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66" r:id="rId7"/>
    <p:sldId id="264" r:id="rId8"/>
    <p:sldId id="267" r:id="rId9"/>
    <p:sldId id="271" r:id="rId10"/>
    <p:sldId id="272" r:id="rId11"/>
    <p:sldId id="257" r:id="rId12"/>
    <p:sldId id="268" r:id="rId13"/>
    <p:sldId id="258" r:id="rId14"/>
    <p:sldId id="269" r:id="rId15"/>
    <p:sldId id="260" r:id="rId16"/>
    <p:sldId id="270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A3C709-B0E7-935D-44FD-F40B8D75E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4F7EFB-0103-6A13-E90C-7529CF8FE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fi-FI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EF4EE5-7687-0E88-ABE5-0E2BDC367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4737-F65C-4790-A3FC-DFF39AE5F5A1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16314F-A3C7-6D5F-8494-0B93AE22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5C121B-FBD9-4942-66BE-43020E1B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A5CE-BF0F-4BBD-995C-5FD703767C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61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665824-0ADA-A3A3-7D9B-4B26DF93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EB11AC-A11D-BAE3-3792-CC2A676CC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189288-B307-46C2-C72F-B9AC31758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4737-F65C-4790-A3FC-DFF39AE5F5A1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9D3A1E-39CA-0E18-7B26-C73C7198D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C9EBCF-69F4-40D9-B50A-DCE80F86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A5CE-BF0F-4BBD-995C-5FD703767C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33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8C23719-95A4-1BE6-CC73-D8A368AC5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43746D8-3B5C-CF35-B0EE-C1A0AEAE5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E002D7-A7DD-611E-E597-13F86138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4737-F65C-4790-A3FC-DFF39AE5F5A1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3A053B-6501-4C7A-C0D3-6FA847EE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D81673-60BB-7C9D-6A0F-4AF8AA38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A5CE-BF0F-4BBD-995C-5FD703767C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014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7ECECB-517E-A85C-1396-694316EC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E5CF8B-6D9D-179A-F2CD-B3766ADB1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507388-8FD9-24B9-3BBB-191F10A1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4737-F65C-4790-A3FC-DFF39AE5F5A1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827E12-E86F-DBC0-C5B6-E908FF867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E2616B-38E1-1AE5-E444-017244CB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A5CE-BF0F-4BBD-995C-5FD703767C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00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A8CC84-0D16-2ECF-3EFD-C143BABC4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243FC7-FBCF-C2F0-9DC1-5863DF44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1A1FAC-523C-4319-8A55-B59FC236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4737-F65C-4790-A3FC-DFF39AE5F5A1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8C5D34-7502-061B-70AB-5431B70F1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668F3A-78F1-BA27-543F-534D4AD4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A5CE-BF0F-4BBD-995C-5FD703767C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00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55EDA8-3732-E6E7-B681-D7451205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2B3FB8-177E-F4B3-B5A3-AF00604A9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94F058F-CB04-C73A-135E-DAE623787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764BCA-EEB2-F2ED-C74A-4CE1B0EB5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4737-F65C-4790-A3FC-DFF39AE5F5A1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9A03BE-B5DE-D861-AB8C-2D0E05341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58C23E-17F7-29ED-C213-FC1334AA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A5CE-BF0F-4BBD-995C-5FD703767C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95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D327C7-BA9B-BC92-9DA5-E2B5EEB6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5E5842-1133-20CD-BC6C-A2377F306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DD3CC2-F944-1D35-2F3D-21C591915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11F2DAF-499F-432C-438F-A5D94089A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41FDDE1-A5FD-3A93-AE30-524592E65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1F20604-06D6-9AB9-0692-D265D584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4737-F65C-4790-A3FC-DFF39AE5F5A1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C4A8BF6-10C4-1767-EABF-246C52E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A550C39-F963-BD92-74E0-7DBCCE75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A5CE-BF0F-4BBD-995C-5FD703767C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59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FAFC6-7AF3-C848-413E-81D32362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49D579D-D465-D701-9B64-90E1650D0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4737-F65C-4790-A3FC-DFF39AE5F5A1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B9EAF5E-45D6-163B-E33B-E4F74E4F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D61011-9126-B98D-8BB0-72972BA3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A5CE-BF0F-4BBD-995C-5FD703767C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295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6AED87E-92DE-7B05-722D-D87FE47E1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4737-F65C-4790-A3FC-DFF39AE5F5A1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F118D54-D7DE-3FD1-B0C4-C6A13E4A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7EB785-F1E1-D3A3-28F1-C8EE591A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A5CE-BF0F-4BBD-995C-5FD703767C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86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91744-A9E8-1B68-1131-A6B25CE29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B31F19-DB5E-50CD-F293-FE3F6F2AF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6C8585-7CEC-BAF9-081C-6A24A7E81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B047E7-CBBB-9127-3832-EA4AD779D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4737-F65C-4790-A3FC-DFF39AE5F5A1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52CBA2-19B9-4738-E5DD-EBE920830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2F63BE-EAC8-07A2-A250-F1C0EC1C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A5CE-BF0F-4BBD-995C-5FD703767C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141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5C614-7CD9-EFF0-7802-EC98A20DA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A6B0A58-FFF7-7940-71A5-2EAC96F05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39315F-C99B-B549-B283-3AD65681E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8F20E5-9143-C2FE-AD2D-42880B4E6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4737-F65C-4790-A3FC-DFF39AE5F5A1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FE7B6C-2DD6-AF1D-A34A-8521D6B5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1E931F-2541-1107-F109-9D3F6516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A5CE-BF0F-4BBD-995C-5FD703767C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677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1765A7C-546D-5A99-F4A0-AF14C4364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07A4F9-F09D-F1BA-7C97-42C533CE6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68BAC6-7C9C-4BE4-541E-1D1761B97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AC4737-F65C-4790-A3FC-DFF39AE5F5A1}" type="datetimeFigureOut">
              <a:rPr lang="fi-FI" smtClean="0"/>
              <a:t>15.10.2024</a:t>
            </a:fld>
            <a:endParaRPr lang="fi-FI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65A4FF-46C8-E9F6-6C38-345BA624D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F66F6A-4F37-3147-F6C5-4A8A15593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B1A5CE-BF0F-4BBD-995C-5FD703767C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951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korpus.cz/doku.php/kurz:uvod" TargetMode="External"/><Relationship Id="rId2" Type="http://schemas.openxmlformats.org/officeDocument/2006/relationships/hyperlink" Target="https://wiki.korpus.cz/doku.php/manualy:kontext:inde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korpus.cz/doku.php/pojmy:regularni_vyraz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korpus.cz/doku.php/kurz:regularni_vyraz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korpus.cz/doku.php/kurz:pokrocile_dotazy" TargetMode="External"/><Relationship Id="rId2" Type="http://schemas.openxmlformats.org/officeDocument/2006/relationships/hyperlink" Target="https://wiki.korpus.cz/doku.php/seznamy:tagy#pozice_1_-_slovni_dru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58780-FC8E-883C-BB44-73A2C9D5C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570" y="1122363"/>
            <a:ext cx="10933890" cy="2387600"/>
          </a:xfrm>
        </p:spPr>
        <p:txBody>
          <a:bodyPr/>
          <a:lstStyle/>
          <a:p>
            <a:r>
              <a:rPr lang="cs-CZ" dirty="0"/>
              <a:t>Práce s rozhraním </a:t>
            </a:r>
            <a:r>
              <a:rPr lang="cs-CZ" dirty="0" err="1"/>
              <a:t>KonText</a:t>
            </a:r>
            <a:r>
              <a:rPr lang="cs-CZ" dirty="0"/>
              <a:t> v ČNK</a:t>
            </a:r>
            <a:endParaRPr lang="fi-FI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D0D72F-909A-4C2C-0DC1-41922FF817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3982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3DB870-7FAF-98EF-C615-190FB9E2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Menu - Frekvence</a:t>
            </a:r>
            <a:endParaRPr lang="fi-FI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3A62F9-C7EB-9383-53CC-C01D0D0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2619"/>
            <a:ext cx="5876925" cy="31718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06E97FE-4D29-B740-D66D-B93F84947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192" y="1502618"/>
            <a:ext cx="3631379" cy="317182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E96F616-D2A3-0C3D-BFD4-EB2EE3BA1CAD}"/>
              </a:ext>
            </a:extLst>
          </p:cNvPr>
          <p:cNvSpPr txBox="1"/>
          <p:nvPr/>
        </p:nvSpPr>
        <p:spPr>
          <a:xfrm>
            <a:off x="838200" y="4934773"/>
            <a:ext cx="11039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Umožňuje najít např. nejčastější tvar lemmatu, typ textu, kde se dotaz nejvíce vyskytuje, při hledání pomocí tagu např. jakým slovem je typicky realizován.</a:t>
            </a:r>
          </a:p>
          <a:p>
            <a:r>
              <a:rPr lang="cs-CZ" b="1" dirty="0" err="1"/>
              <a:t>Freq</a:t>
            </a:r>
            <a:r>
              <a:rPr lang="cs-CZ" dirty="0"/>
              <a:t> = konkrétní počet výskytů v daném korpusu – rychlý přehled, pokud výsledek nechceme srovnávat s výsledky z jiného korpusu</a:t>
            </a:r>
          </a:p>
          <a:p>
            <a:r>
              <a:rPr lang="cs-CZ" b="1" dirty="0" err="1"/>
              <a:t>i.p.m</a:t>
            </a:r>
            <a:r>
              <a:rPr lang="cs-CZ" b="1" dirty="0"/>
              <a:t> </a:t>
            </a:r>
            <a:r>
              <a:rPr lang="cs-CZ" dirty="0"/>
              <a:t>= relativní frekvence, umožňuje srovnání mezi různě velkými korpusy, průměrný počet výskytů jednotky nebo slova v hypotetickém textu/korpusu o délce 1 milion slov.</a:t>
            </a:r>
          </a:p>
        </p:txBody>
      </p:sp>
    </p:spTree>
    <p:extLst>
      <p:ext uri="{BB962C8B-B14F-4D97-AF65-F5344CB8AC3E}">
        <p14:creationId xmlns:p14="http://schemas.microsoft.com/office/powerpoint/2010/main" val="377270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DEA06-E501-03A6-5CA5-8D56588B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1 - </a:t>
            </a:r>
            <a:r>
              <a:rPr lang="cs-CZ" dirty="0" err="1"/>
              <a:t>InterCorp</a:t>
            </a:r>
            <a:r>
              <a:rPr lang="cs-CZ" dirty="0"/>
              <a:t> v16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2BDC4C-4D74-1CEB-108A-91E746A63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Které ze dvou synonym je frekventovanější?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i="1" dirty="0" err="1"/>
              <a:t>Nurmikko</a:t>
            </a:r>
            <a:endParaRPr lang="cs-CZ" b="1" i="1" dirty="0"/>
          </a:p>
          <a:p>
            <a:pPr marL="0" indent="0" algn="ctr">
              <a:buNone/>
            </a:pPr>
            <a:r>
              <a:rPr lang="cs-CZ" b="1" i="1" dirty="0" err="1"/>
              <a:t>Ruohikko</a:t>
            </a:r>
            <a:endParaRPr lang="fi-FI" b="1" i="1" dirty="0"/>
          </a:p>
        </p:txBody>
      </p:sp>
    </p:spTree>
    <p:extLst>
      <p:ext uri="{BB962C8B-B14F-4D97-AF65-F5344CB8AC3E}">
        <p14:creationId xmlns:p14="http://schemas.microsoft.com/office/powerpoint/2010/main" val="3579694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5CF15-ED5B-6C0F-4E4F-DA03DC770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EBBE6-82C1-6C90-CD59-6C65B1DF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1 - </a:t>
            </a:r>
            <a:r>
              <a:rPr lang="cs-CZ" dirty="0" err="1"/>
              <a:t>InterCorp</a:t>
            </a:r>
            <a:r>
              <a:rPr lang="cs-CZ" dirty="0"/>
              <a:t> v16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D0B4A7-6366-B978-5B88-945F13297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Které ze dvou synonym je frekventovanější?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i="1" dirty="0" err="1"/>
              <a:t>Nurmikko</a:t>
            </a:r>
            <a:r>
              <a:rPr lang="cs-CZ" dirty="0"/>
              <a:t> – 1302</a:t>
            </a:r>
          </a:p>
          <a:p>
            <a:pPr marL="0" indent="0" algn="ctr">
              <a:buNone/>
            </a:pPr>
            <a:r>
              <a:rPr lang="cs-CZ" b="1" i="1" dirty="0" err="1"/>
              <a:t>Ruohikko</a:t>
            </a:r>
            <a:r>
              <a:rPr lang="cs-CZ" dirty="0"/>
              <a:t> – 308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jakých typech textů a v jakém kontextu se slova vyskytují? Je mezi nimi v tomto rozdíl?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705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88D43-5C9B-0D83-4353-6E35B3DB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2 - </a:t>
            </a:r>
            <a:r>
              <a:rPr lang="cs-CZ" dirty="0" err="1"/>
              <a:t>InterCorp</a:t>
            </a:r>
            <a:r>
              <a:rPr lang="cs-CZ" dirty="0"/>
              <a:t> v16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C15FC7-4A62-AF5A-4F39-D130D49E9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 jakých typech textů se slovo nejčastěji vykytuje?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i="1" dirty="0" err="1"/>
              <a:t>Ihan</a:t>
            </a:r>
            <a:endParaRPr lang="fi-FI" b="1" i="1" dirty="0"/>
          </a:p>
        </p:txBody>
      </p:sp>
    </p:spTree>
    <p:extLst>
      <p:ext uri="{BB962C8B-B14F-4D97-AF65-F5344CB8AC3E}">
        <p14:creationId xmlns:p14="http://schemas.microsoft.com/office/powerpoint/2010/main" val="2213085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63DDD-5656-E1C0-48E7-06508CE95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FD4FB9-BEE4-A079-DCBA-E0A38571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2 - </a:t>
            </a:r>
            <a:r>
              <a:rPr lang="cs-CZ" dirty="0" err="1"/>
              <a:t>InterCorp</a:t>
            </a:r>
            <a:r>
              <a:rPr lang="cs-CZ" dirty="0"/>
              <a:t> v16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A189E9-C84C-0140-9E2B-DF798EB28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 jakých typech textů se slovo nejčastěji vykytuje?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i="1" dirty="0" err="1"/>
              <a:t>Ihan</a:t>
            </a:r>
            <a:endParaRPr lang="fi-FI" b="1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CE77D8-D467-F3EA-96F0-05BF6EB4B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173" y="2486834"/>
            <a:ext cx="3780627" cy="39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8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29F02B-5B8C-6E7F-B9E7-6DF3709D5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3 - </a:t>
            </a:r>
            <a:r>
              <a:rPr lang="cs-CZ" dirty="0" err="1"/>
              <a:t>InterCorp</a:t>
            </a:r>
            <a:r>
              <a:rPr lang="cs-CZ" dirty="0"/>
              <a:t> v16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648F5E-BF15-2EB0-C269-6EB80C5BE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Jaký je nejčastější tvar slova?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i="1" dirty="0" err="1"/>
              <a:t>Mieli</a:t>
            </a:r>
            <a:endParaRPr lang="fi-FI" b="1" i="1" dirty="0"/>
          </a:p>
        </p:txBody>
      </p:sp>
    </p:spTree>
    <p:extLst>
      <p:ext uri="{BB962C8B-B14F-4D97-AF65-F5344CB8AC3E}">
        <p14:creationId xmlns:p14="http://schemas.microsoft.com/office/powerpoint/2010/main" val="1528124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E95EB-578E-24B9-D20E-CFB9FE99C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11E8D-257D-EAB4-111A-E133EFB6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3 - </a:t>
            </a:r>
            <a:r>
              <a:rPr lang="cs-CZ" dirty="0" err="1"/>
              <a:t>InterCorp</a:t>
            </a:r>
            <a:r>
              <a:rPr lang="cs-CZ" dirty="0"/>
              <a:t> v16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4950A4-35DE-8CF5-71CD-F6639B43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Jaký je nejčastější tvar slova?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i="1" dirty="0" err="1"/>
              <a:t>Mieli</a:t>
            </a:r>
            <a:endParaRPr lang="fi-FI" b="1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512219-63B1-AFE0-7A97-8FAE1DDFD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621" y="1203004"/>
            <a:ext cx="4593213" cy="505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8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F81B4-5EFC-352F-D7EF-0FA2958F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BONUS Úkol 4 - </a:t>
            </a:r>
            <a:r>
              <a:rPr lang="cs-CZ" dirty="0" err="1"/>
              <a:t>InterCorp</a:t>
            </a:r>
            <a:r>
              <a:rPr lang="cs-CZ" dirty="0"/>
              <a:t> v16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AFE63D-7A91-C665-E453-929B53A4F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Najděte možná řešení překladu pro: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/>
              <a:t>Průšvih</a:t>
            </a:r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r>
              <a:rPr lang="cs-CZ" b="1" i="1" dirty="0"/>
              <a:t>Unesený (okouzlený)</a:t>
            </a:r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r>
              <a:rPr lang="cs-CZ" b="1" i="1" dirty="0"/>
              <a:t>Dělat scény</a:t>
            </a:r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r>
              <a:rPr lang="cs-CZ" b="1" i="1" dirty="0"/>
              <a:t>Nevědět si rady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871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CFA213-A98B-A5AB-E707-3A0F2CA07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Konkordance a hlavní menu</a:t>
            </a:r>
            <a:endParaRPr lang="fi-FI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613CBD-3A5B-942F-3541-953EFE0CE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Stručný popis konkordance a menu: </a:t>
            </a:r>
            <a:r>
              <a:rPr lang="cs-CZ" dirty="0">
                <a:hlinkClick r:id="rId2"/>
              </a:rPr>
              <a:t>https://wiki.korpus.cz/doku.php/manualy:kontext:index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Kurz práce s korpusem: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https://wiki.korpus.cz/doku.php/kurz:uvod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A9B0512-D674-98DB-3B33-CE7FC8BCB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4939290"/>
            <a:ext cx="116205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0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DC0C9E-CED5-FACF-4598-8117C1635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Vyhledávání – volba korpusu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1FA5C3F-883F-4604-16B0-FA357B802981}"/>
              </a:ext>
            </a:extLst>
          </p:cNvPr>
          <p:cNvSpPr txBox="1"/>
          <p:nvPr/>
        </p:nvSpPr>
        <p:spPr>
          <a:xfrm>
            <a:off x="210001" y="2389218"/>
            <a:ext cx="3758884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Jeden</a:t>
            </a:r>
            <a:r>
              <a:rPr lang="en-US" sz="2000" dirty="0"/>
              <a:t> </a:t>
            </a:r>
            <a:r>
              <a:rPr lang="en-US" sz="2000" dirty="0" err="1"/>
              <a:t>korpus</a:t>
            </a:r>
            <a:r>
              <a:rPr lang="en-US" sz="2000" dirty="0"/>
              <a:t>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figurovat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více</a:t>
            </a:r>
            <a:r>
              <a:rPr lang="en-US" sz="2000" dirty="0"/>
              <a:t> </a:t>
            </a:r>
            <a:r>
              <a:rPr lang="en-US" sz="2000" dirty="0" err="1"/>
              <a:t>záložkách</a:t>
            </a:r>
            <a:r>
              <a:rPr lang="en-US" sz="2000" dirty="0"/>
              <a:t> – </a:t>
            </a:r>
            <a:r>
              <a:rPr lang="en-US" sz="2000" dirty="0" err="1"/>
              <a:t>např</a:t>
            </a:r>
            <a:r>
              <a:rPr lang="en-US" sz="2000" dirty="0"/>
              <a:t>. </a:t>
            </a:r>
            <a:r>
              <a:rPr lang="en-US" sz="2000" dirty="0" err="1"/>
              <a:t>InterCorp</a:t>
            </a:r>
            <a:r>
              <a:rPr lang="en-US" sz="2000" dirty="0"/>
              <a:t> </a:t>
            </a:r>
            <a:r>
              <a:rPr lang="en-US" sz="2000" dirty="0" err="1"/>
              <a:t>nalezneme</a:t>
            </a:r>
            <a:r>
              <a:rPr lang="en-US" sz="2000" dirty="0"/>
              <a:t> </a:t>
            </a:r>
            <a:r>
              <a:rPr lang="en-US" sz="2000" dirty="0" err="1"/>
              <a:t>zároveň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cizojazyčnými</a:t>
            </a:r>
            <a:r>
              <a:rPr lang="en-US" sz="2000" dirty="0"/>
              <a:t> </a:t>
            </a:r>
            <a:r>
              <a:rPr lang="cs-CZ" sz="2000" dirty="0"/>
              <a:t>i</a:t>
            </a:r>
            <a:r>
              <a:rPr lang="en-US" sz="2000" dirty="0"/>
              <a:t> </a:t>
            </a:r>
            <a:r>
              <a:rPr lang="en-US" sz="2000" dirty="0" err="1"/>
              <a:t>paralelními</a:t>
            </a:r>
            <a:r>
              <a:rPr lang="cs-CZ" sz="2000" dirty="0"/>
              <a:t> korpusy.</a:t>
            </a:r>
            <a:endParaRPr lang="en-US" sz="20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2F1CD59-2B20-B353-5F89-359161CC2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8039" y="2389218"/>
            <a:ext cx="6756168" cy="344564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cký objekt 3" descr="Informace se souvislou výplní">
            <a:extLst>
              <a:ext uri="{FF2B5EF4-FFF2-40B4-BE49-F238E27FC236}">
                <a16:creationId xmlns:a16="http://schemas.microsoft.com/office/drawing/2014/main" id="{6DED861A-ADC1-E47E-F1A0-3C88E7D92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001" y="3020243"/>
            <a:ext cx="436630" cy="43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39E776-C453-9620-DE05-43505EC3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Vyhledávání – jednoduchý dotaz</a:t>
            </a:r>
            <a:endParaRPr lang="fi-FI" dirty="0"/>
          </a:p>
        </p:txBody>
      </p:sp>
      <p:pic>
        <p:nvPicPr>
          <p:cNvPr id="11" name="Zástupný obsah 10" descr="Obsah obrázku text, snímek obrazovky, software, Počítačová ikona&#10;&#10;Popis byl vytvořen automaticky">
            <a:extLst>
              <a:ext uri="{FF2B5EF4-FFF2-40B4-BE49-F238E27FC236}">
                <a16:creationId xmlns:a16="http://schemas.microsoft.com/office/drawing/2014/main" id="{72A9ADAA-7301-776A-2628-2B0808420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16" y="1690688"/>
            <a:ext cx="6459968" cy="4351338"/>
          </a:xfrm>
        </p:spPr>
      </p:pic>
    </p:spTree>
    <p:extLst>
      <p:ext uri="{BB962C8B-B14F-4D97-AF65-F5344CB8AC3E}">
        <p14:creationId xmlns:p14="http://schemas.microsoft.com/office/powerpoint/2010/main" val="331197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35F1D-186D-C560-6F33-B9D5A3840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Vyhledávání – specifikace kontextu</a:t>
            </a:r>
            <a:endParaRPr lang="fi-FI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53F3613-96FF-CDBF-3CF0-D5CE49B39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38" y="1690688"/>
            <a:ext cx="5210175" cy="297180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1370DD7-3952-211D-D898-71C24C87FABF}"/>
              </a:ext>
            </a:extLst>
          </p:cNvPr>
          <p:cNvSpPr txBox="1"/>
          <p:nvPr/>
        </p:nvSpPr>
        <p:spPr>
          <a:xfrm>
            <a:off x="198910" y="4912468"/>
            <a:ext cx="5397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Kontext bude obsahovat slovní druh adjektivum přímo na první pozici za hledaným slovem.</a:t>
            </a:r>
            <a:endParaRPr lang="fi-FI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B0EA51C-1FD9-0C83-7B1E-69A2B7894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349" y="1693818"/>
            <a:ext cx="6043612" cy="148277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3CD7146-D77C-CAF1-1D8E-BAC01C355DFF}"/>
              </a:ext>
            </a:extLst>
          </p:cNvPr>
          <p:cNvSpPr txBox="1"/>
          <p:nvPr/>
        </p:nvSpPr>
        <p:spPr>
          <a:xfrm>
            <a:off x="5726349" y="3560323"/>
            <a:ext cx="6043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Kontext bude obsahovat adjektivum „hrobový“ kdekoliv v rozmezí 3 pozic před hledaným slovem.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25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457E4-4893-E28E-90E9-6FC6093B0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Vyhledávání – přidání jazyka v </a:t>
            </a:r>
            <a:r>
              <a:rPr lang="cs-CZ" dirty="0" err="1"/>
              <a:t>InterCorpu</a:t>
            </a:r>
            <a:endParaRPr lang="fi-FI" dirty="0"/>
          </a:p>
        </p:txBody>
      </p:sp>
      <p:pic>
        <p:nvPicPr>
          <p:cNvPr id="15" name="Zástupný obsah 14">
            <a:extLst>
              <a:ext uri="{FF2B5EF4-FFF2-40B4-BE49-F238E27FC236}">
                <a16:creationId xmlns:a16="http://schemas.microsoft.com/office/drawing/2014/main" id="{631F7B67-D7E5-C606-C5F8-5055248D6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5897"/>
            <a:ext cx="6216197" cy="4351338"/>
          </a:xfr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A6BF01F3-7693-D9B4-7C6F-813B0321CB0F}"/>
              </a:ext>
            </a:extLst>
          </p:cNvPr>
          <p:cNvSpPr txBox="1"/>
          <p:nvPr/>
        </p:nvSpPr>
        <p:spPr>
          <a:xfrm>
            <a:off x="7548662" y="5599956"/>
            <a:ext cx="409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Vyhledávat budeme ve finštině, ale výsledky se nám zobrazí i pro češtinu.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0179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C784C-DE44-E2F3-15F1-44E432C5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Vyhledávání – regulární výrazy</a:t>
            </a:r>
            <a:endParaRPr lang="fi-FI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0A19295-CEA1-4AD9-F94E-B422A3BD6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134" y="1611618"/>
            <a:ext cx="6343947" cy="2932636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28845EA-A8C5-9A33-4387-F14CA74CDD0D}"/>
              </a:ext>
            </a:extLst>
          </p:cNvPr>
          <p:cNvSpPr txBox="1"/>
          <p:nvPr/>
        </p:nvSpPr>
        <p:spPr>
          <a:xfrm>
            <a:off x="838200" y="4756826"/>
            <a:ext cx="11019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Zástupné znaky umožňující hledat pomocí jednoho dotazu například více variant zápisu daného slova.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Seznam a funkce jednotlivých znaků: </a:t>
            </a:r>
            <a:r>
              <a:rPr lang="cs-CZ" dirty="0">
                <a:hlinkClick r:id="rId3"/>
              </a:rPr>
              <a:t>https://wiki.korpus.cz/doku.php/pojmy:regularni_vyrazy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Kurz: </a:t>
            </a:r>
            <a:r>
              <a:rPr lang="cs-CZ" dirty="0">
                <a:hlinkClick r:id="rId4"/>
              </a:rPr>
              <a:t>https://wiki.korpus.cz/doku.php/kurz:regularni_vyrazy</a:t>
            </a:r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vy.+(lý|ný) </a:t>
            </a:r>
            <a:r>
              <a:rPr lang="cs-CZ" dirty="0"/>
              <a:t> =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prefigovaná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adjektivní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lemmata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začínající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na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1" dirty="0" err="1">
                <a:solidFill>
                  <a:srgbClr val="000000"/>
                </a:solidFill>
                <a:effectLst/>
              </a:rPr>
              <a:t>vy</a:t>
            </a:r>
            <a:r>
              <a:rPr lang="en-US" b="0" i="1" dirty="0">
                <a:solidFill>
                  <a:srgbClr val="000000"/>
                </a:solidFill>
                <a:effectLst/>
              </a:rPr>
              <a:t>-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a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zakončená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na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-</a:t>
            </a:r>
            <a:r>
              <a:rPr lang="en-US" b="0" i="1" dirty="0" err="1">
                <a:solidFill>
                  <a:srgbClr val="000000"/>
                </a:solidFill>
                <a:effectLst/>
              </a:rPr>
              <a:t>lý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nebo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-</a:t>
            </a:r>
            <a:r>
              <a:rPr lang="en-US" b="0" i="1" dirty="0" err="1">
                <a:solidFill>
                  <a:srgbClr val="000000"/>
                </a:solidFill>
                <a:effectLst/>
              </a:rPr>
              <a:t>ný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(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např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 </a:t>
            </a:r>
            <a:r>
              <a:rPr lang="en-US" b="0" i="1" dirty="0" err="1">
                <a:solidFill>
                  <a:srgbClr val="000000"/>
                </a:solidFill>
                <a:effectLst/>
              </a:rPr>
              <a:t>vyčpělý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a </a:t>
            </a:r>
            <a:r>
              <a:rPr lang="en-US" b="0" i="1" dirty="0" err="1">
                <a:solidFill>
                  <a:srgbClr val="000000"/>
                </a:solidFill>
                <a:effectLst/>
              </a:rPr>
              <a:t>vydýchaný</a:t>
            </a:r>
            <a:r>
              <a:rPr lang="en-US" b="0" i="0" dirty="0">
                <a:solidFill>
                  <a:srgbClr val="000000"/>
                </a:solidFill>
                <a:effectLst/>
              </a:rPr>
              <a:t>)</a:t>
            </a:r>
            <a:endParaRPr lang="cs-CZ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Není potřeba zapínat „Pokročilý dotaz“, ale je nutné zapnout „Povolit regulární výrazy“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165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D0CA5-FF8F-018A-96A2-71E97A6A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Vyhledávání – pokročilý dotaz, CQL</a:t>
            </a:r>
            <a:endParaRPr lang="fi-FI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DFCC4D5-B29E-D0DB-DC72-428CF4420648}"/>
              </a:ext>
            </a:extLst>
          </p:cNvPr>
          <p:cNvSpPr txBox="1"/>
          <p:nvPr/>
        </p:nvSpPr>
        <p:spPr>
          <a:xfrm>
            <a:off x="933857" y="4727642"/>
            <a:ext cx="1051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Pokud potřebujeme vyhledávat např. určité konstrukce složené z konkrétních slovních druhů a morfologických tvarů.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Seznam a vysvětlení tagů (morfologických značek): </a:t>
            </a:r>
            <a:r>
              <a:rPr lang="cs-CZ" dirty="0">
                <a:hlinkClick r:id="rId2"/>
              </a:rPr>
              <a:t>https://wiki.korpus.cz/doku.php/seznamy:tagy#pozice_1_-_slovni_druh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Kurz: </a:t>
            </a:r>
            <a:r>
              <a:rPr lang="cs-CZ" dirty="0">
                <a:hlinkClick r:id="rId3"/>
              </a:rPr>
              <a:t>https://wiki.korpus.cz/doku.php/kurz:pokrocile_dotazy</a:t>
            </a:r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[tag="P.F.*"][lemma="být"][tag="A.*"]</a:t>
            </a:r>
            <a:r>
              <a:rPr lang="cs-CZ" dirty="0"/>
              <a:t> = zájmeno v ženském rodě následované slovesem být a po něm přídavným jménem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2E6EACD-A4B8-2EDC-F3CC-3FCC756E6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44" y="1585805"/>
            <a:ext cx="5700307" cy="295225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77C7313-3182-7602-D036-0C04CE780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673" y="1585805"/>
            <a:ext cx="35909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1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F772C-39EF-9255-DCCF-4010F62C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Menu - Filtr</a:t>
            </a:r>
            <a:endParaRPr lang="fi-FI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C3A4818-8375-B123-87B9-3D7929C32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482" y="1904696"/>
            <a:ext cx="8598312" cy="276458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3E2A23F-195F-A1E6-C878-3D13C480C55D}"/>
              </a:ext>
            </a:extLst>
          </p:cNvPr>
          <p:cNvSpPr txBox="1"/>
          <p:nvPr/>
        </p:nvSpPr>
        <p:spPr>
          <a:xfrm>
            <a:off x="838200" y="5245133"/>
            <a:ext cx="8657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Pozitivní a negativní filtr nám pomáhá vybrat si jen část nalezených výskytů pomocí dalšího voženého dotazu.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42562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571</Words>
  <Application>Microsoft Office PowerPoint</Application>
  <PresentationFormat>Širokoúhlá obrazovka</PresentationFormat>
  <Paragraphs>70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Motiv Office</vt:lpstr>
      <vt:lpstr>Práce s rozhraním KonText v ČNK</vt:lpstr>
      <vt:lpstr>Konkordance a hlavní menu</vt:lpstr>
      <vt:lpstr>Vyhledávání – volba korpusu</vt:lpstr>
      <vt:lpstr>Vyhledávání – jednoduchý dotaz</vt:lpstr>
      <vt:lpstr>Vyhledávání – specifikace kontextu</vt:lpstr>
      <vt:lpstr>Vyhledávání – přidání jazyka v InterCorpu</vt:lpstr>
      <vt:lpstr>Vyhledávání – regulární výrazy</vt:lpstr>
      <vt:lpstr>Vyhledávání – pokročilý dotaz, CQL</vt:lpstr>
      <vt:lpstr>Menu - Filtr</vt:lpstr>
      <vt:lpstr>Menu - Frekvence</vt:lpstr>
      <vt:lpstr>Úkol 1 - InterCorp v16</vt:lpstr>
      <vt:lpstr>Úkol 1 - InterCorp v16</vt:lpstr>
      <vt:lpstr>Úkol 2 - InterCorp v16</vt:lpstr>
      <vt:lpstr>Úkol 2 - InterCorp v16</vt:lpstr>
      <vt:lpstr>Úkol 3 - InterCorp v16</vt:lpstr>
      <vt:lpstr>Úkol 3 - InterCorp v16</vt:lpstr>
      <vt:lpstr>BONUS Úkol 4 - InterCorp v16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Vorlíková, Zuzana</dc:creator>
  <cp:lastModifiedBy>Vorlíková, Zuzana</cp:lastModifiedBy>
  <cp:revision>7</cp:revision>
  <dcterms:created xsi:type="dcterms:W3CDTF">2024-10-13T10:02:23Z</dcterms:created>
  <dcterms:modified xsi:type="dcterms:W3CDTF">2024-10-15T05:37:09Z</dcterms:modified>
</cp:coreProperties>
</file>