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  <p:sldId id="263" r:id="rId6"/>
    <p:sldId id="259" r:id="rId7"/>
    <p:sldId id="264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aňová, Tereza" initials="CT" lastIdx="1" clrIdx="0">
    <p:extLst>
      <p:ext uri="{19B8F6BF-5375-455C-9EA6-DF929625EA0E}">
        <p15:presenceInfo xmlns:p15="http://schemas.microsoft.com/office/powerpoint/2012/main" userId="Chlaňová, Tere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0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1T15:43:28.119" idx="1">
    <p:pos x="7080" y="1151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2B77-ECCF-441E-8652-0274CB886BD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96E-19B1-41B5-9451-06AF95615D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2B77-ECCF-441E-8652-0274CB886BD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96E-19B1-41B5-9451-06AF95615D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2B77-ECCF-441E-8652-0274CB886BD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96E-19B1-41B5-9451-06AF95615D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2B77-ECCF-441E-8652-0274CB886BD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96E-19B1-41B5-9451-06AF95615D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2B77-ECCF-441E-8652-0274CB886BD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96E-19B1-41B5-9451-06AF95615D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2B77-ECCF-441E-8652-0274CB886BD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96E-19B1-41B5-9451-06AF95615D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2B77-ECCF-441E-8652-0274CB886BD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96E-19B1-41B5-9451-06AF95615D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2B77-ECCF-441E-8652-0274CB886BD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96E-19B1-41B5-9451-06AF95615D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2B77-ECCF-441E-8652-0274CB886BD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96E-19B1-41B5-9451-06AF95615D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2B77-ECCF-441E-8652-0274CB886BD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96E-19B1-41B5-9451-06AF95615D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2B77-ECCF-441E-8652-0274CB886BD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DF96E-19B1-41B5-9451-06AF95615DA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72B77-ECCF-441E-8652-0274CB886BDF}" type="datetimeFigureOut">
              <a:rPr lang="cs-CZ" smtClean="0"/>
              <a:t>01.03.2021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DF96E-19B1-41B5-9451-06AF95615DA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0AF1B-C0F6-4A6E-BDF6-03F232BD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3700" dirty="0">
                <a:solidFill>
                  <a:srgbClr val="7030A0"/>
                </a:solidFill>
              </a:rPr>
              <a:t>Nárůst národního uvědomění na západní Ukrajině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7F09A49-8B06-4C81-952E-181EAD3EC72C}"/>
              </a:ext>
            </a:extLst>
          </p:cNvPr>
          <p:cNvSpPr txBox="1"/>
          <p:nvPr/>
        </p:nvSpPr>
        <p:spPr>
          <a:xfrm>
            <a:off x="457200" y="1916832"/>
            <a:ext cx="822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>
              <a:tabLst>
                <a:tab pos="342900" algn="l"/>
              </a:tabLst>
            </a:pPr>
            <a:r>
              <a:rPr lang="cs-CZ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Mluvit o západoukrajinské inteligenci počátku 19. století znamená mluvit o duchovenstvu.</a:t>
            </a:r>
            <a:endParaRPr lang="cs-CZ" sz="16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DD836D0-8601-4DA1-9EFA-4875BF3CA450}"/>
              </a:ext>
            </a:extLst>
          </p:cNvPr>
          <p:cNvSpPr txBox="1"/>
          <p:nvPr/>
        </p:nvSpPr>
        <p:spPr>
          <a:xfrm>
            <a:off x="457200" y="27849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Centra vzdělanosti – </a:t>
            </a:r>
            <a:r>
              <a:rPr lang="cs-CZ" sz="1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Přemyšl</a:t>
            </a: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Lvov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7993854-CF1B-4CAD-AE88-C8D5F7390FC7}"/>
              </a:ext>
            </a:extLst>
          </p:cNvPr>
          <p:cNvSpPr txBox="1"/>
          <p:nvPr/>
        </p:nvSpPr>
        <p:spPr>
          <a:xfrm>
            <a:off x="46033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Konservatismus duchovenstva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777915-FCA6-4CBD-96B7-E59D2112D272}"/>
              </a:ext>
            </a:extLst>
          </p:cNvPr>
          <p:cNvSpPr txBox="1"/>
          <p:nvPr/>
        </p:nvSpPr>
        <p:spPr>
          <a:xfrm>
            <a:off x="434148" y="370369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Úpadek „ukrajinského jazyka“</a:t>
            </a: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4035C0AF-FF1F-4E2E-8853-1C2821E83393}"/>
              </a:ext>
            </a:extLst>
          </p:cNvPr>
          <p:cNvSpPr txBox="1"/>
          <p:nvPr/>
        </p:nvSpPr>
        <p:spPr>
          <a:xfrm>
            <a:off x="434148" y="416304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Vliv </a:t>
            </a:r>
            <a:r>
              <a:rPr lang="cs-CZ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Herderových</a:t>
            </a:r>
            <a:r>
              <a:rPr lang="cs-CZ" sz="1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myšlenek </a:t>
            </a: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pic>
        <p:nvPicPr>
          <p:cNvPr id="14" name="Obrázek 13" descr="Obsah obrázku osoba, muž, interiér, oblek&#10;&#10;Popis byl vytvořen automaticky">
            <a:extLst>
              <a:ext uri="{FF2B5EF4-FFF2-40B4-BE49-F238E27FC236}">
                <a16:creationId xmlns:a16="http://schemas.microsoft.com/office/drawing/2014/main" id="{35E625D3-6C04-4A9D-972E-827E8B934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533819"/>
            <a:ext cx="31750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0497B4B-5B6E-40C4-846A-89BA21AE998B}"/>
              </a:ext>
            </a:extLst>
          </p:cNvPr>
          <p:cNvSpPr txBox="1"/>
          <p:nvPr/>
        </p:nvSpPr>
        <p:spPr>
          <a:xfrm>
            <a:off x="251520" y="260648"/>
            <a:ext cx="7848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cs-CZ" sz="2400" b="1" u="sng" cap="all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Národní buditelé na Západní Ukrajině</a:t>
            </a:r>
            <a:endParaRPr lang="cs-CZ" sz="2400" b="1" cap="all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5C1D066-0455-48EA-BE3B-ACA381B823EE}"/>
              </a:ext>
            </a:extLst>
          </p:cNvPr>
          <p:cNvSpPr txBox="1"/>
          <p:nvPr/>
        </p:nvSpPr>
        <p:spPr>
          <a:xfrm>
            <a:off x="251520" y="9087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cs-CZ" sz="1800" b="1" u="sng" cap="all" dirty="0" err="1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Přemyšl</a:t>
            </a:r>
            <a:endParaRPr lang="cs-CZ" sz="1600" b="1" cap="all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ED20415-B66C-47EE-8954-4380A03DF911}"/>
              </a:ext>
            </a:extLst>
          </p:cNvPr>
          <p:cNvSpPr txBox="1"/>
          <p:nvPr/>
        </p:nvSpPr>
        <p:spPr>
          <a:xfrm>
            <a:off x="251520" y="1320111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Ivan </a:t>
            </a:r>
            <a:r>
              <a:rPr lang="cs-CZ" sz="1800" b="1" u="sng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Mohylnyckyj</a:t>
            </a:r>
            <a:r>
              <a:rPr lang="uk-UA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1778–1831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1816: 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Клерикальне товариство</a:t>
            </a:r>
          </a:p>
          <a:p>
            <a:r>
              <a:rPr lang="cs-CZ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1823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sz="1800" i="1" dirty="0" err="1">
                <a:solidFill>
                  <a:srgbClr val="538135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Граматика</a:t>
            </a:r>
            <a:r>
              <a:rPr lang="cs-CZ" sz="1800" i="1" dirty="0">
                <a:solidFill>
                  <a:srgbClr val="538135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rgbClr val="538135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язика</a:t>
            </a:r>
            <a:r>
              <a:rPr lang="cs-CZ" sz="1800" i="1" dirty="0">
                <a:solidFill>
                  <a:srgbClr val="538135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i="1" dirty="0" err="1">
                <a:solidFill>
                  <a:srgbClr val="538135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словено-руського</a:t>
            </a:r>
            <a:endParaRPr lang="cs-CZ" dirty="0"/>
          </a:p>
        </p:txBody>
      </p:sp>
      <p:pic>
        <p:nvPicPr>
          <p:cNvPr id="13" name="Obrázek 12" descr="Obsah obrázku text, muž, staré, pózování&#10;&#10;Popis byl vytvořen automaticky">
            <a:extLst>
              <a:ext uri="{FF2B5EF4-FFF2-40B4-BE49-F238E27FC236}">
                <a16:creationId xmlns:a16="http://schemas.microsoft.com/office/drawing/2014/main" id="{4E1EEE7E-8068-4CB2-80B6-CED90E223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78052"/>
            <a:ext cx="2620159" cy="3189009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254433D-1E53-4551-B004-F74D223AB449}"/>
              </a:ext>
            </a:extLst>
          </p:cNvPr>
          <p:cNvSpPr txBox="1"/>
          <p:nvPr/>
        </p:nvSpPr>
        <p:spPr>
          <a:xfrm>
            <a:off x="237526" y="273881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cs-CZ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léta</a:t>
            </a: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9EA82567-29B9-487A-9EFF-1CB2E5B8F707}"/>
              </a:ext>
            </a:extLst>
          </p:cNvPr>
          <p:cNvSpPr txBox="1"/>
          <p:nvPr/>
        </p:nvSpPr>
        <p:spPr>
          <a:xfrm>
            <a:off x="237526" y="3068960"/>
            <a:ext cx="4910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hangingPunct="0">
              <a:buFont typeface="Arial" panose="020B0604020202020204" pitchFamily="34" charset="0"/>
              <a:buChar char="•"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sbírání materiálů z historie východní Haliče + folkloru</a:t>
            </a:r>
            <a:endParaRPr lang="cs-CZ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48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AF4E20F-FAB7-46F8-BBBA-0F68AD259EF0}"/>
              </a:ext>
            </a:extLst>
          </p:cNvPr>
          <p:cNvSpPr txBox="1"/>
          <p:nvPr/>
        </p:nvSpPr>
        <p:spPr>
          <a:xfrm>
            <a:off x="467544" y="404664"/>
            <a:ext cx="69482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cs-CZ" sz="2800" b="1" u="sng" cap="all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Lvov</a:t>
            </a:r>
          </a:p>
          <a:p>
            <a:pPr algn="just" hangingPunct="0"/>
            <a:endParaRPr lang="cs-CZ" sz="2800" b="1" u="sng" cap="all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endParaRPr lang="cs-CZ" sz="2800" b="1" u="sng" cap="all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endParaRPr lang="cs-CZ" sz="2800" b="1" u="sng" cap="all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endParaRPr lang="cs-CZ" sz="2800" b="1" u="sng" cap="all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endParaRPr lang="cs-CZ" sz="2800" b="1" u="sng" cap="all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endParaRPr lang="cs-CZ" sz="2800" b="1" u="sng" cap="all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endParaRPr lang="cs-CZ" sz="2800" b="1" u="sng" cap="all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endParaRPr lang="cs-CZ" sz="2800" b="1" u="sng" cap="all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endParaRPr lang="cs-CZ" sz="2800" b="1" u="sng" cap="all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endParaRPr lang="cs-CZ" sz="2800" b="1" u="sng" cap="all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hangingPunct="0"/>
            <a:endParaRPr lang="cs-CZ" sz="2800" b="1" u="sng" cap="all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68125DF-3EBB-46B2-87BC-C0D8B23CD3D1}"/>
              </a:ext>
            </a:extLst>
          </p:cNvPr>
          <p:cNvSpPr txBox="1"/>
          <p:nvPr/>
        </p:nvSpPr>
        <p:spPr>
          <a:xfrm>
            <a:off x="473548" y="980728"/>
            <a:ext cx="84189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cs-CZ" sz="1800" b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cs-CZ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 letech 19. století </a:t>
            </a:r>
            <a:r>
              <a:rPr lang="cs-CZ" sz="1800" b="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centrem aktivity zacílené na probuzení národního vědomí, přesouvá do Lvova, kde se objevují mladí idealisticky naladění seminaristé, ovlivnění myšlenkami Herdera. </a:t>
            </a:r>
            <a:endParaRPr lang="cs-CZ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05B297A-FDCF-41E5-8422-4B653048F353}"/>
              </a:ext>
            </a:extLst>
          </p:cNvPr>
          <p:cNvSpPr txBox="1"/>
          <p:nvPr/>
        </p:nvSpPr>
        <p:spPr>
          <a:xfrm>
            <a:off x="446196" y="208180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Markijan</a:t>
            </a:r>
            <a:r>
              <a:rPr lang="cs-CZ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Šaškevyč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7D5AA10-8ED3-40FD-A695-A48A94DBD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196" y="2655753"/>
            <a:ext cx="3022580" cy="262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51672786-8519-4F85-B897-F605519F9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2761" y="2667120"/>
            <a:ext cx="1959586" cy="261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4ACAC8A-5B0F-40F4-B62C-C07165219529}"/>
              </a:ext>
            </a:extLst>
          </p:cNvPr>
          <p:cNvSpPr txBox="1"/>
          <p:nvPr/>
        </p:nvSpPr>
        <p:spPr>
          <a:xfrm>
            <a:off x="3852998" y="21009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Ivan </a:t>
            </a:r>
            <a:r>
              <a:rPr lang="cs-CZ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Vahylevyč</a:t>
            </a:r>
            <a:r>
              <a:rPr lang="cs-CZ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5EC83D0B-7CE5-480D-A0AF-C95BD43AF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8118" y="2683780"/>
            <a:ext cx="1916026" cy="267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3ED79A4E-BE07-473A-85AA-B42BE1BCB32F}"/>
              </a:ext>
            </a:extLst>
          </p:cNvPr>
          <p:cNvSpPr txBox="1"/>
          <p:nvPr/>
        </p:nvSpPr>
        <p:spPr>
          <a:xfrm>
            <a:off x="6169226" y="207118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Jakiv</a:t>
            </a:r>
            <a:r>
              <a:rPr lang="cs-CZ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Holovackyj</a:t>
            </a:r>
            <a:r>
              <a:rPr lang="cs-CZ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61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28588"/>
            <a:ext cx="47529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827F0FE-C688-4E1F-ABAE-D0DD52F3063E}"/>
              </a:ext>
            </a:extLst>
          </p:cNvPr>
          <p:cNvSpPr txBox="1"/>
          <p:nvPr/>
        </p:nvSpPr>
        <p:spPr>
          <a:xfrm>
            <a:off x="251520" y="26064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ru-RU" sz="2800" b="1" u="sng" cap="all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Руська трійця</a:t>
            </a:r>
            <a:endParaRPr lang="cs-CZ" sz="2800" b="1" cap="all" dirty="0">
              <a:solidFill>
                <a:srgbClr val="7030A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759E4C8E-9E14-4E92-B588-6F51D8712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052736"/>
            <a:ext cx="411844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59278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42912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ACAC06C-6FE5-4844-9372-A4C9FAAFD78D}"/>
              </a:ext>
            </a:extLst>
          </p:cNvPr>
          <p:cNvSpPr txBox="1"/>
          <p:nvPr/>
        </p:nvSpPr>
        <p:spPr>
          <a:xfrm>
            <a:off x="179512" y="188640"/>
            <a:ext cx="8712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hangingPunct="0"/>
            <a:r>
              <a:rPr lang="cs-CZ" sz="1800" b="1" u="sng" dirty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první kniha lidovým jazykem a ukrajinskou abecedou na západoukrajinském území. </a:t>
            </a:r>
            <a:endParaRPr lang="cs-CZ" sz="18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1984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119</Words>
  <Application>Microsoft Office PowerPoint</Application>
  <PresentationFormat>Předvádění na obrazovce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Calibri</vt:lpstr>
      <vt:lpstr>Motiv sady Office</vt:lpstr>
      <vt:lpstr>Nárůst národního uvědomění na západní Ukrajině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František Chlaň</dc:creator>
  <cp:lastModifiedBy>Chlaňová, Tereza</cp:lastModifiedBy>
  <cp:revision>3</cp:revision>
  <dcterms:created xsi:type="dcterms:W3CDTF">2012-03-10T15:49:27Z</dcterms:created>
  <dcterms:modified xsi:type="dcterms:W3CDTF">2021-03-01T20:01:53Z</dcterms:modified>
</cp:coreProperties>
</file>