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6" r:id="rId9"/>
    <p:sldId id="262" r:id="rId10"/>
    <p:sldId id="263" r:id="rId11"/>
    <p:sldId id="264"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84C11A7-7C6E-4611-B21B-E5FD0C418E40}"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215158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4C11A7-7C6E-4611-B21B-E5FD0C418E40}"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15601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4C11A7-7C6E-4611-B21B-E5FD0C418E40}"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3225429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4C11A7-7C6E-4611-B21B-E5FD0C418E40}"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202906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84C11A7-7C6E-4611-B21B-E5FD0C418E40}"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16967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84C11A7-7C6E-4611-B21B-E5FD0C418E40}" type="datetimeFigureOut">
              <a:rPr lang="cs-CZ" smtClean="0"/>
              <a:t>30.11.2020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1644271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4C11A7-7C6E-4611-B21B-E5FD0C418E40}" type="datetimeFigureOut">
              <a:rPr lang="cs-CZ" smtClean="0"/>
              <a:t>30.11.2020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3645499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84C11A7-7C6E-4611-B21B-E5FD0C418E40}" type="datetimeFigureOut">
              <a:rPr lang="cs-CZ" smtClean="0"/>
              <a:t>30.11.2020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111141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4C11A7-7C6E-4611-B21B-E5FD0C418E40}" type="datetimeFigureOut">
              <a:rPr lang="cs-CZ" smtClean="0"/>
              <a:t>30.11.2020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300475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4C11A7-7C6E-4611-B21B-E5FD0C418E40}" type="datetimeFigureOut">
              <a:rPr lang="cs-CZ" smtClean="0"/>
              <a:t>30.11.2020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3543741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84C11A7-7C6E-4611-B21B-E5FD0C418E40}" type="datetimeFigureOut">
              <a:rPr lang="cs-CZ" smtClean="0"/>
              <a:t>30.11.2020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400CF4-2DD7-4FCF-BE45-69CA949705C3}" type="slidenum">
              <a:rPr lang="cs-CZ" smtClean="0"/>
              <a:t>‹#›</a:t>
            </a:fld>
            <a:endParaRPr lang="cs-CZ"/>
          </a:p>
        </p:txBody>
      </p:sp>
    </p:spTree>
    <p:extLst>
      <p:ext uri="{BB962C8B-B14F-4D97-AF65-F5344CB8AC3E}">
        <p14:creationId xmlns:p14="http://schemas.microsoft.com/office/powerpoint/2010/main" val="91193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4C11A7-7C6E-4611-B21B-E5FD0C418E40}" type="datetimeFigureOut">
              <a:rPr lang="cs-CZ" smtClean="0"/>
              <a:t>30.11.2020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00CF4-2DD7-4FCF-BE45-69CA949705C3}" type="slidenum">
              <a:rPr lang="cs-CZ" smtClean="0"/>
              <a:t>‹#›</a:t>
            </a:fld>
            <a:endParaRPr lang="cs-CZ"/>
          </a:p>
        </p:txBody>
      </p:sp>
    </p:spTree>
    <p:extLst>
      <p:ext uri="{BB962C8B-B14F-4D97-AF65-F5344CB8AC3E}">
        <p14:creationId xmlns:p14="http://schemas.microsoft.com/office/powerpoint/2010/main" val="3861446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620688"/>
            <a:ext cx="8640960" cy="4248472"/>
          </a:xfrm>
        </p:spPr>
        <p:txBody>
          <a:bodyPr/>
          <a:lstStyle/>
          <a:p>
            <a:r>
              <a:rPr lang="cs-CZ" sz="2800" b="1" dirty="0" err="1" smtClean="0"/>
              <a:t>Literatures</a:t>
            </a:r>
            <a:r>
              <a:rPr lang="cs-CZ" sz="2800" b="1" dirty="0" smtClean="0"/>
              <a:t> on </a:t>
            </a:r>
            <a:r>
              <a:rPr lang="cs-CZ" sz="2800" b="1" dirty="0" err="1" smtClean="0"/>
              <a:t>the</a:t>
            </a:r>
            <a:r>
              <a:rPr lang="cs-CZ" sz="2800" b="1" dirty="0" smtClean="0"/>
              <a:t> </a:t>
            </a:r>
            <a:r>
              <a:rPr lang="cs-CZ" sz="2800" b="1" dirty="0" err="1" smtClean="0"/>
              <a:t>British</a:t>
            </a:r>
            <a:r>
              <a:rPr lang="cs-CZ" sz="2800" b="1" dirty="0" smtClean="0"/>
              <a:t> </a:t>
            </a:r>
            <a:r>
              <a:rPr lang="cs-CZ" sz="2800" b="1" dirty="0" err="1" smtClean="0"/>
              <a:t>Isles</a:t>
            </a:r>
            <a:r>
              <a:rPr lang="cs-CZ" sz="2800" b="1" dirty="0" smtClean="0"/>
              <a:t> 1: </a:t>
            </a:r>
            <a:br>
              <a:rPr lang="cs-CZ" sz="2800" b="1" dirty="0" smtClean="0"/>
            </a:br>
            <a:r>
              <a:rPr lang="cs-CZ" sz="2800" b="1" dirty="0" err="1" smtClean="0"/>
              <a:t>Renaissance</a:t>
            </a:r>
            <a:r>
              <a:rPr lang="cs-CZ" sz="2800" b="1" dirty="0" smtClean="0"/>
              <a:t> – </a:t>
            </a:r>
            <a:r>
              <a:rPr lang="cs-CZ" sz="2800" b="1" dirty="0" err="1" smtClean="0"/>
              <a:t>Restoration</a:t>
            </a:r>
            <a:r>
              <a:rPr lang="cs-CZ" sz="2800" b="1" dirty="0" smtClean="0"/>
              <a:t/>
            </a:r>
            <a:br>
              <a:rPr lang="cs-CZ" sz="2800" b="1" dirty="0" smtClean="0"/>
            </a:br>
            <a:r>
              <a:rPr lang="cs-CZ" sz="2800" b="1" dirty="0"/>
              <a:t/>
            </a:r>
            <a:br>
              <a:rPr lang="cs-CZ" sz="2800" b="1" dirty="0"/>
            </a:br>
            <a:r>
              <a:rPr lang="cs-CZ" sz="2800" b="1" dirty="0" smtClean="0"/>
              <a:t/>
            </a:r>
            <a:br>
              <a:rPr lang="cs-CZ" sz="2800" b="1" dirty="0" smtClean="0"/>
            </a:br>
            <a:r>
              <a:rPr lang="cs-CZ" b="1" dirty="0" smtClean="0">
                <a:solidFill>
                  <a:schemeClr val="tx1"/>
                </a:solidFill>
              </a:rPr>
              <a:t>8. </a:t>
            </a:r>
            <a:r>
              <a:rPr lang="en-US" b="1" dirty="0" smtClean="0">
                <a:solidFill>
                  <a:schemeClr val="tx1"/>
                </a:solidFill>
              </a:rPr>
              <a:t>Drama of Shakespeare’s Contemporaries and Successors</a:t>
            </a:r>
            <a:r>
              <a:rPr lang="cs-CZ" sz="2800" b="1" dirty="0"/>
              <a:t/>
            </a:r>
            <a:br>
              <a:rPr lang="cs-CZ" sz="2800" b="1" dirty="0"/>
            </a:br>
            <a:endParaRPr lang="cs-CZ" sz="2800" dirty="0"/>
          </a:p>
        </p:txBody>
      </p:sp>
      <p:sp>
        <p:nvSpPr>
          <p:cNvPr id="3" name="Podnadpis 2"/>
          <p:cNvSpPr>
            <a:spLocks noGrp="1"/>
          </p:cNvSpPr>
          <p:nvPr>
            <p:ph type="subTitle" idx="1"/>
          </p:nvPr>
        </p:nvSpPr>
        <p:spPr>
          <a:xfrm>
            <a:off x="323528" y="4581128"/>
            <a:ext cx="8496944" cy="1224136"/>
          </a:xfrm>
        </p:spPr>
        <p:txBody>
          <a:bodyPr>
            <a:normAutofit/>
          </a:bodyPr>
          <a:lstStyle/>
          <a:p>
            <a:r>
              <a:rPr lang="cs-CZ" b="1" dirty="0" smtClean="0">
                <a:solidFill>
                  <a:schemeClr val="tx1"/>
                </a:solidFill>
              </a:rPr>
              <a:t>Martin Procházka</a:t>
            </a:r>
            <a:endParaRPr lang="cs-CZ" b="1" dirty="0">
              <a:solidFill>
                <a:schemeClr val="tx1"/>
              </a:solidFill>
            </a:endParaRPr>
          </a:p>
        </p:txBody>
      </p:sp>
    </p:spTree>
    <p:extLst>
      <p:ext uri="{BB962C8B-B14F-4D97-AF65-F5344CB8AC3E}">
        <p14:creationId xmlns:p14="http://schemas.microsoft.com/office/powerpoint/2010/main" val="3093246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3823"/>
            <a:ext cx="8229600" cy="576064"/>
          </a:xfrm>
        </p:spPr>
        <p:txBody>
          <a:bodyPr>
            <a:normAutofit fontScale="90000"/>
          </a:bodyPr>
          <a:lstStyle/>
          <a:p>
            <a:r>
              <a:rPr lang="cs-CZ" b="1" dirty="0" err="1" smtClean="0"/>
              <a:t>Jacobean</a:t>
            </a:r>
            <a:r>
              <a:rPr lang="cs-CZ" b="1" dirty="0" smtClean="0"/>
              <a:t> </a:t>
            </a:r>
            <a:r>
              <a:rPr lang="cs-CZ" b="1" dirty="0" err="1" smtClean="0"/>
              <a:t>Tragedy</a:t>
            </a:r>
            <a:r>
              <a:rPr lang="cs-CZ" b="1" dirty="0" smtClean="0"/>
              <a:t> and </a:t>
            </a:r>
            <a:r>
              <a:rPr lang="cs-CZ" b="1" dirty="0" err="1" smtClean="0"/>
              <a:t>Tragicomedy</a:t>
            </a:r>
            <a:endParaRPr lang="cs-CZ" b="1" dirty="0"/>
          </a:p>
        </p:txBody>
      </p:sp>
      <p:sp>
        <p:nvSpPr>
          <p:cNvPr id="3" name="Zástupný symbol pro obsah 2"/>
          <p:cNvSpPr>
            <a:spLocks noGrp="1"/>
          </p:cNvSpPr>
          <p:nvPr>
            <p:ph sz="half" idx="1"/>
          </p:nvPr>
        </p:nvSpPr>
        <p:spPr>
          <a:xfrm>
            <a:off x="0" y="676518"/>
            <a:ext cx="6951718" cy="6192688"/>
          </a:xfrm>
        </p:spPr>
        <p:txBody>
          <a:bodyPr>
            <a:normAutofit fontScale="62500" lnSpcReduction="20000"/>
          </a:bodyPr>
          <a:lstStyle/>
          <a:p>
            <a:pPr marL="0" indent="0">
              <a:buNone/>
            </a:pPr>
            <a:r>
              <a:rPr lang="en-GB" b="1" dirty="0" smtClean="0"/>
              <a:t>John Webster </a:t>
            </a:r>
            <a:r>
              <a:rPr lang="en-GB" dirty="0" smtClean="0"/>
              <a:t>(ca 1580 – ca 1634) started his career at the beginning of 17th century in collaboration with Thomas Dekker. In 1614 he produced one of the best Jacobean tragedies, </a:t>
            </a:r>
            <a:r>
              <a:rPr lang="en-GB" b="1" i="1" dirty="0" smtClean="0"/>
              <a:t>The Duchess of </a:t>
            </a:r>
            <a:r>
              <a:rPr lang="en-GB" b="1" i="1" dirty="0" err="1" smtClean="0"/>
              <a:t>Malfi</a:t>
            </a:r>
            <a:r>
              <a:rPr lang="en-GB" i="1" dirty="0" smtClean="0"/>
              <a:t> </a:t>
            </a:r>
            <a:r>
              <a:rPr lang="en-GB" dirty="0" smtClean="0"/>
              <a:t>inspired by a secret marriage of Giovanna </a:t>
            </a:r>
            <a:r>
              <a:rPr lang="en-GB" dirty="0" err="1" smtClean="0"/>
              <a:t>d‘Aragona</a:t>
            </a:r>
            <a:r>
              <a:rPr lang="en-GB" dirty="0" smtClean="0"/>
              <a:t>, the Duchess of Amalfi (southern Italy), who married below her social status (her partner was a mere city aristocrat). The story, narrated by William Painter (</a:t>
            </a:r>
            <a:r>
              <a:rPr lang="en-GB" i="1" dirty="0" smtClean="0"/>
              <a:t>The Palace of Pleasure</a:t>
            </a:r>
            <a:r>
              <a:rPr lang="en-GB" dirty="0" smtClean="0"/>
              <a:t> – see Lecture 2), inspired also the Spanish dramatist Lope de Vega. Webster puts an emphasis on the powerful contrast between the love marriage and the extremely cruel vendetta of the Duchess‘s brothers driven by their greed: Ferdinand, who turns to be a dangerous madman and the Cardinal, who represents the corruption and hypocrisy of the Catholic Church. </a:t>
            </a:r>
          </a:p>
          <a:p>
            <a:pPr marL="0" indent="0">
              <a:buNone/>
            </a:pPr>
            <a:r>
              <a:rPr lang="en-GB" dirty="0" smtClean="0"/>
              <a:t>Another Webster‘s tragedy, </a:t>
            </a:r>
            <a:r>
              <a:rPr lang="en-GB" b="1" i="1" dirty="0" smtClean="0"/>
              <a:t>The White Devil</a:t>
            </a:r>
            <a:r>
              <a:rPr lang="en-GB" b="1" dirty="0" smtClean="0"/>
              <a:t> </a:t>
            </a:r>
            <a:r>
              <a:rPr lang="en-GB" dirty="0" smtClean="0"/>
              <a:t>(1610) is based on the intrigues and death of Vittoria </a:t>
            </a:r>
            <a:r>
              <a:rPr lang="en-GB" dirty="0" err="1" smtClean="0"/>
              <a:t>Accoramboni</a:t>
            </a:r>
            <a:r>
              <a:rPr lang="en-GB" dirty="0" smtClean="0"/>
              <a:t> , a brilliant and intelligent Italian noblewoman of </a:t>
            </a:r>
            <a:r>
              <a:rPr lang="cs-CZ" dirty="0" err="1" smtClean="0"/>
              <a:t>the</a:t>
            </a:r>
            <a:r>
              <a:rPr lang="cs-CZ" dirty="0" smtClean="0"/>
              <a:t> </a:t>
            </a:r>
            <a:r>
              <a:rPr lang="en-GB" dirty="0" smtClean="0"/>
              <a:t>late 16th century. </a:t>
            </a:r>
          </a:p>
          <a:p>
            <a:pPr marL="0" indent="0">
              <a:buNone/>
            </a:pPr>
            <a:r>
              <a:rPr lang="en-GB" b="1" dirty="0" smtClean="0"/>
              <a:t>Francis Beaumont </a:t>
            </a:r>
            <a:r>
              <a:rPr lang="en-GB" dirty="0" smtClean="0"/>
              <a:t>(1584-1616)</a:t>
            </a:r>
            <a:r>
              <a:rPr lang="en-GB" b="1" dirty="0" smtClean="0"/>
              <a:t> </a:t>
            </a:r>
            <a:r>
              <a:rPr lang="en-GB" dirty="0" smtClean="0"/>
              <a:t>and</a:t>
            </a:r>
            <a:r>
              <a:rPr lang="en-GB" b="1" dirty="0" smtClean="0"/>
              <a:t> John Fletcher </a:t>
            </a:r>
            <a:r>
              <a:rPr lang="en-GB" dirty="0" smtClean="0"/>
              <a:t>(1579-1625) are among the most prolific English early modern dramatists who cooperated on a number of plays. Fletcher also co</a:t>
            </a:r>
            <a:r>
              <a:rPr lang="cs-CZ" dirty="0" smtClean="0"/>
              <a:t>ope</a:t>
            </a:r>
            <a:r>
              <a:rPr lang="en-GB" dirty="0" smtClean="0"/>
              <a:t>rated with Shakespeare and was seen as his major successor. One of the best fruits of their collaborative efforts is a tragicomedy </a:t>
            </a:r>
            <a:r>
              <a:rPr lang="en-GB" b="1" i="1" dirty="0" err="1" smtClean="0"/>
              <a:t>Philaster</a:t>
            </a:r>
            <a:r>
              <a:rPr lang="en-GB" b="1" i="1" dirty="0" smtClean="0"/>
              <a:t>, or Love Lies a-Bleeding</a:t>
            </a:r>
            <a:r>
              <a:rPr lang="en-GB" i="1" dirty="0" smtClean="0"/>
              <a:t> </a:t>
            </a:r>
            <a:r>
              <a:rPr lang="en-GB" dirty="0" smtClean="0"/>
              <a:t>(1608-10) taking place in a fictitious Kingdom of Sicily. The protagonist attempts to murder the Princess Arethusa who loves him, b</a:t>
            </a:r>
            <a:r>
              <a:rPr lang="cs-CZ" dirty="0" smtClean="0"/>
              <a:t>e</a:t>
            </a:r>
            <a:r>
              <a:rPr lang="en-GB" dirty="0" smtClean="0"/>
              <a:t>cause he is misled by </a:t>
            </a:r>
            <a:r>
              <a:rPr lang="cs-CZ" dirty="0" smtClean="0"/>
              <a:t>a </a:t>
            </a:r>
            <a:r>
              <a:rPr lang="en-GB" dirty="0" smtClean="0"/>
              <a:t>false accusation. He is sentenced to death but committed to the custody of Arethusa, who secretly marries him. The intrigue</a:t>
            </a:r>
            <a:r>
              <a:rPr lang="cs-CZ" dirty="0" smtClean="0"/>
              <a:t>s</a:t>
            </a:r>
            <a:r>
              <a:rPr lang="en-GB" dirty="0" smtClean="0"/>
              <a:t> of </a:t>
            </a:r>
            <a:r>
              <a:rPr lang="en-GB" dirty="0" err="1" smtClean="0"/>
              <a:t>Pharamond</a:t>
            </a:r>
            <a:r>
              <a:rPr lang="en-GB" dirty="0" smtClean="0"/>
              <a:t>, a Spanish prince whom Arethusa had to marry</a:t>
            </a:r>
            <a:r>
              <a:rPr lang="cs-CZ" dirty="0" smtClean="0"/>
              <a:t>, </a:t>
            </a:r>
            <a:r>
              <a:rPr lang="en-GB" dirty="0" smtClean="0"/>
              <a:t>are baffled and </a:t>
            </a:r>
            <a:r>
              <a:rPr lang="en-GB" dirty="0" err="1" smtClean="0"/>
              <a:t>Philaster</a:t>
            </a:r>
            <a:r>
              <a:rPr lang="en-GB" dirty="0" smtClean="0"/>
              <a:t> becomes the heir of the Sicilian crown. The story was adapted from </a:t>
            </a:r>
            <a:r>
              <a:rPr lang="en-GB" i="1" dirty="0" smtClean="0"/>
              <a:t>Arcadia </a:t>
            </a:r>
            <a:r>
              <a:rPr lang="en-GB" dirty="0" smtClean="0"/>
              <a:t>by Sir Philip Sidney.</a:t>
            </a:r>
            <a:endParaRPr lang="en-GB" dirty="0"/>
          </a:p>
        </p:txBody>
      </p:sp>
      <p:pic>
        <p:nvPicPr>
          <p:cNvPr id="3074" name="Picture 2" descr="https://upload.wikimedia.org/wikipedia/commons/1/1f/Francis_Beaumont.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951718" y="980728"/>
            <a:ext cx="1949184" cy="2592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upload.wikimedia.org/wikipedia/commons/6/69/John_Fletcher_%281%29.JPG"/>
          <p:cNvPicPr>
            <a:picLocks noChangeAspect="1" noChangeArrowheads="1"/>
          </p:cNvPicPr>
          <p:nvPr/>
        </p:nvPicPr>
        <p:blipFill rotWithShape="1">
          <a:blip r:embed="rId3">
            <a:extLst>
              <a:ext uri="{28A0092B-C50C-407E-A947-70E740481C1C}">
                <a14:useLocalDpi xmlns:a14="http://schemas.microsoft.com/office/drawing/2010/main" val="0"/>
              </a:ext>
            </a:extLst>
          </a:blip>
          <a:srcRect r="5345" b="8815"/>
          <a:stretch/>
        </p:blipFill>
        <p:spPr bwMode="auto">
          <a:xfrm>
            <a:off x="6951717" y="3909126"/>
            <a:ext cx="1942321" cy="2436348"/>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7270168" y="3495863"/>
            <a:ext cx="1305422" cy="276999"/>
          </a:xfrm>
          <a:prstGeom prst="rect">
            <a:avLst/>
          </a:prstGeom>
          <a:noFill/>
        </p:spPr>
        <p:txBody>
          <a:bodyPr wrap="none" rtlCol="0">
            <a:spAutoFit/>
          </a:bodyPr>
          <a:lstStyle/>
          <a:p>
            <a:r>
              <a:rPr lang="cs-CZ" sz="1200" dirty="0" smtClean="0"/>
              <a:t>Francis </a:t>
            </a:r>
            <a:r>
              <a:rPr lang="cs-CZ" sz="1200" dirty="0" err="1" smtClean="0"/>
              <a:t>Beaumont</a:t>
            </a:r>
            <a:endParaRPr lang="cs-CZ" sz="1200" dirty="0"/>
          </a:p>
        </p:txBody>
      </p:sp>
      <p:sp>
        <p:nvSpPr>
          <p:cNvPr id="7" name="TextovéPole 6"/>
          <p:cNvSpPr txBox="1"/>
          <p:nvPr/>
        </p:nvSpPr>
        <p:spPr>
          <a:xfrm>
            <a:off x="7556850" y="6345474"/>
            <a:ext cx="1018740" cy="276999"/>
          </a:xfrm>
          <a:prstGeom prst="rect">
            <a:avLst/>
          </a:prstGeom>
          <a:noFill/>
        </p:spPr>
        <p:txBody>
          <a:bodyPr wrap="none" rtlCol="0">
            <a:spAutoFit/>
          </a:bodyPr>
          <a:lstStyle/>
          <a:p>
            <a:r>
              <a:rPr lang="cs-CZ" sz="1200" dirty="0" smtClean="0"/>
              <a:t>John </a:t>
            </a:r>
            <a:r>
              <a:rPr lang="cs-CZ" sz="1200" dirty="0" err="1" smtClean="0"/>
              <a:t>Fletcher</a:t>
            </a:r>
            <a:endParaRPr lang="cs-CZ" sz="1200" dirty="0"/>
          </a:p>
        </p:txBody>
      </p:sp>
    </p:spTree>
    <p:extLst>
      <p:ext uri="{BB962C8B-B14F-4D97-AF65-F5344CB8AC3E}">
        <p14:creationId xmlns:p14="http://schemas.microsoft.com/office/powerpoint/2010/main" val="1065272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Caroline Drama (1626-42)</a:t>
            </a:r>
            <a:br>
              <a:rPr lang="cs-CZ" sz="3600" b="1" dirty="0" smtClean="0"/>
            </a:br>
            <a:r>
              <a:rPr lang="cs-CZ" sz="2400" b="1" dirty="0" err="1" smtClean="0"/>
              <a:t>during</a:t>
            </a:r>
            <a:r>
              <a:rPr lang="cs-CZ" sz="2400" b="1" dirty="0" smtClean="0"/>
              <a:t> </a:t>
            </a:r>
            <a:r>
              <a:rPr lang="cs-CZ" sz="2400" b="1" dirty="0" err="1" smtClean="0"/>
              <a:t>the</a:t>
            </a:r>
            <a:r>
              <a:rPr lang="cs-CZ" sz="2400" b="1" dirty="0" smtClean="0"/>
              <a:t> </a:t>
            </a:r>
            <a:r>
              <a:rPr lang="cs-CZ" sz="2400" b="1" dirty="0" err="1" smtClean="0"/>
              <a:t>Reign</a:t>
            </a:r>
            <a:r>
              <a:rPr lang="cs-CZ" sz="2400" b="1" dirty="0" smtClean="0"/>
              <a:t> </a:t>
            </a:r>
            <a:r>
              <a:rPr lang="cs-CZ" sz="2400" b="1" dirty="0" err="1" smtClean="0"/>
              <a:t>of</a:t>
            </a:r>
            <a:r>
              <a:rPr lang="cs-CZ" sz="2400" b="1" dirty="0" smtClean="0"/>
              <a:t> Charles I, </a:t>
            </a:r>
            <a:r>
              <a:rPr lang="cs-CZ" sz="2400" b="1" dirty="0" err="1" smtClean="0"/>
              <a:t>before</a:t>
            </a:r>
            <a:r>
              <a:rPr lang="cs-CZ" sz="2400" b="1" dirty="0" smtClean="0"/>
              <a:t> </a:t>
            </a:r>
            <a:r>
              <a:rPr lang="cs-CZ" sz="2400" b="1" dirty="0" err="1" smtClean="0"/>
              <a:t>the</a:t>
            </a:r>
            <a:r>
              <a:rPr lang="cs-CZ" sz="2400" b="1" dirty="0" smtClean="0"/>
              <a:t> start </a:t>
            </a:r>
            <a:r>
              <a:rPr lang="cs-CZ" sz="2400" b="1" dirty="0" err="1" smtClean="0"/>
              <a:t>of</a:t>
            </a:r>
            <a:r>
              <a:rPr lang="cs-CZ" sz="2400" b="1" dirty="0" smtClean="0"/>
              <a:t> </a:t>
            </a:r>
            <a:r>
              <a:rPr lang="cs-CZ" sz="2400" b="1" dirty="0" err="1" smtClean="0"/>
              <a:t>the</a:t>
            </a:r>
            <a:r>
              <a:rPr lang="cs-CZ" sz="2400" b="1" dirty="0" smtClean="0"/>
              <a:t> Civil</a:t>
            </a:r>
            <a:r>
              <a:rPr lang="cs-CZ" sz="2700" b="1" dirty="0" smtClean="0"/>
              <a:t> </a:t>
            </a:r>
            <a:r>
              <a:rPr lang="cs-CZ" sz="2700" b="1" dirty="0" err="1" smtClean="0"/>
              <a:t>War</a:t>
            </a:r>
            <a:endParaRPr lang="cs-CZ" sz="2700" b="1" dirty="0"/>
          </a:p>
        </p:txBody>
      </p:sp>
      <p:sp>
        <p:nvSpPr>
          <p:cNvPr id="5" name="Zástupný symbol pro obsah 4"/>
          <p:cNvSpPr>
            <a:spLocks noGrp="1"/>
          </p:cNvSpPr>
          <p:nvPr>
            <p:ph idx="1"/>
          </p:nvPr>
        </p:nvSpPr>
        <p:spPr>
          <a:xfrm>
            <a:off x="457200" y="1412776"/>
            <a:ext cx="8229600" cy="5445224"/>
          </a:xfrm>
        </p:spPr>
        <p:txBody>
          <a:bodyPr>
            <a:normAutofit fontScale="92500" lnSpcReduction="10000"/>
          </a:bodyPr>
          <a:lstStyle/>
          <a:p>
            <a:pPr marL="0" indent="0">
              <a:buNone/>
            </a:pPr>
            <a:r>
              <a:rPr lang="en-GB" sz="2000" b="1" dirty="0"/>
              <a:t>John </a:t>
            </a:r>
            <a:r>
              <a:rPr lang="en-GB" sz="2000" b="1" dirty="0" smtClean="0"/>
              <a:t>Ford</a:t>
            </a:r>
            <a:r>
              <a:rPr lang="cs-CZ" sz="2000" dirty="0" smtClean="0"/>
              <a:t>‘s</a:t>
            </a:r>
            <a:r>
              <a:rPr lang="cs-CZ" sz="2000" b="1" dirty="0" smtClean="0"/>
              <a:t> </a:t>
            </a:r>
            <a:r>
              <a:rPr lang="cs-CZ" sz="2000" dirty="0" smtClean="0"/>
              <a:t>(1586-1639)</a:t>
            </a:r>
            <a:r>
              <a:rPr lang="en-GB" sz="2000" b="1" dirty="0" smtClean="0"/>
              <a:t> </a:t>
            </a:r>
            <a:r>
              <a:rPr lang="en-GB" sz="2000" b="1" i="1" dirty="0"/>
              <a:t>The Chronicle History of Perkin Warbeck: A Strange Truth</a:t>
            </a:r>
            <a:r>
              <a:rPr lang="en-GB" sz="2000" b="1" dirty="0"/>
              <a:t> (1634</a:t>
            </a:r>
            <a:r>
              <a:rPr lang="en-GB" sz="2000" b="1" dirty="0" smtClean="0"/>
              <a:t>)</a:t>
            </a:r>
            <a:r>
              <a:rPr lang="cs-CZ" sz="2000" b="1" dirty="0" smtClean="0"/>
              <a:t> </a:t>
            </a:r>
            <a:r>
              <a:rPr lang="en-GB" sz="2000" dirty="0" smtClean="0"/>
              <a:t>is</a:t>
            </a:r>
            <a:r>
              <a:rPr lang="en-GB" sz="2000" b="1" dirty="0" smtClean="0"/>
              <a:t> </a:t>
            </a:r>
            <a:r>
              <a:rPr lang="en-GB" sz="2000" dirty="0" smtClean="0"/>
              <a:t>an interesting revival of the genre of “history” or chronicle play, popular in the Elizabethan era. However, Ford‘s drama differs from previous chronicle play</a:t>
            </a:r>
            <a:r>
              <a:rPr lang="cs-CZ" sz="2000" dirty="0" smtClean="0"/>
              <a:t>s</a:t>
            </a:r>
            <a:r>
              <a:rPr lang="en-GB" sz="2000" dirty="0" smtClean="0"/>
              <a:t> by the emphasis o</a:t>
            </a:r>
            <a:r>
              <a:rPr lang="cs-CZ" sz="2000" dirty="0" smtClean="0"/>
              <a:t>n</a:t>
            </a:r>
            <a:r>
              <a:rPr lang="en-GB" sz="2000" dirty="0" smtClean="0"/>
              <a:t> </a:t>
            </a:r>
            <a:r>
              <a:rPr lang="en-GB" sz="2000" b="1" dirty="0" smtClean="0"/>
              <a:t>aesthetic and philosophical</a:t>
            </a:r>
            <a:r>
              <a:rPr lang="cs-CZ" sz="2000" b="1" dirty="0" smtClean="0"/>
              <a:t> </a:t>
            </a:r>
            <a:r>
              <a:rPr lang="en-GB" sz="2000" b="1" dirty="0" smtClean="0"/>
              <a:t>aspects missing in Elizabethan representations of English history</a:t>
            </a:r>
            <a:r>
              <a:rPr lang="en-GB" sz="2000" dirty="0" smtClean="0"/>
              <a:t>.</a:t>
            </a:r>
          </a:p>
          <a:p>
            <a:pPr marL="0" indent="0">
              <a:buNone/>
            </a:pPr>
            <a:r>
              <a:rPr lang="en-GB" sz="2000" i="1" dirty="0" smtClean="0"/>
              <a:t>Perkin Warbeck</a:t>
            </a:r>
            <a:r>
              <a:rPr lang="en-GB" sz="2000" dirty="0" smtClean="0"/>
              <a:t> starts where Shakespeare‘s </a:t>
            </a:r>
            <a:r>
              <a:rPr lang="en-GB" sz="2000" i="1" dirty="0" smtClean="0"/>
              <a:t>Richard III ends</a:t>
            </a:r>
            <a:r>
              <a:rPr lang="cs-CZ" sz="2000" i="1" dirty="0" smtClean="0"/>
              <a:t>,</a:t>
            </a:r>
            <a:r>
              <a:rPr lang="en-GB" sz="2000" i="1" dirty="0" smtClean="0"/>
              <a:t> </a:t>
            </a:r>
            <a:r>
              <a:rPr lang="en-GB" sz="2000" dirty="0" smtClean="0"/>
              <a:t>and stages the life of a </a:t>
            </a:r>
            <a:r>
              <a:rPr lang="en-GB" sz="2000" b="1" dirty="0" smtClean="0"/>
              <a:t>pretender to the English throne</a:t>
            </a:r>
            <a:r>
              <a:rPr lang="en-GB" sz="2000" dirty="0" smtClean="0"/>
              <a:t> (ca 1474-1499), who toward the end of fifteenth century attempted to overthrow the unstable rule of the first Tudor king, Henry VII (1485-1509). The play managed to attract interest of the </a:t>
            </a:r>
            <a:r>
              <a:rPr lang="cs-CZ" sz="2000" dirty="0" smtClean="0"/>
              <a:t>R</a:t>
            </a:r>
            <a:r>
              <a:rPr lang="en-GB" sz="2000" dirty="0" err="1" smtClean="0"/>
              <a:t>omantics</a:t>
            </a:r>
            <a:r>
              <a:rPr lang="en-GB" sz="2000" dirty="0" smtClean="0"/>
              <a:t> (Mary Shelley) and </a:t>
            </a:r>
            <a:r>
              <a:rPr lang="cs-CZ" sz="2000" dirty="0" smtClean="0"/>
              <a:t>M</a:t>
            </a:r>
            <a:r>
              <a:rPr lang="en-GB" sz="2000" dirty="0" err="1" smtClean="0"/>
              <a:t>odernists</a:t>
            </a:r>
            <a:r>
              <a:rPr lang="en-GB" sz="2000" dirty="0" smtClean="0"/>
              <a:t> (T.S. Eliot). </a:t>
            </a:r>
            <a:r>
              <a:rPr lang="cs-CZ" sz="2000" dirty="0" err="1" smtClean="0"/>
              <a:t>It</a:t>
            </a:r>
            <a:r>
              <a:rPr lang="en-GB" sz="2000" dirty="0" smtClean="0"/>
              <a:t> </a:t>
            </a:r>
          </a:p>
          <a:p>
            <a:r>
              <a:rPr lang="en-GB" sz="2000" dirty="0" smtClean="0"/>
              <a:t>parades </a:t>
            </a:r>
            <a:r>
              <a:rPr lang="en-GB" sz="2000" b="1" dirty="0" smtClean="0"/>
              <a:t>contemporary rhetoric</a:t>
            </a:r>
            <a:r>
              <a:rPr lang="en-GB" sz="2000" dirty="0" smtClean="0"/>
              <a:t>, which is in many aspects different from that in Shakespeare’s time.</a:t>
            </a:r>
          </a:p>
          <a:p>
            <a:r>
              <a:rPr lang="en-GB" sz="2000" dirty="0" smtClean="0"/>
              <a:t>emphasizes the </a:t>
            </a:r>
            <a:r>
              <a:rPr lang="en-GB" sz="2000" b="1" dirty="0" smtClean="0"/>
              <a:t>organizational and economic aspects of warfare</a:t>
            </a:r>
            <a:r>
              <a:rPr lang="en-GB" sz="2000" dirty="0" smtClean="0"/>
              <a:t> establishing </a:t>
            </a:r>
            <a:r>
              <a:rPr lang="en-GB" sz="2000" b="1" dirty="0" smtClean="0"/>
              <a:t>a different perspective on internecine conflicts,  royal power and the authority of kingship</a:t>
            </a:r>
            <a:r>
              <a:rPr lang="en-GB" sz="2000" dirty="0" smtClean="0"/>
              <a:t>. </a:t>
            </a:r>
          </a:p>
          <a:p>
            <a:r>
              <a:rPr lang="cs-CZ" sz="2000" dirty="0" smtClean="0"/>
              <a:t>T</a:t>
            </a:r>
            <a:r>
              <a:rPr lang="en-GB" sz="2000" dirty="0" smtClean="0"/>
              <a:t>hematic structure of the play is characterized by a </a:t>
            </a:r>
            <a:r>
              <a:rPr lang="en-GB" sz="2000" b="1" dirty="0" smtClean="0"/>
              <a:t>sharp contrast of pragmatic strategies and the invocations of ideal love and sacred kingship</a:t>
            </a:r>
            <a:r>
              <a:rPr lang="en-GB" sz="2000" dirty="0" smtClean="0"/>
              <a:t>.</a:t>
            </a:r>
            <a:endParaRPr lang="cs-CZ" sz="2000" dirty="0" smtClean="0"/>
          </a:p>
          <a:p>
            <a:r>
              <a:rPr lang="en-GB" sz="2000" dirty="0" smtClean="0"/>
              <a:t>The drama makes </a:t>
            </a:r>
            <a:r>
              <a:rPr lang="en-GB" sz="2000" b="1" dirty="0" smtClean="0"/>
              <a:t>an efficient parallel between the royal pretender‘s activities and the art of theatrical illusion</a:t>
            </a:r>
            <a:endParaRPr lang="en-GB" sz="2000" b="1" dirty="0"/>
          </a:p>
        </p:txBody>
      </p:sp>
    </p:spTree>
    <p:extLst>
      <p:ext uri="{BB962C8B-B14F-4D97-AF65-F5344CB8AC3E}">
        <p14:creationId xmlns:p14="http://schemas.microsoft.com/office/powerpoint/2010/main" val="1053430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err="1" smtClean="0"/>
              <a:t>Lecture</a:t>
            </a:r>
            <a:r>
              <a:rPr lang="cs-CZ" sz="3600" b="1" dirty="0" smtClean="0"/>
              <a:t> </a:t>
            </a:r>
            <a:r>
              <a:rPr lang="cs-CZ" sz="3600" b="1" dirty="0" err="1" smtClean="0"/>
              <a:t>Outline</a:t>
            </a:r>
            <a:endParaRPr lang="cs-CZ" sz="3600" b="1" dirty="0"/>
          </a:p>
        </p:txBody>
      </p:sp>
      <p:sp>
        <p:nvSpPr>
          <p:cNvPr id="3" name="Zástupný symbol pro obsah 2"/>
          <p:cNvSpPr>
            <a:spLocks noGrp="1"/>
          </p:cNvSpPr>
          <p:nvPr>
            <p:ph idx="1"/>
          </p:nvPr>
        </p:nvSpPr>
        <p:spPr/>
        <p:txBody>
          <a:bodyPr>
            <a:normAutofit fontScale="85000" lnSpcReduction="20000"/>
          </a:bodyPr>
          <a:lstStyle/>
          <a:p>
            <a:r>
              <a:rPr lang="cs-CZ" b="1" dirty="0" err="1" smtClean="0"/>
              <a:t>Theatre</a:t>
            </a:r>
            <a:r>
              <a:rPr lang="cs-CZ" b="1" dirty="0" smtClean="0"/>
              <a:t> and </a:t>
            </a:r>
            <a:r>
              <a:rPr lang="cs-CZ" b="1" dirty="0" err="1" smtClean="0"/>
              <a:t>Social</a:t>
            </a:r>
            <a:r>
              <a:rPr lang="cs-CZ" b="1" dirty="0" smtClean="0"/>
              <a:t> </a:t>
            </a:r>
            <a:r>
              <a:rPr lang="cs-CZ" b="1" dirty="0" err="1" smtClean="0"/>
              <a:t>Dynamic</a:t>
            </a:r>
            <a:r>
              <a:rPr lang="cs-CZ" b="1" dirty="0" smtClean="0"/>
              <a:t> </a:t>
            </a:r>
            <a:r>
              <a:rPr lang="cs-CZ" b="1" dirty="0" err="1" smtClean="0"/>
              <a:t>of</a:t>
            </a:r>
            <a:r>
              <a:rPr lang="cs-CZ" b="1" dirty="0" smtClean="0"/>
              <a:t> Early </a:t>
            </a:r>
            <a:r>
              <a:rPr lang="cs-CZ" b="1" dirty="0" err="1"/>
              <a:t>M</a:t>
            </a:r>
            <a:r>
              <a:rPr lang="cs-CZ" b="1" dirty="0" err="1" smtClean="0"/>
              <a:t>odern</a:t>
            </a:r>
            <a:r>
              <a:rPr lang="cs-CZ" b="1" dirty="0" smtClean="0"/>
              <a:t> </a:t>
            </a:r>
            <a:r>
              <a:rPr lang="cs-CZ" b="1" dirty="0" err="1" smtClean="0"/>
              <a:t>England</a:t>
            </a:r>
            <a:r>
              <a:rPr lang="cs-CZ" b="1" dirty="0" smtClean="0"/>
              <a:t> </a:t>
            </a:r>
          </a:p>
          <a:p>
            <a:pPr marL="0" indent="0">
              <a:buNone/>
            </a:pPr>
            <a:r>
              <a:rPr lang="cs-CZ" b="1" dirty="0"/>
              <a:t> </a:t>
            </a:r>
            <a:r>
              <a:rPr lang="cs-CZ" b="1" dirty="0" smtClean="0"/>
              <a:t>    </a:t>
            </a:r>
            <a:r>
              <a:rPr lang="cs-CZ" dirty="0" smtClean="0"/>
              <a:t>Late </a:t>
            </a:r>
            <a:r>
              <a:rPr lang="cs-CZ" dirty="0" err="1" smtClean="0"/>
              <a:t>Elizabethan</a:t>
            </a:r>
            <a:r>
              <a:rPr lang="cs-CZ" dirty="0" smtClean="0"/>
              <a:t> </a:t>
            </a:r>
            <a:r>
              <a:rPr lang="cs-CZ" dirty="0"/>
              <a:t>A</a:t>
            </a:r>
            <a:r>
              <a:rPr lang="cs-CZ" dirty="0" smtClean="0"/>
              <a:t>ge and </a:t>
            </a:r>
            <a:r>
              <a:rPr lang="cs-CZ" dirty="0" err="1" smtClean="0"/>
              <a:t>Jacobean</a:t>
            </a:r>
            <a:r>
              <a:rPr lang="cs-CZ" dirty="0" smtClean="0"/>
              <a:t> Era</a:t>
            </a:r>
          </a:p>
          <a:p>
            <a:r>
              <a:rPr lang="cs-CZ" b="1" dirty="0" smtClean="0"/>
              <a:t>Ben </a:t>
            </a:r>
            <a:r>
              <a:rPr lang="cs-CZ" b="1" dirty="0" err="1"/>
              <a:t>Jonson</a:t>
            </a:r>
            <a:r>
              <a:rPr lang="cs-CZ" dirty="0"/>
              <a:t> and his </a:t>
            </a:r>
            <a:r>
              <a:rPr lang="cs-CZ" dirty="0" err="1"/>
              <a:t>project</a:t>
            </a:r>
            <a:r>
              <a:rPr lang="cs-CZ" dirty="0"/>
              <a:t> </a:t>
            </a:r>
            <a:r>
              <a:rPr lang="cs-CZ" dirty="0" err="1"/>
              <a:t>of</a:t>
            </a:r>
            <a:r>
              <a:rPr lang="cs-CZ" dirty="0"/>
              <a:t> </a:t>
            </a:r>
            <a:r>
              <a:rPr lang="cs-CZ" dirty="0" err="1" smtClean="0"/>
              <a:t>theatre</a:t>
            </a:r>
            <a:r>
              <a:rPr lang="cs-CZ" dirty="0"/>
              <a:t>: </a:t>
            </a:r>
            <a:r>
              <a:rPr lang="cs-CZ" dirty="0" err="1"/>
              <a:t>royal</a:t>
            </a:r>
            <a:r>
              <a:rPr lang="cs-CZ" dirty="0"/>
              <a:t> </a:t>
            </a:r>
            <a:r>
              <a:rPr lang="cs-CZ" dirty="0" err="1"/>
              <a:t>authority</a:t>
            </a:r>
            <a:r>
              <a:rPr lang="cs-CZ" dirty="0"/>
              <a:t> and </a:t>
            </a:r>
            <a:r>
              <a:rPr lang="cs-CZ" dirty="0" err="1"/>
              <a:t>popular</a:t>
            </a:r>
            <a:r>
              <a:rPr lang="cs-CZ" dirty="0"/>
              <a:t> </a:t>
            </a:r>
            <a:r>
              <a:rPr lang="cs-CZ" dirty="0" err="1"/>
              <a:t>education</a:t>
            </a:r>
            <a:r>
              <a:rPr lang="cs-CZ" dirty="0"/>
              <a:t>. </a:t>
            </a:r>
            <a:r>
              <a:rPr lang="cs-CZ" dirty="0" err="1"/>
              <a:t>Court</a:t>
            </a:r>
            <a:r>
              <a:rPr lang="cs-CZ" dirty="0"/>
              <a:t> masque. </a:t>
            </a:r>
            <a:r>
              <a:rPr lang="cs-CZ" i="1" dirty="0" err="1"/>
              <a:t>Bartholomew</a:t>
            </a:r>
            <a:r>
              <a:rPr lang="cs-CZ" i="1" dirty="0"/>
              <a:t> Fair</a:t>
            </a:r>
            <a:r>
              <a:rPr lang="cs-CZ" dirty="0"/>
              <a:t>, </a:t>
            </a:r>
            <a:r>
              <a:rPr lang="cs-CZ" i="1" dirty="0" err="1" smtClean="0"/>
              <a:t>Volpone</a:t>
            </a:r>
            <a:r>
              <a:rPr lang="cs-CZ" i="1" dirty="0" smtClean="0"/>
              <a:t>, </a:t>
            </a:r>
            <a:r>
              <a:rPr lang="cs-CZ" i="1" dirty="0" err="1" smtClean="0"/>
              <a:t>or</a:t>
            </a:r>
            <a:r>
              <a:rPr lang="cs-CZ" i="1" dirty="0" smtClean="0"/>
              <a:t> </a:t>
            </a:r>
            <a:r>
              <a:rPr lang="cs-CZ" i="1" dirty="0" err="1" smtClean="0"/>
              <a:t>the</a:t>
            </a:r>
            <a:r>
              <a:rPr lang="cs-CZ" i="1" dirty="0" smtClean="0"/>
              <a:t> Fox </a:t>
            </a:r>
            <a:r>
              <a:rPr lang="cs-CZ" dirty="0" smtClean="0"/>
              <a:t>. </a:t>
            </a:r>
          </a:p>
          <a:p>
            <a:r>
              <a:rPr lang="cs-CZ" b="1" dirty="0" smtClean="0"/>
              <a:t>Thomas </a:t>
            </a:r>
            <a:r>
              <a:rPr lang="cs-CZ" b="1" dirty="0" err="1"/>
              <a:t>Dekker</a:t>
            </a:r>
            <a:r>
              <a:rPr lang="cs-CZ" b="1" dirty="0"/>
              <a:t> and Thomas </a:t>
            </a:r>
            <a:r>
              <a:rPr lang="cs-CZ" b="1" dirty="0" err="1"/>
              <a:t>Middleton</a:t>
            </a:r>
            <a:r>
              <a:rPr lang="cs-CZ" dirty="0"/>
              <a:t> – </a:t>
            </a:r>
            <a:r>
              <a:rPr lang="cs-CZ" dirty="0" err="1"/>
              <a:t>other</a:t>
            </a:r>
            <a:r>
              <a:rPr lang="cs-CZ" dirty="0"/>
              <a:t> </a:t>
            </a:r>
            <a:r>
              <a:rPr lang="cs-CZ" dirty="0" err="1"/>
              <a:t>versions</a:t>
            </a:r>
            <a:r>
              <a:rPr lang="cs-CZ" dirty="0"/>
              <a:t> </a:t>
            </a:r>
            <a:r>
              <a:rPr lang="cs-CZ" dirty="0" err="1"/>
              <a:t>of</a:t>
            </a:r>
            <a:r>
              <a:rPr lang="cs-CZ" dirty="0"/>
              <a:t> city </a:t>
            </a:r>
            <a:r>
              <a:rPr lang="cs-CZ" dirty="0" err="1"/>
              <a:t>comedy</a:t>
            </a:r>
            <a:r>
              <a:rPr lang="cs-CZ" dirty="0"/>
              <a:t> (</a:t>
            </a:r>
            <a:r>
              <a:rPr lang="cs-CZ" i="1" dirty="0" err="1"/>
              <a:t>The</a:t>
            </a:r>
            <a:r>
              <a:rPr lang="cs-CZ" i="1" dirty="0"/>
              <a:t> </a:t>
            </a:r>
            <a:r>
              <a:rPr lang="cs-CZ" i="1" dirty="0" err="1"/>
              <a:t>Shoemaker’s</a:t>
            </a:r>
            <a:r>
              <a:rPr lang="cs-CZ" i="1" dirty="0"/>
              <a:t> </a:t>
            </a:r>
            <a:r>
              <a:rPr lang="cs-CZ" i="1" dirty="0" err="1"/>
              <a:t>Holiday</a:t>
            </a:r>
            <a:r>
              <a:rPr lang="cs-CZ" dirty="0"/>
              <a:t>, </a:t>
            </a:r>
            <a:r>
              <a:rPr lang="cs-CZ" i="1" dirty="0"/>
              <a:t>A </a:t>
            </a:r>
            <a:r>
              <a:rPr lang="cs-CZ" i="1" dirty="0" err="1"/>
              <a:t>Chaste</a:t>
            </a:r>
            <a:r>
              <a:rPr lang="cs-CZ" i="1" dirty="0"/>
              <a:t> </a:t>
            </a:r>
            <a:r>
              <a:rPr lang="cs-CZ" i="1" dirty="0" err="1"/>
              <a:t>Maid</a:t>
            </a:r>
            <a:r>
              <a:rPr lang="cs-CZ" i="1" dirty="0"/>
              <a:t> </a:t>
            </a:r>
            <a:r>
              <a:rPr lang="cs-CZ" i="1" dirty="0" err="1"/>
              <a:t>of</a:t>
            </a:r>
            <a:r>
              <a:rPr lang="cs-CZ" i="1" dirty="0"/>
              <a:t> </a:t>
            </a:r>
            <a:r>
              <a:rPr lang="cs-CZ" i="1" dirty="0" err="1" smtClean="0"/>
              <a:t>Cheapside</a:t>
            </a:r>
            <a:r>
              <a:rPr lang="cs-CZ" dirty="0" smtClean="0"/>
              <a:t>)</a:t>
            </a:r>
          </a:p>
          <a:p>
            <a:r>
              <a:rPr lang="cs-CZ" b="1" dirty="0" err="1" smtClean="0"/>
              <a:t>Jacobean</a:t>
            </a:r>
            <a:r>
              <a:rPr lang="cs-CZ" b="1" dirty="0" smtClean="0"/>
              <a:t> </a:t>
            </a:r>
            <a:r>
              <a:rPr lang="cs-CZ" b="1" dirty="0" err="1"/>
              <a:t>tragedy</a:t>
            </a:r>
            <a:r>
              <a:rPr lang="cs-CZ" b="1" dirty="0"/>
              <a:t>, </a:t>
            </a:r>
            <a:r>
              <a:rPr lang="cs-CZ" b="1" dirty="0" err="1"/>
              <a:t>tragicomedy</a:t>
            </a:r>
            <a:r>
              <a:rPr lang="cs-CZ" b="1" dirty="0"/>
              <a:t> and </a:t>
            </a:r>
            <a:r>
              <a:rPr lang="cs-CZ" b="1" dirty="0" err="1"/>
              <a:t>comedy</a:t>
            </a:r>
            <a:r>
              <a:rPr lang="cs-CZ" dirty="0"/>
              <a:t> (John </a:t>
            </a:r>
            <a:r>
              <a:rPr lang="cs-CZ" dirty="0" err="1"/>
              <a:t>Webster</a:t>
            </a:r>
            <a:r>
              <a:rPr lang="cs-CZ" dirty="0"/>
              <a:t>, Philip </a:t>
            </a:r>
            <a:r>
              <a:rPr lang="cs-CZ" dirty="0" err="1"/>
              <a:t>Massinger</a:t>
            </a:r>
            <a:r>
              <a:rPr lang="cs-CZ" dirty="0"/>
              <a:t>, Francis </a:t>
            </a:r>
            <a:r>
              <a:rPr lang="cs-CZ" dirty="0" err="1"/>
              <a:t>Beaumont</a:t>
            </a:r>
            <a:r>
              <a:rPr lang="cs-CZ" dirty="0"/>
              <a:t> and John </a:t>
            </a:r>
            <a:r>
              <a:rPr lang="cs-CZ" dirty="0" err="1"/>
              <a:t>Fletcher</a:t>
            </a:r>
            <a:r>
              <a:rPr lang="cs-CZ" dirty="0"/>
              <a:t>), </a:t>
            </a:r>
            <a:r>
              <a:rPr lang="cs-CZ" b="1" dirty="0"/>
              <a:t>Caroline drama</a:t>
            </a:r>
            <a:r>
              <a:rPr lang="cs-CZ" dirty="0"/>
              <a:t> (John </a:t>
            </a:r>
            <a:r>
              <a:rPr lang="cs-CZ" dirty="0" err="1"/>
              <a:t>Ford’s</a:t>
            </a:r>
            <a:r>
              <a:rPr lang="cs-CZ" dirty="0"/>
              <a:t> </a:t>
            </a:r>
            <a:r>
              <a:rPr lang="cs-CZ" i="1" dirty="0" err="1"/>
              <a:t>Perkin</a:t>
            </a:r>
            <a:r>
              <a:rPr lang="cs-CZ" i="1" dirty="0"/>
              <a:t> </a:t>
            </a:r>
            <a:r>
              <a:rPr lang="cs-CZ" i="1" dirty="0" err="1"/>
              <a:t>Warbeck</a:t>
            </a:r>
            <a:r>
              <a:rPr lang="cs-CZ" dirty="0"/>
              <a:t>).</a:t>
            </a:r>
          </a:p>
        </p:txBody>
      </p:sp>
    </p:spTree>
    <p:extLst>
      <p:ext uri="{BB962C8B-B14F-4D97-AF65-F5344CB8AC3E}">
        <p14:creationId xmlns:p14="http://schemas.microsoft.com/office/powerpoint/2010/main" val="362971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784976" cy="1440160"/>
          </a:xfrm>
        </p:spPr>
        <p:txBody>
          <a:bodyPr>
            <a:normAutofit/>
          </a:bodyPr>
          <a:lstStyle/>
          <a:p>
            <a:r>
              <a:rPr lang="en-GB" sz="2800" b="1" dirty="0" smtClean="0"/>
              <a:t>Theatre and Social Dynamic of Early Modern England </a:t>
            </a:r>
            <a:br>
              <a:rPr lang="en-GB" sz="2800" b="1" dirty="0" smtClean="0"/>
            </a:br>
            <a:r>
              <a:rPr lang="en-GB" sz="2400" b="1" dirty="0" smtClean="0"/>
              <a:t>Late Elizabethan Age</a:t>
            </a:r>
            <a:r>
              <a:rPr lang="en-GB" sz="2400" dirty="0" smtClean="0"/>
              <a:t> (the 1590s and the turn of the century)</a:t>
            </a:r>
            <a:endParaRPr lang="en-GB" sz="2400" b="1" dirty="0"/>
          </a:p>
        </p:txBody>
      </p:sp>
      <p:sp>
        <p:nvSpPr>
          <p:cNvPr id="3" name="Zástupný symbol pro obsah 2"/>
          <p:cNvSpPr>
            <a:spLocks noGrp="1"/>
          </p:cNvSpPr>
          <p:nvPr>
            <p:ph idx="1"/>
          </p:nvPr>
        </p:nvSpPr>
        <p:spPr>
          <a:xfrm>
            <a:off x="179512" y="1556792"/>
            <a:ext cx="8784976" cy="5301208"/>
          </a:xfrm>
        </p:spPr>
        <p:txBody>
          <a:bodyPr>
            <a:normAutofit fontScale="92500" lnSpcReduction="10000"/>
          </a:bodyPr>
          <a:lstStyle/>
          <a:p>
            <a:r>
              <a:rPr lang="en-GB" sz="2000" b="1" dirty="0" smtClean="0"/>
              <a:t>the upsurge of patriotism</a:t>
            </a:r>
            <a:r>
              <a:rPr lang="en-GB" sz="2000" dirty="0" smtClean="0"/>
              <a:t> (the defeat of the Spanish Armada in 1588): focus on recent history, mainly the consolidation of the country by the House of Tudor, pride in English language and traditions,</a:t>
            </a:r>
          </a:p>
          <a:p>
            <a:r>
              <a:rPr lang="en-GB" sz="2000" b="1" dirty="0" smtClean="0"/>
              <a:t>the rise of self-conscious middle class</a:t>
            </a:r>
            <a:r>
              <a:rPr lang="en-GB" sz="2000" dirty="0" smtClean="0"/>
              <a:t> represented both from the perspective of its traditional values (“gentle trade” – craftsmen are equal to gentlemen, Thomas Dekker‘s </a:t>
            </a:r>
            <a:r>
              <a:rPr lang="en-GB" sz="2000" i="1" dirty="0" smtClean="0"/>
              <a:t>The Shoemaker‘s Holiday</a:t>
            </a:r>
            <a:r>
              <a:rPr lang="en-GB" sz="2000" dirty="0" smtClean="0"/>
              <a:t>, 1599) and satirically as imitating aristocratic ways of life (Thomas Heywood, </a:t>
            </a:r>
            <a:r>
              <a:rPr lang="en-GB" sz="2000" i="1" dirty="0" smtClean="0"/>
              <a:t>Westward </a:t>
            </a:r>
            <a:r>
              <a:rPr lang="en-GB" sz="2000" i="1" dirty="0" err="1" smtClean="0"/>
              <a:t>Ho</a:t>
            </a:r>
            <a:r>
              <a:rPr lang="en-GB" sz="2000" dirty="0" smtClean="0"/>
              <a:t>, 1604, Francis Beaumont, </a:t>
            </a:r>
            <a:r>
              <a:rPr lang="en-GB" sz="2000" i="1" dirty="0" smtClean="0"/>
              <a:t>The Knight of the Burning Pestle</a:t>
            </a:r>
            <a:r>
              <a:rPr lang="en-GB" sz="2000" dirty="0" smtClean="0"/>
              <a:t>, 1607).</a:t>
            </a:r>
          </a:p>
          <a:p>
            <a:r>
              <a:rPr lang="en-GB" sz="2000" dirty="0" smtClean="0"/>
              <a:t> </a:t>
            </a:r>
            <a:r>
              <a:rPr lang="en-GB" sz="2000" b="1" dirty="0" smtClean="0"/>
              <a:t>domestic political crisis</a:t>
            </a:r>
            <a:r>
              <a:rPr lang="en-GB" sz="2000" dirty="0" smtClean="0"/>
              <a:t> (Essex Rebellion, 1601) and the problem of royal succession (questioning of the idea of royal authority and divine kingship): Shakespeare‘s </a:t>
            </a:r>
            <a:r>
              <a:rPr lang="en-GB" sz="2000" i="1" dirty="0" smtClean="0"/>
              <a:t>Richard II</a:t>
            </a:r>
            <a:r>
              <a:rPr lang="en-GB" sz="2000" dirty="0" smtClean="0"/>
              <a:t>, and both parts of </a:t>
            </a:r>
            <a:r>
              <a:rPr lang="en-GB" sz="2000" i="1" dirty="0" smtClean="0"/>
              <a:t>Henry IV. </a:t>
            </a:r>
            <a:r>
              <a:rPr lang="en-GB" sz="2000" dirty="0" smtClean="0"/>
              <a:t>Politics becomes a theme of public debate, but political satire is punished (Thomas </a:t>
            </a:r>
            <a:r>
              <a:rPr lang="en-GB" sz="2000" dirty="0" err="1" smtClean="0"/>
              <a:t>Nashe</a:t>
            </a:r>
            <a:r>
              <a:rPr lang="en-GB" sz="2000" dirty="0" smtClean="0"/>
              <a:t> and Ben Jonson, </a:t>
            </a:r>
            <a:r>
              <a:rPr lang="en-GB" sz="2000" i="1" dirty="0" smtClean="0"/>
              <a:t>The Isle of Dogs</a:t>
            </a:r>
            <a:r>
              <a:rPr lang="en-GB" sz="2000" dirty="0" smtClean="0"/>
              <a:t>, 1597; Jonson imprisoned).</a:t>
            </a:r>
            <a:endParaRPr lang="en-GB" sz="2000" b="1" dirty="0" smtClean="0"/>
          </a:p>
          <a:p>
            <a:r>
              <a:rPr lang="en-GB" sz="2000" b="1" dirty="0" smtClean="0"/>
              <a:t> the War of Theatres </a:t>
            </a:r>
            <a:r>
              <a:rPr lang="en-GB" sz="2000" dirty="0" smtClean="0"/>
              <a:t>(</a:t>
            </a:r>
            <a:r>
              <a:rPr lang="en-GB" sz="2000" dirty="0" err="1" smtClean="0"/>
              <a:t>Poetomachia</a:t>
            </a:r>
            <a:r>
              <a:rPr lang="en-GB" sz="2000" dirty="0" smtClean="0"/>
              <a:t>, 1599-1602)</a:t>
            </a:r>
            <a:r>
              <a:rPr lang="en-GB" sz="2000" b="1" dirty="0" smtClean="0"/>
              <a:t> </a:t>
            </a:r>
            <a:r>
              <a:rPr lang="en-GB" sz="2000" dirty="0" smtClean="0"/>
              <a:t>– the conflict between different performing styles (adult professional actors and “children” </a:t>
            </a:r>
            <a:r>
              <a:rPr lang="cs-CZ" sz="2000" dirty="0" smtClean="0"/>
              <a:t>--</a:t>
            </a:r>
            <a:r>
              <a:rPr lang="en-GB" sz="2000" dirty="0" smtClean="0"/>
              <a:t> boy – companies) and concepts of theatre (popular vs. elite, court): John Marston  (</a:t>
            </a:r>
            <a:r>
              <a:rPr lang="en-GB" sz="2000" i="1" dirty="0" err="1" smtClean="0"/>
              <a:t>Histriomastix</a:t>
            </a:r>
            <a:r>
              <a:rPr lang="en-GB" sz="2000" i="1" dirty="0" smtClean="0"/>
              <a:t>, or The Player Whipped</a:t>
            </a:r>
            <a:r>
              <a:rPr lang="en-GB" sz="2000" dirty="0" smtClean="0"/>
              <a:t>),</a:t>
            </a:r>
            <a:r>
              <a:rPr lang="en-GB" sz="2000" i="1" dirty="0" smtClean="0"/>
              <a:t> </a:t>
            </a:r>
            <a:r>
              <a:rPr lang="en-GB" sz="2000" dirty="0" smtClean="0"/>
              <a:t>Thomas Dekker (</a:t>
            </a:r>
            <a:r>
              <a:rPr lang="en-GB" sz="2000" i="1" dirty="0" err="1" smtClean="0"/>
              <a:t>Satiromastix</a:t>
            </a:r>
            <a:r>
              <a:rPr lang="en-GB" sz="2000" i="1" dirty="0" smtClean="0"/>
              <a:t>, or The </a:t>
            </a:r>
            <a:r>
              <a:rPr lang="en-GB" sz="2000" i="1" dirty="0" err="1" smtClean="0"/>
              <a:t>Untrussing</a:t>
            </a:r>
            <a:r>
              <a:rPr lang="en-GB" sz="2000" i="1" dirty="0" smtClean="0"/>
              <a:t> of the Humorous Poet</a:t>
            </a:r>
            <a:r>
              <a:rPr lang="en-GB" sz="2000" dirty="0" smtClean="0"/>
              <a:t>) vs. Ben Jonson (</a:t>
            </a:r>
            <a:r>
              <a:rPr lang="en-GB" sz="2000" i="1" dirty="0" smtClean="0"/>
              <a:t>Cynthia‘s Revels</a:t>
            </a:r>
            <a:r>
              <a:rPr lang="en-GB" sz="2000" dirty="0" smtClean="0"/>
              <a:t>, </a:t>
            </a:r>
            <a:r>
              <a:rPr lang="en-GB" sz="2000" i="1" dirty="0" smtClean="0"/>
              <a:t>Poetaster</a:t>
            </a:r>
            <a:r>
              <a:rPr lang="en-GB" sz="2000" dirty="0" smtClean="0"/>
              <a:t>)</a:t>
            </a:r>
            <a:r>
              <a:rPr lang="cs-CZ" sz="2000" dirty="0" smtClean="0"/>
              <a:t>.</a:t>
            </a:r>
            <a:endParaRPr lang="en-GB" sz="2000" b="1" dirty="0" smtClean="0"/>
          </a:p>
          <a:p>
            <a:endParaRPr lang="cs-CZ" sz="2000" dirty="0"/>
          </a:p>
        </p:txBody>
      </p:sp>
    </p:spTree>
    <p:extLst>
      <p:ext uri="{BB962C8B-B14F-4D97-AF65-F5344CB8AC3E}">
        <p14:creationId xmlns:p14="http://schemas.microsoft.com/office/powerpoint/2010/main" val="403557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2800" b="1" dirty="0" smtClean="0"/>
              <a:t>Theatre and Social Dynamic of Early Modern England </a:t>
            </a:r>
            <a:br>
              <a:rPr lang="en-GB" sz="2800" b="1" dirty="0" smtClean="0"/>
            </a:br>
            <a:r>
              <a:rPr lang="en-GB" sz="2800" b="1" dirty="0" smtClean="0"/>
              <a:t>Jacobean </a:t>
            </a:r>
            <a:r>
              <a:rPr lang="cs-CZ" sz="2800" b="1" dirty="0" smtClean="0"/>
              <a:t>Era</a:t>
            </a:r>
            <a:r>
              <a:rPr lang="en-GB" sz="2800" dirty="0" smtClean="0"/>
              <a:t> (1603-25; the reign of James I)</a:t>
            </a:r>
            <a:endParaRPr lang="en-GB" sz="2800" dirty="0"/>
          </a:p>
        </p:txBody>
      </p:sp>
      <p:sp>
        <p:nvSpPr>
          <p:cNvPr id="3" name="Zástupný symbol pro obsah 2"/>
          <p:cNvSpPr>
            <a:spLocks noGrp="1"/>
          </p:cNvSpPr>
          <p:nvPr>
            <p:ph idx="1"/>
          </p:nvPr>
        </p:nvSpPr>
        <p:spPr>
          <a:xfrm>
            <a:off x="0" y="1412776"/>
            <a:ext cx="9144000" cy="5328592"/>
          </a:xfrm>
        </p:spPr>
        <p:txBody>
          <a:bodyPr>
            <a:normAutofit fontScale="92500" lnSpcReduction="20000"/>
          </a:bodyPr>
          <a:lstStyle/>
          <a:p>
            <a:r>
              <a:rPr lang="en-GB" sz="2000" b="1" dirty="0" smtClean="0"/>
              <a:t>continuing political crisis in domestic and international dimensions: </a:t>
            </a:r>
            <a:r>
              <a:rPr lang="cs-CZ" sz="2000" u="sng" dirty="0"/>
              <a:t>A</a:t>
            </a:r>
            <a:r>
              <a:rPr lang="en-GB" sz="2000" u="sng" dirty="0" smtClean="0"/>
              <a:t>t home</a:t>
            </a:r>
            <a:r>
              <a:rPr lang="en-GB" sz="2000" dirty="0" smtClean="0"/>
              <a:t>: decay and disappearance of the national unity after the victory over Spain in the 1590s, </a:t>
            </a:r>
            <a:r>
              <a:rPr lang="cs-CZ" sz="2000" dirty="0" err="1" smtClean="0"/>
              <a:t>the</a:t>
            </a:r>
            <a:r>
              <a:rPr lang="cs-CZ" sz="2000" dirty="0" smtClean="0"/>
              <a:t> </a:t>
            </a:r>
            <a:r>
              <a:rPr lang="en-GB" sz="2000" dirty="0" smtClean="0"/>
              <a:t>growth of social inequality</a:t>
            </a:r>
            <a:r>
              <a:rPr lang="cs-CZ" sz="2000" dirty="0" smtClean="0"/>
              <a:t>. </a:t>
            </a:r>
            <a:r>
              <a:rPr lang="en-GB" sz="2000" dirty="0" smtClean="0"/>
              <a:t>Some plays represent the excesses of early capitalism and slavery also becomes a topic: </a:t>
            </a:r>
            <a:r>
              <a:rPr lang="en-GB" sz="2000" b="1" dirty="0" smtClean="0"/>
              <a:t>Philip Massinger</a:t>
            </a:r>
            <a:r>
              <a:rPr lang="en-GB" sz="2000" dirty="0" smtClean="0"/>
              <a:t> (1583-1640), </a:t>
            </a:r>
            <a:r>
              <a:rPr lang="en-GB" sz="2000" i="1" dirty="0" smtClean="0"/>
              <a:t>A New Way to Pay Old Debts</a:t>
            </a:r>
            <a:r>
              <a:rPr lang="en-GB" sz="2000" dirty="0" smtClean="0"/>
              <a:t> (1625; the figure of a ruthless and criminal businessman, Sir Giles Overreach), </a:t>
            </a:r>
            <a:r>
              <a:rPr lang="en-GB" sz="2000" i="1" dirty="0" smtClean="0"/>
              <a:t>The Bondman </a:t>
            </a:r>
            <a:r>
              <a:rPr lang="en-GB" sz="2000" dirty="0" smtClean="0"/>
              <a:t>(1624; </a:t>
            </a:r>
            <a:r>
              <a:rPr lang="cs-CZ" sz="2000" dirty="0"/>
              <a:t> </a:t>
            </a:r>
            <a:r>
              <a:rPr lang="cs-CZ" sz="2000" dirty="0" err="1" smtClean="0"/>
              <a:t>including</a:t>
            </a:r>
            <a:r>
              <a:rPr lang="cs-CZ" sz="2000" dirty="0" smtClean="0"/>
              <a:t> </a:t>
            </a:r>
            <a:r>
              <a:rPr lang="cs-CZ" sz="2000" dirty="0" err="1" smtClean="0"/>
              <a:t>scenes</a:t>
            </a:r>
            <a:r>
              <a:rPr lang="cs-CZ" sz="2000" dirty="0" smtClean="0"/>
              <a:t> </a:t>
            </a:r>
            <a:r>
              <a:rPr lang="cs-CZ" sz="2000" dirty="0" err="1" smtClean="0"/>
              <a:t>of</a:t>
            </a:r>
            <a:r>
              <a:rPr lang="cs-CZ" sz="2000" dirty="0" smtClean="0"/>
              <a:t> a </a:t>
            </a:r>
            <a:r>
              <a:rPr lang="en-GB" sz="2000" dirty="0" smtClean="0"/>
              <a:t>slave rebellion)</a:t>
            </a:r>
            <a:r>
              <a:rPr lang="cs-CZ" sz="2000" dirty="0" smtClean="0"/>
              <a:t> </a:t>
            </a:r>
            <a:r>
              <a:rPr lang="en-GB" sz="2000" dirty="0" smtClean="0"/>
              <a:t>and the decline of royal and aristocratic authority. </a:t>
            </a:r>
            <a:r>
              <a:rPr lang="en-GB" sz="2000" u="sng" dirty="0" smtClean="0"/>
              <a:t>Internationally</a:t>
            </a:r>
            <a:r>
              <a:rPr lang="en-GB" sz="2000" dirty="0" smtClean="0"/>
              <a:t>: e</a:t>
            </a:r>
            <a:r>
              <a:rPr lang="cs-CZ" sz="2000" dirty="0" smtClean="0"/>
              <a:t>.g., </a:t>
            </a:r>
            <a:r>
              <a:rPr lang="en-GB" sz="2000" dirty="0" smtClean="0"/>
              <a:t>the failures of James‘ policy against Spain (Thomas Middleton, </a:t>
            </a:r>
            <a:r>
              <a:rPr lang="en-GB" sz="2000" i="1" dirty="0" smtClean="0"/>
              <a:t>A Game at Chess</a:t>
            </a:r>
            <a:r>
              <a:rPr lang="en-GB" sz="2000" dirty="0" smtClean="0"/>
              <a:t>, 1624</a:t>
            </a:r>
            <a:r>
              <a:rPr lang="cs-CZ" sz="2000" dirty="0" smtClean="0"/>
              <a:t>, </a:t>
            </a:r>
            <a:r>
              <a:rPr lang="en-GB" sz="2000" dirty="0" smtClean="0"/>
              <a:t>an allegorical play using features of moralities).</a:t>
            </a:r>
          </a:p>
          <a:p>
            <a:r>
              <a:rPr lang="en-GB" sz="2000" b="1" dirty="0" smtClean="0"/>
              <a:t>emerging commercial entertainment vs. entertainment of the court and social elite: </a:t>
            </a:r>
            <a:r>
              <a:rPr lang="en-GB" sz="2000" dirty="0" smtClean="0"/>
              <a:t>theatre becomes part of commodity market. The differences between the Elizabethan popular theatre and contemporary mass entertainment </a:t>
            </a:r>
            <a:r>
              <a:rPr lang="cs-CZ" sz="2000" dirty="0" smtClean="0"/>
              <a:t>are </a:t>
            </a:r>
            <a:r>
              <a:rPr lang="en-GB" sz="2000" dirty="0" smtClean="0"/>
              <a:t>satirically represented in Ben Jonson‘s </a:t>
            </a:r>
            <a:r>
              <a:rPr lang="en-GB" sz="2000" i="1" dirty="0" smtClean="0"/>
              <a:t>Bartholomew Fair </a:t>
            </a:r>
            <a:r>
              <a:rPr lang="en-GB" sz="2000" dirty="0" smtClean="0"/>
              <a:t>(1614). Simultaneously, Jonson is writing for the royal court. Lavish productions called </a:t>
            </a:r>
            <a:r>
              <a:rPr lang="en-GB" sz="2000" b="1" dirty="0" smtClean="0"/>
              <a:t>masques </a:t>
            </a:r>
            <a:r>
              <a:rPr lang="en-GB" sz="2000" dirty="0" smtClean="0"/>
              <a:t>staged by Jonson in the settings made by the architect Inigo Jones (1573-1652) anticipate Baroque operas. Their often mythological themes and settings using </a:t>
            </a:r>
            <a:r>
              <a:rPr lang="cs-CZ" sz="2000" dirty="0" err="1" smtClean="0"/>
              <a:t>powerful</a:t>
            </a:r>
            <a:r>
              <a:rPr lang="cs-CZ" sz="2000" dirty="0" smtClean="0"/>
              <a:t> </a:t>
            </a:r>
            <a:r>
              <a:rPr lang="en-GB" sz="2000" dirty="0" smtClean="0"/>
              <a:t>stage illusion contrast with the realistic orientation of some Jacobean dramas (e.g., plays by Philip Massinger).</a:t>
            </a:r>
            <a:endParaRPr lang="en-GB" sz="2000" b="1" dirty="0" smtClean="0"/>
          </a:p>
          <a:p>
            <a:r>
              <a:rPr lang="en-GB" sz="2000" b="1" dirty="0" smtClean="0"/>
              <a:t>naval voyages and the first colonies: </a:t>
            </a:r>
            <a:r>
              <a:rPr lang="en-GB" sz="2000" dirty="0" smtClean="0"/>
              <a:t>changes of exotic</a:t>
            </a:r>
            <a:r>
              <a:rPr lang="cs-CZ" sz="2000" dirty="0" smtClean="0"/>
              <a:t> </a:t>
            </a:r>
            <a:r>
              <a:rPr lang="cs-CZ" sz="2000" dirty="0" err="1" smtClean="0"/>
              <a:t>settings</a:t>
            </a:r>
            <a:r>
              <a:rPr lang="en-GB" sz="2000" dirty="0" smtClean="0"/>
              <a:t> – no longer </a:t>
            </a:r>
            <a:r>
              <a:rPr lang="cs-CZ" sz="2000" dirty="0" err="1" smtClean="0"/>
              <a:t>chiefly</a:t>
            </a:r>
            <a:r>
              <a:rPr lang="cs-CZ" sz="2000" dirty="0" smtClean="0"/>
              <a:t> </a:t>
            </a:r>
            <a:r>
              <a:rPr lang="en-GB" sz="2000" dirty="0" smtClean="0"/>
              <a:t>Spain or Italy, but America or Asia (George Chapman‘s </a:t>
            </a:r>
            <a:r>
              <a:rPr lang="en-GB" sz="2000" i="1" dirty="0" smtClean="0"/>
              <a:t>Memorable Masque</a:t>
            </a:r>
            <a:r>
              <a:rPr lang="en-GB" sz="2000" dirty="0" smtClean="0"/>
              <a:t>, 1613 – </a:t>
            </a:r>
            <a:r>
              <a:rPr lang="cs-CZ" sz="2000" dirty="0" err="1" smtClean="0"/>
              <a:t>Native</a:t>
            </a:r>
            <a:r>
              <a:rPr lang="cs-CZ" sz="2000" dirty="0" smtClean="0"/>
              <a:t> </a:t>
            </a:r>
            <a:r>
              <a:rPr lang="cs-CZ" sz="2000" dirty="0" err="1" smtClean="0"/>
              <a:t>Americans</a:t>
            </a:r>
            <a:r>
              <a:rPr lang="en-GB" sz="2000" dirty="0" smtClean="0"/>
              <a:t> on</a:t>
            </a:r>
            <a:r>
              <a:rPr lang="cs-CZ" sz="2000" dirty="0" smtClean="0"/>
              <a:t> </a:t>
            </a:r>
            <a:r>
              <a:rPr lang="en-GB" sz="2000" dirty="0" smtClean="0"/>
              <a:t>stage; Shakespeare, </a:t>
            </a:r>
            <a:r>
              <a:rPr lang="en-GB" sz="2000" i="1" dirty="0" smtClean="0"/>
              <a:t>The Tempest</a:t>
            </a:r>
            <a:r>
              <a:rPr lang="en-GB" sz="2000" dirty="0" smtClean="0"/>
              <a:t>, 1611). </a:t>
            </a:r>
            <a:r>
              <a:rPr lang="en-GB" sz="2000" b="1" dirty="0" smtClean="0"/>
              <a:t>Pirate plays</a:t>
            </a:r>
            <a:r>
              <a:rPr lang="en-GB" sz="2000" dirty="0" smtClean="0"/>
              <a:t>: Philip Massinger, </a:t>
            </a:r>
            <a:r>
              <a:rPr lang="en-GB" sz="2000" i="1" dirty="0" smtClean="0"/>
              <a:t>The </a:t>
            </a:r>
            <a:r>
              <a:rPr lang="en-GB" sz="2000" i="1" dirty="0" err="1" smtClean="0"/>
              <a:t>Renegado</a:t>
            </a:r>
            <a:r>
              <a:rPr lang="en-GB" sz="2000" dirty="0" smtClean="0"/>
              <a:t> (1624), a Venetian protagonist converting to Islam and becoming a pirate. Helps </a:t>
            </a:r>
            <a:r>
              <a:rPr lang="cs-CZ" sz="2000" dirty="0" smtClean="0"/>
              <a:t>h</a:t>
            </a:r>
            <a:r>
              <a:rPr lang="en-GB" sz="2000" dirty="0" smtClean="0"/>
              <a:t>is countryman to rescue his beloved from a harem</a:t>
            </a:r>
            <a:r>
              <a:rPr lang="cs-CZ" sz="2000" dirty="0" smtClean="0"/>
              <a:t>.</a:t>
            </a:r>
            <a:endParaRPr lang="cs-CZ" sz="2000" b="1" dirty="0"/>
          </a:p>
        </p:txBody>
      </p:sp>
    </p:spTree>
    <p:extLst>
      <p:ext uri="{BB962C8B-B14F-4D97-AF65-F5344CB8AC3E}">
        <p14:creationId xmlns:p14="http://schemas.microsoft.com/office/powerpoint/2010/main" val="3243190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548680"/>
          </a:xfrm>
        </p:spPr>
        <p:txBody>
          <a:bodyPr>
            <a:normAutofit fontScale="90000"/>
          </a:bodyPr>
          <a:lstStyle/>
          <a:p>
            <a:r>
              <a:rPr lang="cs-CZ" b="1" dirty="0" smtClean="0"/>
              <a:t>Ben(</a:t>
            </a:r>
            <a:r>
              <a:rPr lang="cs-CZ" b="1" dirty="0" err="1" smtClean="0"/>
              <a:t>jamin</a:t>
            </a:r>
            <a:r>
              <a:rPr lang="cs-CZ" b="1" dirty="0" smtClean="0"/>
              <a:t>) </a:t>
            </a:r>
            <a:r>
              <a:rPr lang="cs-CZ" b="1" dirty="0" err="1" smtClean="0"/>
              <a:t>Jonson</a:t>
            </a:r>
            <a:r>
              <a:rPr lang="cs-CZ" b="1" dirty="0" smtClean="0"/>
              <a:t> (1572-1637)</a:t>
            </a:r>
            <a:endParaRPr lang="cs-CZ" b="1" dirty="0"/>
          </a:p>
        </p:txBody>
      </p:sp>
      <p:sp>
        <p:nvSpPr>
          <p:cNvPr id="4" name="Zástupný symbol pro obsah 3"/>
          <p:cNvSpPr>
            <a:spLocks noGrp="1"/>
          </p:cNvSpPr>
          <p:nvPr>
            <p:ph sz="half" idx="1"/>
          </p:nvPr>
        </p:nvSpPr>
        <p:spPr>
          <a:xfrm>
            <a:off x="0" y="620688"/>
            <a:ext cx="7020272" cy="6552728"/>
          </a:xfrm>
        </p:spPr>
        <p:txBody>
          <a:bodyPr>
            <a:normAutofit/>
          </a:bodyPr>
          <a:lstStyle/>
          <a:p>
            <a:pPr marL="180000"/>
            <a:r>
              <a:rPr lang="en-GB" sz="2100" dirty="0" smtClean="0"/>
              <a:t>Dramatist, poet and literary critic: introduced the </a:t>
            </a:r>
            <a:r>
              <a:rPr lang="en-GB" sz="2100" b="1" dirty="0" smtClean="0"/>
              <a:t>foundations of Classicist theory of drama</a:t>
            </a:r>
            <a:r>
              <a:rPr lang="en-GB" sz="2100" dirty="0" smtClean="0"/>
              <a:t> (Aristotelian mimesis, dramatic unities) </a:t>
            </a:r>
            <a:r>
              <a:rPr lang="en-GB" sz="2100" b="1" dirty="0" smtClean="0"/>
              <a:t>to England</a:t>
            </a:r>
            <a:r>
              <a:rPr lang="en-GB" sz="2100" dirty="0" smtClean="0"/>
              <a:t> and developed a specific genre of </a:t>
            </a:r>
            <a:r>
              <a:rPr lang="en-GB" sz="2100" b="1" dirty="0" smtClean="0"/>
              <a:t>comedy of humours </a:t>
            </a:r>
            <a:r>
              <a:rPr lang="en-GB" sz="2100" dirty="0" smtClean="0"/>
              <a:t>(characters expressing 4 basic types of human temperament based on the prevalence of one of the four “humours” or bodily fluids: blood – sanguine; bile – choleric; phlegm – phlegmatic; black bile, </a:t>
            </a:r>
            <a:r>
              <a:rPr lang="en-GB" sz="2100" i="1" dirty="0" err="1" smtClean="0"/>
              <a:t>melan</a:t>
            </a:r>
            <a:r>
              <a:rPr lang="en-GB" sz="2100" i="1" dirty="0" smtClean="0"/>
              <a:t> </a:t>
            </a:r>
            <a:r>
              <a:rPr lang="en-GB" sz="2100" i="1" dirty="0" err="1" smtClean="0"/>
              <a:t>khole</a:t>
            </a:r>
            <a:r>
              <a:rPr lang="en-GB" sz="2100" i="1" dirty="0" smtClean="0"/>
              <a:t> </a:t>
            </a:r>
            <a:r>
              <a:rPr lang="en-GB" sz="2100" dirty="0" smtClean="0"/>
              <a:t>in Greek </a:t>
            </a:r>
            <a:r>
              <a:rPr lang="en-GB" sz="2100" i="1" dirty="0" smtClean="0"/>
              <a:t>– </a:t>
            </a:r>
            <a:r>
              <a:rPr lang="en-GB" sz="2100" dirty="0" smtClean="0"/>
              <a:t>melancholic). The most important rival of Shakespeare but also the founder of his cult after Shakespeare‘s death.  </a:t>
            </a:r>
          </a:p>
          <a:p>
            <a:pPr marL="180000"/>
            <a:r>
              <a:rPr lang="en-GB" sz="2100" dirty="0" smtClean="0"/>
              <a:t>From an impoverished Scottish aristocratic family (Johnston), his father died before his birth and his mother married a bricklayer. Educated at Westminster School but his stepfather prevented him from continuing at Cambridge and forced him to become his apprentice. After enlisting voluntarily in the army </a:t>
            </a:r>
            <a:r>
              <a:rPr lang="cs-CZ" sz="2100" dirty="0" smtClean="0"/>
              <a:t> </a:t>
            </a:r>
            <a:r>
              <a:rPr lang="en-GB" sz="2100" dirty="0" smtClean="0"/>
              <a:t>and fighting in Flanders, he returned to London and became an actor. </a:t>
            </a:r>
          </a:p>
          <a:p>
            <a:pPr marL="180000"/>
            <a:endParaRPr lang="en-GB" sz="2100" dirty="0" smtClean="0"/>
          </a:p>
          <a:p>
            <a:pPr marL="0" indent="0">
              <a:buNone/>
            </a:pPr>
            <a:endParaRPr lang="cs-CZ" dirty="0"/>
          </a:p>
        </p:txBody>
      </p:sp>
      <p:pic>
        <p:nvPicPr>
          <p:cNvPr id="1026" name="Picture 2" descr="https://upload.wikimedia.org/wikipedia/commons/1/13/Benjamin_Jonson_by_Abraham_van_Blyenberch.jpg"/>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27608" r="20162"/>
          <a:stretch/>
        </p:blipFill>
        <p:spPr bwMode="auto">
          <a:xfrm>
            <a:off x="7050360" y="1556792"/>
            <a:ext cx="2092036"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032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normAutofit/>
          </a:bodyPr>
          <a:lstStyle/>
          <a:p>
            <a:r>
              <a:rPr lang="cs-CZ" sz="4000" b="1" dirty="0" smtClean="0"/>
              <a:t>Ben </a:t>
            </a:r>
            <a:r>
              <a:rPr lang="cs-CZ" sz="4000" b="1" dirty="0" err="1" smtClean="0"/>
              <a:t>Jonson</a:t>
            </a:r>
            <a:r>
              <a:rPr lang="cs-CZ" sz="4000" b="1" dirty="0" smtClean="0"/>
              <a:t>: </a:t>
            </a:r>
            <a:r>
              <a:rPr lang="cs-CZ" sz="4000" b="1" dirty="0" err="1" smtClean="0"/>
              <a:t>Theatre</a:t>
            </a:r>
            <a:r>
              <a:rPr lang="cs-CZ" sz="4000" b="1" dirty="0" smtClean="0"/>
              <a:t> </a:t>
            </a:r>
            <a:r>
              <a:rPr lang="cs-CZ" sz="4000" b="1" dirty="0" err="1" smtClean="0"/>
              <a:t>Career</a:t>
            </a:r>
            <a:r>
              <a:rPr lang="cs-CZ" sz="4000" b="1" dirty="0" smtClean="0"/>
              <a:t> </a:t>
            </a:r>
            <a:endParaRPr lang="cs-CZ" sz="4000" dirty="0"/>
          </a:p>
        </p:txBody>
      </p:sp>
      <p:sp>
        <p:nvSpPr>
          <p:cNvPr id="3" name="Zástupný symbol pro obsah 2"/>
          <p:cNvSpPr>
            <a:spLocks noGrp="1"/>
          </p:cNvSpPr>
          <p:nvPr>
            <p:ph sz="half" idx="1"/>
          </p:nvPr>
        </p:nvSpPr>
        <p:spPr>
          <a:xfrm>
            <a:off x="107504" y="1340768"/>
            <a:ext cx="6624736" cy="5517232"/>
          </a:xfrm>
        </p:spPr>
        <p:txBody>
          <a:bodyPr>
            <a:normAutofit lnSpcReduction="10000"/>
          </a:bodyPr>
          <a:lstStyle/>
          <a:p>
            <a:pPr marL="180000"/>
            <a:r>
              <a:rPr lang="en-GB" sz="1600" dirty="0"/>
              <a:t>Played, e.g., </a:t>
            </a:r>
            <a:r>
              <a:rPr lang="en-GB" sz="1600" dirty="0" err="1"/>
              <a:t>Hieronimo</a:t>
            </a:r>
            <a:r>
              <a:rPr lang="en-GB" sz="1600" dirty="0"/>
              <a:t>, the protagonist of Kyd‘s </a:t>
            </a:r>
            <a:r>
              <a:rPr lang="en-GB" sz="1600" i="1" dirty="0"/>
              <a:t>Spanish Tragedy. </a:t>
            </a:r>
            <a:r>
              <a:rPr lang="en-GB" sz="1600" dirty="0"/>
              <a:t>In 1597 he started to work as a playwright for Philip Henslowe (owner of The Rose – theatre of the company Lord Admiral‘s Men - and later  of The Fortune theatre). </a:t>
            </a:r>
            <a:r>
              <a:rPr lang="en-GB" sz="1600" b="1" dirty="0"/>
              <a:t>One of his early successful plays was a comedy </a:t>
            </a:r>
            <a:r>
              <a:rPr lang="en-GB" sz="1600" b="1" i="1" dirty="0"/>
              <a:t>Everyman in His Humour</a:t>
            </a:r>
            <a:r>
              <a:rPr lang="en-GB" sz="1600" dirty="0"/>
              <a:t> (1598), casting also Shakespeare. In 1599-1601 he had a series of conflicts with John Marston and Thomas Dekker called “</a:t>
            </a:r>
            <a:r>
              <a:rPr lang="en-GB" sz="1600" b="1" dirty="0"/>
              <a:t>The War of Theatres</a:t>
            </a:r>
            <a:r>
              <a:rPr lang="en-GB" sz="1600" dirty="0" smtClean="0"/>
              <a:t>”. </a:t>
            </a:r>
            <a:endParaRPr lang="en-GB" sz="1600" dirty="0"/>
          </a:p>
          <a:p>
            <a:pPr marL="180000"/>
            <a:r>
              <a:rPr lang="en-GB" sz="1600" dirty="0"/>
              <a:t>In spite of further political problems caused by his tragedy </a:t>
            </a:r>
            <a:r>
              <a:rPr lang="en-GB" sz="1600" b="1" i="1" dirty="0"/>
              <a:t>Sejanus</a:t>
            </a:r>
            <a:r>
              <a:rPr lang="en-GB" sz="1600" dirty="0"/>
              <a:t> (1603; possibly in cooperation with George Chapman</a:t>
            </a:r>
            <a:r>
              <a:rPr lang="cs-CZ" sz="1600" dirty="0"/>
              <a:t>, ca 1559-1634,</a:t>
            </a:r>
            <a:r>
              <a:rPr lang="en-GB" sz="1600" dirty="0"/>
              <a:t> or Shakespeare) and his connections with English Catholics preparing the Gunpowder Plot</a:t>
            </a:r>
            <a:r>
              <a:rPr lang="cs-CZ" sz="1600" dirty="0"/>
              <a:t> (1605)</a:t>
            </a:r>
            <a:r>
              <a:rPr lang="en-GB" sz="1600" dirty="0"/>
              <a:t>, he became an influential court dramatist</a:t>
            </a:r>
            <a:r>
              <a:rPr lang="cs-CZ" sz="1600" dirty="0"/>
              <a:t> and </a:t>
            </a:r>
            <a:r>
              <a:rPr lang="en-GB" sz="1600" dirty="0"/>
              <a:t>wrote a number of </a:t>
            </a:r>
            <a:r>
              <a:rPr lang="en-GB" sz="1600" b="1" dirty="0"/>
              <a:t>court masques </a:t>
            </a:r>
            <a:r>
              <a:rPr lang="en-GB" sz="1600" dirty="0"/>
              <a:t>between </a:t>
            </a:r>
            <a:r>
              <a:rPr lang="en-GB" sz="1600" dirty="0" smtClean="0"/>
              <a:t>1605-20. </a:t>
            </a:r>
            <a:r>
              <a:rPr lang="en-GB" sz="1600" dirty="0"/>
              <a:t>During </a:t>
            </a:r>
            <a:r>
              <a:rPr lang="cs-CZ" sz="1600" dirty="0"/>
              <a:t>t</a:t>
            </a:r>
            <a:r>
              <a:rPr lang="en-GB" sz="1600" dirty="0"/>
              <a:t>his time most of his major plays were produced</a:t>
            </a:r>
            <a:r>
              <a:rPr lang="cs-CZ" sz="1600" dirty="0"/>
              <a:t>,</a:t>
            </a:r>
            <a:r>
              <a:rPr lang="en-GB" sz="1600" dirty="0"/>
              <a:t> and the </a:t>
            </a:r>
            <a:r>
              <a:rPr lang="en-GB" sz="1600" b="1" dirty="0"/>
              <a:t>first folio</a:t>
            </a:r>
            <a:r>
              <a:rPr lang="en-GB" sz="1600" dirty="0"/>
              <a:t> containing a part of his </a:t>
            </a:r>
            <a:r>
              <a:rPr lang="en-GB" sz="1600" b="1" dirty="0"/>
              <a:t>collected works</a:t>
            </a:r>
            <a:r>
              <a:rPr lang="en-GB" sz="1600" dirty="0"/>
              <a:t> came out in 1616. This period was concluded by </a:t>
            </a:r>
            <a:r>
              <a:rPr lang="cs-CZ" sz="1600" dirty="0"/>
              <a:t>a </a:t>
            </a:r>
            <a:r>
              <a:rPr lang="en-GB" sz="1600" b="1" dirty="0"/>
              <a:t>walking tour </a:t>
            </a:r>
            <a:r>
              <a:rPr lang="cs-CZ" sz="1600" b="1" dirty="0" err="1"/>
              <a:t>of</a:t>
            </a:r>
            <a:r>
              <a:rPr lang="en-GB" sz="1600" b="1" dirty="0"/>
              <a:t> Scotland</a:t>
            </a:r>
            <a:r>
              <a:rPr lang="en-GB" sz="1600" dirty="0"/>
              <a:t>, where he met his friend William Drummond of </a:t>
            </a:r>
            <a:r>
              <a:rPr lang="en-GB" sz="1600" dirty="0" err="1"/>
              <a:t>Hawthornden</a:t>
            </a:r>
            <a:r>
              <a:rPr lang="en-GB" sz="1600" dirty="0"/>
              <a:t> (1585-1649) and made some controversial statements on Shakespeare (he “knew small Latin and less Greek”).  He also received an honorary degree from Oxford and became the first unofficial “poet laureate” of England.</a:t>
            </a:r>
          </a:p>
          <a:p>
            <a:pPr marL="180000"/>
            <a:r>
              <a:rPr lang="en-GB" sz="1600" dirty="0"/>
              <a:t>In the 1620s Jonson had an influence on a young generation of poets, called </a:t>
            </a:r>
            <a:r>
              <a:rPr lang="en-GB" sz="1600" b="1" dirty="0"/>
              <a:t>“The Tribe of Ben”</a:t>
            </a:r>
            <a:r>
              <a:rPr lang="en-GB" sz="1600" dirty="0"/>
              <a:t> (Robert Herrick, Richard Lovelace, Sir John Suckling, Richard Crashaw). After the death of James I, he complained of the neglect of Charles I (who, however, increased his pension). He died after a series of strokes, which had affected his late work.</a:t>
            </a:r>
            <a:endParaRPr lang="cs-CZ" sz="1600" dirty="0"/>
          </a:p>
        </p:txBody>
      </p:sp>
      <p:pic>
        <p:nvPicPr>
          <p:cNvPr id="1026" name="Picture 2" descr="http://www.luminarium.org/editions/daughterofniger.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81095" y="1412776"/>
            <a:ext cx="2362905" cy="4525963"/>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6541674" y="6104329"/>
            <a:ext cx="2602325" cy="461665"/>
          </a:xfrm>
          <a:prstGeom prst="rect">
            <a:avLst/>
          </a:prstGeom>
          <a:noFill/>
        </p:spPr>
        <p:txBody>
          <a:bodyPr wrap="square" rtlCol="0">
            <a:spAutoFit/>
          </a:bodyPr>
          <a:lstStyle/>
          <a:p>
            <a:r>
              <a:rPr lang="cs-CZ" sz="1200" i="1" dirty="0" err="1" smtClean="0"/>
              <a:t>The</a:t>
            </a:r>
            <a:r>
              <a:rPr lang="cs-CZ" sz="1200" i="1" dirty="0" smtClean="0"/>
              <a:t> Masque  </a:t>
            </a:r>
            <a:r>
              <a:rPr lang="cs-CZ" sz="1200" i="1" dirty="0" err="1" smtClean="0"/>
              <a:t>of</a:t>
            </a:r>
            <a:r>
              <a:rPr lang="cs-CZ" sz="1200" i="1" dirty="0" smtClean="0"/>
              <a:t> </a:t>
            </a:r>
            <a:r>
              <a:rPr lang="cs-CZ" sz="1200" i="1" dirty="0" err="1" smtClean="0"/>
              <a:t>Blackness</a:t>
            </a:r>
            <a:r>
              <a:rPr lang="cs-CZ" sz="1200" dirty="0" smtClean="0"/>
              <a:t>, </a:t>
            </a:r>
            <a:r>
              <a:rPr lang="cs-CZ" sz="1200" dirty="0" err="1" smtClean="0"/>
              <a:t>costume</a:t>
            </a:r>
            <a:r>
              <a:rPr lang="cs-CZ" sz="1200" dirty="0" smtClean="0"/>
              <a:t> </a:t>
            </a:r>
            <a:r>
              <a:rPr lang="cs-CZ" sz="1200" dirty="0" err="1" smtClean="0"/>
              <a:t>of</a:t>
            </a:r>
            <a:endParaRPr lang="cs-CZ" sz="1200" dirty="0" smtClean="0"/>
          </a:p>
          <a:p>
            <a:r>
              <a:rPr lang="cs-CZ" sz="1200" dirty="0" err="1" smtClean="0"/>
              <a:t>The</a:t>
            </a:r>
            <a:r>
              <a:rPr lang="cs-CZ" sz="1200" dirty="0" smtClean="0"/>
              <a:t> </a:t>
            </a:r>
            <a:r>
              <a:rPr lang="cs-CZ" sz="1200" dirty="0" err="1" smtClean="0"/>
              <a:t>Daughter</a:t>
            </a:r>
            <a:r>
              <a:rPr lang="cs-CZ" sz="1200" dirty="0" smtClean="0"/>
              <a:t> </a:t>
            </a:r>
            <a:r>
              <a:rPr lang="cs-CZ" sz="1200" dirty="0" err="1" smtClean="0"/>
              <a:t>of</a:t>
            </a:r>
            <a:r>
              <a:rPr lang="cs-CZ" sz="1200" dirty="0" smtClean="0"/>
              <a:t>  Niger by </a:t>
            </a:r>
            <a:r>
              <a:rPr lang="cs-CZ" sz="1200" dirty="0" err="1" smtClean="0"/>
              <a:t>Inigo</a:t>
            </a:r>
            <a:r>
              <a:rPr lang="cs-CZ" sz="1200" dirty="0" smtClean="0"/>
              <a:t> Jones</a:t>
            </a:r>
            <a:r>
              <a:rPr lang="cs-CZ" sz="1200" i="1" dirty="0" smtClean="0"/>
              <a:t> </a:t>
            </a:r>
            <a:endParaRPr lang="cs-CZ" sz="1200" i="1" dirty="0"/>
          </a:p>
        </p:txBody>
      </p:sp>
    </p:spTree>
    <p:extLst>
      <p:ext uri="{BB962C8B-B14F-4D97-AF65-F5344CB8AC3E}">
        <p14:creationId xmlns:p14="http://schemas.microsoft.com/office/powerpoint/2010/main" val="2568552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74638"/>
            <a:ext cx="8856984" cy="922114"/>
          </a:xfrm>
        </p:spPr>
        <p:txBody>
          <a:bodyPr>
            <a:normAutofit/>
          </a:bodyPr>
          <a:lstStyle/>
          <a:p>
            <a:r>
              <a:rPr lang="cs-CZ" sz="3200" b="1" dirty="0" err="1" smtClean="0"/>
              <a:t>Jonson’s</a:t>
            </a:r>
            <a:r>
              <a:rPr lang="cs-CZ" sz="3200" b="1" dirty="0" smtClean="0"/>
              <a:t> Major Works: </a:t>
            </a:r>
            <a:r>
              <a:rPr lang="cs-CZ" sz="3200" b="1" i="1" dirty="0" err="1" smtClean="0"/>
              <a:t>Volpone</a:t>
            </a:r>
            <a:r>
              <a:rPr lang="cs-CZ" sz="3200" b="1" i="1" dirty="0" smtClean="0"/>
              <a:t>, </a:t>
            </a:r>
            <a:r>
              <a:rPr lang="cs-CZ" sz="3200" b="1" i="1" dirty="0" err="1" smtClean="0"/>
              <a:t>or</a:t>
            </a:r>
            <a:r>
              <a:rPr lang="cs-CZ" sz="3200" b="1" i="1" dirty="0" smtClean="0"/>
              <a:t> </a:t>
            </a:r>
            <a:r>
              <a:rPr lang="cs-CZ" sz="3200" b="1" i="1" dirty="0" err="1" smtClean="0"/>
              <a:t>the</a:t>
            </a:r>
            <a:r>
              <a:rPr lang="cs-CZ" sz="3200" b="1" i="1" dirty="0" smtClean="0"/>
              <a:t> Fox </a:t>
            </a:r>
            <a:r>
              <a:rPr lang="cs-CZ" sz="3200" b="1" dirty="0" smtClean="0"/>
              <a:t>(1606)</a:t>
            </a:r>
            <a:endParaRPr lang="cs-CZ" sz="3200" b="1" dirty="0"/>
          </a:p>
        </p:txBody>
      </p:sp>
      <p:sp>
        <p:nvSpPr>
          <p:cNvPr id="3" name="Zástupný symbol pro obsah 2"/>
          <p:cNvSpPr>
            <a:spLocks noGrp="1"/>
          </p:cNvSpPr>
          <p:nvPr>
            <p:ph sz="half" idx="1"/>
          </p:nvPr>
        </p:nvSpPr>
        <p:spPr>
          <a:xfrm>
            <a:off x="395536" y="1556792"/>
            <a:ext cx="4716016" cy="6048672"/>
          </a:xfrm>
        </p:spPr>
        <p:txBody>
          <a:bodyPr>
            <a:normAutofit fontScale="47500" lnSpcReduction="20000"/>
          </a:bodyPr>
          <a:lstStyle/>
          <a:p>
            <a:pPr marL="0" indent="0">
              <a:buNone/>
            </a:pPr>
            <a:r>
              <a:rPr lang="cs-CZ" sz="4600" dirty="0" smtClean="0"/>
              <a:t>A</a:t>
            </a:r>
            <a:r>
              <a:rPr lang="cs-CZ" sz="4600" b="1" i="1" dirty="0" smtClean="0"/>
              <a:t> </a:t>
            </a:r>
            <a:r>
              <a:rPr lang="en-GB" sz="4600" b="1" dirty="0" smtClean="0"/>
              <a:t>comedy of humours</a:t>
            </a:r>
            <a:r>
              <a:rPr lang="en-GB" sz="4600" dirty="0" smtClean="0"/>
              <a:t> using an </a:t>
            </a:r>
            <a:r>
              <a:rPr lang="en-GB" sz="4600" b="1" dirty="0" smtClean="0"/>
              <a:t>animal allegory</a:t>
            </a:r>
            <a:r>
              <a:rPr lang="en-GB" sz="4600" dirty="0" smtClean="0"/>
              <a:t> current in Classical fables (</a:t>
            </a:r>
            <a:r>
              <a:rPr lang="en-GB" sz="4600" dirty="0" err="1" smtClean="0"/>
              <a:t>Voltore</a:t>
            </a:r>
            <a:r>
              <a:rPr lang="en-GB" sz="4600" dirty="0" smtClean="0"/>
              <a:t> – vulture, </a:t>
            </a:r>
            <a:r>
              <a:rPr lang="en-GB" sz="4600" dirty="0" err="1" smtClean="0"/>
              <a:t>Corbaccio</a:t>
            </a:r>
            <a:r>
              <a:rPr lang="en-GB" sz="4600" dirty="0" smtClean="0"/>
              <a:t> - raven, </a:t>
            </a:r>
            <a:r>
              <a:rPr lang="en-GB" sz="4600" dirty="0" err="1" smtClean="0"/>
              <a:t>Corvino</a:t>
            </a:r>
            <a:r>
              <a:rPr lang="en-GB" sz="4600" dirty="0" smtClean="0"/>
              <a:t> – crow, </a:t>
            </a:r>
            <a:r>
              <a:rPr lang="en-GB" sz="4600" dirty="0" err="1" smtClean="0"/>
              <a:t>Mosca</a:t>
            </a:r>
            <a:r>
              <a:rPr lang="en-GB" sz="4600" dirty="0" smtClean="0"/>
              <a:t> – mouse) which develops into </a:t>
            </a:r>
            <a:r>
              <a:rPr lang="en-GB" sz="4600" b="1" dirty="0" smtClean="0"/>
              <a:t>grotesque</a:t>
            </a:r>
            <a:r>
              <a:rPr lang="en-GB" sz="4600" dirty="0" smtClean="0"/>
              <a:t>. This allegorical level (reminding of masques as well as moralities) is in tension with a more </a:t>
            </a:r>
            <a:r>
              <a:rPr lang="en-GB" sz="4600" b="1" dirty="0" smtClean="0"/>
              <a:t>realistic portrayal of the power of money</a:t>
            </a:r>
            <a:r>
              <a:rPr lang="en-GB" sz="4600" dirty="0" smtClean="0"/>
              <a:t> over human behaviour. The only innocent characters, lovers </a:t>
            </a:r>
            <a:r>
              <a:rPr lang="en-GB" sz="4600" dirty="0" err="1" smtClean="0"/>
              <a:t>Bonario</a:t>
            </a:r>
            <a:r>
              <a:rPr lang="en-GB" sz="4600" dirty="0" smtClean="0"/>
              <a:t> and Celia, are victims of a fierce conflict which can only be resolved by </a:t>
            </a:r>
            <a:r>
              <a:rPr lang="en-GB" sz="4600" b="1" dirty="0" smtClean="0"/>
              <a:t>the power of the law</a:t>
            </a:r>
            <a:r>
              <a:rPr lang="en-GB" sz="4600" dirty="0" smtClean="0"/>
              <a:t>. Although the play is described as a comedy, it has the features of </a:t>
            </a:r>
            <a:r>
              <a:rPr lang="en-GB" sz="4600" b="1" dirty="0" smtClean="0"/>
              <a:t>tragicomedy</a:t>
            </a:r>
            <a:r>
              <a:rPr lang="en-GB" sz="4600" dirty="0" smtClean="0"/>
              <a:t> and the final punishment of evil characters appears rather unrealistic</a:t>
            </a:r>
            <a:r>
              <a:rPr lang="en-GB" sz="4000" dirty="0" smtClean="0"/>
              <a:t>.</a:t>
            </a:r>
          </a:p>
          <a:p>
            <a:pPr marL="216000"/>
            <a:endParaRPr lang="en-GB" b="1" dirty="0" smtClean="0"/>
          </a:p>
          <a:p>
            <a:pPr marL="0" indent="0">
              <a:buNone/>
            </a:pPr>
            <a:endParaRPr lang="en-GB" dirty="0" smtClean="0"/>
          </a:p>
          <a:p>
            <a:pPr marL="0" indent="0">
              <a:buNone/>
            </a:pPr>
            <a:endParaRPr lang="cs-CZ" dirty="0" smtClean="0"/>
          </a:p>
          <a:p>
            <a:pPr marL="0" indent="0">
              <a:buNone/>
            </a:pPr>
            <a:r>
              <a:rPr lang="cs-CZ" dirty="0" smtClean="0"/>
              <a:t> </a:t>
            </a:r>
            <a:endParaRPr lang="cs-CZ" i="1" dirty="0"/>
          </a:p>
        </p:txBody>
      </p:sp>
      <p:pic>
        <p:nvPicPr>
          <p:cNvPr id="2050" name="Picture 2" descr="https://upload.wikimedia.org/wikipedia/commons/8/86/Volpone_Beardsley.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724128" y="1700808"/>
            <a:ext cx="2956028" cy="424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p:cNvSpPr txBox="1"/>
          <p:nvPr/>
        </p:nvSpPr>
        <p:spPr>
          <a:xfrm>
            <a:off x="5940152" y="6303616"/>
            <a:ext cx="2537811" cy="276999"/>
          </a:xfrm>
          <a:prstGeom prst="rect">
            <a:avLst/>
          </a:prstGeom>
          <a:noFill/>
        </p:spPr>
        <p:txBody>
          <a:bodyPr wrap="none" rtlCol="0">
            <a:spAutoFit/>
          </a:bodyPr>
          <a:lstStyle/>
          <a:p>
            <a:r>
              <a:rPr lang="cs-CZ" sz="1200" dirty="0" err="1" smtClean="0"/>
              <a:t>Illustration</a:t>
            </a:r>
            <a:r>
              <a:rPr lang="cs-CZ" sz="1200" dirty="0" smtClean="0"/>
              <a:t> by </a:t>
            </a:r>
            <a:r>
              <a:rPr lang="cs-CZ" sz="1200" dirty="0" err="1" smtClean="0"/>
              <a:t>Aubrey</a:t>
            </a:r>
            <a:r>
              <a:rPr lang="cs-CZ" sz="1200" dirty="0" smtClean="0"/>
              <a:t> </a:t>
            </a:r>
            <a:r>
              <a:rPr lang="cs-CZ" sz="1200" dirty="0" err="1" smtClean="0"/>
              <a:t>Beardsley</a:t>
            </a:r>
            <a:r>
              <a:rPr lang="cs-CZ" sz="1200" dirty="0" smtClean="0"/>
              <a:t>, 1898</a:t>
            </a:r>
            <a:endParaRPr lang="cs-CZ" sz="1200" dirty="0"/>
          </a:p>
        </p:txBody>
      </p:sp>
    </p:spTree>
    <p:extLst>
      <p:ext uri="{BB962C8B-B14F-4D97-AF65-F5344CB8AC3E}">
        <p14:creationId xmlns:p14="http://schemas.microsoft.com/office/powerpoint/2010/main" val="49622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78098"/>
          </a:xfrm>
        </p:spPr>
        <p:txBody>
          <a:bodyPr>
            <a:normAutofit/>
          </a:bodyPr>
          <a:lstStyle/>
          <a:p>
            <a:r>
              <a:rPr lang="cs-CZ" sz="3200" b="1" dirty="0" err="1"/>
              <a:t>Jonson’s</a:t>
            </a:r>
            <a:r>
              <a:rPr lang="cs-CZ" sz="3200" b="1" dirty="0"/>
              <a:t> Major </a:t>
            </a:r>
            <a:r>
              <a:rPr lang="cs-CZ" sz="3200" b="1" dirty="0" smtClean="0"/>
              <a:t>Works (</a:t>
            </a:r>
            <a:r>
              <a:rPr lang="cs-CZ" sz="3200" b="1" dirty="0" err="1" smtClean="0"/>
              <a:t>continued</a:t>
            </a:r>
            <a:r>
              <a:rPr lang="cs-CZ" sz="3200" b="1" dirty="0" smtClean="0"/>
              <a:t>)</a:t>
            </a:r>
            <a:endParaRPr lang="cs-CZ" sz="3200" dirty="0"/>
          </a:p>
        </p:txBody>
      </p:sp>
      <p:sp>
        <p:nvSpPr>
          <p:cNvPr id="3" name="Zástupný symbol pro obsah 2"/>
          <p:cNvSpPr>
            <a:spLocks noGrp="1"/>
          </p:cNvSpPr>
          <p:nvPr>
            <p:ph sz="half" idx="1"/>
          </p:nvPr>
        </p:nvSpPr>
        <p:spPr>
          <a:xfrm>
            <a:off x="-15699" y="953344"/>
            <a:ext cx="5940152" cy="5904656"/>
          </a:xfrm>
        </p:spPr>
        <p:txBody>
          <a:bodyPr>
            <a:normAutofit lnSpcReduction="10000"/>
          </a:bodyPr>
          <a:lstStyle/>
          <a:p>
            <a:pPr marL="0" indent="0">
              <a:buNone/>
            </a:pPr>
            <a:r>
              <a:rPr lang="en-GB" sz="1300" b="1" i="1" dirty="0"/>
              <a:t>Bartholomew Fair</a:t>
            </a:r>
            <a:r>
              <a:rPr lang="en-GB" sz="1300" dirty="0"/>
              <a:t> (1614), a </a:t>
            </a:r>
            <a:r>
              <a:rPr lang="en-GB" sz="1300" b="1" dirty="0"/>
              <a:t>city (or citizen) comedy </a:t>
            </a:r>
            <a:r>
              <a:rPr lang="en-GB" sz="1300" dirty="0"/>
              <a:t>(other such comedies by Jonson include </a:t>
            </a:r>
            <a:r>
              <a:rPr lang="en-GB" sz="1300" i="1" dirty="0" err="1"/>
              <a:t>Epicoene</a:t>
            </a:r>
            <a:r>
              <a:rPr lang="en-GB" sz="1300" i="1" dirty="0"/>
              <a:t>, or the Silent Woman</a:t>
            </a:r>
            <a:r>
              <a:rPr lang="en-GB" sz="1300" dirty="0"/>
              <a:t>, 1609, or </a:t>
            </a:r>
            <a:r>
              <a:rPr lang="en-GB" sz="1300" i="1" dirty="0"/>
              <a:t>The Alchemist</a:t>
            </a:r>
            <a:r>
              <a:rPr lang="en-GB" sz="1300" dirty="0"/>
              <a:t>, 1610) using </a:t>
            </a:r>
            <a:r>
              <a:rPr lang="en-GB" sz="1300" b="1" dirty="0" err="1"/>
              <a:t>metadramatic</a:t>
            </a:r>
            <a:r>
              <a:rPr lang="en-GB" sz="1300" b="1" dirty="0"/>
              <a:t> elements</a:t>
            </a:r>
            <a:r>
              <a:rPr lang="en-GB" sz="1300" dirty="0"/>
              <a:t> (the opening Prologue represents </a:t>
            </a:r>
            <a:r>
              <a:rPr lang="en-GB" sz="1300" dirty="0" smtClean="0"/>
              <a:t>situation </a:t>
            </a:r>
            <a:r>
              <a:rPr lang="en-GB" sz="1300" dirty="0"/>
              <a:t>before the beginning of the performance and ends by the reading of the </a:t>
            </a:r>
            <a:r>
              <a:rPr lang="en-GB" sz="1300" b="1" dirty="0"/>
              <a:t>purchase contract between the audience and the theatre company</a:t>
            </a:r>
            <a:r>
              <a:rPr lang="en-GB" sz="1300" dirty="0"/>
              <a:t>) and </a:t>
            </a:r>
            <a:r>
              <a:rPr lang="en-GB" sz="1300" b="1" dirty="0"/>
              <a:t>play-within-the-play</a:t>
            </a:r>
            <a:r>
              <a:rPr lang="en-GB" sz="1300" dirty="0"/>
              <a:t> (a puppet show parodying Marlowe‘s poem </a:t>
            </a:r>
            <a:r>
              <a:rPr lang="en-GB" sz="1300" i="1" dirty="0"/>
              <a:t>Hero and Leander, </a:t>
            </a:r>
            <a:r>
              <a:rPr lang="en-GB" sz="1300" dirty="0"/>
              <a:t>1598, and Shakespeare‘s Mousetrap in </a:t>
            </a:r>
            <a:r>
              <a:rPr lang="en-GB" sz="1300" i="1" dirty="0"/>
              <a:t>Hamlet</a:t>
            </a:r>
            <a:r>
              <a:rPr lang="en-GB" sz="1300" dirty="0"/>
              <a:t>) to satirize: </a:t>
            </a:r>
          </a:p>
          <a:p>
            <a:pPr marL="216000" indent="0">
              <a:buNone/>
            </a:pPr>
            <a:r>
              <a:rPr lang="en-GB" sz="1300" dirty="0" smtClean="0"/>
              <a:t>- </a:t>
            </a:r>
            <a:r>
              <a:rPr lang="en-GB" sz="1300" b="1" dirty="0"/>
              <a:t>commercialized character of popular entertainment</a:t>
            </a:r>
            <a:r>
              <a:rPr lang="en-GB" sz="1300" dirty="0"/>
              <a:t>, driven by fetishist desires and often leading to “enormities”, vainly persecuted by an impotent and gullible representative of law, </a:t>
            </a:r>
            <a:r>
              <a:rPr lang="en-GB" sz="1300" b="1" dirty="0"/>
              <a:t>Justice Adam Overdo</a:t>
            </a:r>
            <a:r>
              <a:rPr lang="en-GB" sz="1300" dirty="0"/>
              <a:t>.</a:t>
            </a:r>
          </a:p>
          <a:p>
            <a:pPr marL="216000" indent="0">
              <a:buNone/>
            </a:pPr>
            <a:r>
              <a:rPr lang="en-GB" sz="1300" i="1" dirty="0" smtClean="0"/>
              <a:t> </a:t>
            </a:r>
            <a:r>
              <a:rPr lang="en-GB" sz="1300" i="1" dirty="0"/>
              <a:t>- </a:t>
            </a:r>
            <a:r>
              <a:rPr lang="en-GB" sz="1300" b="1" dirty="0"/>
              <a:t>Puritan attacks on theatre</a:t>
            </a:r>
            <a:r>
              <a:rPr lang="en-GB" sz="1300" dirty="0"/>
              <a:t>, represented by </a:t>
            </a:r>
            <a:r>
              <a:rPr lang="en-GB" sz="1300" b="1" dirty="0"/>
              <a:t>Zeal-of-the-Land Busy</a:t>
            </a:r>
            <a:r>
              <a:rPr lang="en-GB" sz="1300" dirty="0"/>
              <a:t>, who is finally cured of his fanaticism by </a:t>
            </a:r>
            <a:r>
              <a:rPr lang="en-GB" sz="1300" b="1" dirty="0"/>
              <a:t>the puppet of the </a:t>
            </a:r>
            <a:r>
              <a:rPr lang="en-GB" sz="1300" b="1" dirty="0" smtClean="0"/>
              <a:t>ghost, </a:t>
            </a:r>
            <a:r>
              <a:rPr lang="en-GB" sz="1300" b="1" dirty="0"/>
              <a:t>Dionysius </a:t>
            </a:r>
            <a:r>
              <a:rPr lang="en-GB" sz="1300" dirty="0"/>
              <a:t>(in the play-within-the play), who explains that  actors,  if regarded like puppets, cannot be blamed of causing moral corruption and their trade is an “honest” one, as any production of commodities and articles of consumption (e.g., confectionery, dressmaking…). </a:t>
            </a:r>
            <a:endParaRPr lang="cs-CZ" sz="1300" dirty="0" smtClean="0"/>
          </a:p>
          <a:p>
            <a:pPr marL="36000" indent="0">
              <a:buNone/>
            </a:pPr>
            <a:r>
              <a:rPr lang="en-GB" sz="1300" dirty="0" smtClean="0"/>
              <a:t>Although </a:t>
            </a:r>
            <a:r>
              <a:rPr lang="en-GB" sz="1300" dirty="0"/>
              <a:t>Jonson </a:t>
            </a:r>
            <a:r>
              <a:rPr lang="en-GB" sz="1300" b="1" dirty="0"/>
              <a:t>appeals to royal authority</a:t>
            </a:r>
            <a:r>
              <a:rPr lang="en-GB" sz="1300" dirty="0"/>
              <a:t> in the verse Prologue and the Epilogue, he conceives the play as a dramatic experiment testing the power of </a:t>
            </a:r>
            <a:r>
              <a:rPr lang="en-GB" sz="1300" b="1" dirty="0"/>
              <a:t>the theatre as a means of moral education in the time of consumerism and commercialized entertainment.</a:t>
            </a:r>
            <a:r>
              <a:rPr lang="en-GB" sz="1300" dirty="0"/>
              <a:t> His references to the old Elizabethan popular theatre (the comedian Richard </a:t>
            </a:r>
            <a:r>
              <a:rPr lang="en-GB" sz="1300" dirty="0" err="1"/>
              <a:t>Tarlton</a:t>
            </a:r>
            <a:r>
              <a:rPr lang="en-GB" sz="1300" dirty="0"/>
              <a:t>), where he also includes Shakespeare‘s last dramas, “Tempests, Tales  and suchlike drolleries”, indicate that the old popular theatre is no longer able to compete with the growing power of commerce, which converts the scene of folk entertainment, the traditional Smithfield Fair (founded in 1183 and continued until the 1850s</a:t>
            </a:r>
            <a:r>
              <a:rPr lang="en-GB" sz="1300" dirty="0" smtClean="0"/>
              <a:t>)</a:t>
            </a:r>
            <a:r>
              <a:rPr lang="cs-CZ" sz="1300" dirty="0" smtClean="0"/>
              <a:t>,</a:t>
            </a:r>
            <a:r>
              <a:rPr lang="en-GB" sz="1300" dirty="0" smtClean="0"/>
              <a:t> </a:t>
            </a:r>
            <a:r>
              <a:rPr lang="en-GB" sz="1300" dirty="0"/>
              <a:t>into an allegory of early modern society based on emerging market economy.</a:t>
            </a:r>
          </a:p>
          <a:p>
            <a:pPr marL="0" indent="0">
              <a:buNone/>
            </a:pPr>
            <a:r>
              <a:rPr lang="en-GB" sz="1300" b="1" dirty="0"/>
              <a:t>“Eulogy to Shakespeare” </a:t>
            </a:r>
            <a:r>
              <a:rPr lang="en-GB" sz="1300" dirty="0"/>
              <a:t>(printed in the First Folio of 1623): establishing </a:t>
            </a:r>
            <a:r>
              <a:rPr lang="en-GB" sz="1300" b="1" dirty="0"/>
              <a:t>a cult of </a:t>
            </a:r>
            <a:r>
              <a:rPr lang="en-GB" sz="1300" b="1" dirty="0" smtClean="0"/>
              <a:t>Shakespeare </a:t>
            </a:r>
            <a:endParaRPr lang="cs-CZ" sz="1300" b="1" dirty="0"/>
          </a:p>
          <a:p>
            <a:pPr marL="216000" indent="0" algn="ctr">
              <a:buNone/>
            </a:pPr>
            <a:r>
              <a:rPr lang="en-GB" sz="1400" dirty="0"/>
              <a:t>Triumph, my </a:t>
            </a:r>
            <a:r>
              <a:rPr lang="en-GB" sz="1400" dirty="0" err="1"/>
              <a:t>Britaine</a:t>
            </a:r>
            <a:r>
              <a:rPr lang="en-GB" sz="1400" dirty="0"/>
              <a:t>, thou hast one to </a:t>
            </a:r>
            <a:r>
              <a:rPr lang="en-GB" sz="1400" dirty="0" err="1"/>
              <a:t>showe</a:t>
            </a:r>
            <a:r>
              <a:rPr lang="en-GB" sz="1400" dirty="0"/>
              <a:t>,</a:t>
            </a:r>
            <a:br>
              <a:rPr lang="en-GB" sz="1400" dirty="0"/>
            </a:br>
            <a:r>
              <a:rPr lang="en-GB" sz="1400" dirty="0"/>
              <a:t>To whom all scenes of Europe homage owe.</a:t>
            </a:r>
            <a:br>
              <a:rPr lang="en-GB" sz="1400" dirty="0"/>
            </a:br>
            <a:r>
              <a:rPr lang="en-GB" sz="1400" b="1" dirty="0"/>
              <a:t>He was not of an age, but for all time !</a:t>
            </a:r>
            <a:endParaRPr lang="cs-CZ" sz="1400" dirty="0"/>
          </a:p>
        </p:txBody>
      </p:sp>
      <p:pic>
        <p:nvPicPr>
          <p:cNvPr id="5" name="Zástupný symbol pro obsah 4" descr="http://www.stage-door.com/Theatre/2009/Entries/2009/6/14_Bartholomew_Fair_files/shapeimage_1.png"/>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25253" r="27441"/>
          <a:stretch/>
        </p:blipFill>
        <p:spPr bwMode="auto">
          <a:xfrm>
            <a:off x="5875762" y="1340768"/>
            <a:ext cx="3282677" cy="4356000"/>
          </a:xfrm>
          <a:prstGeom prst="rect">
            <a:avLst/>
          </a:prstGeom>
          <a:noFill/>
          <a:ln>
            <a:noFill/>
          </a:ln>
        </p:spPr>
      </p:pic>
      <p:sp>
        <p:nvSpPr>
          <p:cNvPr id="6" name="TextovéPole 5"/>
          <p:cNvSpPr txBox="1"/>
          <p:nvPr/>
        </p:nvSpPr>
        <p:spPr>
          <a:xfrm>
            <a:off x="5875762" y="6064883"/>
            <a:ext cx="3168352" cy="461665"/>
          </a:xfrm>
          <a:prstGeom prst="rect">
            <a:avLst/>
          </a:prstGeom>
          <a:noFill/>
        </p:spPr>
        <p:txBody>
          <a:bodyPr wrap="square" rtlCol="0">
            <a:spAutoFit/>
          </a:bodyPr>
          <a:lstStyle/>
          <a:p>
            <a:r>
              <a:rPr lang="cs-CZ" sz="1200" i="1" dirty="0" err="1" smtClean="0"/>
              <a:t>Bartholomew</a:t>
            </a:r>
            <a:r>
              <a:rPr lang="cs-CZ" sz="1200" i="1" dirty="0" smtClean="0"/>
              <a:t> Fair</a:t>
            </a:r>
            <a:r>
              <a:rPr lang="cs-CZ" sz="1200" dirty="0" smtClean="0"/>
              <a:t>, </a:t>
            </a:r>
            <a:r>
              <a:rPr lang="cs-CZ" sz="1200" dirty="0" err="1" smtClean="0"/>
              <a:t>directed</a:t>
            </a:r>
            <a:r>
              <a:rPr lang="cs-CZ" sz="1200" dirty="0" smtClean="0"/>
              <a:t> </a:t>
            </a:r>
            <a:r>
              <a:rPr lang="cs-CZ" sz="1200" dirty="0"/>
              <a:t>by Antoni </a:t>
            </a:r>
            <a:r>
              <a:rPr lang="cs-CZ" sz="1200" dirty="0" err="1" smtClean="0"/>
              <a:t>Cimolino</a:t>
            </a:r>
            <a:r>
              <a:rPr lang="cs-CZ" sz="1200" dirty="0" smtClean="0"/>
              <a:t>,</a:t>
            </a:r>
            <a:endParaRPr lang="cs-CZ" sz="1200" dirty="0"/>
          </a:p>
          <a:p>
            <a:r>
              <a:rPr lang="cs-CZ" sz="1200" dirty="0"/>
              <a:t>Stratford </a:t>
            </a:r>
            <a:r>
              <a:rPr lang="cs-CZ" sz="1200" dirty="0" smtClean="0"/>
              <a:t>Festival, Stratford, Ontario (2009)</a:t>
            </a:r>
            <a:endParaRPr lang="cs-CZ" sz="1200" dirty="0"/>
          </a:p>
        </p:txBody>
      </p:sp>
    </p:spTree>
    <p:extLst>
      <p:ext uri="{BB962C8B-B14F-4D97-AF65-F5344CB8AC3E}">
        <p14:creationId xmlns:p14="http://schemas.microsoft.com/office/powerpoint/2010/main" val="1573483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116632"/>
            <a:ext cx="8229600" cy="864096"/>
          </a:xfrm>
        </p:spPr>
        <p:txBody>
          <a:bodyPr>
            <a:normAutofit fontScale="90000"/>
          </a:bodyPr>
          <a:lstStyle/>
          <a:p>
            <a:r>
              <a:rPr lang="cs-CZ" sz="3200" b="1" dirty="0" err="1" smtClean="0"/>
              <a:t>Other</a:t>
            </a:r>
            <a:r>
              <a:rPr lang="cs-CZ" sz="3200" b="1" dirty="0" smtClean="0"/>
              <a:t> </a:t>
            </a:r>
            <a:r>
              <a:rPr lang="cs-CZ" sz="3200" b="1" dirty="0" err="1" smtClean="0"/>
              <a:t>Versions</a:t>
            </a:r>
            <a:r>
              <a:rPr lang="cs-CZ" sz="3200" b="1" dirty="0" smtClean="0"/>
              <a:t> </a:t>
            </a:r>
            <a:r>
              <a:rPr lang="cs-CZ" sz="3200" b="1" dirty="0" err="1" smtClean="0"/>
              <a:t>of</a:t>
            </a:r>
            <a:r>
              <a:rPr lang="cs-CZ" sz="3200" b="1" dirty="0" smtClean="0"/>
              <a:t> City </a:t>
            </a:r>
            <a:r>
              <a:rPr lang="cs-CZ" sz="3200" b="1" dirty="0" err="1" smtClean="0"/>
              <a:t>Comedy</a:t>
            </a:r>
            <a:r>
              <a:rPr lang="cs-CZ" sz="3200" b="1" dirty="0" smtClean="0"/>
              <a:t>: </a:t>
            </a:r>
            <a:br>
              <a:rPr lang="cs-CZ" sz="3200" b="1" dirty="0" smtClean="0"/>
            </a:br>
            <a:r>
              <a:rPr lang="cs-CZ" sz="3200" b="1" dirty="0" err="1" smtClean="0"/>
              <a:t>Dekker</a:t>
            </a:r>
            <a:r>
              <a:rPr lang="cs-CZ" sz="3200" b="1" dirty="0" smtClean="0"/>
              <a:t>, </a:t>
            </a:r>
            <a:r>
              <a:rPr lang="cs-CZ" sz="3200" b="1" dirty="0" err="1" smtClean="0"/>
              <a:t>Middleton</a:t>
            </a:r>
            <a:endParaRPr lang="cs-CZ" sz="3200" b="1" dirty="0"/>
          </a:p>
        </p:txBody>
      </p:sp>
      <p:sp>
        <p:nvSpPr>
          <p:cNvPr id="5" name="Zástupný symbol pro obsah 4"/>
          <p:cNvSpPr>
            <a:spLocks noGrp="1"/>
          </p:cNvSpPr>
          <p:nvPr>
            <p:ph sz="half" idx="1"/>
          </p:nvPr>
        </p:nvSpPr>
        <p:spPr>
          <a:xfrm>
            <a:off x="107504" y="1124744"/>
            <a:ext cx="6840760" cy="6048672"/>
          </a:xfrm>
        </p:spPr>
        <p:txBody>
          <a:bodyPr>
            <a:normAutofit fontScale="85000" lnSpcReduction="20000"/>
          </a:bodyPr>
          <a:lstStyle/>
          <a:p>
            <a:pPr marL="0" indent="0">
              <a:buNone/>
            </a:pPr>
            <a:r>
              <a:rPr lang="en-GB" sz="2000" b="1" dirty="0" smtClean="0"/>
              <a:t>Thomas Dekker</a:t>
            </a:r>
            <a:r>
              <a:rPr lang="en-GB" sz="2000" dirty="0" smtClean="0"/>
              <a:t> </a:t>
            </a:r>
            <a:r>
              <a:rPr lang="cs-CZ" sz="2000" dirty="0" smtClean="0"/>
              <a:t>(ca 1571-1632) </a:t>
            </a:r>
            <a:r>
              <a:rPr lang="en-GB" sz="2000" dirty="0" smtClean="0"/>
              <a:t>a dramatist and pamphleteer involved in the War of the Theatres is now remembered mainly as the author of </a:t>
            </a:r>
            <a:r>
              <a:rPr lang="en-GB" sz="2000" b="1" i="1" dirty="0" smtClean="0"/>
              <a:t>The Shoemaker‘s Holiday, or The Gentle Craft</a:t>
            </a:r>
            <a:r>
              <a:rPr lang="en-GB" sz="2000" i="1" dirty="0" smtClean="0"/>
              <a:t> </a:t>
            </a:r>
            <a:r>
              <a:rPr lang="en-GB" sz="2000" dirty="0" smtClean="0"/>
              <a:t>(1599). The play, set in mid-fifteenth century, idealizes the middle class and emphasized its upward mobility: the protagonist, shoemaker Simon Eyre (a kind of mythical figure) becomes Lord Mayor of London. In another plot, a gentleman‘s son, Hugh Lacy, courts his love Rose Otley disguised as a Dutch shoemaker (Dekker was of Dutch origin), instead of serving in an army in France. The conflict is resolved by the King who knights Lacy and marries him to Rose. Based on the novel </a:t>
            </a:r>
            <a:r>
              <a:rPr lang="en-GB" sz="2000" i="1" dirty="0" smtClean="0"/>
              <a:t>The Gentle Craft </a:t>
            </a:r>
            <a:r>
              <a:rPr lang="en-GB" sz="2000" dirty="0" smtClean="0"/>
              <a:t>(1597) by Thomas </a:t>
            </a:r>
            <a:r>
              <a:rPr lang="en-GB" sz="2000" dirty="0" err="1" smtClean="0"/>
              <a:t>Deloney</a:t>
            </a:r>
            <a:r>
              <a:rPr lang="en-GB" sz="2000" dirty="0" smtClean="0"/>
              <a:t> (ca 1543-1600) and a play on Henry V.</a:t>
            </a:r>
          </a:p>
          <a:p>
            <a:pPr marL="0" indent="0">
              <a:buNone/>
            </a:pPr>
            <a:r>
              <a:rPr lang="en-GB" sz="2000" b="1" dirty="0" smtClean="0"/>
              <a:t>Thomas Middleton </a:t>
            </a:r>
            <a:r>
              <a:rPr lang="en-GB" sz="2000" dirty="0" smtClean="0"/>
              <a:t>(1580-1627), one of the most successful Jacobean playwrights, collaborated with Shakespeare (wrote, e.g., the Witches and Hecate scene in </a:t>
            </a:r>
            <a:r>
              <a:rPr lang="en-GB" sz="2000" i="1" dirty="0" smtClean="0"/>
              <a:t>Macbeth</a:t>
            </a:r>
            <a:r>
              <a:rPr lang="en-GB" sz="2000" dirty="0" smtClean="0"/>
              <a:t>, Act IV.) He also collaborated with William Rowley (ca 1585-1626) together they wrote </a:t>
            </a:r>
            <a:r>
              <a:rPr lang="en-GB" sz="2000" i="1" dirty="0" smtClean="0"/>
              <a:t>The Changeling</a:t>
            </a:r>
            <a:r>
              <a:rPr lang="en-GB" sz="2000" dirty="0" smtClean="0"/>
              <a:t> (1622) one of the best Jacobean tragedies. Nowadays Middleton is remembered mainly as the author of one of the best Jacobean city comedies, </a:t>
            </a:r>
            <a:r>
              <a:rPr lang="en-GB" sz="2000" b="1" i="1" dirty="0" smtClean="0"/>
              <a:t>A Chaste Maid in Cheapside</a:t>
            </a:r>
            <a:r>
              <a:rPr lang="en-GB" sz="2000" b="1" dirty="0" smtClean="0"/>
              <a:t> </a:t>
            </a:r>
            <a:r>
              <a:rPr lang="en-GB" sz="2000" dirty="0" smtClean="0"/>
              <a:t>(1613). Its protagonist, a rich goldsmith‘s daughter Moll  Yellowhammer, makes all her efforts to avoid a forced marriage to a profligate philanderer, Sir Walter </a:t>
            </a:r>
            <a:r>
              <a:rPr lang="en-GB" sz="2000" dirty="0" err="1" smtClean="0"/>
              <a:t>Whorehound</a:t>
            </a:r>
            <a:r>
              <a:rPr lang="en-GB" sz="2000" dirty="0" smtClean="0"/>
              <a:t>, which her father sees as vital for the family‘s upward social mobility. She tries to elope with her lover Touchwood Junior but is caught, imprisoned at home and forced to marry. Fortunately, the wedding does not take place, because of Moll‘s illness. Both lovers pretend their death, but rise from their coffins before their burial and are happily married. This can be </a:t>
            </a:r>
            <a:r>
              <a:rPr lang="en-GB" sz="2000" dirty="0" err="1" smtClean="0"/>
              <a:t>inte</a:t>
            </a:r>
            <a:r>
              <a:rPr lang="cs-CZ" sz="2000" dirty="0" smtClean="0"/>
              <a:t>r</a:t>
            </a:r>
            <a:r>
              <a:rPr lang="en-GB" sz="2000" dirty="0" err="1" smtClean="0"/>
              <a:t>preted</a:t>
            </a:r>
            <a:r>
              <a:rPr lang="en-GB" sz="2000" dirty="0" smtClean="0"/>
              <a:t> </a:t>
            </a:r>
            <a:r>
              <a:rPr lang="en-GB" sz="2000" dirty="0" smtClean="0"/>
              <a:t>as  a transformation of </a:t>
            </a:r>
            <a:r>
              <a:rPr lang="en-GB" sz="2000" dirty="0" err="1" smtClean="0"/>
              <a:t>carnivalesque</a:t>
            </a:r>
            <a:r>
              <a:rPr lang="en-GB" sz="2000" dirty="0" smtClean="0"/>
              <a:t> features typical of Elizabethan festive comedies under the pressures of an early capitalist society.</a:t>
            </a:r>
            <a:endParaRPr lang="en-GB" sz="2000" b="1" dirty="0" smtClean="0"/>
          </a:p>
          <a:p>
            <a:pPr marL="0" indent="0">
              <a:buNone/>
            </a:pPr>
            <a:r>
              <a:rPr lang="cs-CZ" sz="2000" dirty="0" smtClean="0"/>
              <a:t> </a:t>
            </a:r>
            <a:endParaRPr lang="cs-CZ" sz="2000" dirty="0"/>
          </a:p>
        </p:txBody>
      </p:sp>
      <p:pic>
        <p:nvPicPr>
          <p:cNvPr id="2050" name="Picture 2" descr="https://upload.wikimedia.org/wikipedia/commons/4/42/Thomas_Middleton.jpg"/>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22101" t="12193" r="18810" b="12197"/>
          <a:stretch/>
        </p:blipFill>
        <p:spPr bwMode="auto">
          <a:xfrm>
            <a:off x="6876257" y="1844824"/>
            <a:ext cx="2147176" cy="3422073"/>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7236296" y="5541294"/>
            <a:ext cx="1565365" cy="307777"/>
          </a:xfrm>
          <a:prstGeom prst="rect">
            <a:avLst/>
          </a:prstGeom>
          <a:noFill/>
        </p:spPr>
        <p:txBody>
          <a:bodyPr wrap="none" rtlCol="0">
            <a:spAutoFit/>
          </a:bodyPr>
          <a:lstStyle/>
          <a:p>
            <a:r>
              <a:rPr lang="cs-CZ" sz="1400" dirty="0" smtClean="0"/>
              <a:t>Thomas </a:t>
            </a:r>
            <a:r>
              <a:rPr lang="cs-CZ" sz="1400" dirty="0" err="1" smtClean="0"/>
              <a:t>Middleton</a:t>
            </a:r>
            <a:endParaRPr lang="cs-CZ" sz="1400" dirty="0"/>
          </a:p>
        </p:txBody>
      </p:sp>
    </p:spTree>
    <p:extLst>
      <p:ext uri="{BB962C8B-B14F-4D97-AF65-F5344CB8AC3E}">
        <p14:creationId xmlns:p14="http://schemas.microsoft.com/office/powerpoint/2010/main" val="195770875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1086</TotalTime>
  <Words>2607</Words>
  <Application>Microsoft Office PowerPoint</Application>
  <PresentationFormat>Předvádění na obrazovce (4:3)</PresentationFormat>
  <Paragraphs>60</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Calibri</vt:lpstr>
      <vt:lpstr>Motiv systému Office</vt:lpstr>
      <vt:lpstr>Literatures on the British Isles 1:  Renaissance – Restoration   8. Drama of Shakespeare’s Contemporaries and Successors </vt:lpstr>
      <vt:lpstr>Lecture Outline</vt:lpstr>
      <vt:lpstr>Theatre and Social Dynamic of Early Modern England  Late Elizabethan Age (the 1590s and the turn of the century)</vt:lpstr>
      <vt:lpstr>Theatre and Social Dynamic of Early Modern England  Jacobean Era (1603-25; the reign of James I)</vt:lpstr>
      <vt:lpstr>Ben(jamin) Jonson (1572-1637)</vt:lpstr>
      <vt:lpstr>Ben Jonson: Theatre Career </vt:lpstr>
      <vt:lpstr>Jonson’s Major Works: Volpone, or the Fox (1606)</vt:lpstr>
      <vt:lpstr>Jonson’s Major Works (continued)</vt:lpstr>
      <vt:lpstr>Other Versions of City Comedy:  Dekker, Middleton</vt:lpstr>
      <vt:lpstr>Jacobean Tragedy and Tragicomedy</vt:lpstr>
      <vt:lpstr>Caroline Drama (1626-42) during the Reign of Charles I, before the start of the Civil War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Literatures on the British Isles 1:  Renaissance – Restoration   8. Drama of Shakespeare’s Contemporaries and Successors</dc:title>
  <dc:creator>Nobody</dc:creator>
  <cp:lastModifiedBy>Martin Procházka</cp:lastModifiedBy>
  <cp:revision>70</cp:revision>
  <dcterms:created xsi:type="dcterms:W3CDTF">2018-11-19T09:32:52Z</dcterms:created>
  <dcterms:modified xsi:type="dcterms:W3CDTF">2020-11-30T17:27:49Z</dcterms:modified>
</cp:coreProperties>
</file>