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67" r:id="rId2"/>
    <p:sldId id="677" r:id="rId3"/>
    <p:sldId id="678" r:id="rId4"/>
    <p:sldId id="679" r:id="rId5"/>
    <p:sldId id="680" r:id="rId6"/>
    <p:sldId id="312" r:id="rId7"/>
    <p:sldId id="681" r:id="rId8"/>
    <p:sldId id="303" r:id="rId9"/>
    <p:sldId id="305" r:id="rId10"/>
    <p:sldId id="306" r:id="rId11"/>
    <p:sldId id="307" r:id="rId12"/>
    <p:sldId id="314" r:id="rId13"/>
    <p:sldId id="319" r:id="rId14"/>
    <p:sldId id="318" r:id="rId15"/>
    <p:sldId id="321" r:id="rId16"/>
    <p:sldId id="256" r:id="rId17"/>
    <p:sldId id="317" r:id="rId18"/>
    <p:sldId id="322" r:id="rId19"/>
    <p:sldId id="323" r:id="rId20"/>
    <p:sldId id="287" r:id="rId21"/>
    <p:sldId id="324" r:id="rId22"/>
    <p:sldId id="325" r:id="rId23"/>
    <p:sldId id="326" r:id="rId24"/>
    <p:sldId id="327" r:id="rId25"/>
    <p:sldId id="328" r:id="rId26"/>
    <p:sldId id="294" r:id="rId27"/>
    <p:sldId id="295" r:id="rId28"/>
    <p:sldId id="288" r:id="rId29"/>
    <p:sldId id="360" r:id="rId30"/>
    <p:sldId id="289" r:id="rId31"/>
    <p:sldId id="361" r:id="rId32"/>
    <p:sldId id="362" r:id="rId33"/>
    <p:sldId id="363" r:id="rId34"/>
    <p:sldId id="290" r:id="rId35"/>
    <p:sldId id="364" r:id="rId36"/>
    <p:sldId id="291" r:id="rId37"/>
    <p:sldId id="330" r:id="rId38"/>
    <p:sldId id="296" r:id="rId39"/>
    <p:sldId id="366" r:id="rId40"/>
    <p:sldId id="335" r:id="rId41"/>
    <p:sldId id="349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358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9884" autoAdjust="0"/>
  </p:normalViewPr>
  <p:slideViewPr>
    <p:cSldViewPr snapToGrid="0" snapToObjects="1">
      <p:cViewPr varScale="1">
        <p:scale>
          <a:sx n="84" d="100"/>
          <a:sy n="84" d="100"/>
        </p:scale>
        <p:origin x="1469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AF17A-18B7-0048-A824-6747E10A166E}" type="datetime1">
              <a:rPr lang="cs-CZ" smtClean="0"/>
              <a:t>25.02.2026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54EB3-FA98-FB40-842A-3B21AECA1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0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EDF77-139F-074C-B482-566D8FD6D6E4}" type="datetime1">
              <a:rPr lang="cs-CZ" smtClean="0"/>
              <a:t>25.02.2026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BD6A0-A52B-2F4C-9E50-C9FDBFB37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565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D7E36A-E6E2-4181-B6B3-A58CF6802FF0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0178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69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D4160-A2D5-4089-8F53-AC7527AC43DE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BC6C9-3FD5-4F83-9705-A7577BC8A44E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6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8A0F-1ADF-4A7F-ACD7-267105A47BCA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6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76867-FA3E-4911-9A0D-DE0C252AE2BF}" type="datetime1">
              <a:rPr lang="cs-CZ" altLang="en-US" smtClean="0"/>
              <a:t>25.02.2026</a:t>
            </a:fld>
            <a:endParaRPr lang="cs-CZ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C31D7-7359-4478-A4B8-7B29F0F548D2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4456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DEFCF-A7EB-4D0C-8CC1-1A00F7D77E6A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1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84E77-CB5B-4F20-BEA8-CF8661942897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5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D254-C594-4470-8A54-3B8CD2651831}" type="datetime1">
              <a:rPr lang="cs-CZ" smtClean="0"/>
              <a:t>25.02.2026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4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143E-71FF-44B0-90B8-B70AB5D373E7}" type="datetime1">
              <a:rPr lang="cs-CZ" smtClean="0"/>
              <a:t>25.02.2026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09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4AC92-047C-4A8C-9D6F-8A32FD70453B}" type="datetime1">
              <a:rPr lang="cs-CZ" smtClean="0"/>
              <a:t>25.02.2026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5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F5EF5-7550-4188-831F-B59A04180986}" type="datetime1">
              <a:rPr lang="cs-CZ" smtClean="0"/>
              <a:t>25.02.2026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2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BABB9-69E8-438C-9964-FE95E29FF309}" type="datetime1">
              <a:rPr lang="cs-CZ" smtClean="0"/>
              <a:t>25.02.2026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1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20198-F8A0-4E2B-AF25-E4F1547793B1}" type="datetime1">
              <a:rPr lang="cs-CZ" smtClean="0"/>
              <a:t>25.02.2026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B727F-9171-4050-ADEA-73FDB882D54C}" type="datetime1">
              <a:rPr lang="cs-CZ" smtClean="0"/>
              <a:t>25.02.2026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5AA66-45A8-5543-8AD2-FEEF86531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3.emf"/><Relationship Id="rId9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22900"/>
            <a:ext cx="38354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 flipV="1">
            <a:off x="3876675" y="5661025"/>
            <a:ext cx="0" cy="958850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150"/>
            <a:ext cx="7775575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4105275" y="5613400"/>
            <a:ext cx="4652963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lnSpc>
                <a:spcPct val="130000"/>
              </a:lnSpc>
            </a:pPr>
            <a:r>
              <a:rPr lang="cs-CZ" altLang="cs-CZ" sz="2000">
                <a:latin typeface="Arial" charset="0"/>
                <a:cs typeface="Arial" charset="0"/>
              </a:rPr>
              <a:t>Anorganická chemie</a:t>
            </a:r>
            <a:endParaRPr lang="cs-CZ" altLang="cs-CZ" sz="2000" dirty="0">
              <a:latin typeface="Arial" charset="0"/>
              <a:cs typeface="Arial" charset="0"/>
            </a:endParaRPr>
          </a:p>
          <a:p>
            <a:pPr algn="l">
              <a:lnSpc>
                <a:spcPct val="130000"/>
              </a:lnSpc>
            </a:pPr>
            <a:endParaRPr lang="en-US" altLang="cs-CZ" sz="2000" dirty="0">
              <a:latin typeface="Arial" charset="0"/>
              <a:cs typeface="Arial" charset="0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Tvary orbitalů </a:t>
            </a:r>
            <a:r>
              <a:rPr lang="cs-CZ" sz="2600" b="1" i="1" dirty="0">
                <a:latin typeface="Arial"/>
                <a:cs typeface="Arial"/>
              </a:rPr>
              <a:t>d</a:t>
            </a:r>
            <a:endParaRPr lang="en-US" sz="2600" b="1" i="1" dirty="0"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1200150"/>
            <a:ext cx="694372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03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Tvary orbitalů </a:t>
            </a:r>
            <a:r>
              <a:rPr lang="cs-CZ" sz="2600" b="1" i="1" dirty="0">
                <a:latin typeface="Arial"/>
                <a:cs typeface="Arial"/>
              </a:rPr>
              <a:t>f</a:t>
            </a:r>
            <a:endParaRPr lang="en-US" sz="2600" b="1" i="1" dirty="0"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0C8E11-23DD-4876-ADBD-8C3C802B0A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24" y="1286143"/>
            <a:ext cx="8780952" cy="4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10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27919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Reálný atom = </a:t>
            </a:r>
            <a:r>
              <a:rPr lang="cs-CZ" sz="2600" b="1" dirty="0" err="1">
                <a:latin typeface="Arial"/>
                <a:cs typeface="Arial"/>
              </a:rPr>
              <a:t>víceelektronový</a:t>
            </a:r>
            <a:r>
              <a:rPr lang="cs-CZ" sz="2600" b="1" dirty="0">
                <a:latin typeface="Arial"/>
                <a:cs typeface="Arial"/>
              </a:rPr>
              <a:t> systém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Na energii orbitalu má vliv i vedlejší kvantové číslo </a:t>
            </a:r>
            <a:r>
              <a:rPr lang="cs-CZ" altLang="cs-CZ" sz="2000" i="1" dirty="0">
                <a:latin typeface="Arial" charset="0"/>
              </a:rPr>
              <a:t>l</a:t>
            </a:r>
            <a:r>
              <a:rPr lang="cs-CZ" altLang="cs-CZ" sz="2000" dirty="0">
                <a:latin typeface="Arial" charset="0"/>
              </a:rPr>
              <a:t>. Důsledkem je výstavbový (</a:t>
            </a:r>
            <a:r>
              <a:rPr lang="cs-CZ" altLang="cs-CZ" sz="2000" dirty="0" err="1">
                <a:latin typeface="Arial" charset="0"/>
              </a:rPr>
              <a:t>Aufbau</a:t>
            </a:r>
            <a:r>
              <a:rPr lang="cs-CZ" altLang="cs-CZ" sz="2000" dirty="0">
                <a:latin typeface="Arial" charset="0"/>
              </a:rPr>
              <a:t>) princip.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Nejprve se zaplňují orbitaly s nižší energií a až poté orbitaly s vyšší energií.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Energetické pořadí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orbitalů je dáno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Madelungovým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pravidlem podle hodnoty součtu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n+l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Pokud tento je součet shodný, rozhoduje v daném případě nižší hodnota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Clr>
                <a:srgbClr val="FF6600"/>
              </a:buClr>
              <a:buFontTx/>
              <a:buNone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>
                <a:srgbClr val="FF6600"/>
              </a:buClr>
              <a:buFontTx/>
              <a:buNone/>
            </a:pPr>
            <a:r>
              <a:rPr lang="cs-CZ" altLang="cs-CZ" sz="2000" dirty="0" err="1">
                <a:latin typeface="Arial" charset="0"/>
              </a:rPr>
              <a:t>1s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Clr>
                <a:srgbClr val="FF6600"/>
              </a:buClr>
              <a:buFontTx/>
              <a:buNone/>
            </a:pPr>
            <a:r>
              <a:rPr lang="cs-CZ" altLang="cs-CZ" sz="2000" dirty="0">
                <a:latin typeface="Arial" charset="0"/>
              </a:rPr>
              <a:t>  </a:t>
            </a:r>
            <a:r>
              <a:rPr lang="cs-CZ" altLang="cs-CZ" sz="2000" dirty="0" err="1">
                <a:latin typeface="Arial" charset="0"/>
              </a:rPr>
              <a:t>2s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2p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    </a:t>
            </a:r>
            <a:r>
              <a:rPr lang="cs-CZ" altLang="cs-CZ" sz="2000" dirty="0" err="1">
                <a:latin typeface="Arial" charset="0"/>
              </a:rPr>
              <a:t>3s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3p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      </a:t>
            </a:r>
            <a:r>
              <a:rPr lang="cs-CZ" altLang="cs-CZ" sz="2000" dirty="0" err="1">
                <a:latin typeface="Arial" charset="0"/>
              </a:rPr>
              <a:t>4s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3d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4p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        </a:t>
            </a:r>
            <a:r>
              <a:rPr lang="cs-CZ" altLang="cs-CZ" sz="2000" dirty="0" err="1">
                <a:latin typeface="Arial" charset="0"/>
              </a:rPr>
              <a:t>5s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4d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5p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          </a:t>
            </a:r>
            <a:r>
              <a:rPr lang="cs-CZ" altLang="cs-CZ" sz="2000" dirty="0" err="1">
                <a:latin typeface="Arial" charset="0"/>
              </a:rPr>
              <a:t>6s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4f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5d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6p</a:t>
            </a:r>
            <a:r>
              <a:rPr lang="cs-CZ" altLang="cs-CZ" sz="2000" dirty="0">
                <a:latin typeface="Arial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            </a:t>
            </a:r>
            <a:r>
              <a:rPr lang="cs-CZ" altLang="cs-CZ" sz="2000" dirty="0" err="1">
                <a:latin typeface="Arial" charset="0"/>
              </a:rPr>
              <a:t>7s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5f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6d</a:t>
            </a:r>
            <a:r>
              <a:rPr lang="cs-CZ" altLang="cs-CZ" sz="2000" dirty="0">
                <a:latin typeface="Arial" charset="0"/>
              </a:rPr>
              <a:t>, </a:t>
            </a:r>
            <a:r>
              <a:rPr lang="cs-CZ" altLang="cs-CZ" sz="2000" dirty="0" err="1">
                <a:latin typeface="Arial" charset="0"/>
              </a:rPr>
              <a:t>7p</a:t>
            </a:r>
            <a:r>
              <a:rPr lang="cs-CZ" altLang="cs-CZ" sz="2000" dirty="0">
                <a:latin typeface="Arial" charset="0"/>
              </a:rPr>
              <a:t> 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269" y="3263374"/>
            <a:ext cx="2763300" cy="26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832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Výstavba elektronového obalu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Výstavbový princip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Nejprve se zcela zaplňují orbitaly s nižší energií a až poté orbitaly 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 vyšší energií (pozor, je pár výjimek z obecného pořadí – viz dále).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Pauliho vylučovací princip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každém orbitalu mohou být maximálně 2 elektrony lišící se spinem. (Toto pravidlo je důsledkem obecného popisu chování tzv. fermionů, mezi které patří i elektron – v daném systému nemohou být dvě částice charakterizované stejnou čtveřicí kvantových čísel. Pro elektrony to znamená, že se v daném orbitalu musí lišit alespoň = právě spinem.)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Hundovo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pravidlo maximální multiplicity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 obsazování setu degenerovaných orbitalů (stejné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ale lišící se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tj. orbitaly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 se orbitaly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zaplňují vždy po jednom elektronu a až následně dochází k jejich párování. Nepárové elektrony zachovávají stejný spin.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10325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Reálný atom = </a:t>
            </a:r>
            <a:br>
              <a:rPr lang="cs-CZ" sz="2600" b="1" dirty="0">
                <a:latin typeface="Arial"/>
                <a:cs typeface="Arial"/>
              </a:rPr>
            </a:br>
            <a:r>
              <a:rPr lang="cs-CZ" sz="2600" b="1" dirty="0" err="1">
                <a:latin typeface="Arial"/>
                <a:cs typeface="Arial"/>
              </a:rPr>
              <a:t>víceelektronový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dirty="0" err="1">
                <a:latin typeface="Arial"/>
                <a:cs typeface="Arial"/>
              </a:rPr>
              <a:t>víceprotonový</a:t>
            </a:r>
            <a:r>
              <a:rPr lang="cs-CZ" sz="2600" b="1" dirty="0">
                <a:latin typeface="Arial"/>
                <a:cs typeface="Arial"/>
              </a:rPr>
              <a:t> systém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341623" y="1506018"/>
            <a:ext cx="8460754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Nepravidelné obsazování i d a f prvků.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U iontů někdy změna pořadí energií orbitalů.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Důsledek: při ionizaci se v případě přechodných kovů odtrhne elektron z orbitalu 4</a:t>
            </a:r>
            <a:r>
              <a:rPr lang="cs-CZ" altLang="cs-CZ" sz="2000" i="1" dirty="0">
                <a:latin typeface="Arial" charset="0"/>
              </a:rPr>
              <a:t>s</a:t>
            </a:r>
            <a:r>
              <a:rPr lang="cs-CZ" altLang="cs-CZ" sz="2000" dirty="0">
                <a:latin typeface="Arial" charset="0"/>
              </a:rPr>
              <a:t>, nikoliv 3</a:t>
            </a:r>
            <a:r>
              <a:rPr lang="cs-CZ" altLang="cs-CZ" sz="2000" i="1" dirty="0">
                <a:latin typeface="Arial" charset="0"/>
              </a:rPr>
              <a:t>d</a:t>
            </a:r>
            <a:r>
              <a:rPr lang="cs-CZ" altLang="cs-CZ" sz="2000" dirty="0">
                <a:latin typeface="Arial" charset="0"/>
              </a:rPr>
              <a:t>.</a:t>
            </a:r>
            <a:endParaRPr lang="cs-CZ" altLang="cs-CZ" sz="2000" i="1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Obecně: elektron z orbitalu s vyšším hlavním kvantovým číslem.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Analogické křížení u lanthanoidů, kde u iontů zůstávají elektrony pouze v f orbitalu.</a:t>
            </a: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04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Spinová multiplicita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287215" y="5492806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charset="0"/>
              </a:rPr>
              <a:t>M</a:t>
            </a:r>
            <a:r>
              <a:rPr lang="cs-CZ" altLang="cs-CZ" sz="2000" dirty="0">
                <a:latin typeface="Arial" charset="0"/>
              </a:rPr>
              <a:t>  =  2·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</a:t>
            </a:r>
            <a:r>
              <a:rPr lang="cs-CZ" altLang="cs-CZ" sz="2000" i="1" dirty="0" err="1">
                <a:latin typeface="Arial" charset="0"/>
              </a:rPr>
              <a:t>m</a:t>
            </a:r>
            <a:r>
              <a:rPr lang="cs-CZ" altLang="cs-CZ" sz="2000" baseline="-25000" dirty="0" err="1">
                <a:latin typeface="Arial" charset="0"/>
              </a:rPr>
              <a:t>s</a:t>
            </a:r>
            <a:r>
              <a:rPr lang="cs-CZ" altLang="cs-CZ" sz="2000" dirty="0">
                <a:latin typeface="Arial" charset="0"/>
              </a:rPr>
              <a:t> + 1</a:t>
            </a:r>
            <a:endParaRPr lang="en-US" altLang="cs-CZ" sz="2000" dirty="0">
              <a:latin typeface="Arial" charset="0"/>
            </a:endParaRPr>
          </a:p>
        </p:txBody>
      </p:sp>
      <p:graphicFrame>
        <p:nvGraphicFramePr>
          <p:cNvPr id="66" name="Tabulka 65"/>
          <p:cNvGraphicFramePr>
            <a:graphicFrameLocks noGrp="1"/>
          </p:cNvGraphicFramePr>
          <p:nvPr>
            <p:extLst/>
          </p:nvPr>
        </p:nvGraphicFramePr>
        <p:xfrm>
          <a:off x="441960" y="1102168"/>
          <a:ext cx="8101230" cy="4175760"/>
        </p:xfrm>
        <a:graphic>
          <a:graphicData uri="http://schemas.openxmlformats.org/drawingml/2006/table">
            <a:tbl>
              <a:tblPr/>
              <a:tblGrid>
                <a:gridCol w="2358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7988">
                <a:tc>
                  <a:txBody>
                    <a:bodyPr/>
                    <a:lstStyle/>
                    <a:p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obsazení atomového orbitalu (symbolicky)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nepárových elektronů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celkové spinové číslo </a:t>
                      </a:r>
                      <a:r>
                        <a:rPr lang="cs-CZ" altLang="cs-CZ" sz="2000" dirty="0">
                          <a:latin typeface="Arial" charset="0"/>
                          <a:sym typeface="Symbol" pitchFamily="18" charset="2"/>
                        </a:rPr>
                        <a:t></a:t>
                      </a:r>
                      <a:r>
                        <a:rPr lang="cs-CZ" altLang="cs-CZ" sz="2000" i="1" dirty="0" err="1">
                          <a:latin typeface="Arial" charset="0"/>
                        </a:rPr>
                        <a:t>m</a:t>
                      </a:r>
                      <a:r>
                        <a:rPr lang="cs-CZ" altLang="cs-CZ" sz="2000" baseline="-25000" dirty="0" err="1">
                          <a:latin typeface="Arial" charset="0"/>
                        </a:rPr>
                        <a:t>s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multiplicita spinu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označení stavu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(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↑↓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)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n</a:t>
                      </a:r>
                      <a:endParaRPr kumimoji="0" lang="cs-CZ" altLang="cs-CZ" sz="2000" b="0" i="1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 pitchFamily="18" charset="2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(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↑↓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)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  ↑</a:t>
                      </a:r>
                      <a:endParaRPr kumimoji="0" lang="cs-CZ" altLang="cs-CZ" sz="2000" b="0" i="1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dublet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13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(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↑↓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)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  ↑   ↑</a:t>
                      </a:r>
                      <a:endParaRPr kumimoji="0" lang="cs-CZ" altLang="cs-CZ" sz="2000" b="0" i="1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triplet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( 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↑↓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)</a:t>
                      </a:r>
                      <a:r>
                        <a:rPr kumimoji="0" lang="cs-CZ" altLang="cs-CZ" sz="20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n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   ↑   ↑   ↑</a:t>
                      </a:r>
                      <a:endParaRPr kumimoji="0" lang="cs-CZ" altLang="cs-CZ" sz="2000" b="0" i="1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kvartet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atd.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pentet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5/2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sextet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89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septet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34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altLang="cs-CZ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7/2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oktet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Skupina 3"/>
          <p:cNvGrpSpPr/>
          <p:nvPr/>
        </p:nvGrpSpPr>
        <p:grpSpPr>
          <a:xfrm>
            <a:off x="671640" y="2194201"/>
            <a:ext cx="1621027" cy="1459590"/>
            <a:chOff x="671640" y="2194201"/>
            <a:chExt cx="1621027" cy="1459590"/>
          </a:xfrm>
        </p:grpSpPr>
        <p:sp>
          <p:nvSpPr>
            <p:cNvPr id="3" name="Obdélník 2"/>
            <p:cNvSpPr/>
            <p:nvPr/>
          </p:nvSpPr>
          <p:spPr>
            <a:xfrm>
              <a:off x="671642" y="219420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7" name="Obdélník 66"/>
            <p:cNvSpPr/>
            <p:nvPr/>
          </p:nvSpPr>
          <p:spPr>
            <a:xfrm>
              <a:off x="671642" y="2590713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8" name="Obdélník 67"/>
            <p:cNvSpPr/>
            <p:nvPr/>
          </p:nvSpPr>
          <p:spPr>
            <a:xfrm>
              <a:off x="671641" y="298432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9" name="Obdélník 68"/>
            <p:cNvSpPr/>
            <p:nvPr/>
          </p:nvSpPr>
          <p:spPr>
            <a:xfrm>
              <a:off x="671640" y="337167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0" name="Obdélník 69"/>
            <p:cNvSpPr/>
            <p:nvPr/>
          </p:nvSpPr>
          <p:spPr>
            <a:xfrm>
              <a:off x="1331003" y="2587086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1" name="Obdélník 70"/>
            <p:cNvSpPr/>
            <p:nvPr/>
          </p:nvSpPr>
          <p:spPr>
            <a:xfrm>
              <a:off x="1331002" y="298432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2" name="Obdélník 71"/>
            <p:cNvSpPr/>
            <p:nvPr/>
          </p:nvSpPr>
          <p:spPr>
            <a:xfrm>
              <a:off x="1331001" y="337167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3" name="Obdélník 72"/>
            <p:cNvSpPr/>
            <p:nvPr/>
          </p:nvSpPr>
          <p:spPr>
            <a:xfrm>
              <a:off x="1670203" y="298432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4" name="Obdélník 73"/>
            <p:cNvSpPr/>
            <p:nvPr/>
          </p:nvSpPr>
          <p:spPr>
            <a:xfrm>
              <a:off x="1695121" y="337167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5" name="Obdélník 74"/>
            <p:cNvSpPr/>
            <p:nvPr/>
          </p:nvSpPr>
          <p:spPr>
            <a:xfrm>
              <a:off x="2025332" y="3371671"/>
              <a:ext cx="267335" cy="28212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27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4785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20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Co je vlastně „velikost“ atomu?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Atom je kulička charakterizovaná poloměrem.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teoretická velikost (poloměr valenčního orbitalu)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kovalentní poloměr (poloměr zjištěný z analýzy kovalentních sloučenin)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iontový poloměr (poloměr charakterizující prvek v daném stupni ionizace kationtu/aniontu, zjištěný z analýzy iontových sloučenin)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kovový poloměr (poloměr zjištěný ze struktury kovů)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van der </a:t>
            </a:r>
            <a:r>
              <a:rPr lang="cs-CZ" altLang="cs-CZ" sz="2000" dirty="0" err="1">
                <a:latin typeface="Arial" charset="0"/>
              </a:rPr>
              <a:t>Waalsův</a:t>
            </a:r>
            <a:r>
              <a:rPr lang="cs-CZ" altLang="cs-CZ" sz="2000" dirty="0">
                <a:latin typeface="Arial" charset="0"/>
              </a:rPr>
              <a:t> poloměr (poloměr odpovídající vzdálenosti, při které přestává daný atom interagovat s okolními atomy, resp. síla interakce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s okolím je zanedbatelná – na tuto vzdálenost se mohou přiblížit vzájemně neinteragující molekuly)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2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Kovalentní poloměr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Závisí na násobnosti vazeb – pro atom účastnící se násobných vazeb je efektivně kratší než pro vazby jednoduché.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(Např.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C(sp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= 0,76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C(sp</a:t>
            </a:r>
            <a:r>
              <a:rPr lang="cs-CZ" altLang="cs-CZ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= 0,73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= 0,69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Díky vazbám mezi stejnými atomy (</a:t>
            </a:r>
            <a:r>
              <a:rPr lang="cs-CZ" alt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homodiatomickým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) je jednoduše zjistitelný nástřel, a lze snadno zprůměrovat přes řadu sloučenin se známou geometrií.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Kovový poloměr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Snadno stanovitelný jako polovina nejkratší vzdálenosti mezi atomy ve struktuře kovů.</a:t>
            </a:r>
          </a:p>
          <a:p>
            <a:pPr>
              <a:buClr>
                <a:srgbClr val="D22D40"/>
              </a:buClr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101" y="4300538"/>
            <a:ext cx="21812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08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Iontový poloměr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Není určitelný bez definice pevné „kotvy“.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(</a:t>
            </a:r>
            <a:r>
              <a:rPr lang="cs-CZ" altLang="cs-CZ" sz="2000" dirty="0" err="1">
                <a:latin typeface="Arial" charset="0"/>
              </a:rPr>
              <a:t>Homodiiontové</a:t>
            </a:r>
            <a:r>
              <a:rPr lang="cs-CZ" altLang="cs-CZ" sz="2000" dirty="0">
                <a:latin typeface="Arial" charset="0"/>
              </a:rPr>
              <a:t> páry neexistují.)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Odhad na základě párů kation–anion pro </a:t>
            </a:r>
            <a:r>
              <a:rPr lang="cs-CZ" altLang="cs-CZ" sz="2000" dirty="0" err="1">
                <a:latin typeface="Arial" charset="0"/>
              </a:rPr>
              <a:t>izoelektronové</a:t>
            </a:r>
            <a:r>
              <a:rPr lang="cs-CZ" altLang="cs-CZ" sz="2000" dirty="0">
                <a:latin typeface="Arial" charset="0"/>
              </a:rPr>
              <a:t> ionty se započtením rozdílu elektrostatického přitahování jádra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(Např. K</a:t>
            </a:r>
            <a:r>
              <a:rPr lang="cs-CZ" altLang="cs-CZ" sz="2000" baseline="30000" dirty="0">
                <a:latin typeface="Arial" charset="0"/>
              </a:rPr>
              <a:t>+</a:t>
            </a:r>
            <a:r>
              <a:rPr lang="cs-CZ" altLang="cs-CZ" sz="2000" dirty="0">
                <a:latin typeface="Arial" charset="0"/>
              </a:rPr>
              <a:t> a Cl</a:t>
            </a:r>
            <a:r>
              <a:rPr lang="cs-CZ" altLang="cs-CZ" sz="2000" baseline="30000" dirty="0">
                <a:latin typeface="Arial" charset="0"/>
              </a:rPr>
              <a:t>–</a:t>
            </a:r>
            <a:r>
              <a:rPr lang="cs-CZ" altLang="cs-CZ" sz="2000" dirty="0">
                <a:latin typeface="Arial" charset="0"/>
              </a:rPr>
              <a:t>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Nejběžněji používaná „kotva“: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>
                <a:latin typeface="Arial" charset="0"/>
              </a:rPr>
              <a:t>O</a:t>
            </a:r>
            <a:r>
              <a:rPr lang="cs-CZ" altLang="cs-CZ" sz="2000" baseline="30000" dirty="0">
                <a:latin typeface="Arial" charset="0"/>
              </a:rPr>
              <a:t>2</a:t>
            </a:r>
            <a:r>
              <a:rPr lang="cs-CZ" altLang="cs-CZ" sz="2000" baseline="30000" dirty="0">
                <a:latin typeface="Arial" charset="0"/>
                <a:cs typeface="Times New Roman" pitchFamily="18" charset="0"/>
              </a:rPr>
              <a:t>–</a:t>
            </a:r>
            <a:r>
              <a:rPr lang="en-US" altLang="cs-CZ" sz="2000" dirty="0">
                <a:latin typeface="Arial" charset="0"/>
              </a:rPr>
              <a:t>]</a:t>
            </a:r>
            <a:r>
              <a:rPr lang="cs-CZ" altLang="cs-CZ" sz="2000" dirty="0">
                <a:latin typeface="Arial" charset="0"/>
              </a:rPr>
              <a:t> </a:t>
            </a:r>
            <a:r>
              <a:rPr lang="en-US" altLang="cs-CZ" sz="2000" dirty="0">
                <a:latin typeface="Arial" charset="0"/>
              </a:rPr>
              <a:t>= </a:t>
            </a:r>
            <a:r>
              <a:rPr lang="cs-CZ" altLang="cs-CZ" sz="2000" dirty="0">
                <a:latin typeface="Arial" charset="0"/>
              </a:rPr>
              <a:t>1,40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  <a:cs typeface="Times New Roman" pitchFamily="18" charset="0"/>
              </a:rPr>
              <a:t>Závisí na koordinačním čísle iontů – pro vyšší </a:t>
            </a:r>
            <a:r>
              <a:rPr lang="cs-CZ" altLang="cs-CZ" sz="2000" dirty="0" err="1">
                <a:latin typeface="Arial" charset="0"/>
                <a:cs typeface="Times New Roman" pitchFamily="18" charset="0"/>
              </a:rPr>
              <a:t>k.č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. je větší</a:t>
            </a:r>
            <a:br>
              <a:rPr lang="cs-CZ" altLang="cs-CZ" sz="2000" dirty="0">
                <a:latin typeface="Arial" charset="0"/>
                <a:cs typeface="Times New Roman" pitchFamily="18" charset="0"/>
              </a:rPr>
            </a:br>
            <a:r>
              <a:rPr lang="cs-CZ" altLang="cs-CZ" sz="2000" dirty="0">
                <a:latin typeface="Arial" charset="0"/>
                <a:cs typeface="Times New Roman" pitchFamily="18" charset="0"/>
              </a:rPr>
              <a:t>(Např.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 err="1">
                <a:latin typeface="Arial" charset="0"/>
                <a:cs typeface="Times New Roman" pitchFamily="18" charset="0"/>
              </a:rPr>
              <a:t>Li</a:t>
            </a:r>
            <a:r>
              <a:rPr lang="cs-CZ" altLang="cs-CZ" sz="2000" baseline="30000" dirty="0">
                <a:latin typeface="Arial" charset="0"/>
                <a:cs typeface="Times New Roman" pitchFamily="18" charset="0"/>
              </a:rPr>
              <a:t>+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(</a:t>
            </a:r>
            <a:r>
              <a:rPr lang="cs-CZ" altLang="cs-CZ" sz="2000" dirty="0" err="1">
                <a:latin typeface="Arial" charset="0"/>
                <a:cs typeface="Times New Roman" pitchFamily="18" charset="0"/>
              </a:rPr>
              <a:t>k.č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.=4)</a:t>
            </a:r>
            <a:r>
              <a:rPr lang="en-US" altLang="cs-CZ" sz="2000" dirty="0">
                <a:latin typeface="Arial" charset="0"/>
                <a:cs typeface="Times New Roman" pitchFamily="18" charset="0"/>
              </a:rPr>
              <a:t>]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 = 0,59</a:t>
            </a:r>
            <a:r>
              <a:rPr lang="en-US" altLang="cs-CZ" sz="2000" dirty="0"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Å, </a:t>
            </a:r>
            <a:r>
              <a:rPr lang="cs-CZ" alt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altLang="cs-CZ" sz="2000" dirty="0" err="1">
                <a:latin typeface="Arial" charset="0"/>
                <a:cs typeface="Times New Roman" pitchFamily="18" charset="0"/>
              </a:rPr>
              <a:t>Li</a:t>
            </a:r>
            <a:r>
              <a:rPr lang="cs-CZ" altLang="cs-CZ" sz="2000" baseline="30000" dirty="0">
                <a:latin typeface="Arial" charset="0"/>
                <a:cs typeface="Times New Roman" pitchFamily="18" charset="0"/>
              </a:rPr>
              <a:t>+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(</a:t>
            </a:r>
            <a:r>
              <a:rPr lang="cs-CZ" altLang="cs-CZ" sz="2000" dirty="0" err="1">
                <a:latin typeface="Arial" charset="0"/>
                <a:cs typeface="Times New Roman" pitchFamily="18" charset="0"/>
              </a:rPr>
              <a:t>k.č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.=6) = 0,76</a:t>
            </a:r>
            <a:r>
              <a:rPr lang="en-US" altLang="cs-CZ" sz="2000" dirty="0"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Å</a:t>
            </a:r>
            <a:r>
              <a:rPr lang="en-US" altLang="cs-CZ" sz="2000" dirty="0">
                <a:latin typeface="Arial" charset="0"/>
                <a:cs typeface="Times New Roman" pitchFamily="18" charset="0"/>
              </a:rPr>
              <a:t>].</a:t>
            </a:r>
            <a:r>
              <a:rPr lang="cs-CZ" altLang="cs-CZ" sz="2000" dirty="0">
                <a:latin typeface="Arial" charset="0"/>
                <a:cs typeface="Times New Roman" pitchFamily="18" charset="0"/>
              </a:rPr>
              <a:t>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714" y="4110038"/>
            <a:ext cx="22860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9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2"/>
          <p:cNvSpPr txBox="1"/>
          <p:nvPr/>
        </p:nvSpPr>
        <p:spPr>
          <a:xfrm>
            <a:off x="311326" y="1268760"/>
            <a:ext cx="829312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/>
                <a:cs typeface="Arial"/>
              </a:rPr>
              <a:t>Z. Mička, I. Lukeš: Anorganická chemie I. (Teoretická část), Karolinum, 2003</a:t>
            </a:r>
            <a:endParaRPr lang="en-US" sz="2000" b="0" dirty="0">
              <a:latin typeface="Arial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b="0" dirty="0">
              <a:latin typeface="Arial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0" dirty="0">
                <a:latin typeface="Arial"/>
                <a:cs typeface="Arial"/>
              </a:rPr>
              <a:t>I. Luke</a:t>
            </a:r>
            <a:r>
              <a:rPr lang="cs-CZ" sz="2000" b="0" dirty="0">
                <a:latin typeface="Arial"/>
                <a:cs typeface="Arial"/>
              </a:rPr>
              <a:t>š, Z. Mička: Anorganická chemie II. (Systematická část), Karolinum, 1998</a:t>
            </a:r>
            <a:endParaRPr lang="en-US" sz="2000" b="0" dirty="0">
              <a:latin typeface="Arial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b="0" dirty="0">
              <a:latin typeface="Arial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/>
                <a:cs typeface="Arial"/>
              </a:rPr>
              <a:t>Z. Mička a kolektiv: Základní pojmy, příklady a otázky z anorganické chemie, Karolinum 2002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b="0" dirty="0">
              <a:latin typeface="Arial"/>
              <a:cs typeface="Arial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/>
                <a:cs typeface="Arial"/>
              </a:rPr>
              <a:t>C. E. </a:t>
            </a:r>
            <a:r>
              <a:rPr lang="cs-CZ" sz="2000" b="0" dirty="0" err="1">
                <a:latin typeface="Arial"/>
                <a:cs typeface="Arial"/>
              </a:rPr>
              <a:t>Housecroft</a:t>
            </a:r>
            <a:r>
              <a:rPr lang="cs-CZ" sz="2000" b="0" dirty="0">
                <a:latin typeface="Arial"/>
                <a:cs typeface="Arial"/>
              </a:rPr>
              <a:t>, A. G. </a:t>
            </a:r>
            <a:r>
              <a:rPr lang="cs-CZ" sz="2000" b="0" dirty="0" err="1">
                <a:latin typeface="Arial"/>
                <a:cs typeface="Arial"/>
              </a:rPr>
              <a:t>Sharpe</a:t>
            </a:r>
            <a:r>
              <a:rPr lang="cs-CZ" sz="2000" b="0" dirty="0">
                <a:latin typeface="Arial"/>
                <a:cs typeface="Arial"/>
              </a:rPr>
              <a:t>: Anorganická chemie, VŠCHT v Praze, 20</a:t>
            </a:r>
            <a:r>
              <a:rPr lang="en-US" sz="2000" b="0" dirty="0">
                <a:latin typeface="Arial"/>
                <a:cs typeface="Arial"/>
              </a:rPr>
              <a:t>1</a:t>
            </a:r>
            <a:r>
              <a:rPr lang="cs-CZ" sz="2000" b="0" dirty="0">
                <a:latin typeface="Arial"/>
                <a:cs typeface="Arial"/>
              </a:rPr>
              <a:t>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b="0" dirty="0">
              <a:latin typeface="Arial"/>
              <a:cs typeface="Arial"/>
            </a:endParaRPr>
          </a:p>
          <a:p>
            <a:pPr marL="342900" indent="-342900" algn="l">
              <a:buClr>
                <a:srgbClr val="D22D40"/>
              </a:buClr>
              <a:buFont typeface="Arial" panose="020B0604020202020204" pitchFamily="34" charset="0"/>
              <a:buChar char="•"/>
            </a:pP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Literatura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842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 rámci obsazování stejného orbitalu jsou atomy těžšího prvku menší než atomy lehčího prvku (vítězí elektrostatická atrakce jádro–elektron).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17754"/>
              </p:ext>
            </p:extLst>
          </p:nvPr>
        </p:nvGraphicFramePr>
        <p:xfrm>
          <a:off x="161932" y="1860550"/>
          <a:ext cx="8834594" cy="3359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9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1968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671830"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10">
                  <a:txBody>
                    <a:bodyPr/>
                    <a:lstStyle/>
                    <a:p>
                      <a:pPr algn="ctr"/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2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Rozměry jsou uvedeny</a:t>
                      </a:r>
                      <a:endParaRPr lang="cs-CZ" sz="20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</a:t>
                      </a:r>
                      <a:r>
                        <a:rPr lang="cs-CZ" sz="20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ångströmech</a:t>
                      </a:r>
                      <a:r>
                        <a:rPr lang="cs-CZ" sz="20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Å</a:t>
                      </a:r>
                      <a:endParaRPr lang="cs-CZ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 vMerge="1">
                  <a:txBody>
                    <a:bodyPr/>
                    <a:lstStyle/>
                    <a:p>
                      <a:endParaRPr lang="cs-CZ" sz="13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Pd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Cd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830"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</a:t>
                      </a: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Hg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3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</a:t>
                      </a:r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13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481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2000"/>
            <a:ext cx="6995766" cy="452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 rámci obsazování stejného orbitalu jsou atomy těžšího prvku menší než atomy lehčího prvku (vítězí elektrostatická atrakce jádro–elektron).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2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 rámci základních skupin se velikost atomu zvětšuje – těžší homology jsou větší. Pro </a:t>
            </a:r>
            <a:r>
              <a:rPr lang="cs-CZ" altLang="cs-CZ" sz="2000" i="1" dirty="0">
                <a:latin typeface="Arial" charset="0"/>
              </a:rPr>
              <a:t>s</a:t>
            </a:r>
            <a:r>
              <a:rPr lang="cs-CZ" altLang="cs-CZ" sz="2000" dirty="0">
                <a:latin typeface="Arial" charset="0"/>
              </a:rPr>
              <a:t>-prvky plynule.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2000"/>
            <a:ext cx="6995766" cy="452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557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2000"/>
            <a:ext cx="6995766" cy="452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 rámci základních skupin se velikost atomu zvětšuje – těžší homology jsou větší. Pro </a:t>
            </a:r>
            <a:r>
              <a:rPr lang="cs-CZ" altLang="cs-CZ" sz="2000" i="1" dirty="0">
                <a:latin typeface="Arial" charset="0"/>
              </a:rPr>
              <a:t>s</a:t>
            </a:r>
            <a:r>
              <a:rPr lang="cs-CZ" altLang="cs-CZ" sz="2000" dirty="0">
                <a:latin typeface="Arial" charset="0"/>
              </a:rPr>
              <a:t>-prvky plynule.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801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2000"/>
            <a:ext cx="6995766" cy="452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Pro </a:t>
            </a:r>
            <a:r>
              <a:rPr lang="cs-CZ" altLang="cs-CZ" sz="2000" i="1" dirty="0">
                <a:latin typeface="Arial" charset="0"/>
              </a:rPr>
              <a:t>p</a:t>
            </a:r>
            <a:r>
              <a:rPr lang="cs-CZ" altLang="cs-CZ" sz="2000" dirty="0">
                <a:latin typeface="Arial" charset="0"/>
              </a:rPr>
              <a:t>-prvky je velmi malý nárůst velikosti mezi 3. a 4., a 5. a 6. periodou (díky obsazování </a:t>
            </a:r>
            <a:r>
              <a:rPr lang="cs-CZ" altLang="cs-CZ" sz="2000" i="1" dirty="0">
                <a:latin typeface="Arial" charset="0"/>
              </a:rPr>
              <a:t>d</a:t>
            </a:r>
            <a:r>
              <a:rPr lang="cs-CZ" altLang="cs-CZ" sz="2000" dirty="0">
                <a:latin typeface="Arial" charset="0"/>
              </a:rPr>
              <a:t>-orbitalů ve 4. periodě a </a:t>
            </a:r>
            <a:r>
              <a:rPr lang="cs-CZ" altLang="cs-CZ" sz="2000" i="1" dirty="0">
                <a:latin typeface="Arial" charset="0"/>
              </a:rPr>
              <a:t>f</a:t>
            </a:r>
            <a:r>
              <a:rPr lang="cs-CZ" altLang="cs-CZ" sz="2000" dirty="0">
                <a:latin typeface="Arial" charset="0"/>
              </a:rPr>
              <a:t>-orbitalů v 6. periodě).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7256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44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atomové poloměry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Pro </a:t>
            </a:r>
            <a:r>
              <a:rPr lang="cs-CZ" altLang="cs-CZ" sz="2000" i="1" dirty="0">
                <a:latin typeface="Arial" charset="0"/>
              </a:rPr>
              <a:t>d</a:t>
            </a:r>
            <a:r>
              <a:rPr lang="cs-CZ" altLang="cs-CZ" sz="2000" dirty="0">
                <a:latin typeface="Arial" charset="0"/>
              </a:rPr>
              <a:t>-prvky je malý nárůst velikosti mezi 4. a 5. periodou. Velikosti prvků 5. a 6. periody jsou prakticky stejné (</a:t>
            </a:r>
            <a:r>
              <a:rPr lang="cs-CZ" altLang="cs-CZ" sz="2000" dirty="0" err="1">
                <a:latin typeface="Arial" charset="0"/>
              </a:rPr>
              <a:t>lanthanoidová</a:t>
            </a:r>
            <a:r>
              <a:rPr lang="cs-CZ" altLang="cs-CZ" sz="2000" dirty="0">
                <a:latin typeface="Arial" charset="0"/>
              </a:rPr>
              <a:t> kontrakce).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12000"/>
            <a:ext cx="6995766" cy="452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40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1" descr="Radii-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12" y="1511998"/>
            <a:ext cx="6977375" cy="449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iontové poloměry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Kation je významně menší než neutrální atom.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Anion je významně větší než neutrální atom.</a:t>
            </a: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074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velikost atomů – iontové poloměry</a:t>
            </a:r>
            <a:endParaRPr lang="en-US" sz="2600" b="1" dirty="0">
              <a:latin typeface="Arial"/>
              <a:cs typeface="Arial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247078"/>
              </p:ext>
            </p:extLst>
          </p:nvPr>
        </p:nvGraphicFramePr>
        <p:xfrm>
          <a:off x="197594" y="776900"/>
          <a:ext cx="8724240" cy="4754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0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02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51900"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0,59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0,76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 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 (4)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[Å]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 (2)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1,40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1,28 (2)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530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1,02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 (8)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0,57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0,72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 (8)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0,39 (4)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0,54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2,21</a:t>
                      </a: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1,84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1,67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135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 </a:t>
                      </a:r>
                      <a:r>
                        <a:rPr lang="cs-CZ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(6)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1,51 (8)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1,59 (10)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1,12 (8)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1,28 (10)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0,62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3–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1,98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1,96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1,49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1,60 (8)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 (12)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cs-CZ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1,25 (8)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1,44 (12)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0,79 (6)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0,92 (8)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2+</a:t>
                      </a: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 (8)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4+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0,74 (6)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2,21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 (6)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2"/>
          <p:cNvSpPr txBox="1"/>
          <p:nvPr/>
        </p:nvSpPr>
        <p:spPr>
          <a:xfrm>
            <a:off x="1186376" y="5727035"/>
            <a:ext cx="675178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 závorce je koordinační číslo (počet kontaktů s proti-ionty).</a:t>
            </a: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338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14" name="TextBox 2"/>
          <p:cNvSpPr txBox="1"/>
          <p:nvPr/>
        </p:nvSpPr>
        <p:spPr>
          <a:xfrm>
            <a:off x="287215" y="900000"/>
            <a:ext cx="8460754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A(g)  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</a:t>
            </a:r>
            <a:r>
              <a:rPr lang="cs-CZ" altLang="cs-CZ" sz="2000" dirty="0">
                <a:latin typeface="Arial" charset="0"/>
              </a:rPr>
              <a:t>  A(g)</a:t>
            </a:r>
            <a:r>
              <a:rPr lang="cs-CZ" altLang="cs-CZ" sz="2000" baseline="30000" dirty="0">
                <a:latin typeface="Arial" charset="0"/>
              </a:rPr>
              <a:t>+</a:t>
            </a:r>
            <a:r>
              <a:rPr lang="cs-CZ" altLang="cs-CZ" sz="2000" dirty="0">
                <a:latin typeface="Arial" charset="0"/>
              </a:rPr>
              <a:t>  +  e(g)</a:t>
            </a:r>
            <a:r>
              <a:rPr lang="cs-CZ" altLang="cs-CZ" sz="2000" baseline="30000" dirty="0">
                <a:latin typeface="Arial" charset="0"/>
              </a:rPr>
              <a:t>–</a:t>
            </a:r>
          </a:p>
          <a:p>
            <a:pPr>
              <a:spcBef>
                <a:spcPct val="0"/>
              </a:spcBef>
            </a:pPr>
            <a:endParaRPr lang="cs-CZ" altLang="cs-CZ" sz="2000" i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2000" i="1" dirty="0">
                <a:latin typeface="Arial" charset="0"/>
              </a:rPr>
              <a:t>I</a:t>
            </a:r>
            <a:r>
              <a:rPr lang="en-US" altLang="cs-CZ" sz="2000" baseline="-25000" dirty="0">
                <a:latin typeface="Arial" charset="0"/>
              </a:rPr>
              <a:t>E</a:t>
            </a:r>
            <a:r>
              <a:rPr lang="cs-CZ" altLang="cs-CZ" sz="2000" dirty="0">
                <a:latin typeface="Arial" charset="0"/>
              </a:rPr>
              <a:t> = </a:t>
            </a:r>
            <a:r>
              <a:rPr lang="cs-CZ" altLang="cs-CZ" sz="2000" i="1" dirty="0">
                <a:latin typeface="Arial" charset="0"/>
              </a:rPr>
              <a:t>E</a:t>
            </a:r>
            <a:r>
              <a:rPr lang="cs-CZ" altLang="cs-CZ" sz="2000" dirty="0">
                <a:latin typeface="Arial" charset="0"/>
              </a:rPr>
              <a:t>(A</a:t>
            </a:r>
            <a:r>
              <a:rPr lang="cs-CZ" altLang="cs-CZ" sz="2000" baseline="30000" dirty="0">
                <a:latin typeface="Arial" charset="0"/>
              </a:rPr>
              <a:t>+</a:t>
            </a:r>
            <a:r>
              <a:rPr lang="cs-CZ" altLang="cs-CZ" sz="2000" dirty="0">
                <a:latin typeface="Arial" charset="0"/>
              </a:rPr>
              <a:t>) – </a:t>
            </a:r>
            <a:r>
              <a:rPr lang="cs-CZ" altLang="cs-CZ" sz="2000" i="1" dirty="0">
                <a:latin typeface="Arial" charset="0"/>
              </a:rPr>
              <a:t>E</a:t>
            </a:r>
            <a:r>
              <a:rPr lang="cs-CZ" altLang="cs-CZ" sz="2000" dirty="0">
                <a:latin typeface="Arial" charset="0"/>
              </a:rPr>
              <a:t>(A)</a:t>
            </a:r>
          </a:p>
          <a:p>
            <a:pPr>
              <a:spcBef>
                <a:spcPct val="0"/>
              </a:spcBef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energie, kterou je nutné dodat k ionizaci (tj. k odtržení elektronu)</a:t>
            </a:r>
          </a:p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[eV, J] </a:t>
            </a:r>
          </a:p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1 eV  =  96,485 </a:t>
            </a:r>
            <a:r>
              <a:rPr lang="cs-CZ" altLang="cs-CZ" sz="2000" dirty="0" err="1">
                <a:latin typeface="Arial" charset="0"/>
              </a:rPr>
              <a:t>kJ·mol</a:t>
            </a:r>
            <a:r>
              <a:rPr lang="cs-CZ" altLang="cs-CZ" sz="2000" baseline="30000" dirty="0">
                <a:latin typeface="Arial" charset="0"/>
              </a:rPr>
              <a:t>–1</a:t>
            </a:r>
            <a:endParaRPr lang="en-US" altLang="cs-CZ" sz="2000" dirty="0">
              <a:latin typeface="Arial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75724"/>
              </p:ext>
            </p:extLst>
          </p:nvPr>
        </p:nvGraphicFramePr>
        <p:xfrm>
          <a:off x="2723822" y="3664132"/>
          <a:ext cx="3671784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3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169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443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99354"/>
              </p:ext>
            </p:extLst>
          </p:nvPr>
        </p:nvGraphicFramePr>
        <p:xfrm>
          <a:off x="214777" y="986246"/>
          <a:ext cx="8605629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6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04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86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0661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5,39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75,63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18,21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153,9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37,93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259,4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64,49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392,0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552,1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739,3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185,2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953,9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6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cs-CZ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[eV]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2"/>
          <p:cNvSpPr txBox="1"/>
          <p:nvPr/>
        </p:nvSpPr>
        <p:spPr>
          <a:xfrm>
            <a:off x="287215" y="5548322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 dirty="0">
                <a:latin typeface="Arial" charset="0"/>
              </a:rPr>
              <a:t>Energie elektronů ze sub-valenčních orbitalů je uvedena kurzívou.</a:t>
            </a:r>
            <a:endParaRPr lang="en-US" altLang="cs-CZ" sz="2000" i="1" dirty="0">
              <a:latin typeface="Arial" charset="0"/>
            </a:endParaRPr>
          </a:p>
        </p:txBody>
      </p: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9498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13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8000" y="252000"/>
            <a:ext cx="8459969" cy="11067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Anorganická chemie I</a:t>
            </a:r>
          </a:p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			... podmínky úspěšného splnění předmětu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87215" y="1620000"/>
            <a:ext cx="4098939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altLang="cs-CZ" sz="2000" b="1" dirty="0">
                <a:latin typeface="Arial" charset="0"/>
              </a:rPr>
              <a:t>Cvičení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procvičování látky probrané na přednášce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názvosloví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chemické rovnice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trendy v periodické tabulce, elektronové konfigurace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tvary a symetrie molekul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endParaRPr lang="cs-CZ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charset="0"/>
              </a:rPr>
              <a:t>Zápočet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napsání zápočtového testu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s úspěšností alespoň 60 </a:t>
            </a:r>
            <a:r>
              <a:rPr lang="en-US" altLang="cs-CZ" sz="2000" dirty="0">
                <a:latin typeface="Arial" charset="0"/>
              </a:rPr>
              <a:t>%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4788000" y="1620000"/>
            <a:ext cx="4098939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dirty="0">
                <a:latin typeface="Arial" charset="0"/>
              </a:rPr>
              <a:t>Zkouška: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kombinovaná (tj. písemná část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s následným ústním zkoušením)</a:t>
            </a: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napsání zkouškového testu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s úspěšností </a:t>
            </a:r>
            <a:r>
              <a:rPr lang="en-US" altLang="cs-CZ" sz="2000" dirty="0">
                <a:latin typeface="Arial" charset="0"/>
              </a:rPr>
              <a:t>&gt; </a:t>
            </a:r>
            <a:r>
              <a:rPr lang="cs-CZ" altLang="cs-CZ" sz="2000" dirty="0">
                <a:latin typeface="Arial" charset="0"/>
              </a:rPr>
              <a:t>60 </a:t>
            </a:r>
            <a:r>
              <a:rPr lang="en-US" altLang="cs-CZ" sz="2000" dirty="0">
                <a:latin typeface="Arial" charset="0"/>
              </a:rPr>
              <a:t>%</a:t>
            </a:r>
            <a:endParaRPr lang="cs-CZ" altLang="cs-CZ" sz="2000" dirty="0">
              <a:latin typeface="Arial" charset="0"/>
            </a:endParaRPr>
          </a:p>
          <a:p>
            <a:pPr marL="285750" indent="-285750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dirty="0">
                <a:latin typeface="Arial" charset="0"/>
              </a:rPr>
              <a:t>v ústní části prokázání znalostí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ze dvou okruhů (z každého se losuje jedna otázka):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- obecná anorganická chemie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- systematická část</a:t>
            </a:r>
          </a:p>
        </p:txBody>
      </p:sp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63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78" y="876841"/>
            <a:ext cx="7897443" cy="51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05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78" y="876841"/>
            <a:ext cx="7897443" cy="51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283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78" y="876841"/>
            <a:ext cx="7897443" cy="51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55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ionizační energie, </a:t>
            </a:r>
            <a:r>
              <a:rPr lang="cs-CZ" sz="2600" b="1" i="1" dirty="0">
                <a:latin typeface="Arial"/>
                <a:cs typeface="Arial"/>
              </a:rPr>
              <a:t>I</a:t>
            </a:r>
            <a:r>
              <a:rPr lang="cs-CZ" sz="2600" b="1" baseline="-25000" dirty="0">
                <a:latin typeface="Arial"/>
                <a:cs typeface="Arial"/>
              </a:rPr>
              <a:t>E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78" y="876841"/>
            <a:ext cx="7897443" cy="51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5125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273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elektronová afinita, </a:t>
            </a:r>
            <a:r>
              <a:rPr lang="cs-CZ" sz="2600" b="1" i="1" dirty="0" err="1">
                <a:latin typeface="Arial"/>
                <a:cs typeface="Arial"/>
              </a:rPr>
              <a:t>E</a:t>
            </a:r>
            <a:r>
              <a:rPr lang="cs-CZ" sz="2600" b="1" baseline="-25000" dirty="0" err="1">
                <a:latin typeface="Arial"/>
                <a:cs typeface="Arial"/>
              </a:rPr>
              <a:t>A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A(g) +  e</a:t>
            </a:r>
            <a:r>
              <a:rPr lang="cs-CZ" altLang="cs-CZ" sz="2000" baseline="30000" dirty="0">
                <a:latin typeface="Arial" charset="0"/>
              </a:rPr>
              <a:t>–</a:t>
            </a:r>
            <a:r>
              <a:rPr lang="cs-CZ" altLang="cs-CZ" sz="2000" dirty="0">
                <a:latin typeface="Arial" charset="0"/>
              </a:rPr>
              <a:t>(g) 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</a:t>
            </a:r>
            <a:r>
              <a:rPr lang="cs-CZ" altLang="cs-CZ" sz="2000" dirty="0">
                <a:latin typeface="Arial" charset="0"/>
              </a:rPr>
              <a:t>  A</a:t>
            </a:r>
            <a:r>
              <a:rPr lang="cs-CZ" altLang="cs-CZ" sz="2000" baseline="30000" dirty="0">
                <a:latin typeface="Arial" charset="0"/>
              </a:rPr>
              <a:t>–</a:t>
            </a:r>
            <a:r>
              <a:rPr lang="cs-CZ" altLang="cs-CZ" sz="2000" dirty="0">
                <a:latin typeface="Arial" charset="0"/>
              </a:rPr>
              <a:t>(g) </a:t>
            </a:r>
          </a:p>
          <a:p>
            <a:pPr>
              <a:spcBef>
                <a:spcPct val="0"/>
              </a:spcBef>
            </a:pPr>
            <a:r>
              <a:rPr lang="cs-CZ" altLang="cs-CZ" sz="2000" i="1" dirty="0" err="1">
                <a:latin typeface="Arial" charset="0"/>
              </a:rPr>
              <a:t>E</a:t>
            </a:r>
            <a:r>
              <a:rPr lang="cs-CZ" altLang="cs-CZ" sz="2000" baseline="-25000" dirty="0" err="1">
                <a:latin typeface="Arial" charset="0"/>
              </a:rPr>
              <a:t>A</a:t>
            </a:r>
            <a:r>
              <a:rPr lang="cs-CZ" altLang="cs-CZ" sz="2000" dirty="0">
                <a:latin typeface="Arial" charset="0"/>
              </a:rPr>
              <a:t> = </a:t>
            </a:r>
            <a:r>
              <a:rPr lang="cs-CZ" altLang="cs-CZ" sz="2000" i="1" dirty="0">
                <a:latin typeface="Arial" charset="0"/>
              </a:rPr>
              <a:t>E</a:t>
            </a:r>
            <a:r>
              <a:rPr lang="cs-CZ" altLang="cs-CZ" sz="2000" dirty="0">
                <a:latin typeface="Arial" charset="0"/>
              </a:rPr>
              <a:t>(A) – </a:t>
            </a:r>
            <a:r>
              <a:rPr lang="cs-CZ" altLang="cs-CZ" sz="2000" i="1" dirty="0">
                <a:latin typeface="Arial" charset="0"/>
              </a:rPr>
              <a:t>E</a:t>
            </a:r>
            <a:r>
              <a:rPr lang="cs-CZ" altLang="cs-CZ" sz="2000" dirty="0">
                <a:latin typeface="Arial" charset="0"/>
              </a:rPr>
              <a:t>(A</a:t>
            </a:r>
            <a:r>
              <a:rPr lang="cs-CZ" altLang="cs-CZ" sz="2000" baseline="30000" dirty="0">
                <a:latin typeface="Arial" charset="0"/>
              </a:rPr>
              <a:t>–</a:t>
            </a:r>
            <a:r>
              <a:rPr lang="cs-CZ" altLang="cs-CZ" sz="2000" dirty="0">
                <a:latin typeface="Arial" charset="0"/>
              </a:rPr>
              <a:t>), energie, která se uvolní při vzniku aniontu [eV, J]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70659"/>
              </p:ext>
            </p:extLst>
          </p:nvPr>
        </p:nvGraphicFramePr>
        <p:xfrm>
          <a:off x="327176" y="1623224"/>
          <a:ext cx="8489647" cy="396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9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3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3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6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35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49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7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209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–0,5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–0,5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–0,07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–1,2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–8,75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–0,4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–5,51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sz="20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[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]</a:t>
                      </a:r>
                      <a:endParaRPr lang="cs-CZ" sz="2000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179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elektronová afinita, </a:t>
            </a:r>
            <a:r>
              <a:rPr lang="cs-CZ" sz="2600" b="1" i="1" dirty="0" err="1">
                <a:latin typeface="Arial"/>
                <a:cs typeface="Arial"/>
              </a:rPr>
              <a:t>E</a:t>
            </a:r>
            <a:r>
              <a:rPr lang="cs-CZ" sz="2600" b="1" baseline="-25000" dirty="0" err="1">
                <a:latin typeface="Arial"/>
                <a:cs typeface="Arial"/>
              </a:rPr>
              <a:t>A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69" y="882023"/>
            <a:ext cx="7892261" cy="50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2101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Skupina 2"/>
          <p:cNvGrpSpPr/>
          <p:nvPr/>
        </p:nvGrpSpPr>
        <p:grpSpPr>
          <a:xfrm>
            <a:off x="287214" y="1764000"/>
            <a:ext cx="8460754" cy="4266040"/>
            <a:chOff x="287214" y="1891005"/>
            <a:chExt cx="8460754" cy="42660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"/>
                <p:cNvSpPr txBox="1"/>
                <p:nvPr/>
              </p:nvSpPr>
              <p:spPr>
                <a:xfrm>
                  <a:off x="287214" y="1891005"/>
                  <a:ext cx="8460754" cy="42660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spcBef>
                      <a:spcPct val="0"/>
                    </a:spcBef>
                  </a:pPr>
                  <a:r>
                    <a:rPr lang="cs-CZ" altLang="cs-CZ" sz="2000" dirty="0" err="1">
                      <a:latin typeface="Arial" charset="0"/>
                    </a:rPr>
                    <a:t>Mulliken</a:t>
                  </a:r>
                  <a:r>
                    <a:rPr lang="cs-CZ" altLang="cs-CZ" sz="2000" dirty="0">
                      <a:latin typeface="Arial" charset="0"/>
                    </a:rPr>
                    <a:t>: průměr ionizačního potenciálu a elektronové afinity (ionizační potenciál má podstatně</a:t>
                  </a:r>
                  <a:r>
                    <a:rPr lang="en-US" altLang="cs-CZ" sz="2000" dirty="0">
                      <a:latin typeface="Arial" charset="0"/>
                    </a:rPr>
                    <a:t> </a:t>
                  </a:r>
                  <a:r>
                    <a:rPr lang="cs-CZ" altLang="cs-CZ" sz="2000" dirty="0">
                      <a:latin typeface="Arial" charset="0"/>
                    </a:rPr>
                    <a:t>větší vliv než elektronová afinita)</a:t>
                  </a:r>
                </a:p>
                <a:p>
                  <a:pPr>
                    <a:spcBef>
                      <a:spcPct val="0"/>
                    </a:spcBef>
                  </a:pPr>
                  <a:endParaRPr lang="cs-CZ" altLang="cs-CZ" sz="12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r>
                    <a:rPr lang="cs-CZ" altLang="cs-CZ" sz="2000" b="1" dirty="0">
                      <a:latin typeface="Arial" charset="0"/>
                    </a:rPr>
                    <a:t>			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altLang="cs-CZ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altLang="cs-CZ" sz="2000" b="0" i="1" smtClean="0"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cs-CZ" altLang="cs-CZ" sz="2000" b="0" i="0" smtClean="0">
                              <a:latin typeface="Cambria Math"/>
                            </a:rPr>
                            <m:t>M</m:t>
                          </m:r>
                        </m:sub>
                      </m:sSub>
                      <m:r>
                        <a:rPr lang="cs-CZ" altLang="cs-CZ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altLang="cs-CZ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altLang="cs-CZ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altLang="cs-CZ" sz="2000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cs-CZ" altLang="cs-CZ" sz="2000" b="0" i="0" smtClean="0">
                                  <a:latin typeface="Cambria Math"/>
                                </a:rPr>
                                <m:t>E</m:t>
                              </m:r>
                            </m:sub>
                          </m:sSub>
                          <m:r>
                            <a:rPr lang="cs-CZ" altLang="cs-CZ" sz="2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altLang="cs-CZ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altLang="cs-CZ" sz="2000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cs-CZ" altLang="cs-CZ" sz="2000" b="0" i="0" smtClean="0">
                                  <a:latin typeface="Cambria Math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r>
                            <a:rPr lang="cs-CZ" altLang="cs-CZ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a14:m>
                  <a:endParaRPr lang="en-US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endParaRPr lang="cs-CZ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r>
                    <a:rPr lang="cs-CZ" altLang="cs-CZ" sz="2000" dirty="0" err="1">
                      <a:latin typeface="Arial" charset="0"/>
                    </a:rPr>
                    <a:t>Pauling</a:t>
                  </a:r>
                  <a:r>
                    <a:rPr lang="cs-CZ" altLang="cs-CZ" sz="2000" dirty="0">
                      <a:latin typeface="Arial" charset="0"/>
                    </a:rPr>
                    <a:t>: vážený průměr vazebných energií</a:t>
                  </a:r>
                </a:p>
                <a:p>
                  <a:pPr>
                    <a:spcBef>
                      <a:spcPct val="0"/>
                    </a:spcBef>
                  </a:pPr>
                  <a:endParaRPr lang="cs-CZ" altLang="cs-CZ" sz="12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r>
                    <a:rPr lang="cs-CZ" altLang="cs-CZ" sz="2000" b="1" dirty="0">
                      <a:latin typeface="Arial" charset="0"/>
                    </a:rPr>
                    <a:t>			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cs-CZ" altLang="cs-CZ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altLang="cs-CZ" sz="2000" i="1">
                              <a:latin typeface="Cambria Math"/>
                              <a:sym typeface="Symbol"/>
                            </a:rPr>
                            <m:t></m:t>
                          </m:r>
                          <m:r>
                            <a:rPr lang="cs-CZ" altLang="cs-CZ" sz="2000" i="1"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cs-CZ" altLang="cs-CZ" sz="2000" b="0" i="0" smtClean="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a:rPr lang="cs-CZ" altLang="cs-CZ" sz="2000" i="1">
                          <a:latin typeface="Cambria Math"/>
                        </a:rPr>
                        <m:t>=0,102</m:t>
                      </m:r>
                      <m:rad>
                        <m:radPr>
                          <m:degHide m:val="on"/>
                          <m:ctrlPr>
                            <a:rPr lang="cs-CZ" altLang="cs-CZ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cs-CZ" altLang="cs-CZ" sz="2000" i="1">
                              <a:latin typeface="Cambria Math"/>
                            </a:rPr>
                            <m:t>𝐷</m:t>
                          </m:r>
                          <m:d>
                            <m:dPr>
                              <m:ctrlPr>
                                <a:rPr lang="cs-CZ" altLang="cs-CZ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cs-CZ" altLang="cs-CZ" sz="2000">
                                  <a:latin typeface="Cambria Math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cs-CZ" altLang="cs-CZ" sz="2000" dirty="0">
                                  <a:latin typeface="Arial" charset="0"/>
                                </a:rPr>
                                <m:t>–</m:t>
                              </m:r>
                              <m:r>
                                <m:rPr>
                                  <m:sty m:val="p"/>
                                </m:rPr>
                                <a:rPr lang="cs-CZ" altLang="cs-CZ" sz="2000">
                                  <a:latin typeface="Cambria Math"/>
                                </a:rPr>
                                <m:t>B</m:t>
                              </m:r>
                            </m:e>
                          </m:d>
                          <m:r>
                            <a:rPr lang="cs-CZ" altLang="cs-CZ" sz="2000" i="1">
                              <a:latin typeface="Cambria Math"/>
                            </a:rPr>
                            <m:t>−</m:t>
                          </m:r>
                          <m:box>
                            <m:boxPr>
                              <m:ctrlPr>
                                <a:rPr lang="cs-CZ" altLang="cs-CZ" sz="20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cs-CZ" altLang="cs-CZ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cs-CZ" sz="2000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cs-CZ" sz="20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altLang="cs-CZ" sz="2000" i="1">
                              <a:latin typeface="Cambria Math"/>
                            </a:rPr>
                            <m:t>[</m:t>
                          </m:r>
                          <m:r>
                            <a:rPr lang="cs-CZ" altLang="cs-CZ" sz="2000" i="1">
                              <a:latin typeface="Cambria Math"/>
                            </a:rPr>
                            <m:t>𝐷</m:t>
                          </m:r>
                          <m:d>
                            <m:dPr>
                              <m:ctrlPr>
                                <a:rPr lang="cs-CZ" altLang="cs-CZ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cs-CZ" altLang="cs-CZ" sz="2000">
                                  <a:latin typeface="Cambria Math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cs-CZ" altLang="cs-CZ" sz="2000" dirty="0">
                                  <a:latin typeface="Arial" charset="0"/>
                                </a:rPr>
                                <m:t>–</m:t>
                              </m:r>
                              <m:r>
                                <m:rPr>
                                  <m:sty m:val="p"/>
                                </m:rPr>
                                <a:rPr lang="en-US" altLang="cs-CZ" sz="2000">
                                  <a:latin typeface="Cambria Math"/>
                                </a:rPr>
                                <m:t>A</m:t>
                              </m:r>
                            </m:e>
                          </m:d>
                          <m:r>
                            <a:rPr lang="en-US" altLang="cs-CZ" sz="2000" i="1">
                              <a:latin typeface="Cambria Math"/>
                            </a:rPr>
                            <m:t>+</m:t>
                          </m:r>
                          <m:r>
                            <a:rPr lang="cs-CZ" altLang="cs-CZ" sz="2000" i="1">
                              <a:latin typeface="Cambria Math"/>
                            </a:rPr>
                            <m:t>𝐷</m:t>
                          </m:r>
                          <m:d>
                            <m:dPr>
                              <m:ctrlPr>
                                <a:rPr lang="cs-CZ" altLang="cs-CZ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altLang="cs-CZ" sz="2000">
                                  <a:latin typeface="Cambria Math"/>
                                </a:rPr>
                                <m:t>B</m:t>
                              </m:r>
                              <m:r>
                                <m:rPr>
                                  <m:nor/>
                                </m:rPr>
                                <a:rPr lang="cs-CZ" altLang="cs-CZ" sz="2000" dirty="0">
                                  <a:latin typeface="Arial" charset="0"/>
                                </a:rPr>
                                <m:t>–</m:t>
                              </m:r>
                              <m:r>
                                <m:rPr>
                                  <m:sty m:val="p"/>
                                </m:rPr>
                                <a:rPr lang="cs-CZ" altLang="cs-CZ" sz="2000">
                                  <a:latin typeface="Cambria Math"/>
                                </a:rPr>
                                <m:t>B</m:t>
                              </m:r>
                            </m:e>
                          </m:d>
                          <m:r>
                            <a:rPr lang="en-US" altLang="cs-CZ" sz="2000" i="1">
                              <a:latin typeface="Cambria Math"/>
                            </a:rPr>
                            <m:t>]</m:t>
                          </m:r>
                        </m:e>
                      </m:rad>
                    </m:oMath>
                  </a14:m>
                  <a:endParaRPr lang="en-US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endParaRPr lang="cs-CZ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endParaRPr lang="cs-CZ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:r>
                    <a:rPr lang="cs-CZ" altLang="cs-CZ" sz="2000" dirty="0">
                      <a:latin typeface="Arial" charset="0"/>
                    </a:rPr>
                    <a:t>								disociační energie vazeb</a:t>
                  </a:r>
                </a:p>
                <a:p>
                  <a:pPr>
                    <a:spcBef>
                      <a:spcPct val="0"/>
                    </a:spcBef>
                  </a:pPr>
                  <a:endParaRPr lang="cs-CZ" altLang="cs-CZ" sz="2000" dirty="0">
                    <a:latin typeface="Arial" charset="0"/>
                  </a:endParaRPr>
                </a:p>
                <a:p>
                  <a:pPr>
                    <a:spcBef>
                      <a:spcPct val="0"/>
                    </a:spcBef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cs-CZ" altLang="cs-C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cs-CZ" altLang="cs-CZ" sz="2000" b="0" i="0" smtClean="0">
                                <a:latin typeface="Cambria Math"/>
                              </a:rPr>
                              <m:t>P</m:t>
                            </m:r>
                          </m:sub>
                        </m:sSub>
                        <m:r>
                          <a:rPr lang="cs-CZ" altLang="cs-CZ" sz="2000" i="1">
                            <a:latin typeface="Cambria Math"/>
                          </a:rPr>
                          <m:t>=</m:t>
                        </m:r>
                        <m:r>
                          <a:rPr lang="cs-CZ" altLang="cs-CZ" sz="2000" b="0" i="1" smtClean="0">
                            <a:latin typeface="Cambria Math"/>
                          </a:rPr>
                          <m:t>1,35</m:t>
                        </m:r>
                        <m:rad>
                          <m:radPr>
                            <m:degHide m:val="on"/>
                            <m:ctrlPr>
                              <a:rPr lang="cs-CZ" alt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cs-CZ" altLang="cs-CZ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altLang="cs-CZ" sz="2000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cs-CZ" altLang="cs-CZ" sz="2000" b="0" i="0" smtClean="0">
                                    <a:latin typeface="Cambria Math"/>
                                  </a:rPr>
                                  <m:t>M</m:t>
                                </m:r>
                              </m:sub>
                            </m:sSub>
                          </m:e>
                        </m:rad>
                        <m:r>
                          <a:rPr lang="cs-CZ" altLang="cs-CZ" sz="2000" b="0" i="1" smtClean="0">
                            <a:latin typeface="Cambria Math"/>
                          </a:rPr>
                          <m:t>−1,37</m:t>
                        </m:r>
                      </m:oMath>
                    </m:oMathPara>
                  </a14:m>
                  <a:endParaRPr lang="cs-CZ" altLang="cs-CZ" sz="2000" dirty="0"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29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214" y="1891005"/>
                  <a:ext cx="8460754" cy="426604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801" t="-1571"/>
                  </a:stretch>
                </a:blipFill>
              </p:spPr>
              <p:txBody>
                <a:bodyPr/>
                <a:lstStyle/>
                <a:p>
                  <a:r>
                    <a:rPr lang="cs-CZ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3906901" y="4331771"/>
              <a:ext cx="1385824" cy="74850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 flipH="1" flipV="1">
              <a:off x="5213350" y="4353732"/>
              <a:ext cx="79375" cy="7350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Line 11"/>
            <p:cNvSpPr>
              <a:spLocks noChangeShapeType="1"/>
            </p:cNvSpPr>
            <p:nvPr/>
          </p:nvSpPr>
          <p:spPr bwMode="auto">
            <a:xfrm flipV="1">
              <a:off x="5292725" y="4321188"/>
              <a:ext cx="1135062" cy="767556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7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elektronegativita, </a:t>
            </a:r>
            <a:r>
              <a:rPr lang="cs-CZ" sz="2600" b="1" i="1" dirty="0">
                <a:latin typeface="Arial"/>
                <a:cs typeface="Arial"/>
              </a:rPr>
              <a:t>X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Míra schopnosti prvku přitahovat vazebné elektrony ve sloučenině</a:t>
            </a:r>
          </a:p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(tj. polarizovat vazbu ve svůj prospěch).</a:t>
            </a: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933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"/>
              <p:cNvSpPr txBox="1"/>
              <p:nvPr/>
            </p:nvSpPr>
            <p:spPr>
              <a:xfrm>
                <a:off x="287214" y="1764000"/>
                <a:ext cx="8460754" cy="2805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cs-CZ" altLang="cs-CZ" sz="2000" dirty="0">
                    <a:latin typeface="Arial" charset="0"/>
                  </a:rPr>
                  <a:t>Allen: průměrná energie valenčních elektronů</a:t>
                </a:r>
              </a:p>
              <a:p>
                <a:pPr>
                  <a:spcBef>
                    <a:spcPct val="0"/>
                  </a:spcBef>
                </a:pPr>
                <a:r>
                  <a:rPr lang="cs-CZ" altLang="cs-CZ" sz="2000" b="1" dirty="0">
                    <a:latin typeface="Arial" charset="0"/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altLang="cs-CZ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altLang="cs-CZ" sz="20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cs-CZ" altLang="cs-CZ" sz="2000" b="0" i="0" smtClean="0">
                            <a:latin typeface="Cambria Math"/>
                          </a:rPr>
                          <m:t>A</m:t>
                        </m:r>
                      </m:sub>
                    </m:sSub>
                    <m:r>
                      <a:rPr lang="cs-CZ" altLang="cs-CZ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altLang="cs-CZ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altLang="cs-C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sSub>
                          <m:sSubPr>
                            <m:ctrlPr>
                              <a:rPr lang="cs-CZ" altLang="cs-C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i="1" smtClean="0">
                                <a:latin typeface="Cambria Math"/>
                                <a:sym typeface="Symbol"/>
                              </a:rPr>
                              <m:t></m:t>
                            </m:r>
                          </m:e>
                          <m:sub>
                            <m:r>
                              <a:rPr lang="cs-CZ" altLang="cs-CZ" sz="2000" b="0" i="1" smtClean="0">
                                <a:latin typeface="Cambria Math"/>
                                <a:sym typeface="Symbol"/>
                              </a:rPr>
                              <m:t>𝑠</m:t>
                            </m:r>
                          </m:sub>
                        </m:sSub>
                        <m:r>
                          <a:rPr lang="cs-CZ" altLang="cs-CZ" sz="20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cs-CZ" altLang="cs-CZ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cs-CZ" altLang="cs-CZ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altLang="cs-CZ" sz="20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cs-CZ" altLang="cs-CZ" sz="2000" b="0" i="1" smtClean="0">
                                    <a:latin typeface="Cambria Math"/>
                                  </a:rPr>
                                  <m:t>𝑠</m:t>
                                </m:r>
                              </m:sub>
                            </m:sSub>
                            <m:r>
                              <a:rPr lang="cs-CZ" altLang="cs-CZ" sz="2000" i="1" smtClean="0">
                                <a:latin typeface="Cambria Math"/>
                                <a:sym typeface="Symbol"/>
                              </a:rPr>
                              <m:t></m:t>
                            </m:r>
                          </m:e>
                          <m:sub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altLang="cs-CZ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r>
                          <a:rPr lang="cs-CZ" altLang="cs-CZ" sz="20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cs-CZ" altLang="cs-CZ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endParaRPr lang="cs-CZ" altLang="cs-CZ" sz="2000" dirty="0">
                  <a:latin typeface="Arial" charset="0"/>
                </a:endParaRPr>
              </a:p>
              <a:p>
                <a:pPr>
                  <a:spcBef>
                    <a:spcPct val="0"/>
                  </a:spcBef>
                </a:pPr>
                <a:r>
                  <a:rPr lang="cs-CZ" altLang="cs-CZ" sz="2000" dirty="0">
                    <a:latin typeface="Arial" charset="0"/>
                  </a:rPr>
                  <a:t>				</a:t>
                </a:r>
                <a:r>
                  <a:rPr lang="cs-CZ" altLang="cs-CZ" sz="2000" i="1" dirty="0" err="1">
                    <a:latin typeface="Arial" charset="0"/>
                  </a:rPr>
                  <a:t>n</a:t>
                </a:r>
                <a:r>
                  <a:rPr lang="cs-CZ" altLang="cs-CZ" sz="2000" i="1" baseline="-25000" dirty="0" err="1">
                    <a:latin typeface="Arial" charset="0"/>
                  </a:rPr>
                  <a:t>s</a:t>
                </a:r>
                <a:r>
                  <a:rPr lang="cs-CZ" altLang="cs-CZ" sz="2000" baseline="-25000" dirty="0" err="1">
                    <a:latin typeface="Arial" charset="0"/>
                  </a:rPr>
                  <a:t>,</a:t>
                </a:r>
                <a:r>
                  <a:rPr lang="cs-CZ" altLang="cs-CZ" sz="2000" i="1" baseline="-25000" dirty="0" err="1">
                    <a:latin typeface="Arial" charset="0"/>
                  </a:rPr>
                  <a:t>p</a:t>
                </a:r>
                <a:r>
                  <a:rPr lang="cs-CZ" altLang="cs-CZ" sz="2000" dirty="0">
                    <a:latin typeface="Arial" charset="0"/>
                  </a:rPr>
                  <a:t> – počet elektronů ve valenčních orbitalech </a:t>
                </a:r>
                <a:r>
                  <a:rPr lang="cs-CZ" altLang="cs-CZ" sz="2000" i="1" dirty="0">
                    <a:latin typeface="Arial" charset="0"/>
                  </a:rPr>
                  <a:t>s</a:t>
                </a:r>
                <a:r>
                  <a:rPr lang="cs-CZ" altLang="cs-CZ" sz="2000" dirty="0">
                    <a:latin typeface="Arial" charset="0"/>
                  </a:rPr>
                  <a:t> a </a:t>
                </a:r>
                <a:r>
                  <a:rPr lang="cs-CZ" altLang="cs-CZ" sz="2000" i="1" dirty="0">
                    <a:latin typeface="Arial" charset="0"/>
                  </a:rPr>
                  <a:t>p</a:t>
                </a:r>
              </a:p>
              <a:p>
                <a:pPr>
                  <a:spcBef>
                    <a:spcPct val="0"/>
                  </a:spcBef>
                </a:pPr>
                <a:r>
                  <a:rPr lang="cs-CZ" altLang="cs-CZ" sz="2000" dirty="0">
                    <a:latin typeface="Arial" charset="0"/>
                  </a:rPr>
                  <a:t>				</a:t>
                </a:r>
                <a:r>
                  <a:rPr lang="cs-CZ" altLang="cs-CZ" sz="2000" dirty="0">
                    <a:latin typeface="Arial" charset="0"/>
                    <a:sym typeface="Symbol"/>
                  </a:rPr>
                  <a:t></a:t>
                </a:r>
                <a:r>
                  <a:rPr lang="cs-CZ" altLang="cs-CZ" sz="2000" i="1" baseline="-25000" dirty="0" err="1">
                    <a:latin typeface="Arial" charset="0"/>
                  </a:rPr>
                  <a:t>s</a:t>
                </a:r>
                <a:r>
                  <a:rPr lang="cs-CZ" altLang="cs-CZ" sz="2000" baseline="-25000" dirty="0" err="1">
                    <a:latin typeface="Arial" charset="0"/>
                  </a:rPr>
                  <a:t>,</a:t>
                </a:r>
                <a:r>
                  <a:rPr lang="cs-CZ" altLang="cs-CZ" sz="2000" i="1" baseline="-25000" dirty="0" err="1">
                    <a:latin typeface="Arial" charset="0"/>
                  </a:rPr>
                  <a:t>p</a:t>
                </a:r>
                <a:r>
                  <a:rPr lang="cs-CZ" altLang="cs-CZ" sz="2000" dirty="0">
                    <a:latin typeface="Arial" charset="0"/>
                  </a:rPr>
                  <a:t> – energie elektronu v daném orbitalu </a:t>
                </a:r>
                <a:r>
                  <a:rPr lang="cs-CZ" altLang="cs-CZ" sz="2000" i="1" dirty="0">
                    <a:latin typeface="Arial" charset="0"/>
                  </a:rPr>
                  <a:t>s</a:t>
                </a:r>
                <a:r>
                  <a:rPr lang="cs-CZ" altLang="cs-CZ" sz="2000" dirty="0">
                    <a:latin typeface="Arial" charset="0"/>
                  </a:rPr>
                  <a:t> a </a:t>
                </a:r>
                <a:r>
                  <a:rPr lang="cs-CZ" altLang="cs-CZ" sz="2000" i="1" dirty="0">
                    <a:latin typeface="Arial" charset="0"/>
                  </a:rPr>
                  <a:t>p</a:t>
                </a:r>
                <a:endParaRPr lang="en-US" altLang="cs-CZ" sz="2000" dirty="0">
                  <a:latin typeface="Arial" charset="0"/>
                </a:endParaRPr>
              </a:p>
              <a:p>
                <a:pPr>
                  <a:spcBef>
                    <a:spcPct val="0"/>
                  </a:spcBef>
                </a:pPr>
                <a:endParaRPr lang="en-US" altLang="cs-CZ" sz="2000" dirty="0">
                  <a:latin typeface="Arial" charset="0"/>
                </a:endParaRPr>
              </a:p>
              <a:p>
                <a:pPr>
                  <a:spcBef>
                    <a:spcPct val="0"/>
                  </a:spcBef>
                </a:pPr>
                <a:r>
                  <a:rPr lang="cs-CZ" altLang="cs-CZ" sz="2000" dirty="0" err="1">
                    <a:latin typeface="Arial" charset="0"/>
                  </a:rPr>
                  <a:t>Allred-Rochow</a:t>
                </a:r>
                <a:r>
                  <a:rPr lang="cs-CZ" altLang="cs-CZ" sz="2000" dirty="0">
                    <a:latin typeface="Arial" charset="0"/>
                  </a:rPr>
                  <a:t>: náboj jádra „cítěný“ elektronem na povrchu atomu</a:t>
                </a:r>
              </a:p>
              <a:p>
                <a:pPr>
                  <a:spcBef>
                    <a:spcPct val="0"/>
                  </a:spcBef>
                </a:pPr>
                <a:endParaRPr lang="cs-CZ" altLang="cs-CZ" sz="2000" dirty="0">
                  <a:latin typeface="Arial" charset="0"/>
                </a:endParaRPr>
              </a:p>
              <a:p>
                <a:pPr>
                  <a:spcBef>
                    <a:spcPct val="0"/>
                  </a:spcBef>
                </a:pPr>
                <a:r>
                  <a:rPr lang="cs-CZ" altLang="cs-CZ" sz="2000" b="1" dirty="0">
                    <a:latin typeface="Arial" charset="0"/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altLang="cs-CZ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altLang="cs-CZ" sz="2000" i="1">
                            <a:latin typeface="Cambria Math"/>
                            <a:sym typeface="Symbol"/>
                          </a:rPr>
                          <m:t></m:t>
                        </m:r>
                        <m:r>
                          <a:rPr lang="cs-CZ" altLang="cs-CZ" sz="2000" b="0" i="1" smtClean="0">
                            <a:latin typeface="Cambria Math"/>
                            <a:sym typeface="Symbol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cs-CZ" altLang="cs-CZ" sz="2000" b="0" i="0" smtClean="0">
                            <a:latin typeface="Cambria Math"/>
                          </a:rPr>
                          <m:t>AR</m:t>
                        </m:r>
                      </m:sub>
                    </m:sSub>
                    <m:r>
                      <a:rPr lang="cs-CZ" altLang="cs-CZ" sz="2000" i="1">
                        <a:latin typeface="Cambria Math"/>
                      </a:rPr>
                      <m:t>=0,</m:t>
                    </m:r>
                    <m:r>
                      <a:rPr lang="cs-CZ" altLang="cs-CZ" sz="2000" b="0" i="1" smtClean="0">
                        <a:latin typeface="Cambria Math"/>
                      </a:rPr>
                      <m:t>359</m:t>
                    </m:r>
                    <m:f>
                      <m:fPr>
                        <m:ctrlPr>
                          <a:rPr lang="cs-CZ" altLang="cs-CZ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alt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cs-CZ" altLang="cs-CZ" sz="2000" b="0" i="0" smtClean="0">
                                <a:latin typeface="Cambria Math"/>
                              </a:rPr>
                              <m:t>eff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cs-CZ" altLang="cs-CZ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s-CZ" altLang="cs-CZ" sz="2000" b="0" i="1" smtClean="0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cs-CZ" altLang="cs-CZ" sz="20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cs-CZ" altLang="cs-CZ" sz="2000" b="0" i="1" smtClean="0">
                        <a:latin typeface="Cambria Math"/>
                      </a:rPr>
                      <m:t>+0,744</m:t>
                    </m:r>
                  </m:oMath>
                </a14:m>
                <a:endParaRPr lang="en-US" altLang="cs-CZ" sz="2000" dirty="0">
                  <a:latin typeface="Arial" charset="0"/>
                </a:endParaRPr>
              </a:p>
            </p:txBody>
          </p:sp>
        </mc:Choice>
        <mc:Fallback xmlns="">
          <p:sp>
            <p:nvSpPr>
              <p:cNvPr id="2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14" y="1764000"/>
                <a:ext cx="8460754" cy="2805512"/>
              </a:xfrm>
              <a:prstGeom prst="rect">
                <a:avLst/>
              </a:prstGeom>
              <a:blipFill rotWithShape="1">
                <a:blip r:embed="rId4"/>
                <a:stretch>
                  <a:fillRect l="-1801" t="-2386" b="-65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elektronegativita, </a:t>
            </a:r>
            <a:r>
              <a:rPr lang="cs-CZ" sz="2600" b="1" i="1" dirty="0">
                <a:latin typeface="Arial"/>
                <a:cs typeface="Arial"/>
              </a:rPr>
              <a:t>X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Míra schopnosti prvku přitahovat vazebné elektrony ve sloučenině</a:t>
            </a:r>
          </a:p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</a:rPr>
              <a:t>(tj. polarizovat vazbu ve svůj prospěch).</a:t>
            </a: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64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elektronegativita, </a:t>
            </a:r>
            <a:r>
              <a:rPr lang="cs-CZ" sz="2600" b="1" i="1" dirty="0">
                <a:latin typeface="Arial"/>
                <a:cs typeface="Arial"/>
              </a:rPr>
              <a:t>X</a:t>
            </a:r>
            <a:endParaRPr lang="en-US" sz="2600" b="1" baseline="-25000" dirty="0">
              <a:latin typeface="Arial"/>
              <a:cs typeface="Arial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370835"/>
              </p:ext>
            </p:extLst>
          </p:nvPr>
        </p:nvGraphicFramePr>
        <p:xfrm>
          <a:off x="514352" y="775458"/>
          <a:ext cx="8115296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4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44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18745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2,20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3,06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Pauling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Mulliken</a:t>
                      </a:r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(kurzíva)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</a:t>
                      </a: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0,98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1,57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2,04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2,55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3,04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3,44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3,98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0,93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1,31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1,90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2,19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2,58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3,16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</a:p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0,82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2,01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2,18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2,55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2,96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0,82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0,95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1,78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1,96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2,05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2,10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2,66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2,60</a:t>
                      </a:r>
                    </a:p>
                    <a:p>
                      <a:r>
                        <a:rPr lang="cs-CZ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</a:t>
                      </a: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Tl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82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Trendy v </a:t>
            </a:r>
            <a:r>
              <a:rPr lang="cs-CZ" sz="2600" b="1" dirty="0" err="1">
                <a:latin typeface="Arial"/>
                <a:cs typeface="Arial"/>
              </a:rPr>
              <a:t>PTP</a:t>
            </a:r>
            <a:r>
              <a:rPr lang="cs-CZ" sz="2600" b="1" dirty="0">
                <a:latin typeface="Arial"/>
                <a:cs typeface="Arial"/>
              </a:rPr>
              <a:t> – elektronegativita, </a:t>
            </a:r>
            <a:r>
              <a:rPr lang="cs-CZ" sz="2600" b="1" i="1" dirty="0">
                <a:latin typeface="Arial"/>
                <a:cs typeface="Arial"/>
              </a:rPr>
              <a:t>X</a:t>
            </a:r>
            <a:endParaRPr lang="en-US" sz="2600" b="1" baseline="-25000" dirty="0">
              <a:latin typeface="Arial"/>
              <a:cs typeface="Arial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69" y="882023"/>
            <a:ext cx="7892261" cy="509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42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5422900"/>
            <a:ext cx="91440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22900"/>
            <a:ext cx="3835400" cy="14351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3876368" y="5661742"/>
            <a:ext cx="0" cy="958647"/>
          </a:xfrm>
          <a:prstGeom prst="line">
            <a:avLst/>
          </a:prstGeom>
          <a:ln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04971" y="5613121"/>
            <a:ext cx="4653929" cy="95103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cs-CZ" sz="2000" b="1">
                <a:latin typeface="Arial"/>
                <a:cs typeface="Arial"/>
              </a:rPr>
              <a:t>Anorganická chemie</a:t>
            </a:r>
            <a:endParaRPr lang="en-US" sz="2000" b="1" dirty="0">
              <a:latin typeface="Arial"/>
              <a:cs typeface="Arial"/>
            </a:endParaRPr>
          </a:p>
          <a:p>
            <a:pPr>
              <a:lnSpc>
                <a:spcPct val="130000"/>
              </a:lnSpc>
            </a:pPr>
            <a:r>
              <a:rPr lang="cs-CZ" sz="1600" dirty="0">
                <a:latin typeface="Arial"/>
                <a:cs typeface="Arial"/>
              </a:rPr>
              <a:t>Stavba atomu a periodická tabulka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4785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842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Úvod k hlavním skupinám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Fyzikální vlastnosti prvků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Fyzikální vlastnosti (velikosti, ionizační energie) se periodicky opakují.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Chemické vlastnosti prvků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se nedají kvantifikovat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Není jednoznačně definovatelná veličina, která by definovala chemické vlastnosti. Souvislosti s periodicitou fyzikálních vlastností se však projevují a nazývají se </a:t>
            </a:r>
            <a:r>
              <a:rPr lang="cs-CZ" alt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chemická periodicita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Periodické tabulce se nevyrovná žádné jiné zobecnění.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Díky chemické periodicitě lze vysledovat v periodické tabulce obecné trendy – vztahy mezi prvky v jednotlivých skupinách i mezi skupinami.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40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50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Periodicita oxidačních čísel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Jasně vyplývá z elektronové konfigurace valenční sféry – prvek může ztratit všechny elektrony valenční sféry, nebo naopak doplnit valenční sféru na elektronovou konfiguraci vzácného plynu.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Maximální oxidační číslo prvků hlavních skupin odpovídá počtu elektronů ve valenční sféře a tím i číslu skupiny pro I až VII.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Maximální oxidační číslo souvisí i s nejmenším oxidačním číslem pro prvky IV až VII hlavní skupiny a odpovídá číslu hlavní skupiny mínus 8. 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9498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41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643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Periodicita oxidačních čísel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86" y="1647077"/>
            <a:ext cx="6138856" cy="429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/>
          <p:cNvSpPr txBox="1"/>
          <p:nvPr/>
        </p:nvSpPr>
        <p:spPr>
          <a:xfrm>
            <a:off x="1930400" y="1841131"/>
            <a:ext cx="56987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+I   +II 							  +III +IV +V +VI +VII</a:t>
            </a:r>
          </a:p>
          <a:p>
            <a:pPr>
              <a:defRPr/>
            </a:pPr>
            <a:r>
              <a:rPr lang="cs-CZ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								         IV– III–  II–  I– </a:t>
            </a:r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42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63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Odlišné vlastnosti prvků 2. periody od vyšších period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Prvky 2. periody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(od lithia po fluor)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nemají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energeticky blízké volné 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d-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orbitaly, které by se mohly podílet na chemických vazbách. Nemohou proto vytvořit více než 4 kovalentní vazby.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Dusík sice může vystupovat v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čísle +V (např. kyselina dusičná), nicméně se nemůže účastnit pěti vazeb. Proto neexistuje fluorid dusičný, NF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Oproti tomu fosfor tímto nedostatkem netrpí, PF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existuje.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Alternativní vysvětlení: N</a:t>
            </a:r>
            <a:r>
              <a:rPr lang="cs-CZ" alt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+V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už tak malý, že by se kolem něj stejně nevešlo pět vazebných partnerů.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43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91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Diagonální podobnost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lithia s hořčíkem </a:t>
            </a:r>
            <a:r>
              <a:rPr lang="cs-CZ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Mg</a:t>
            </a: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beryllia s hliníkem </a:t>
            </a:r>
            <a:r>
              <a:rPr lang="cs-CZ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Al</a:t>
            </a: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boru s křemíkem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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Si</a:t>
            </a: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je dána podobnými iontovými poloměry v typických oxidačních stavech. To vede k podobnému chování v roztoku (analogická koordinační čísla a geometrie, polarizace koordinovaných molekul vody, amfoterní chování).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77" y="3703403"/>
            <a:ext cx="3328074" cy="232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100494" y="4129904"/>
            <a:ext cx="144000" cy="144000"/>
          </a:xfrm>
          <a:prstGeom prst="rect">
            <a:avLst/>
          </a:prstGeom>
          <a:solidFill>
            <a:srgbClr val="FF0000">
              <a:alpha val="25000"/>
            </a:srgb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275754" y="4308974"/>
            <a:ext cx="144000" cy="144000"/>
          </a:xfrm>
          <a:prstGeom prst="rect">
            <a:avLst/>
          </a:prstGeom>
          <a:solidFill>
            <a:srgbClr val="FF0000">
              <a:alpha val="25000"/>
            </a:srgb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165514" y="4133647"/>
            <a:ext cx="144000" cy="144000"/>
          </a:xfrm>
          <a:prstGeom prst="rect">
            <a:avLst/>
          </a:prstGeom>
          <a:solidFill>
            <a:srgbClr val="FFC000">
              <a:alpha val="25000"/>
            </a:srgbClr>
          </a:solidFill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5340774" y="4305097"/>
            <a:ext cx="144000" cy="144000"/>
          </a:xfrm>
          <a:prstGeom prst="rect">
            <a:avLst/>
          </a:prstGeom>
          <a:solidFill>
            <a:srgbClr val="FFC000">
              <a:alpha val="25000"/>
            </a:srgbClr>
          </a:solidFill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3279564" y="4126348"/>
            <a:ext cx="144000" cy="144000"/>
          </a:xfrm>
          <a:prstGeom prst="rect">
            <a:avLst/>
          </a:prstGeom>
          <a:solidFill>
            <a:srgbClr val="00B050">
              <a:alpha val="25000"/>
            </a:srgbClr>
          </a:solidFill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167698" y="4316255"/>
            <a:ext cx="144000" cy="144000"/>
          </a:xfrm>
          <a:prstGeom prst="rect">
            <a:avLst/>
          </a:prstGeom>
          <a:solidFill>
            <a:srgbClr val="00B050">
              <a:alpha val="25000"/>
            </a:srgbClr>
          </a:solidFill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44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27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Změny oxidačního čísla o dva stupně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Důsledkem tvorby elektronových párů dochází ke změně oxidačního čísla o dva stupně.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CO, CO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PF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PF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SO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IF, IF</a:t>
            </a:r>
            <a:r>
              <a:rPr lang="cs-CZ" altLang="en-US" sz="200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IF</a:t>
            </a:r>
            <a:r>
              <a:rPr lang="cs-CZ" altLang="en-US" sz="200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IF</a:t>
            </a:r>
            <a:r>
              <a:rPr lang="cs-CZ" altLang="en-US" sz="2000" baseline="-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Výjimky: stabilní radikály NO, NO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ClO</a:t>
            </a:r>
            <a:r>
              <a:rPr lang="cs-CZ" alt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45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52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Vliv inertního páru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 kovů 6. periody se projevuje stabilita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oxidačního čísla o dvě jednotky nižšího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než je charakteristické oxidační číslo dané skupiny. Tato skutečnost je vysvětlována tzv.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inertním elektronovým párem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altLang="en-US" sz="2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redukčním činidlem,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Sn</a:t>
            </a:r>
            <a:r>
              <a:rPr lang="cs-CZ" altLang="en-US" sz="2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stálé.</a:t>
            </a:r>
          </a:p>
          <a:p>
            <a:pPr>
              <a:defRPr/>
            </a:pP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en-US" sz="2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stálé,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altLang="en-US" sz="2000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je oxidačním činidlem.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Podobně i </a:t>
            </a: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a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(I vs. III)</a:t>
            </a:r>
          </a:p>
          <a:p>
            <a:pPr>
              <a:defRPr/>
            </a:pP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(III vs. V)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344" y="3554178"/>
            <a:ext cx="3328074" cy="232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139093" y="4645139"/>
            <a:ext cx="844974" cy="144000"/>
          </a:xfrm>
          <a:prstGeom prst="rect">
            <a:avLst/>
          </a:prstGeom>
          <a:solidFill>
            <a:srgbClr val="FF0000">
              <a:alpha val="25000"/>
            </a:srgbClr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46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9274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Změny v elektropozitivním/elektronegativním charakteru prvků ve skupině a v periodě</a:t>
            </a:r>
            <a:endParaRPr lang="cs-CZ" alt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 každé skupině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vzrůstá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elektropozitivní charakter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stoupajícím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protonovým číslem.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 každé periodě můžeme pozorovat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vzrůst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elektronegativního charakteru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prvku s přechodem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od I. k VII.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skupiny.</a:t>
            </a: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Elektronegativita (dle </a:t>
            </a: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Mullikena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určená především ionizačním potenciálem) závisí na velikosti atomu (snadněji lze odtrhnout elektrony, které jsou dále od jádra – tj. u kovů v levé části tabulky, než ty, které jsou blíže jádru – tedy u nekovů z pravé části tabulky).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9498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47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4868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Změny v elektropozitivním/elektronegativním charakteru prvků ve skupině a v periodě</a:t>
            </a:r>
            <a:endParaRPr lang="cs-CZ" alt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86" y="1647077"/>
            <a:ext cx="6138856" cy="429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9"/>
          <p:cNvSpPr>
            <a:spLocks noChangeArrowheads="1"/>
          </p:cNvSpPr>
          <p:nvPr/>
        </p:nvSpPr>
        <p:spPr bwMode="auto">
          <a:xfrm rot="16200000">
            <a:off x="95180" y="3136022"/>
            <a:ext cx="2787651" cy="175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0800" bIns="1080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cs-CZ" altLang="en-US" sz="1200" b="1" dirty="0">
                <a:latin typeface="Arial" charset="0"/>
              </a:rPr>
              <a:t>Vzrůst </a:t>
            </a:r>
            <a:r>
              <a:rPr lang="cs-CZ" altLang="en-US" sz="1200" b="1" dirty="0" err="1">
                <a:latin typeface="Arial" charset="0"/>
              </a:rPr>
              <a:t>eletropozitivního</a:t>
            </a:r>
            <a:r>
              <a:rPr lang="cs-CZ" altLang="en-US" sz="1200" b="1" dirty="0">
                <a:latin typeface="Arial" charset="0"/>
              </a:rPr>
              <a:t> charakteru</a:t>
            </a:r>
          </a:p>
        </p:txBody>
      </p:sp>
      <p:sp>
        <p:nvSpPr>
          <p:cNvPr id="12" name="AutoShape 40"/>
          <p:cNvSpPr>
            <a:spLocks noChangeArrowheads="1"/>
          </p:cNvSpPr>
          <p:nvPr/>
        </p:nvSpPr>
        <p:spPr bwMode="auto">
          <a:xfrm>
            <a:off x="1550075" y="1992952"/>
            <a:ext cx="228600" cy="2546731"/>
          </a:xfrm>
          <a:prstGeom prst="downArrow">
            <a:avLst>
              <a:gd name="adj1" fmla="val 39583"/>
              <a:gd name="adj2" fmla="val 125677"/>
            </a:avLst>
          </a:prstGeom>
          <a:solidFill>
            <a:srgbClr val="FF0066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rot="-5400000">
            <a:off x="4617888" y="-959034"/>
            <a:ext cx="256034" cy="5766475"/>
          </a:xfrm>
          <a:prstGeom prst="downArrow">
            <a:avLst>
              <a:gd name="adj1" fmla="val 39583"/>
              <a:gd name="adj2" fmla="val 172571"/>
            </a:avLst>
          </a:prstGeom>
          <a:solidFill>
            <a:srgbClr val="00FFFF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3163093" y="1702948"/>
            <a:ext cx="2817813" cy="169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0800" bIns="1080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cs-CZ" altLang="en-US" sz="1200" b="1" dirty="0">
                <a:latin typeface="Arial" charset="0"/>
              </a:rPr>
              <a:t>Vzrůst </a:t>
            </a:r>
            <a:r>
              <a:rPr lang="cs-CZ" altLang="en-US" sz="1200" b="1" dirty="0" err="1">
                <a:latin typeface="Arial" charset="0"/>
              </a:rPr>
              <a:t>eletronegativního</a:t>
            </a:r>
            <a:r>
              <a:rPr lang="cs-CZ" altLang="en-US" sz="1200" b="1" dirty="0">
                <a:latin typeface="Arial" charset="0"/>
              </a:rPr>
              <a:t> charakteru</a:t>
            </a:r>
          </a:p>
        </p:txBody>
      </p:sp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48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0240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Změny </a:t>
            </a:r>
            <a:r>
              <a:rPr lang="cs-CZ" altLang="en-US" sz="20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acido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-bazického charakteru prvků a jejich oxidů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Acido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-bazický charakter prvků a jejich oxidů úzce souvisí s jejich </a:t>
            </a: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kovovým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či </a:t>
            </a:r>
            <a:r>
              <a:rPr lang="cs-CZ" alt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nekovovým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charakterem, a tudíž s jejich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elektropozitivním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či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elektronegativním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charakterem</a:t>
            </a:r>
            <a:r>
              <a:rPr lang="cs-CZ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49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Atom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325154" y="3220406"/>
            <a:ext cx="8493691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Elementární náboj 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e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= 1,602·10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–19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Atomové (protonové) číslo 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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p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  Hmotnostní (nukleonové) číslo  (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p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+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n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  <a:sym typeface="Symbol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Prvek: soubor atomů se stejným protonovým číslem.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Nuklid: soubor atomů se stejným protonovým i nukleonovým číslem.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Izotopy: soubor nuklidů daného prvku.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Izotony: nuklidy se stejným počtem neutronů a různým protonovým číslem.</a:t>
            </a:r>
            <a:endParaRPr lang="en-US" altLang="cs-CZ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Izobary: nuklidy se stejným nukleonovým a různým protonovým číslem.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1156592" y="1371601"/>
          <a:ext cx="6806244" cy="1488384"/>
        </p:xfrm>
        <a:graphic>
          <a:graphicData uri="http://schemas.openxmlformats.org/drawingml/2006/table">
            <a:tbl>
              <a:tblPr/>
              <a:tblGrid>
                <a:gridCol w="1701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98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částice</a:t>
                      </a:r>
                      <a:endParaRPr lang="cs-CZ" dirty="0"/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hmotnost (kg)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náboj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velikost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1,67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27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+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 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cs-CZ" altLang="cs-CZ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neutron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lang="cs-CZ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1,67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27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 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cs-CZ" altLang="cs-CZ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elektron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  <a:endParaRPr lang="cs-CZ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31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 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7817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87999" y="252000"/>
            <a:ext cx="845996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Chemická periodicita – obecné trendy (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r>
              <a:rPr lang="cs-CZ" sz="2600" b="1" dirty="0">
                <a:latin typeface="Arial"/>
                <a:cs typeface="Arial"/>
              </a:rPr>
              <a:t> prvky)</a:t>
            </a:r>
            <a:endParaRPr lang="en-US" sz="2600" b="1" baseline="-25000" dirty="0">
              <a:latin typeface="Arial"/>
              <a:cs typeface="Arial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287215" y="90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cs-CZ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cs-CZ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Změny </a:t>
            </a:r>
            <a:r>
              <a:rPr lang="cs-CZ" altLang="en-US" sz="20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acido</a:t>
            </a:r>
            <a:r>
              <a:rPr lang="cs-CZ" altLang="en-US" sz="20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-bazického charakteru prvků a jejich oxidů</a:t>
            </a:r>
            <a:endParaRPr lang="cs-CZ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9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286" y="1647077"/>
            <a:ext cx="6138856" cy="429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9"/>
          <p:cNvSpPr>
            <a:spLocks noChangeArrowheads="1"/>
          </p:cNvSpPr>
          <p:nvPr/>
        </p:nvSpPr>
        <p:spPr bwMode="auto">
          <a:xfrm rot="16200000">
            <a:off x="245164" y="3006985"/>
            <a:ext cx="2345547" cy="31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0800" bIns="1080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cs-CZ" altLang="en-US" sz="1200" b="1" dirty="0">
                <a:latin typeface="Arial" charset="0"/>
              </a:rPr>
              <a:t>Vzrůst kovového charakteru a bazicity prvků a jejich oxidů</a:t>
            </a:r>
          </a:p>
        </p:txBody>
      </p:sp>
      <p:sp>
        <p:nvSpPr>
          <p:cNvPr id="12" name="AutoShape 40"/>
          <p:cNvSpPr>
            <a:spLocks noChangeArrowheads="1"/>
          </p:cNvSpPr>
          <p:nvPr/>
        </p:nvSpPr>
        <p:spPr bwMode="auto">
          <a:xfrm>
            <a:off x="1550075" y="1992952"/>
            <a:ext cx="228600" cy="2546731"/>
          </a:xfrm>
          <a:prstGeom prst="downArrow">
            <a:avLst>
              <a:gd name="adj1" fmla="val 39583"/>
              <a:gd name="adj2" fmla="val 125677"/>
            </a:avLst>
          </a:prstGeom>
          <a:solidFill>
            <a:srgbClr val="FF0066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13" name="AutoShape 41"/>
          <p:cNvSpPr>
            <a:spLocks noChangeArrowheads="1"/>
          </p:cNvSpPr>
          <p:nvPr/>
        </p:nvSpPr>
        <p:spPr bwMode="auto">
          <a:xfrm rot="-5400000">
            <a:off x="4617888" y="-959034"/>
            <a:ext cx="256034" cy="5766475"/>
          </a:xfrm>
          <a:prstGeom prst="downArrow">
            <a:avLst>
              <a:gd name="adj1" fmla="val 39583"/>
              <a:gd name="adj2" fmla="val 172571"/>
            </a:avLst>
          </a:prstGeom>
          <a:solidFill>
            <a:srgbClr val="00FFFF"/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/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2688968" y="1992850"/>
            <a:ext cx="3771107" cy="31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10800" bIns="10800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defRPr/>
            </a:pPr>
            <a:r>
              <a:rPr lang="cs-CZ" altLang="en-US" sz="1200" b="1" dirty="0">
                <a:latin typeface="Arial" charset="0"/>
              </a:rPr>
              <a:t>Vzrůst nekovového charakteru a </a:t>
            </a:r>
            <a:r>
              <a:rPr lang="cs-CZ" altLang="en-US" sz="1200" b="1" dirty="0" err="1">
                <a:latin typeface="Arial" charset="0"/>
              </a:rPr>
              <a:t>kyselotvornosti</a:t>
            </a:r>
            <a:r>
              <a:rPr lang="cs-CZ" altLang="en-US" sz="1200" b="1" dirty="0">
                <a:latin typeface="Arial" charset="0"/>
              </a:rPr>
              <a:t> prvků a jejich oxidů</a:t>
            </a:r>
          </a:p>
        </p:txBody>
      </p:sp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pPr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</a:t>
            </a:r>
            <a:fld id="{6AAC31D7-7359-4478-A4B8-7B29F0F548D2}" type="slidenum">
              <a:rPr lang="cs-CZ" alt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50</a:t>
            </a:fld>
            <a:endParaRPr lang="cs-CZ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36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Atom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325154" y="3220406"/>
            <a:ext cx="8493691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Elementární náboj 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e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= 1,602·10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–19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Atomové (protonové) číslo 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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p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  Hmotnostní (nukleonové) číslo  (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p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 + </a:t>
            </a:r>
            <a:r>
              <a:rPr lang="cs-CZ" altLang="cs-CZ" sz="2000" i="1" dirty="0">
                <a:latin typeface="Arial" charset="0"/>
                <a:sym typeface="Symbol" pitchFamily="18" charset="2"/>
              </a:rPr>
              <a:t>n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000" dirty="0">
              <a:latin typeface="Arial" charset="0"/>
              <a:sym typeface="Symbol" pitchFamily="18" charset="2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Nuklidy-izotopy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vodík: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1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H,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2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H =</a:t>
            </a:r>
            <a:r>
              <a:rPr lang="en-US" altLang="cs-CZ" sz="2000" dirty="0">
                <a:latin typeface="Arial" charset="0"/>
                <a:sym typeface="Symbol" pitchFamily="18" charset="2"/>
              </a:rPr>
              <a:t> D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,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H =</a:t>
            </a:r>
            <a:r>
              <a:rPr lang="en-US" altLang="cs-CZ" sz="2000" dirty="0">
                <a:latin typeface="Arial" charset="0"/>
                <a:sym typeface="Symbol" pitchFamily="18" charset="2"/>
              </a:rPr>
              <a:t> T</a:t>
            </a:r>
            <a:endParaRPr lang="cs-CZ" altLang="cs-CZ" sz="2000" dirty="0">
              <a:latin typeface="Arial" charset="0"/>
              <a:sym typeface="Symbol" pitchFamily="18" charset="2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helium: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3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He,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4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...</a:t>
            </a:r>
            <a:endParaRPr lang="en-US" altLang="cs-CZ" sz="2000" dirty="0"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uhlík: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12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C,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13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C, </a:t>
            </a:r>
            <a:r>
              <a:rPr lang="cs-CZ" altLang="cs-CZ" sz="2000" baseline="30000" dirty="0">
                <a:latin typeface="Arial" charset="0"/>
                <a:sym typeface="Symbol" pitchFamily="18" charset="2"/>
              </a:rPr>
              <a:t>14</a:t>
            </a:r>
            <a:r>
              <a:rPr lang="cs-CZ" altLang="cs-CZ" sz="2000" dirty="0">
                <a:latin typeface="Arial" charset="0"/>
                <a:sym typeface="Symbol" pitchFamily="18" charset="2"/>
              </a:rPr>
              <a:t>C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/>
          </p:nvPr>
        </p:nvGraphicFramePr>
        <p:xfrm>
          <a:off x="1156592" y="1371601"/>
          <a:ext cx="6806244" cy="1488384"/>
        </p:xfrm>
        <a:graphic>
          <a:graphicData uri="http://schemas.openxmlformats.org/drawingml/2006/table">
            <a:tbl>
              <a:tblPr/>
              <a:tblGrid>
                <a:gridCol w="1701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1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798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částice</a:t>
                      </a:r>
                      <a:endParaRPr lang="cs-CZ" dirty="0"/>
                    </a:p>
                  </a:txBody>
                  <a:tcPr>
                    <a:lnL w="381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chemeClr val="tx1"/>
                      </a:solidFill>
                      <a:prstDash val="soli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hmotnost (kg)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náboj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velikost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mpd="sng">
                      <a:solidFill>
                        <a:schemeClr val="tx1"/>
                      </a:solidFill>
                      <a:prstDash val="soli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1,67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27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+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 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cs-CZ" altLang="cs-CZ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neutron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endParaRPr lang="cs-CZ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1,67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27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~ 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cs-CZ" altLang="cs-CZ" sz="18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08"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elektron </a:t>
                      </a:r>
                      <a:r>
                        <a:rPr kumimoji="0" lang="cs-CZ" altLang="cs-CZ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  <a:endParaRPr lang="cs-CZ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9,11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·</a:t>
                      </a: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en-US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31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alt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 10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–</a:t>
                      </a:r>
                      <a:r>
                        <a:rPr kumimoji="0" lang="cs-CZ" altLang="cs-CZ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9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Dnes víme, že atom není nedělitelný…</a:t>
            </a:r>
            <a:endParaRPr lang="en-US" sz="2600" b="1" dirty="0">
              <a:latin typeface="Arial"/>
              <a:cs typeface="Arial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241570" y="1057511"/>
            <a:ext cx="8402098" cy="4779232"/>
            <a:chOff x="241570" y="871237"/>
            <a:chExt cx="8402098" cy="477923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4733" y="1025126"/>
              <a:ext cx="5852667" cy="438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2"/>
            <p:cNvSpPr txBox="1"/>
            <p:nvPr/>
          </p:nvSpPr>
          <p:spPr>
            <a:xfrm>
              <a:off x="2850964" y="871237"/>
              <a:ext cx="308020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rozměr řádově 10</a:t>
              </a:r>
              <a:r>
                <a:rPr lang="cs-CZ" altLang="cs-CZ" sz="2000" baseline="30000" dirty="0">
                  <a:latin typeface="Arial" charset="0"/>
                  <a:sym typeface="Symbol" pitchFamily="18" charset="2"/>
                </a:rPr>
                <a:t>–10</a:t>
              </a:r>
              <a:r>
                <a:rPr lang="cs-CZ" altLang="cs-CZ" sz="2000" dirty="0">
                  <a:latin typeface="Arial" charset="0"/>
                  <a:sym typeface="Symbol" pitchFamily="18" charset="2"/>
                </a:rPr>
                <a:t> m</a:t>
              </a:r>
            </a:p>
          </p:txBody>
        </p:sp>
        <p:sp>
          <p:nvSpPr>
            <p:cNvPr id="12" name="TextBox 2"/>
            <p:cNvSpPr txBox="1"/>
            <p:nvPr/>
          </p:nvSpPr>
          <p:spPr>
            <a:xfrm>
              <a:off x="241570" y="4727139"/>
              <a:ext cx="3080203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jádro </a:t>
              </a:r>
              <a:r>
                <a:rPr lang="cs-CZ" altLang="cs-CZ" sz="2000" baseline="30000" dirty="0">
                  <a:latin typeface="Arial" charset="0"/>
                  <a:sym typeface="Symbol" pitchFamily="18" charset="2"/>
                </a:rPr>
                <a:t>4</a:t>
              </a:r>
              <a:r>
                <a:rPr lang="cs-CZ" altLang="cs-CZ" sz="2000" dirty="0">
                  <a:latin typeface="Arial" charset="0"/>
                  <a:sym typeface="Symbol" pitchFamily="18" charset="2"/>
                </a:rPr>
                <a:t>He</a:t>
              </a:r>
            </a:p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(2 protony, 2 neutrony)</a:t>
              </a:r>
            </a:p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rozměr řádově 10</a:t>
              </a:r>
              <a:r>
                <a:rPr lang="cs-CZ" altLang="cs-CZ" sz="2000" baseline="30000" dirty="0">
                  <a:latin typeface="Arial" charset="0"/>
                  <a:sym typeface="Symbol" pitchFamily="18" charset="2"/>
                </a:rPr>
                <a:t>–15</a:t>
              </a:r>
              <a:r>
                <a:rPr lang="cs-CZ" altLang="cs-CZ" sz="2000" dirty="0">
                  <a:latin typeface="Arial" charset="0"/>
                  <a:sym typeface="Symbol" pitchFamily="18" charset="2"/>
                </a:rPr>
                <a:t> m</a:t>
              </a:r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6520198" y="3750570"/>
              <a:ext cx="2123470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dva elektrony,</a:t>
              </a:r>
            </a:p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nelze přesně určit,</a:t>
              </a:r>
            </a:p>
            <a:p>
              <a:pPr algn="ctr">
                <a:spcBef>
                  <a:spcPct val="0"/>
                </a:spcBef>
              </a:pPr>
              <a:r>
                <a:rPr lang="cs-CZ" altLang="cs-CZ" sz="2000" dirty="0">
                  <a:latin typeface="Arial" charset="0"/>
                  <a:sym typeface="Symbol" pitchFamily="18" charset="2"/>
                </a:rPr>
                <a:t>kde se nachází</a:t>
              </a:r>
            </a:p>
          </p:txBody>
        </p:sp>
        <p:graphicFrame>
          <p:nvGraphicFramePr>
            <p:cNvPr id="3" name="Objekt 2"/>
            <p:cNvGraphicFramePr>
              <a:graphicFrameLocks noChangeAspect="1"/>
            </p:cNvGraphicFramePr>
            <p:nvPr>
              <p:extLst/>
            </p:nvPr>
          </p:nvGraphicFramePr>
          <p:xfrm>
            <a:off x="1752733" y="3333314"/>
            <a:ext cx="2365375" cy="1393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name="CS ChemDraw Drawing" r:id="rId6" imgW="2365532" imgH="1393062" progId="ChemDraw.Document.6.0">
                    <p:embed/>
                  </p:oleObj>
                </mc:Choice>
                <mc:Fallback>
                  <p:oleObj name="CS ChemDraw Drawing" r:id="rId6" imgW="2365532" imgH="1393062" progId="ChemDraw.Document.6.0">
                    <p:embed/>
                    <p:pic>
                      <p:nvPicPr>
                        <p:cNvPr id="3" name="Objekt 2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752733" y="3333314"/>
                          <a:ext cx="2365375" cy="13938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kt 5"/>
            <p:cNvGraphicFramePr>
              <a:graphicFrameLocks noChangeAspect="1"/>
            </p:cNvGraphicFramePr>
            <p:nvPr>
              <p:extLst/>
            </p:nvPr>
          </p:nvGraphicFramePr>
          <p:xfrm>
            <a:off x="5821892" y="3339407"/>
            <a:ext cx="1370013" cy="411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CS ChemDraw Drawing" r:id="rId8" imgW="1370324" imgH="411480" progId="ChemDraw.Document.6.0">
                    <p:embed/>
                  </p:oleObj>
                </mc:Choice>
                <mc:Fallback>
                  <p:oleObj name="CS ChemDraw Drawing" r:id="rId8" imgW="1370324" imgH="411480" progId="ChemDraw.Document.6.0">
                    <p:embed/>
                    <p:pic>
                      <p:nvPicPr>
                        <p:cNvPr id="6" name="Objekt 5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821892" y="3339407"/>
                          <a:ext cx="1370013" cy="4111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TextBox 2"/>
          <p:cNvSpPr txBox="1"/>
          <p:nvPr/>
        </p:nvSpPr>
        <p:spPr>
          <a:xfrm>
            <a:off x="288000" y="900000"/>
            <a:ext cx="20606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2000" dirty="0">
                <a:latin typeface="Arial" charset="0"/>
                <a:sym typeface="Symbol" pitchFamily="18" charset="2"/>
              </a:rPr>
              <a:t>Např. atom helia:</a:t>
            </a:r>
          </a:p>
        </p:txBody>
      </p:sp>
      <p:sp>
        <p:nvSpPr>
          <p:cNvPr id="15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374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Atom (vodíku)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Význam vlnové funkce jako míry pravděpodobnosti výskytu elektronu </a:t>
            </a:r>
            <a:br>
              <a:rPr lang="cs-CZ" altLang="cs-CZ" sz="2000" dirty="0">
                <a:latin typeface="Arial" charset="0"/>
              </a:rPr>
            </a:br>
            <a:r>
              <a:rPr lang="cs-CZ" altLang="cs-CZ" sz="2000" dirty="0">
                <a:latin typeface="Arial" charset="0"/>
              </a:rPr>
              <a:t>v daném bodě v prostoru odhalil Max Born v r. 1926.</a:t>
            </a:r>
          </a:p>
        </p:txBody>
      </p:sp>
      <p:sp>
        <p:nvSpPr>
          <p:cNvPr id="18" name="TextBox 2"/>
          <p:cNvSpPr txBox="1"/>
          <p:nvPr/>
        </p:nvSpPr>
        <p:spPr>
          <a:xfrm>
            <a:off x="287215" y="2160000"/>
            <a:ext cx="846075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</a:rPr>
              <a:t>Vizualizací prostoru s rozumně velkou pravděpodobností výskytu elektronu je orbital. Orbital je tedy charakterizovaný vlnovou funkcí parametrizovanou kvantovými čísly,</a:t>
            </a:r>
            <a:r>
              <a:rPr lang="cs-CZ" altLang="cs-CZ" sz="2000" dirty="0">
                <a:latin typeface="Arial" charset="0"/>
                <a:sym typeface="Symbol"/>
              </a:rPr>
              <a:t> (</a:t>
            </a:r>
            <a:r>
              <a:rPr lang="cs-CZ" altLang="cs-CZ" sz="2000" i="1" dirty="0" err="1">
                <a:latin typeface="Arial" charset="0"/>
                <a:sym typeface="Symbol"/>
              </a:rPr>
              <a:t>n</a:t>
            </a:r>
            <a:r>
              <a:rPr lang="cs-CZ" altLang="cs-CZ" sz="2000" dirty="0" err="1">
                <a:latin typeface="Arial" charset="0"/>
                <a:sym typeface="Symbol"/>
              </a:rPr>
              <a:t>,</a:t>
            </a:r>
            <a:r>
              <a:rPr lang="cs-CZ" altLang="cs-CZ" sz="2000" i="1" dirty="0" err="1">
                <a:latin typeface="Arial" charset="0"/>
                <a:sym typeface="Symbol"/>
              </a:rPr>
              <a:t>l</a:t>
            </a:r>
            <a:r>
              <a:rPr lang="cs-CZ" altLang="cs-CZ" sz="2000" dirty="0" err="1">
                <a:latin typeface="Arial" charset="0"/>
                <a:sym typeface="Symbol"/>
              </a:rPr>
              <a:t>,</a:t>
            </a:r>
            <a:r>
              <a:rPr lang="cs-CZ" altLang="cs-CZ" sz="2000" i="1" dirty="0" err="1">
                <a:latin typeface="Arial" charset="0"/>
                <a:sym typeface="Symbol"/>
              </a:rPr>
              <a:t>m</a:t>
            </a:r>
            <a:r>
              <a:rPr lang="cs-CZ" altLang="cs-CZ" sz="2000" dirty="0">
                <a:latin typeface="Arial" charset="0"/>
                <a:sym typeface="Symbol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287215" y="1620000"/>
                <a:ext cx="4707892" cy="4264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cs-CZ" sz="2000" i="1" smtClean="0">
                          <a:latin typeface="Cambria Math"/>
                          <a:sym typeface="Symbol"/>
                        </a:rPr>
                        <m:t>𝑝𝑟𝑎𝑣𝑑</m:t>
                      </m:r>
                      <m:r>
                        <a:rPr lang="cs-CZ" sz="2000" i="1" smtClean="0">
                          <a:latin typeface="Cambria Math"/>
                          <a:sym typeface="Symbol"/>
                        </a:rPr>
                        <m:t>ě</m:t>
                      </m:r>
                      <m:r>
                        <a:rPr lang="cs-CZ" sz="2000" i="1" smtClean="0">
                          <a:latin typeface="Cambria Math"/>
                          <a:sym typeface="Symbol"/>
                        </a:rPr>
                        <m:t>𝑝𝑜𝑑𝑜𝑏𝑛𝑜𝑠𝑡</m:t>
                      </m:r>
                      <m:d>
                        <m:dPr>
                          <m:ctrlPr>
                            <a:rPr lang="cs-CZ" sz="2000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dPr>
                        <m:e>
                          <m:r>
                            <a:rPr lang="cs-CZ" sz="2000" i="1">
                              <a:latin typeface="Cambria Math"/>
                              <a:sym typeface="Symbol"/>
                            </a:rPr>
                            <m:t>𝑥</m:t>
                          </m:r>
                          <m:r>
                            <a:rPr lang="cs-CZ" sz="2000" i="1">
                              <a:latin typeface="Cambria Math"/>
                              <a:sym typeface="Symbol"/>
                            </a:rPr>
                            <m:t>,</m:t>
                          </m:r>
                          <m:r>
                            <a:rPr lang="cs-CZ" sz="2000" i="1">
                              <a:latin typeface="Cambria Math"/>
                              <a:sym typeface="Symbol"/>
                            </a:rPr>
                            <m:t>𝑦</m:t>
                          </m:r>
                          <m:r>
                            <a:rPr lang="cs-CZ" sz="2000" i="1">
                              <a:latin typeface="Cambria Math"/>
                              <a:sym typeface="Symbol"/>
                            </a:rPr>
                            <m:t>,</m:t>
                          </m:r>
                          <m:r>
                            <a:rPr lang="cs-CZ" sz="2000" i="1">
                              <a:latin typeface="Cambria Math"/>
                              <a:sym typeface="Symbol"/>
                            </a:rPr>
                            <m:t>𝑧</m:t>
                          </m:r>
                        </m:e>
                      </m:d>
                      <m:r>
                        <a:rPr lang="cs-CZ" sz="2000" i="1">
                          <a:latin typeface="Cambria Math"/>
                          <a:sym typeface="Symbol"/>
                        </a:rPr>
                        <m:t></m:t>
                      </m:r>
                      <m:sSup>
                        <m:sSupPr>
                          <m:ctrlPr>
                            <a:rPr lang="cs-CZ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cs-CZ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cs-CZ" sz="2000" i="1">
                                  <a:latin typeface="Cambria Math"/>
                                  <a:sym typeface="Symbol"/>
                                </a:rPr>
                                <m:t></m:t>
                              </m:r>
                              <m:d>
                                <m:dPr>
                                  <m:ctrlPr>
                                    <a:rPr lang="cs-CZ" sz="2000" i="1">
                                      <a:latin typeface="Cambria Math" panose="02040503050406030204" pitchFamily="18" charset="0"/>
                                      <a:sym typeface="Symbol"/>
                                    </a:rPr>
                                  </m:ctrlPr>
                                </m:dPr>
                                <m:e>
                                  <m:r>
                                    <a:rPr lang="cs-CZ" sz="2000" i="1">
                                      <a:latin typeface="Cambria Math"/>
                                      <a:sym typeface="Symbol"/>
                                    </a:rPr>
                                    <m:t>𝑥</m:t>
                                  </m:r>
                                  <m:r>
                                    <a:rPr lang="cs-CZ" sz="2000" i="1">
                                      <a:latin typeface="Cambria Math"/>
                                      <a:sym typeface="Symbol"/>
                                    </a:rPr>
                                    <m:t>,</m:t>
                                  </m:r>
                                  <m:r>
                                    <a:rPr lang="cs-CZ" sz="2000" i="1">
                                      <a:latin typeface="Cambria Math"/>
                                      <a:sym typeface="Symbol"/>
                                    </a:rPr>
                                    <m:t>𝑦</m:t>
                                  </m:r>
                                  <m:r>
                                    <a:rPr lang="cs-CZ" sz="2000" i="1">
                                      <a:latin typeface="Cambria Math"/>
                                      <a:sym typeface="Symbol"/>
                                    </a:rPr>
                                    <m:t>,</m:t>
                                  </m:r>
                                  <m:r>
                                    <a:rPr lang="cs-CZ" sz="2000" i="1">
                                      <a:latin typeface="Cambria Math"/>
                                      <a:sym typeface="Symbol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cs-CZ" sz="2000" b="0" i="1" baseline="30000" smtClean="0">
                                  <a:latin typeface="Cambria Math"/>
                                  <a:sym typeface="Symbol"/>
                                </a:rPr>
                                <m:t>2</m:t>
                              </m:r>
                            </m:e>
                          </m:d>
                        </m:e>
                        <m:sup/>
                      </m:sSup>
                    </m:oMath>
                  </m:oMathPara>
                </a14:m>
                <a:endParaRPr lang="cs-CZ" sz="2000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15" y="1620000"/>
                <a:ext cx="4707892" cy="426463"/>
              </a:xfrm>
              <a:prstGeom prst="rect">
                <a:avLst/>
              </a:prstGeom>
              <a:blipFill rotWithShape="1">
                <a:blip r:embed="rId4"/>
                <a:stretch>
                  <a:fillRect l="-518" b="-1428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Group 74"/>
          <p:cNvGraphicFramePr>
            <a:graphicFrameLocks noGrp="1"/>
          </p:cNvGraphicFramePr>
          <p:nvPr>
            <p:extLst/>
          </p:nvPr>
        </p:nvGraphicFramePr>
        <p:xfrm>
          <a:off x="288000" y="3204000"/>
          <a:ext cx="8314332" cy="1463040"/>
        </p:xfrm>
        <a:graphic>
          <a:graphicData uri="http://schemas.openxmlformats.org/drawingml/2006/table">
            <a:tbl>
              <a:tblPr/>
              <a:tblGrid>
                <a:gridCol w="1564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5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0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hlavní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1, 2, 3, 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určuje velikost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vedlejší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0 ... </a:t>
                      </a: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určuje tvar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magnetické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</a:t>
                      </a:r>
                      <a:r>
                        <a:rPr kumimoji="0" lang="cs-CZ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... 0 ... +</a:t>
                      </a:r>
                      <a:r>
                        <a:rPr kumimoji="0" lang="cs-CZ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určuje orientaci (orbitalů je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kumimoji="0" lang="en-US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spinové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± 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(nevyplývá z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Schrödingerovy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rovnice)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TextBox 2"/>
          <p:cNvSpPr txBox="1"/>
          <p:nvPr/>
        </p:nvSpPr>
        <p:spPr>
          <a:xfrm>
            <a:off x="288000" y="5580000"/>
            <a:ext cx="84607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sym typeface="Symbol"/>
              </a:rPr>
              <a:t>Elektron vyskytující se v daném orbitalu má přesně danou energii </a:t>
            </a:r>
            <a:r>
              <a:rPr lang="cs-CZ" altLang="cs-CZ" sz="2000" i="1" dirty="0">
                <a:latin typeface="Arial" charset="0"/>
                <a:sym typeface="Symbol"/>
              </a:rPr>
              <a:t>E</a:t>
            </a:r>
            <a:r>
              <a:rPr lang="cs-CZ" altLang="cs-CZ" sz="2000" dirty="0">
                <a:latin typeface="Arial" charset="0"/>
                <a:sym typeface="Symbol"/>
              </a:rPr>
              <a:t>.</a:t>
            </a:r>
            <a:endParaRPr lang="cs-CZ" altLang="cs-CZ" sz="2000" dirty="0">
              <a:latin typeface="Arial" charset="0"/>
            </a:endParaRPr>
          </a:p>
        </p:txBody>
      </p:sp>
      <p:graphicFrame>
        <p:nvGraphicFramePr>
          <p:cNvPr id="19" name="Group 1046"/>
          <p:cNvGraphicFramePr>
            <a:graphicFrameLocks noGrp="1"/>
          </p:cNvGraphicFramePr>
          <p:nvPr>
            <p:extLst/>
          </p:nvPr>
        </p:nvGraphicFramePr>
        <p:xfrm>
          <a:off x="287215" y="4824000"/>
          <a:ext cx="3233058" cy="640208"/>
        </p:xfrm>
        <a:graphic>
          <a:graphicData uri="http://schemas.openxmlformats.org/drawingml/2006/table">
            <a:tbl>
              <a:tblPr/>
              <a:tblGrid>
                <a:gridCol w="1008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2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9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1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585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číslo </a:t>
                      </a:r>
                      <a:r>
                        <a:rPr kumimoji="0" lang="cs-CZ" altLang="cs-CZ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57150" marR="57150" marT="38132" marB="3813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9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orbital</a:t>
                      </a:r>
                    </a:p>
                  </a:txBody>
                  <a:tcPr marL="57150" marR="57150" marT="38132" marB="3813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</a:p>
                  </a:txBody>
                  <a:tcPr marL="57150" marR="57150" marT="38132" marB="381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7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88000" y="252000"/>
            <a:ext cx="835566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Tvary orbitalů </a:t>
            </a:r>
            <a:r>
              <a:rPr lang="cs-CZ" sz="2600" b="1" i="1" dirty="0">
                <a:latin typeface="Arial"/>
                <a:cs typeface="Arial"/>
              </a:rPr>
              <a:t>s</a:t>
            </a:r>
            <a:r>
              <a:rPr lang="cs-CZ" sz="2600" b="1" dirty="0">
                <a:latin typeface="Arial"/>
                <a:cs typeface="Arial"/>
              </a:rPr>
              <a:t> a </a:t>
            </a:r>
            <a:r>
              <a:rPr lang="cs-CZ" sz="2600" b="1" i="1" dirty="0">
                <a:latin typeface="Arial"/>
                <a:cs typeface="Arial"/>
              </a:rPr>
              <a:t>p</a:t>
            </a:r>
            <a:endParaRPr lang="en-US" sz="2600" b="1" i="1" dirty="0">
              <a:latin typeface="Arial"/>
              <a:cs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275" y="3817484"/>
            <a:ext cx="623887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184" y="1376363"/>
            <a:ext cx="20193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48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2944</TotalTime>
  <Words>3816</Words>
  <Application>Microsoft Office PowerPoint</Application>
  <PresentationFormat>Předvádění na obrazovce (4:3)</PresentationFormat>
  <Paragraphs>962</Paragraphs>
  <Slides>50</Slides>
  <Notes>39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8" baseType="lpstr"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Periodická tabulka</dc:title>
  <dc:creator>Honza</dc:creator>
  <cp:lastModifiedBy>Vojtěch Kubíček</cp:lastModifiedBy>
  <cp:revision>247</cp:revision>
  <dcterms:created xsi:type="dcterms:W3CDTF">2017-01-04T13:20:57Z</dcterms:created>
  <dcterms:modified xsi:type="dcterms:W3CDTF">2026-02-25T09:10:29Z</dcterms:modified>
</cp:coreProperties>
</file>