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8"/>
  </p:notesMasterIdLst>
  <p:sldIdLst>
    <p:sldId id="256" r:id="rId2"/>
    <p:sldId id="296" r:id="rId3"/>
    <p:sldId id="270" r:id="rId4"/>
    <p:sldId id="264" r:id="rId5"/>
    <p:sldId id="283" r:id="rId6"/>
    <p:sldId id="284" r:id="rId7"/>
    <p:sldId id="285" r:id="rId8"/>
    <p:sldId id="286" r:id="rId9"/>
    <p:sldId id="265" r:id="rId10"/>
    <p:sldId id="266" r:id="rId11"/>
    <p:sldId id="267" r:id="rId12"/>
    <p:sldId id="268" r:id="rId13"/>
    <p:sldId id="269" r:id="rId14"/>
    <p:sldId id="294" r:id="rId15"/>
    <p:sldId id="295" r:id="rId16"/>
    <p:sldId id="282" r:id="rId17"/>
    <p:sldId id="257" r:id="rId18"/>
    <p:sldId id="279" r:id="rId19"/>
    <p:sldId id="274" r:id="rId20"/>
    <p:sldId id="273" r:id="rId21"/>
    <p:sldId id="271" r:id="rId22"/>
    <p:sldId id="260" r:id="rId23"/>
    <p:sldId id="258" r:id="rId24"/>
    <p:sldId id="261" r:id="rId25"/>
    <p:sldId id="263" r:id="rId26"/>
    <p:sldId id="275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7C283F-DE23-4964-AF25-4B6B79AFD4AF}" v="1" dt="2025-03-31T03:44:10.3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8" d="100"/>
          <a:sy n="78" d="100"/>
        </p:scale>
        <p:origin x="2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uzana Kříhová" userId="7d41808c-390e-40c2-bd93-53b0af250f83" providerId="ADAL" clId="{E57C283F-DE23-4964-AF25-4B6B79AFD4AF}"/>
    <pc:docChg chg="custSel modSld">
      <pc:chgData name="Zuzana Kříhová" userId="7d41808c-390e-40c2-bd93-53b0af250f83" providerId="ADAL" clId="{E57C283F-DE23-4964-AF25-4B6B79AFD4AF}" dt="2025-03-31T03:44:20.058" v="19" actId="5793"/>
      <pc:docMkLst>
        <pc:docMk/>
      </pc:docMkLst>
      <pc:sldChg chg="modSp mod">
        <pc:chgData name="Zuzana Kříhová" userId="7d41808c-390e-40c2-bd93-53b0af250f83" providerId="ADAL" clId="{E57C283F-DE23-4964-AF25-4B6B79AFD4AF}" dt="2025-03-31T03:44:20.058" v="19" actId="5793"/>
        <pc:sldMkLst>
          <pc:docMk/>
          <pc:sldMk cId="2835689873" sldId="296"/>
        </pc:sldMkLst>
        <pc:spChg chg="mod">
          <ac:chgData name="Zuzana Kříhová" userId="7d41808c-390e-40c2-bd93-53b0af250f83" providerId="ADAL" clId="{E57C283F-DE23-4964-AF25-4B6B79AFD4AF}" dt="2025-03-31T03:44:20.058" v="19" actId="5793"/>
          <ac:spMkLst>
            <pc:docMk/>
            <pc:sldMk cId="2835689873" sldId="296"/>
            <ac:spMk id="3" creationId="{89CC4011-68BD-C606-B979-CF08CC02D6AB}"/>
          </ac:spMkLst>
        </pc:spChg>
      </pc:sldChg>
    </pc:docChg>
  </pc:docChgLst>
  <pc:docChgLst>
    <pc:chgData name="Zuzana Kříhová" userId="7d41808c-390e-40c2-bd93-53b0af250f83" providerId="ADAL" clId="{6DFD36A0-8FD1-42F7-A52F-563936C39F1F}"/>
    <pc:docChg chg="undo custSel addSld delSld modSld sldOrd">
      <pc:chgData name="Zuzana Kříhová" userId="7d41808c-390e-40c2-bd93-53b0af250f83" providerId="ADAL" clId="{6DFD36A0-8FD1-42F7-A52F-563936C39F1F}" dt="2023-10-01T20:05:49.232" v="2237"/>
      <pc:docMkLst>
        <pc:docMk/>
      </pc:docMkLst>
      <pc:sldChg chg="addSp modSp mod setBg">
        <pc:chgData name="Zuzana Kříhová" userId="7d41808c-390e-40c2-bd93-53b0af250f83" providerId="ADAL" clId="{6DFD36A0-8FD1-42F7-A52F-563936C39F1F}" dt="2023-09-30T16:20:32.939" v="1538" actId="20577"/>
        <pc:sldMkLst>
          <pc:docMk/>
          <pc:sldMk cId="3585081411" sldId="256"/>
        </pc:sldMkLst>
      </pc:sldChg>
      <pc:sldChg chg="ord">
        <pc:chgData name="Zuzana Kříhová" userId="7d41808c-390e-40c2-bd93-53b0af250f83" providerId="ADAL" clId="{6DFD36A0-8FD1-42F7-A52F-563936C39F1F}" dt="2023-09-20T08:05:36.688" v="645"/>
        <pc:sldMkLst>
          <pc:docMk/>
          <pc:sldMk cId="304900811" sldId="257"/>
        </pc:sldMkLst>
      </pc:sldChg>
      <pc:sldChg chg="ord">
        <pc:chgData name="Zuzana Kříhová" userId="7d41808c-390e-40c2-bd93-53b0af250f83" providerId="ADAL" clId="{6DFD36A0-8FD1-42F7-A52F-563936C39F1F}" dt="2023-09-20T08:06:38.295" v="651"/>
        <pc:sldMkLst>
          <pc:docMk/>
          <pc:sldMk cId="34298596" sldId="258"/>
        </pc:sldMkLst>
      </pc:sldChg>
      <pc:sldChg chg="del">
        <pc:chgData name="Zuzana Kříhová" userId="7d41808c-390e-40c2-bd93-53b0af250f83" providerId="ADAL" clId="{6DFD36A0-8FD1-42F7-A52F-563936C39F1F}" dt="2023-09-20T08:21:33.539" v="695" actId="47"/>
        <pc:sldMkLst>
          <pc:docMk/>
          <pc:sldMk cId="3264006123" sldId="259"/>
        </pc:sldMkLst>
      </pc:sldChg>
      <pc:sldChg chg="ord">
        <pc:chgData name="Zuzana Kříhová" userId="7d41808c-390e-40c2-bd93-53b0af250f83" providerId="ADAL" clId="{6DFD36A0-8FD1-42F7-A52F-563936C39F1F}" dt="2023-09-20T08:18:34.101" v="694"/>
        <pc:sldMkLst>
          <pc:docMk/>
          <pc:sldMk cId="2695984787" sldId="260"/>
        </pc:sldMkLst>
      </pc:sldChg>
      <pc:sldChg chg="ord">
        <pc:chgData name="Zuzana Kříhová" userId="7d41808c-390e-40c2-bd93-53b0af250f83" providerId="ADAL" clId="{6DFD36A0-8FD1-42F7-A52F-563936C39F1F}" dt="2023-09-20T08:06:48.620" v="653"/>
        <pc:sldMkLst>
          <pc:docMk/>
          <pc:sldMk cId="2925754933" sldId="261"/>
        </pc:sldMkLst>
      </pc:sldChg>
      <pc:sldChg chg="ord">
        <pc:chgData name="Zuzana Kříhová" userId="7d41808c-390e-40c2-bd93-53b0af250f83" providerId="ADAL" clId="{6DFD36A0-8FD1-42F7-A52F-563936C39F1F}" dt="2023-09-20T08:07:01.058" v="655"/>
        <pc:sldMkLst>
          <pc:docMk/>
          <pc:sldMk cId="1042049175" sldId="263"/>
        </pc:sldMkLst>
      </pc:sldChg>
      <pc:sldChg chg="modSp mod ord">
        <pc:chgData name="Zuzana Kříhová" userId="7d41808c-390e-40c2-bd93-53b0af250f83" providerId="ADAL" clId="{6DFD36A0-8FD1-42F7-A52F-563936C39F1F}" dt="2023-09-20T08:49:49.412" v="697"/>
        <pc:sldMkLst>
          <pc:docMk/>
          <pc:sldMk cId="67693241" sldId="264"/>
        </pc:sldMkLst>
      </pc:sldChg>
      <pc:sldChg chg="modSp mod">
        <pc:chgData name="Zuzana Kříhová" userId="7d41808c-390e-40c2-bd93-53b0af250f83" providerId="ADAL" clId="{6DFD36A0-8FD1-42F7-A52F-563936C39F1F}" dt="2023-10-01T16:31:19.042" v="2227" actId="20577"/>
        <pc:sldMkLst>
          <pc:docMk/>
          <pc:sldMk cId="1805959748" sldId="265"/>
        </pc:sldMkLst>
      </pc:sldChg>
      <pc:sldChg chg="modSp mod">
        <pc:chgData name="Zuzana Kříhová" userId="7d41808c-390e-40c2-bd93-53b0af250f83" providerId="ADAL" clId="{6DFD36A0-8FD1-42F7-A52F-563936C39F1F}" dt="2023-10-01T08:06:55.239" v="1945" actId="20577"/>
        <pc:sldMkLst>
          <pc:docMk/>
          <pc:sldMk cId="2999104089" sldId="266"/>
        </pc:sldMkLst>
      </pc:sldChg>
      <pc:sldChg chg="modSp mod">
        <pc:chgData name="Zuzana Kříhová" userId="7d41808c-390e-40c2-bd93-53b0af250f83" providerId="ADAL" clId="{6DFD36A0-8FD1-42F7-A52F-563936C39F1F}" dt="2023-10-01T16:28:01.110" v="2219" actId="20577"/>
        <pc:sldMkLst>
          <pc:docMk/>
          <pc:sldMk cId="1841717408" sldId="267"/>
        </pc:sldMkLst>
      </pc:sldChg>
      <pc:sldChg chg="modSp mod">
        <pc:chgData name="Zuzana Kříhová" userId="7d41808c-390e-40c2-bd93-53b0af250f83" providerId="ADAL" clId="{6DFD36A0-8FD1-42F7-A52F-563936C39F1F}" dt="2023-10-01T16:29:46.449" v="2224" actId="20577"/>
        <pc:sldMkLst>
          <pc:docMk/>
          <pc:sldMk cId="578149381" sldId="268"/>
        </pc:sldMkLst>
      </pc:sldChg>
      <pc:sldChg chg="modSp mod">
        <pc:chgData name="Zuzana Kříhová" userId="7d41808c-390e-40c2-bd93-53b0af250f83" providerId="ADAL" clId="{6DFD36A0-8FD1-42F7-A52F-563936C39F1F}" dt="2023-10-01T16:30:21.713" v="2225" actId="6549"/>
        <pc:sldMkLst>
          <pc:docMk/>
          <pc:sldMk cId="3290027694" sldId="269"/>
        </pc:sldMkLst>
      </pc:sldChg>
      <pc:sldChg chg="modSp mod">
        <pc:chgData name="Zuzana Kříhová" userId="7d41808c-390e-40c2-bd93-53b0af250f83" providerId="ADAL" clId="{6DFD36A0-8FD1-42F7-A52F-563936C39F1F}" dt="2023-09-20T07:47:01.513" v="617" actId="27636"/>
        <pc:sldMkLst>
          <pc:docMk/>
          <pc:sldMk cId="455524219" sldId="270"/>
        </pc:sldMkLst>
      </pc:sldChg>
      <pc:sldChg chg="ord">
        <pc:chgData name="Zuzana Kříhová" userId="7d41808c-390e-40c2-bd93-53b0af250f83" providerId="ADAL" clId="{6DFD36A0-8FD1-42F7-A52F-563936C39F1F}" dt="2023-09-20T08:06:04.754" v="649"/>
        <pc:sldMkLst>
          <pc:docMk/>
          <pc:sldMk cId="1671439365" sldId="271"/>
        </pc:sldMkLst>
      </pc:sldChg>
      <pc:sldChg chg="del">
        <pc:chgData name="Zuzana Kříhová" userId="7d41808c-390e-40c2-bd93-53b0af250f83" providerId="ADAL" clId="{6DFD36A0-8FD1-42F7-A52F-563936C39F1F}" dt="2023-09-20T08:05:04.551" v="639" actId="47"/>
        <pc:sldMkLst>
          <pc:docMk/>
          <pc:sldMk cId="2249699226" sldId="272"/>
        </pc:sldMkLst>
      </pc:sldChg>
      <pc:sldChg chg="modSp add del mod">
        <pc:chgData name="Zuzana Kříhová" userId="7d41808c-390e-40c2-bd93-53b0af250f83" providerId="ADAL" clId="{6DFD36A0-8FD1-42F7-A52F-563936C39F1F}" dt="2023-10-01T19:47:49.782" v="2234" actId="27636"/>
        <pc:sldMkLst>
          <pc:docMk/>
          <pc:sldMk cId="3849647814" sldId="273"/>
        </pc:sldMkLst>
      </pc:sldChg>
      <pc:sldChg chg="modSp add del mod">
        <pc:chgData name="Zuzana Kříhová" userId="7d41808c-390e-40c2-bd93-53b0af250f83" providerId="ADAL" clId="{6DFD36A0-8FD1-42F7-A52F-563936C39F1F}" dt="2023-10-01T19:47:30.930" v="2232" actId="27636"/>
        <pc:sldMkLst>
          <pc:docMk/>
          <pc:sldMk cId="858850359" sldId="274"/>
        </pc:sldMkLst>
      </pc:sldChg>
      <pc:sldChg chg="add">
        <pc:chgData name="Zuzana Kříhová" userId="7d41808c-390e-40c2-bd93-53b0af250f83" providerId="ADAL" clId="{6DFD36A0-8FD1-42F7-A52F-563936C39F1F}" dt="2023-10-01T19:49:28.105" v="2235"/>
        <pc:sldMkLst>
          <pc:docMk/>
          <pc:sldMk cId="837662142" sldId="275"/>
        </pc:sldMkLst>
      </pc:sldChg>
      <pc:sldChg chg="del">
        <pc:chgData name="Zuzana Kříhová" userId="7d41808c-390e-40c2-bd93-53b0af250f83" providerId="ADAL" clId="{6DFD36A0-8FD1-42F7-A52F-563936C39F1F}" dt="2023-09-20T08:05:05.851" v="640" actId="47"/>
        <pc:sldMkLst>
          <pc:docMk/>
          <pc:sldMk cId="1482596130" sldId="275"/>
        </pc:sldMkLst>
      </pc:sldChg>
      <pc:sldChg chg="ord">
        <pc:chgData name="Zuzana Kříhová" userId="7d41808c-390e-40c2-bd93-53b0af250f83" providerId="ADAL" clId="{6DFD36A0-8FD1-42F7-A52F-563936C39F1F}" dt="2023-09-20T08:05:49.930" v="647"/>
        <pc:sldMkLst>
          <pc:docMk/>
          <pc:sldMk cId="3095567691" sldId="279"/>
        </pc:sldMkLst>
      </pc:sldChg>
      <pc:sldChg chg="modSp del mod">
        <pc:chgData name="Zuzana Kříhová" userId="7d41808c-390e-40c2-bd93-53b0af250f83" providerId="ADAL" clId="{6DFD36A0-8FD1-42F7-A52F-563936C39F1F}" dt="2023-09-20T08:05:02.717" v="638" actId="47"/>
        <pc:sldMkLst>
          <pc:docMk/>
          <pc:sldMk cId="1457430339" sldId="280"/>
        </pc:sldMkLst>
      </pc:sldChg>
      <pc:sldChg chg="del">
        <pc:chgData name="Zuzana Kříhová" userId="7d41808c-390e-40c2-bd93-53b0af250f83" providerId="ADAL" clId="{6DFD36A0-8FD1-42F7-A52F-563936C39F1F}" dt="2023-09-20T08:05:07.022" v="641" actId="47"/>
        <pc:sldMkLst>
          <pc:docMk/>
          <pc:sldMk cId="36763836" sldId="281"/>
        </pc:sldMkLst>
      </pc:sldChg>
      <pc:sldChg chg="ord">
        <pc:chgData name="Zuzana Kříhová" userId="7d41808c-390e-40c2-bd93-53b0af250f83" providerId="ADAL" clId="{6DFD36A0-8FD1-42F7-A52F-563936C39F1F}" dt="2023-10-01T20:05:49.232" v="2237"/>
        <pc:sldMkLst>
          <pc:docMk/>
          <pc:sldMk cId="3061809831" sldId="282"/>
        </pc:sldMkLst>
      </pc:sldChg>
      <pc:sldChg chg="addSp new mod">
        <pc:chgData name="Zuzana Kříhová" userId="7d41808c-390e-40c2-bd93-53b0af250f83" providerId="ADAL" clId="{6DFD36A0-8FD1-42F7-A52F-563936C39F1F}" dt="2023-09-20T06:07:08.573" v="454" actId="22"/>
        <pc:sldMkLst>
          <pc:docMk/>
          <pc:sldMk cId="488445107" sldId="283"/>
        </pc:sldMkLst>
      </pc:sldChg>
      <pc:sldChg chg="addSp new mod">
        <pc:chgData name="Zuzana Kříhová" userId="7d41808c-390e-40c2-bd93-53b0af250f83" providerId="ADAL" clId="{6DFD36A0-8FD1-42F7-A52F-563936C39F1F}" dt="2023-09-20T06:07:51.247" v="456" actId="22"/>
        <pc:sldMkLst>
          <pc:docMk/>
          <pc:sldMk cId="3981941786" sldId="284"/>
        </pc:sldMkLst>
      </pc:sldChg>
      <pc:sldChg chg="addSp delSp modSp new mod">
        <pc:chgData name="Zuzana Kříhová" userId="7d41808c-390e-40c2-bd93-53b0af250f83" providerId="ADAL" clId="{6DFD36A0-8FD1-42F7-A52F-563936C39F1F}" dt="2023-09-20T06:15:46.522" v="460" actId="14100"/>
        <pc:sldMkLst>
          <pc:docMk/>
          <pc:sldMk cId="523423748" sldId="285"/>
        </pc:sldMkLst>
      </pc:sldChg>
      <pc:sldChg chg="addSp delSp modSp new mod">
        <pc:chgData name="Zuzana Kříhová" userId="7d41808c-390e-40c2-bd93-53b0af250f83" providerId="ADAL" clId="{6DFD36A0-8FD1-42F7-A52F-563936C39F1F}" dt="2023-09-20T06:16:30.430" v="464" actId="14100"/>
        <pc:sldMkLst>
          <pc:docMk/>
          <pc:sldMk cId="825751081" sldId="286"/>
        </pc:sldMkLst>
      </pc:sldChg>
      <pc:sldChg chg="add">
        <pc:chgData name="Zuzana Kříhová" userId="7d41808c-390e-40c2-bd93-53b0af250f83" providerId="ADAL" clId="{6DFD36A0-8FD1-42F7-A52F-563936C39F1F}" dt="2023-10-01T16:43:10.427" v="2228"/>
        <pc:sldMkLst>
          <pc:docMk/>
          <pc:sldMk cId="1978934950" sldId="294"/>
        </pc:sldMkLst>
      </pc:sldChg>
      <pc:sldChg chg="modSp add mod">
        <pc:chgData name="Zuzana Kříhová" userId="7d41808c-390e-40c2-bd93-53b0af250f83" providerId="ADAL" clId="{6DFD36A0-8FD1-42F7-A52F-563936C39F1F}" dt="2023-10-01T16:43:26.038" v="2230" actId="27636"/>
        <pc:sldMkLst>
          <pc:docMk/>
          <pc:sldMk cId="1700116407" sldId="295"/>
        </pc:sldMkLst>
      </pc:sldChg>
    </pc:docChg>
  </pc:docChgLst>
  <pc:docChgLst>
    <pc:chgData name="Zuzana Kříhová" userId="7d41808c-390e-40c2-bd93-53b0af250f83" providerId="ADAL" clId="{106BD025-8E58-40A3-AA8D-47391F875B4E}"/>
    <pc:docChg chg="custSel addSld modSld">
      <pc:chgData name="Zuzana Kříhová" userId="7d41808c-390e-40c2-bd93-53b0af250f83" providerId="ADAL" clId="{106BD025-8E58-40A3-AA8D-47391F875B4E}" dt="2025-03-02T06:58:02.046" v="34" actId="20577"/>
      <pc:docMkLst>
        <pc:docMk/>
      </pc:docMkLst>
      <pc:sldChg chg="modSp new mod">
        <pc:chgData name="Zuzana Kříhová" userId="7d41808c-390e-40c2-bd93-53b0af250f83" providerId="ADAL" clId="{106BD025-8E58-40A3-AA8D-47391F875B4E}" dt="2025-03-02T06:58:02.046" v="34" actId="20577"/>
        <pc:sldMkLst>
          <pc:docMk/>
          <pc:sldMk cId="2835689873" sldId="296"/>
        </pc:sldMkLst>
        <pc:spChg chg="mod">
          <ac:chgData name="Zuzana Kříhová" userId="7d41808c-390e-40c2-bd93-53b0af250f83" providerId="ADAL" clId="{106BD025-8E58-40A3-AA8D-47391F875B4E}" dt="2025-03-02T06:58:02.046" v="34" actId="20577"/>
          <ac:spMkLst>
            <pc:docMk/>
            <pc:sldMk cId="2835689873" sldId="296"/>
            <ac:spMk id="3" creationId="{89CC4011-68BD-C606-B979-CF08CC02D6AB}"/>
          </ac:spMkLst>
        </pc:spChg>
      </pc:sldChg>
    </pc:docChg>
  </pc:docChgLst>
  <pc:docChgLst>
    <pc:chgData name="Zuzana Kříhová" userId="7d41808c-390e-40c2-bd93-53b0af250f83" providerId="ADAL" clId="{C21AA0E4-626E-465A-B629-883D1BBB87B4}"/>
    <pc:docChg chg="undo custSel addSld delSld modSld sldOrd">
      <pc:chgData name="Zuzana Kříhová" userId="7d41808c-390e-40c2-bd93-53b0af250f83" providerId="ADAL" clId="{C21AA0E4-626E-465A-B629-883D1BBB87B4}" dt="2022-10-20T04:32:09.079" v="1705" actId="20577"/>
      <pc:docMkLst>
        <pc:docMk/>
      </pc:docMkLst>
      <pc:sldChg chg="modSp mod">
        <pc:chgData name="Zuzana Kříhová" userId="7d41808c-390e-40c2-bd93-53b0af250f83" providerId="ADAL" clId="{C21AA0E4-626E-465A-B629-883D1BBB87B4}" dt="2022-10-06T03:54:56.624" v="983" actId="20577"/>
        <pc:sldMkLst>
          <pc:docMk/>
          <pc:sldMk cId="3585081411" sldId="256"/>
        </pc:sldMkLst>
      </pc:sldChg>
      <pc:sldChg chg="ord">
        <pc:chgData name="Zuzana Kříhová" userId="7d41808c-390e-40c2-bd93-53b0af250f83" providerId="ADAL" clId="{C21AA0E4-626E-465A-B629-883D1BBB87B4}" dt="2022-10-05T17:54:17.551" v="855"/>
        <pc:sldMkLst>
          <pc:docMk/>
          <pc:sldMk cId="304900811" sldId="257"/>
        </pc:sldMkLst>
      </pc:sldChg>
      <pc:sldChg chg="ord">
        <pc:chgData name="Zuzana Kříhová" userId="7d41808c-390e-40c2-bd93-53b0af250f83" providerId="ADAL" clId="{C21AA0E4-626E-465A-B629-883D1BBB87B4}" dt="2022-10-05T17:54:34.634" v="857"/>
        <pc:sldMkLst>
          <pc:docMk/>
          <pc:sldMk cId="34298596" sldId="258"/>
        </pc:sldMkLst>
      </pc:sldChg>
      <pc:sldChg chg="modSp mod ord">
        <pc:chgData name="Zuzana Kříhová" userId="7d41808c-390e-40c2-bd93-53b0af250f83" providerId="ADAL" clId="{C21AA0E4-626E-465A-B629-883D1BBB87B4}" dt="2022-10-06T04:55:11.915" v="1175" actId="20577"/>
        <pc:sldMkLst>
          <pc:docMk/>
          <pc:sldMk cId="2695984787" sldId="260"/>
        </pc:sldMkLst>
      </pc:sldChg>
      <pc:sldChg chg="modSp mod">
        <pc:chgData name="Zuzana Kříhová" userId="7d41808c-390e-40c2-bd93-53b0af250f83" providerId="ADAL" clId="{C21AA0E4-626E-465A-B629-883D1BBB87B4}" dt="2022-10-06T05:41:31.643" v="1668" actId="20577"/>
        <pc:sldMkLst>
          <pc:docMk/>
          <pc:sldMk cId="2925754933" sldId="261"/>
        </pc:sldMkLst>
      </pc:sldChg>
      <pc:sldChg chg="modSp del mod">
        <pc:chgData name="Zuzana Kříhová" userId="7d41808c-390e-40c2-bd93-53b0af250f83" providerId="ADAL" clId="{C21AA0E4-626E-465A-B629-883D1BBB87B4}" dt="2022-10-05T11:40:31.693" v="93" actId="47"/>
        <pc:sldMkLst>
          <pc:docMk/>
          <pc:sldMk cId="2494547503" sldId="262"/>
        </pc:sldMkLst>
      </pc:sldChg>
      <pc:sldChg chg="ord">
        <pc:chgData name="Zuzana Kříhová" userId="7d41808c-390e-40c2-bd93-53b0af250f83" providerId="ADAL" clId="{C21AA0E4-626E-465A-B629-883D1BBB87B4}" dt="2022-10-05T17:53:51.883" v="853"/>
        <pc:sldMkLst>
          <pc:docMk/>
          <pc:sldMk cId="1042049175" sldId="263"/>
        </pc:sldMkLst>
      </pc:sldChg>
      <pc:sldChg chg="modSp new mod">
        <pc:chgData name="Zuzana Kříhová" userId="7d41808c-390e-40c2-bd93-53b0af250f83" providerId="ADAL" clId="{C21AA0E4-626E-465A-B629-883D1BBB87B4}" dt="2022-10-05T18:41:22.425" v="875" actId="20577"/>
        <pc:sldMkLst>
          <pc:docMk/>
          <pc:sldMk cId="455524219" sldId="270"/>
        </pc:sldMkLst>
      </pc:sldChg>
      <pc:sldChg chg="modSp new mod ord">
        <pc:chgData name="Zuzana Kříhová" userId="7d41808c-390e-40c2-bd93-53b0af250f83" providerId="ADAL" clId="{C21AA0E4-626E-465A-B629-883D1BBB87B4}" dt="2022-10-06T04:55:29.134" v="1177"/>
        <pc:sldMkLst>
          <pc:docMk/>
          <pc:sldMk cId="1671439365" sldId="271"/>
        </pc:sldMkLst>
      </pc:sldChg>
      <pc:sldChg chg="add">
        <pc:chgData name="Zuzana Kříhová" userId="7d41808c-390e-40c2-bd93-53b0af250f83" providerId="ADAL" clId="{C21AA0E4-626E-465A-B629-883D1BBB87B4}" dt="2022-10-05T15:18:56.813" v="136"/>
        <pc:sldMkLst>
          <pc:docMk/>
          <pc:sldMk cId="2249699226" sldId="272"/>
        </pc:sldMkLst>
      </pc:sldChg>
      <pc:sldChg chg="addSp delSp modSp new mod setBg">
        <pc:chgData name="Zuzana Kříhová" userId="7d41808c-390e-40c2-bd93-53b0af250f83" providerId="ADAL" clId="{C21AA0E4-626E-465A-B629-883D1BBB87B4}" dt="2022-10-06T05:40:12.027" v="1648" actId="26606"/>
        <pc:sldMkLst>
          <pc:docMk/>
          <pc:sldMk cId="3849647814" sldId="273"/>
        </pc:sldMkLst>
      </pc:sldChg>
      <pc:sldChg chg="addSp delSp modSp new mod ord setBg">
        <pc:chgData name="Zuzana Kříhová" userId="7d41808c-390e-40c2-bd93-53b0af250f83" providerId="ADAL" clId="{C21AA0E4-626E-465A-B629-883D1BBB87B4}" dt="2022-10-06T05:39:37.100" v="1644"/>
        <pc:sldMkLst>
          <pc:docMk/>
          <pc:sldMk cId="858850359" sldId="274"/>
        </pc:sldMkLst>
      </pc:sldChg>
      <pc:sldChg chg="add">
        <pc:chgData name="Zuzana Kříhová" userId="7d41808c-390e-40c2-bd93-53b0af250f83" providerId="ADAL" clId="{C21AA0E4-626E-465A-B629-883D1BBB87B4}" dt="2022-10-05T18:24:56.917" v="866"/>
        <pc:sldMkLst>
          <pc:docMk/>
          <pc:sldMk cId="1482596130" sldId="275"/>
        </pc:sldMkLst>
      </pc:sldChg>
      <pc:sldChg chg="add">
        <pc:chgData name="Zuzana Kříhová" userId="7d41808c-390e-40c2-bd93-53b0af250f83" providerId="ADAL" clId="{C21AA0E4-626E-465A-B629-883D1BBB87B4}" dt="2022-10-05T18:18:53.534" v="858"/>
        <pc:sldMkLst>
          <pc:docMk/>
          <pc:sldMk cId="3095567691" sldId="279"/>
        </pc:sldMkLst>
      </pc:sldChg>
      <pc:sldChg chg="addSp delSp modSp add mod ord setBg">
        <pc:chgData name="Zuzana Kříhová" userId="7d41808c-390e-40c2-bd93-53b0af250f83" providerId="ADAL" clId="{C21AA0E4-626E-465A-B629-883D1BBB87B4}" dt="2022-10-06T04:48:45.259" v="985"/>
        <pc:sldMkLst>
          <pc:docMk/>
          <pc:sldMk cId="1457430339" sldId="280"/>
        </pc:sldMkLst>
      </pc:sldChg>
      <pc:sldChg chg="modSp add mod">
        <pc:chgData name="Zuzana Kříhová" userId="7d41808c-390e-40c2-bd93-53b0af250f83" providerId="ADAL" clId="{C21AA0E4-626E-465A-B629-883D1BBB87B4}" dt="2022-10-20T04:32:09.079" v="1705" actId="20577"/>
        <pc:sldMkLst>
          <pc:docMk/>
          <pc:sldMk cId="36763836" sldId="281"/>
        </pc:sldMkLst>
      </pc:sldChg>
      <pc:sldChg chg="addSp modSp new mod setBg">
        <pc:chgData name="Zuzana Kříhová" userId="7d41808c-390e-40c2-bd93-53b0af250f83" providerId="ADAL" clId="{C21AA0E4-626E-465A-B629-883D1BBB87B4}" dt="2022-10-06T05:43:01.004" v="1704" actId="27614"/>
        <pc:sldMkLst>
          <pc:docMk/>
          <pc:sldMk cId="3061809831" sldId="28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B7AC18-0E87-4907-AC81-2A1019C95D4F}" type="datetimeFigureOut">
              <a:rPr lang="cs-CZ" smtClean="0"/>
              <a:t>31.03.2025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DBA10B-D640-4698-8719-422FB33DB3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2568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fa.wikipedia.org/wiki/%D8%AC%D9%86%DA%AF_%D9%85%D8%AA%D8%B9%D8%A7%D8%B1%D9%81" TargetMode="External"/><Relationship Id="rId2" Type="http://schemas.openxmlformats.org/officeDocument/2006/relationships/hyperlink" Target="https://fa.wikipedia.org/wiki/%D9%82%D8%A7%D8%AF%D8%B3%DB%8C%D9%87%D9%94_%D8%B5%D8%AF%D8%A7%D9%85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fa.wikipedia.org/wiki/%D8%AC%D9%86%DA%AF_%D9%88%DB%8C%D8%AA%D9%86%D8%A7%D9%85" TargetMode="External"/><Relationship Id="rId4" Type="http://schemas.openxmlformats.org/officeDocument/2006/relationships/hyperlink" Target="https://fa.wikipedia.org/wiki/%D9%82%D8%B1%D9%86_%D8%A8%DB%8C%D8%B3%D8%AA%D9%85_%D9%85%DB%8C%D9%84%D8%A7%D8%AF%DB%8C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fa.wikipedia.org/wiki/%D8%AC%D9%86%DA%AF_%D9%85%D8%AA%D8%B9%D8%A7%D8%B1%D9%81" TargetMode="External"/><Relationship Id="rId2" Type="http://schemas.openxmlformats.org/officeDocument/2006/relationships/hyperlink" Target="https://fa.wikipedia.org/wiki/%D9%82%D8%A7%D8%AF%D8%B3%DB%8C%D9%87%D9%94_%D8%B5%D8%AF%D8%A7%D9%85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fa.wikipedia.org/wiki/%D8%AC%D9%86%DA%AF_%D9%88%DB%8C%D8%AA%D9%86%D8%A7%D9%85" TargetMode="External"/><Relationship Id="rId4" Type="http://schemas.openxmlformats.org/officeDocument/2006/relationships/hyperlink" Target="https://fa.wikipedia.org/wiki/%D9%82%D8%B1%D9%86_%D8%A8%DB%8C%D8%B3%D8%AA%D9%85_%D9%85%DB%8C%D9%84%D8%A7%D8%AF%DB%8C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youtube.com/watch?v=DdqDEn0LBjw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cs.wikipedia.org/wiki/Josef_Hir%C5%A1al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sa=i&amp;rct=j&amp;q=&amp;esrc=s&amp;source=images&amp;cd=&amp;ved=2ahUKEwjH3tuYjKLhAhXHLlAKHRGSBogQjRx6BAgBEAU&amp;url=https://www.spalena53.cz/otakar-klima-jan-rypka-vera-kubickova-jiri-cejpek-dejiny-perske-a-tadzicke-literatury-sbornik/&amp;psig=AOvVaw3DxAbbdIfxvPwE9ns6cB-S&amp;ust=1553768278548028" TargetMode="External"/><Relationship Id="rId3" Type="http://schemas.openxmlformats.org/officeDocument/2006/relationships/image" Target="../media/image6.jpeg"/><Relationship Id="rId7" Type="http://schemas.openxmlformats.org/officeDocument/2006/relationships/image" Target="../media/image8.jpeg"/><Relationship Id="rId2" Type="http://schemas.openxmlformats.org/officeDocument/2006/relationships/hyperlink" Target="https://www.google.com/url?sa=i&amp;rct=j&amp;q=&amp;esrc=s&amp;source=images&amp;cd=&amp;ved=&amp;url=https://antikvariat-avion.cz/kniha/klima-otakar-zarathustra-1964&amp;psig=AOvVaw398GVMpIeNhdLb_-wkVxQc&amp;ust=155376771426110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novemportis.cz/cs/ziva-dila-minulosti/1874-obeti-ohnum-otakar-klima-p-vybral-a-prelozil.html" TargetMode="External"/><Relationship Id="rId5" Type="http://schemas.openxmlformats.org/officeDocument/2006/relationships/image" Target="../media/image7.jpeg"/><Relationship Id="rId4" Type="http://schemas.openxmlformats.org/officeDocument/2006/relationships/hyperlink" Target="https://www.novemportis.cz/cs/historie-archeologie/2167-slava-a-pad-stareho-iranu-otakar-klima.html" TargetMode="External"/><Relationship Id="rId9" Type="http://schemas.openxmlformats.org/officeDocument/2006/relationships/image" Target="../media/image9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TCAJ_92bDrw" TargetMode="External"/><Relationship Id="rId2" Type="http://schemas.openxmlformats.org/officeDocument/2006/relationships/hyperlink" Target="https://www.youtube.com/watch?v=eu7SsYv5Sas&amp;list=PLm6dm_Xmo9d_HM9j3SPrT6UAMCrKnuxAd&amp;index=3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cs.wikipedia.org/wiki/Jan_Rypka" TargetMode="External"/><Relationship Id="rId2" Type="http://schemas.openxmlformats.org/officeDocument/2006/relationships/hyperlink" Target="https://cs.wikipedia.org/w/index.php?title=Eva_%C5%A0tolbov%C3%A1&amp;action=edit&amp;redlink=1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s.wikipedia.org/wiki/2001" TargetMode="External"/><Relationship Id="rId4" Type="http://schemas.openxmlformats.org/officeDocument/2006/relationships/hyperlink" Target="https://cs.wikipedia.org/wiki/Vil%C3%A9m_Z%C3%A1vada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aaww.org/100-essential-books-by-iranian-writers-classics-in-translation/" TargetMode="External"/><Relationship Id="rId13" Type="http://schemas.openxmlformats.org/officeDocument/2006/relationships/hyperlink" Target="https://chat.openai.com/" TargetMode="External"/><Relationship Id="rId3" Type="http://schemas.openxmlformats.org/officeDocument/2006/relationships/hyperlink" Target="https://www.iranicaonline.org/" TargetMode="External"/><Relationship Id="rId7" Type="http://schemas.openxmlformats.org/officeDocument/2006/relationships/hyperlink" Target="https://persiantranslated.com/public/main/bibliography.php?id=2000818" TargetMode="External"/><Relationship Id="rId12" Type="http://schemas.openxmlformats.org/officeDocument/2006/relationships/hyperlink" Target="https://glosbe.com/" TargetMode="External"/><Relationship Id="rId2" Type="http://schemas.openxmlformats.org/officeDocument/2006/relationships/hyperlink" Target="https://www.parstimes.com/literature/#google_vignett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igitale-sammlungen.ulb.uni-bonn.de/topic/titles/3080607" TargetMode="External"/><Relationship Id="rId11" Type="http://schemas.openxmlformats.org/officeDocument/2006/relationships/hyperlink" Target="https://dsal.uchicago.edu/dictionaries/steingass/" TargetMode="External"/><Relationship Id="rId5" Type="http://schemas.openxmlformats.org/officeDocument/2006/relationships/hyperlink" Target="https://persian.packhum.org/main" TargetMode="External"/><Relationship Id="rId10" Type="http://schemas.openxmlformats.org/officeDocument/2006/relationships/hyperlink" Target="http://libgen.st/" TargetMode="External"/><Relationship Id="rId4" Type="http://schemas.openxmlformats.org/officeDocument/2006/relationships/hyperlink" Target="https://iranpoliticsclub.net/library/persian-library/index.htm" TargetMode="External"/><Relationship Id="rId9" Type="http://schemas.openxmlformats.org/officeDocument/2006/relationships/hyperlink" Target="https://ganjoor.net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mylanguages.org/farsi_romanization.php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7ABABA7-0420-4200-9B65-1C1967CE9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17EBE3-FF86-4DA1-BC9A-331F7F214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A03E380-9CD1-4ABA-A763-9F9D252B89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009967" y="0"/>
            <a:ext cx="6176982" cy="6853245"/>
            <a:chOff x="2487613" y="285750"/>
            <a:chExt cx="2428876" cy="5654676"/>
          </a:xfrm>
          <a:solidFill>
            <a:schemeClr val="bg2">
              <a:lumMod val="90000"/>
            </a:schemeClr>
          </a:solidFill>
        </p:grpSpPr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66E01B84-4C2B-4DE5-90C8-9C4001A75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64CE5A7A-D5C5-4FE5-860C-0B5748FDEE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016A7D2A-6EEA-47B8-A763-7D82E41B3C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E758F6E7-6DEC-48D0-ACB1-E5E26B13E6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B56657FF-C027-42E7-859B-902929B6FA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79047F2A-5978-46C6-B3A2-54AAC2136B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F3BE8FD1-0A72-4640-AC7A-2E057273F8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752FC782-A372-4D11-B20D-958955E564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id="{AA00B2F1-BEE2-444A-8249-C8E3212CA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E7F5747E-514B-4CF7-B6B0-DAD7149097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3" name="Freeform 21">
              <a:extLst>
                <a:ext uri="{FF2B5EF4-FFF2-40B4-BE49-F238E27FC236}">
                  <a16:creationId xmlns:a16="http://schemas.microsoft.com/office/drawing/2014/main" id="{931614BB-1593-40ED-8113-2BD1187055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id="{2691871F-F15C-4E19-BC9C-78E5748D74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04103" y="1318591"/>
            <a:ext cx="5800929" cy="4220820"/>
          </a:xfrm>
        </p:spPr>
        <p:txBody>
          <a:bodyPr anchor="ctr">
            <a:normAutofit/>
          </a:bodyPr>
          <a:lstStyle/>
          <a:p>
            <a:pPr algn="r"/>
            <a:r>
              <a:rPr lang="cs-CZ" sz="6600">
                <a:solidFill>
                  <a:schemeClr val="tx2">
                    <a:lumMod val="75000"/>
                  </a:schemeClr>
                </a:solidFill>
              </a:rPr>
              <a:t>Klasická perská literatura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855048" y="1871831"/>
            <a:ext cx="3084569" cy="3199806"/>
          </a:xfrm>
        </p:spPr>
        <p:txBody>
          <a:bodyPr anchor="ctr">
            <a:normAutofit/>
          </a:bodyPr>
          <a:lstStyle/>
          <a:p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Úvodní hodina:</a:t>
            </a:r>
          </a:p>
          <a:p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Weby, transkripce/transliterace, bibliografie 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34D43EC1-35FA-4FC3-8526-F655CEB09D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37196" y="1871831"/>
            <a:ext cx="0" cy="3200400"/>
          </a:xfrm>
          <a:prstGeom prst="line">
            <a:avLst/>
          </a:prstGeom>
          <a:ln w="158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50814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11927" y="624110"/>
            <a:ext cx="9592685" cy="342245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23555" y="1517072"/>
            <a:ext cx="10081057" cy="4904510"/>
          </a:xfrm>
        </p:spPr>
        <p:txBody>
          <a:bodyPr/>
          <a:lstStyle/>
          <a:p>
            <a:r>
              <a:rPr lang="cs-CZ" b="1" u="sng" dirty="0" err="1"/>
              <a:t>Ezáfety</a:t>
            </a:r>
            <a:r>
              <a:rPr lang="cs-CZ" dirty="0"/>
              <a:t> </a:t>
            </a:r>
          </a:p>
          <a:p>
            <a:r>
              <a:rPr lang="cs-CZ" dirty="0"/>
              <a:t>zápis odděleně pomlčkou a v případě koncového „e (h)“ či „á“ zapisuji </a:t>
            </a:r>
            <a:r>
              <a:rPr lang="cs-CZ" dirty="0" err="1"/>
              <a:t>ezáfet</a:t>
            </a:r>
            <a:r>
              <a:rPr lang="cs-CZ" dirty="0"/>
              <a:t> pomocí „je“ např. </a:t>
            </a:r>
            <a:r>
              <a:rPr lang="cs-CZ" dirty="0" err="1"/>
              <a:t>e</a:t>
            </a:r>
            <a:r>
              <a:rPr lang="cs-CZ" i="1" dirty="0" err="1"/>
              <a:t>nqeláb</a:t>
            </a:r>
            <a:r>
              <a:rPr lang="cs-CZ" i="1" dirty="0"/>
              <a:t>-e </a:t>
            </a:r>
            <a:r>
              <a:rPr lang="cs-CZ" i="1" dirty="0" err="1"/>
              <a:t>sefíd</a:t>
            </a:r>
            <a:r>
              <a:rPr lang="cs-CZ" i="1" dirty="0"/>
              <a:t> </a:t>
            </a:r>
            <a:r>
              <a:rPr lang="fa-IR" i="1" dirty="0"/>
              <a:t>انقلاب سفید </a:t>
            </a:r>
            <a:r>
              <a:rPr lang="cs-CZ" i="1" dirty="0"/>
              <a:t>, sedá-je pá-je </a:t>
            </a:r>
            <a:r>
              <a:rPr lang="cs-CZ" i="1" dirty="0" err="1"/>
              <a:t>áb</a:t>
            </a:r>
            <a:r>
              <a:rPr lang="cs-CZ" i="1" dirty="0"/>
              <a:t> </a:t>
            </a:r>
            <a:r>
              <a:rPr lang="fa-IR" i="1" dirty="0"/>
              <a:t>صدای پای آب </a:t>
            </a:r>
            <a:r>
              <a:rPr lang="cs-CZ" i="1" dirty="0"/>
              <a:t>.</a:t>
            </a:r>
            <a:endParaRPr lang="cs-CZ" dirty="0"/>
          </a:p>
          <a:p>
            <a:r>
              <a:rPr lang="cs-CZ" dirty="0"/>
              <a:t> napojování dvou </a:t>
            </a:r>
            <a:r>
              <a:rPr lang="cs-CZ" dirty="0" err="1"/>
              <a:t>subjektiv</a:t>
            </a:r>
            <a:r>
              <a:rPr lang="cs-CZ" dirty="0"/>
              <a:t> či adjektiv končících na souhlásky a propojených spojkou „a“ (</a:t>
            </a:r>
            <a:r>
              <a:rPr lang="cs-CZ" b="1" dirty="0" err="1"/>
              <a:t>va</a:t>
            </a:r>
            <a:r>
              <a:rPr lang="cs-CZ" dirty="0"/>
              <a:t>). V perštině se vyskytuje velmi časté propojení pomocí písmene „o“. Slova se tak vysloví dohromady jako „jeden výraz“: </a:t>
            </a:r>
            <a:r>
              <a:rPr lang="cs-CZ" i="1" dirty="0" err="1"/>
              <a:t>randž</a:t>
            </a:r>
            <a:r>
              <a:rPr lang="cs-CZ" i="1" dirty="0"/>
              <a:t>-o-</a:t>
            </a:r>
            <a:r>
              <a:rPr lang="cs-CZ" i="1" dirty="0" err="1"/>
              <a:t>gandž</a:t>
            </a:r>
            <a:r>
              <a:rPr lang="cs-CZ" i="1" dirty="0"/>
              <a:t> </a:t>
            </a:r>
            <a:r>
              <a:rPr lang="ar-SA" i="1" dirty="0"/>
              <a:t>رنج و گنج</a:t>
            </a:r>
            <a:r>
              <a:rPr lang="cs-CZ" i="1" dirty="0"/>
              <a:t> (námaha a poklad, </a:t>
            </a:r>
            <a:r>
              <a:rPr lang="cs-CZ" i="1" dirty="0" err="1"/>
              <a:t>Bahárova</a:t>
            </a:r>
            <a:r>
              <a:rPr lang="cs-CZ" i="1" dirty="0"/>
              <a:t> báseň).</a:t>
            </a:r>
            <a:endParaRPr lang="cs-CZ" dirty="0"/>
          </a:p>
          <a:p>
            <a:r>
              <a:rPr lang="cs-CZ" dirty="0"/>
              <a:t>Přepis „v“ – </a:t>
            </a:r>
            <a:r>
              <a:rPr lang="cs-CZ" dirty="0" err="1"/>
              <a:t>Chwárizm</a:t>
            </a:r>
            <a:r>
              <a:rPr lang="cs-CZ" dirty="0"/>
              <a:t> (</a:t>
            </a:r>
            <a:r>
              <a:rPr lang="cs-CZ" dirty="0" err="1"/>
              <a:t>Chórezm</a:t>
            </a:r>
            <a:r>
              <a:rPr lang="cs-CZ" dirty="0"/>
              <a:t>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991040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57400" y="229255"/>
            <a:ext cx="8636721" cy="643581"/>
          </a:xfrm>
        </p:spPr>
        <p:txBody>
          <a:bodyPr/>
          <a:lstStyle/>
          <a:p>
            <a:r>
              <a:rPr lang="cs-CZ" dirty="0"/>
              <a:t>Přepis vlastních jmen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89809" y="1350817"/>
            <a:ext cx="9914803" cy="5309755"/>
          </a:xfrm>
        </p:spPr>
        <p:txBody>
          <a:bodyPr>
            <a:normAutofit/>
          </a:bodyPr>
          <a:lstStyle/>
          <a:p>
            <a:r>
              <a:rPr lang="cs-CZ" b="1" i="1" u="sng" dirty="0"/>
              <a:t>Íránské osobnosti</a:t>
            </a:r>
            <a:endParaRPr lang="cs-CZ" dirty="0"/>
          </a:p>
          <a:p>
            <a:r>
              <a:rPr lang="cs-CZ" dirty="0"/>
              <a:t>1) působící převážně v Íránu nebo starší autoři – přepis naší transkripcí: </a:t>
            </a:r>
          </a:p>
          <a:p>
            <a:r>
              <a:rPr lang="cs-CZ" dirty="0" err="1"/>
              <a:t>Sádeq</a:t>
            </a:r>
            <a:r>
              <a:rPr lang="cs-CZ" dirty="0"/>
              <a:t> </a:t>
            </a:r>
            <a:r>
              <a:rPr lang="cs-CZ" dirty="0" err="1"/>
              <a:t>Hedájat</a:t>
            </a:r>
            <a:r>
              <a:rPr lang="cs-CZ" dirty="0"/>
              <a:t> - </a:t>
            </a:r>
            <a:r>
              <a:rPr lang="ar-SA" dirty="0"/>
              <a:t>صادق هدایت</a:t>
            </a:r>
            <a:endParaRPr lang="cs-CZ" dirty="0"/>
          </a:p>
          <a:p>
            <a:r>
              <a:rPr lang="cs-CZ" dirty="0" err="1"/>
              <a:t>Mohammad</a:t>
            </a:r>
            <a:r>
              <a:rPr lang="cs-CZ" dirty="0"/>
              <a:t> Alí </a:t>
            </a:r>
            <a:r>
              <a:rPr lang="cs-CZ" dirty="0" err="1"/>
              <a:t>Džamálzáde</a:t>
            </a:r>
            <a:r>
              <a:rPr lang="cs-CZ" dirty="0"/>
              <a:t>: </a:t>
            </a:r>
            <a:r>
              <a:rPr lang="fa-IR" b="1" dirty="0"/>
              <a:t>محمد علی جمالزاده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2) autoři působící převážně v cizině, citovaní v cizině, mají v zemi svého působení ustálený zápis jména:</a:t>
            </a:r>
          </a:p>
          <a:p>
            <a:r>
              <a:rPr lang="cs-CZ" dirty="0"/>
              <a:t> </a:t>
            </a:r>
            <a:r>
              <a:rPr lang="cs-CZ" b="1" dirty="0"/>
              <a:t>Hassan </a:t>
            </a:r>
            <a:r>
              <a:rPr lang="cs-CZ" b="1" dirty="0" err="1"/>
              <a:t>Kamshad</a:t>
            </a:r>
            <a:r>
              <a:rPr lang="cs-CZ" dirty="0"/>
              <a:t>  – Hasan </a:t>
            </a:r>
            <a:r>
              <a:rPr lang="cs-CZ" dirty="0" err="1"/>
              <a:t>Kámšád</a:t>
            </a:r>
            <a:r>
              <a:rPr lang="cs-CZ" dirty="0"/>
              <a:t> </a:t>
            </a:r>
            <a:r>
              <a:rPr lang="ar-SA" dirty="0"/>
              <a:t>حسن کامشاد</a:t>
            </a:r>
            <a:r>
              <a:rPr lang="cs-CZ" dirty="0"/>
              <a:t>, </a:t>
            </a:r>
          </a:p>
          <a:p>
            <a:r>
              <a:rPr lang="cs-CZ" b="1" dirty="0" err="1"/>
              <a:t>Ehsan</a:t>
            </a:r>
            <a:r>
              <a:rPr lang="cs-CZ" b="1" dirty="0"/>
              <a:t> </a:t>
            </a:r>
            <a:r>
              <a:rPr lang="cs-CZ" b="1" dirty="0" err="1"/>
              <a:t>Yarshater</a:t>
            </a:r>
            <a:r>
              <a:rPr lang="cs-CZ" dirty="0"/>
              <a:t> </a:t>
            </a:r>
            <a:r>
              <a:rPr lang="fa-IR" dirty="0"/>
              <a:t>احسان يارشاطر</a:t>
            </a:r>
            <a:r>
              <a:rPr lang="cs-CZ" dirty="0"/>
              <a:t> – </a:t>
            </a:r>
            <a:r>
              <a:rPr lang="cs-CZ" dirty="0" err="1"/>
              <a:t>Ehsán</a:t>
            </a:r>
            <a:r>
              <a:rPr lang="cs-CZ" dirty="0"/>
              <a:t> </a:t>
            </a:r>
            <a:r>
              <a:rPr lang="cs-CZ" dirty="0" err="1"/>
              <a:t>Járšáter</a:t>
            </a:r>
            <a:r>
              <a:rPr lang="cs-CZ" dirty="0"/>
              <a:t>.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Problém anglofonní nejednotné transkripce: </a:t>
            </a:r>
            <a:r>
              <a:rPr lang="cs-CZ" dirty="0" err="1"/>
              <a:t>Naficy</a:t>
            </a:r>
            <a:r>
              <a:rPr lang="cs-CZ" dirty="0"/>
              <a:t> (Hamid) </a:t>
            </a:r>
            <a:r>
              <a:rPr lang="ar-SA" dirty="0"/>
              <a:t>حمید نفیسی</a:t>
            </a:r>
            <a:r>
              <a:rPr lang="cs-CZ" dirty="0"/>
              <a:t> </a:t>
            </a:r>
          </a:p>
          <a:p>
            <a:r>
              <a:rPr lang="cs-CZ" dirty="0"/>
              <a:t>                       i </a:t>
            </a:r>
            <a:r>
              <a:rPr lang="cs-CZ" dirty="0" err="1"/>
              <a:t>Nafisy</a:t>
            </a:r>
            <a:r>
              <a:rPr lang="cs-CZ" dirty="0"/>
              <a:t> (</a:t>
            </a:r>
            <a:r>
              <a:rPr lang="cs-CZ" dirty="0" err="1"/>
              <a:t>Ázar</a:t>
            </a:r>
            <a:r>
              <a:rPr lang="cs-CZ" dirty="0"/>
              <a:t>) - </a:t>
            </a:r>
            <a:r>
              <a:rPr lang="ar-SA" dirty="0"/>
              <a:t>آذر نفیسی</a:t>
            </a:r>
            <a:r>
              <a:rPr lang="cs-CZ" dirty="0"/>
              <a:t> …………mělo by se </a:t>
            </a:r>
            <a:r>
              <a:rPr lang="cs-CZ" dirty="0" err="1"/>
              <a:t>přep</a:t>
            </a:r>
            <a:r>
              <a:rPr lang="cs-CZ" dirty="0"/>
              <a:t>. </a:t>
            </a:r>
            <a:r>
              <a:rPr lang="cs-CZ" dirty="0" err="1"/>
              <a:t>Nafísí</a:t>
            </a:r>
            <a:endParaRPr lang="cs-CZ" dirty="0"/>
          </a:p>
          <a:p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17174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22319" y="581892"/>
            <a:ext cx="9582294" cy="529936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06683" y="1454727"/>
            <a:ext cx="9997930" cy="4914900"/>
          </a:xfrm>
        </p:spPr>
        <p:txBody>
          <a:bodyPr>
            <a:normAutofit fontScale="85000" lnSpcReduction="20000"/>
          </a:bodyPr>
          <a:lstStyle/>
          <a:p>
            <a:r>
              <a:rPr lang="cs-CZ" b="1" i="1" u="sng" dirty="0"/>
              <a:t>Arabská genitivní sousloví </a:t>
            </a:r>
            <a:r>
              <a:rPr lang="cs-CZ" dirty="0"/>
              <a:t> - naše transkripce není jednotná: </a:t>
            </a:r>
          </a:p>
          <a:p>
            <a:r>
              <a:rPr lang="cs-CZ" dirty="0"/>
              <a:t>složená arabská jména sepisujeme podle dosavadní praxe většinou </a:t>
            </a:r>
            <a:r>
              <a:rPr lang="cs-CZ" b="1" dirty="0"/>
              <a:t>dohromady</a:t>
            </a:r>
            <a:r>
              <a:rPr lang="cs-CZ" dirty="0"/>
              <a:t>: </a:t>
            </a:r>
          </a:p>
          <a:p>
            <a:r>
              <a:rPr lang="cs-CZ" b="1" dirty="0" err="1"/>
              <a:t>Náseroddín</a:t>
            </a:r>
            <a:r>
              <a:rPr lang="cs-CZ" dirty="0"/>
              <a:t> namísto arabského </a:t>
            </a:r>
            <a:r>
              <a:rPr lang="cs-CZ" dirty="0" err="1"/>
              <a:t>Násir</a:t>
            </a:r>
            <a:r>
              <a:rPr lang="cs-CZ" dirty="0"/>
              <a:t> ad-</a:t>
            </a:r>
            <a:r>
              <a:rPr lang="cs-CZ" dirty="0" err="1"/>
              <a:t>Dín</a:t>
            </a:r>
            <a:r>
              <a:rPr lang="cs-CZ" dirty="0"/>
              <a:t>, </a:t>
            </a:r>
            <a:r>
              <a:rPr lang="cs-CZ" dirty="0" err="1"/>
              <a:t>Násiruddín</a:t>
            </a:r>
            <a:r>
              <a:rPr lang="cs-CZ" dirty="0"/>
              <a:t> (</a:t>
            </a:r>
            <a:r>
              <a:rPr lang="fa-IR" dirty="0"/>
              <a:t>ناصرالدین</a:t>
            </a:r>
            <a:r>
              <a:rPr lang="cs-CZ" dirty="0"/>
              <a:t> )</a:t>
            </a:r>
          </a:p>
          <a:p>
            <a:r>
              <a:rPr lang="cs-CZ" b="1" dirty="0" err="1"/>
              <a:t>Mozaffaroddín</a:t>
            </a:r>
            <a:r>
              <a:rPr lang="cs-CZ" dirty="0"/>
              <a:t> </a:t>
            </a:r>
            <a:r>
              <a:rPr lang="cs-CZ" dirty="0" err="1"/>
              <a:t>Mozaffar</a:t>
            </a:r>
            <a:r>
              <a:rPr lang="cs-CZ" dirty="0"/>
              <a:t> ad-</a:t>
            </a:r>
            <a:r>
              <a:rPr lang="cs-CZ" dirty="0" err="1"/>
              <a:t>Dín</a:t>
            </a:r>
            <a:r>
              <a:rPr lang="cs-CZ" dirty="0"/>
              <a:t>, </a:t>
            </a:r>
            <a:r>
              <a:rPr lang="cs-CZ" dirty="0" err="1"/>
              <a:t>Muzaffaruddín</a:t>
            </a:r>
            <a:r>
              <a:rPr lang="cs-CZ" dirty="0"/>
              <a:t> </a:t>
            </a:r>
            <a:r>
              <a:rPr lang="fa-IR" dirty="0" err="1"/>
              <a:t>مظفرالدين</a:t>
            </a:r>
            <a:r>
              <a:rPr lang="cs-CZ" dirty="0"/>
              <a:t> </a:t>
            </a:r>
          </a:p>
          <a:p>
            <a:r>
              <a:rPr lang="cs-CZ" dirty="0"/>
              <a:t> </a:t>
            </a:r>
          </a:p>
          <a:p>
            <a:r>
              <a:rPr lang="cs-CZ" b="1" i="1" u="sng" dirty="0"/>
              <a:t>Jména význačných arabských osobností </a:t>
            </a:r>
            <a:endParaRPr lang="cs-CZ" dirty="0"/>
          </a:p>
          <a:p>
            <a:r>
              <a:rPr lang="cs-CZ" dirty="0"/>
              <a:t>mohou se uvádět v obou podobách: </a:t>
            </a:r>
          </a:p>
          <a:p>
            <a:r>
              <a:rPr lang="cs-CZ" dirty="0"/>
              <a:t>persky</a:t>
            </a:r>
            <a:r>
              <a:rPr lang="cs-CZ" b="1" dirty="0"/>
              <a:t> </a:t>
            </a:r>
            <a:r>
              <a:rPr lang="cs-CZ" b="1" dirty="0" err="1"/>
              <a:t>Mohammad</a:t>
            </a:r>
            <a:r>
              <a:rPr lang="cs-CZ" dirty="0"/>
              <a:t>, arabsky Muhammad, </a:t>
            </a:r>
            <a:r>
              <a:rPr lang="cs-CZ" b="1" dirty="0"/>
              <a:t>Omar (persky)</a:t>
            </a:r>
            <a:r>
              <a:rPr lang="cs-CZ" dirty="0"/>
              <a:t> / </a:t>
            </a:r>
            <a:r>
              <a:rPr lang="cs-CZ" dirty="0" err="1"/>
              <a:t>Umar</a:t>
            </a:r>
            <a:r>
              <a:rPr lang="cs-CZ" dirty="0"/>
              <a:t>.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Výjimky lze u pojmenování, která mají již v češtině běžnější ekvivalent převzatý z arabštiny. </a:t>
            </a:r>
          </a:p>
          <a:p>
            <a:r>
              <a:rPr lang="cs-CZ" dirty="0"/>
              <a:t>Ustálený způsob zápisu: např. </a:t>
            </a:r>
            <a:r>
              <a:rPr lang="cs-CZ" dirty="0" err="1"/>
              <a:t>ulamá</a:t>
            </a:r>
            <a:r>
              <a:rPr lang="cs-CZ" dirty="0"/>
              <a:t> (duchovní, učenci) namísto perského </a:t>
            </a:r>
            <a:r>
              <a:rPr lang="cs-CZ" b="1" dirty="0"/>
              <a:t>´</a:t>
            </a:r>
            <a:r>
              <a:rPr lang="cs-CZ" b="1" dirty="0" err="1"/>
              <a:t>olamá</a:t>
            </a:r>
            <a:r>
              <a:rPr lang="cs-CZ" dirty="0"/>
              <a:t>). Nutno ale uvést k poznámce k transkripci.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Obojí možnosti např. u </a:t>
            </a:r>
            <a:r>
              <a:rPr lang="cs-CZ" b="1" i="1" dirty="0" err="1"/>
              <a:t>maliku´š</a:t>
            </a:r>
            <a:r>
              <a:rPr lang="cs-CZ" b="1" i="1" dirty="0"/>
              <a:t> </a:t>
            </a:r>
            <a:r>
              <a:rPr lang="cs-CZ" b="1" i="1" dirty="0" err="1"/>
              <a:t>šu´ará</a:t>
            </a:r>
            <a:r>
              <a:rPr lang="cs-CZ" dirty="0"/>
              <a:t> (král básníků) (</a:t>
            </a:r>
            <a:r>
              <a:rPr lang="ar-SA" dirty="0"/>
              <a:t>ملک‌ الشعراء</a:t>
            </a:r>
            <a:r>
              <a:rPr lang="cs-CZ" dirty="0"/>
              <a:t>) </a:t>
            </a:r>
          </a:p>
          <a:p>
            <a:pPr lvl="0"/>
            <a:r>
              <a:rPr lang="cs-CZ" dirty="0"/>
              <a:t>přepis, který je sice v češtině neznámý, ale v perštině běžný </a:t>
            </a:r>
            <a:r>
              <a:rPr lang="cs-CZ" b="1" i="1" dirty="0" err="1"/>
              <a:t>maliku´š</a:t>
            </a:r>
            <a:r>
              <a:rPr lang="cs-CZ" b="1" i="1" dirty="0"/>
              <a:t> </a:t>
            </a:r>
            <a:r>
              <a:rPr lang="cs-CZ" b="1" i="1" dirty="0" err="1"/>
              <a:t>šu´ará</a:t>
            </a:r>
            <a:endParaRPr lang="cs-CZ" dirty="0"/>
          </a:p>
          <a:p>
            <a:pPr lvl="0"/>
            <a:r>
              <a:rPr lang="cs-CZ" dirty="0"/>
              <a:t> dle perského úzu </a:t>
            </a:r>
            <a:r>
              <a:rPr lang="cs-CZ" b="1" i="1" dirty="0" err="1"/>
              <a:t>malikoššo´ará</a:t>
            </a:r>
            <a:r>
              <a:rPr lang="cs-CZ" dirty="0"/>
              <a:t> nebo </a:t>
            </a:r>
            <a:r>
              <a:rPr lang="cs-CZ" b="1" dirty="0" err="1"/>
              <a:t>malekolšoará</a:t>
            </a:r>
            <a:r>
              <a:rPr lang="cs-CZ" b="1" dirty="0"/>
              <a:t>, </a:t>
            </a:r>
            <a:r>
              <a:rPr lang="cs-CZ" b="1" i="1" dirty="0" err="1"/>
              <a:t>malekošo´ará</a:t>
            </a:r>
            <a:r>
              <a:rPr lang="cs-CZ" dirty="0"/>
              <a:t>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81493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48245" y="509154"/>
            <a:ext cx="9873240" cy="394855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74173" y="1756064"/>
            <a:ext cx="10112230" cy="4498058"/>
          </a:xfrm>
        </p:spPr>
        <p:txBody>
          <a:bodyPr/>
          <a:lstStyle/>
          <a:p>
            <a:r>
              <a:rPr lang="cs-CZ" b="1" i="1" u="sng" dirty="0"/>
              <a:t>arabská apelativa</a:t>
            </a:r>
            <a:r>
              <a:rPr lang="cs-CZ" dirty="0"/>
              <a:t> (substantiva jiného než vlastního názvu – kůň, strom) </a:t>
            </a:r>
          </a:p>
          <a:p>
            <a:r>
              <a:rPr lang="cs-CZ" dirty="0"/>
              <a:t>jednotlivé členy ponecháváme oddělené v nominativním tvaru:</a:t>
            </a:r>
          </a:p>
          <a:p>
            <a:r>
              <a:rPr lang="cs-CZ" b="1" dirty="0" err="1"/>
              <a:t>bejt</a:t>
            </a:r>
            <a:r>
              <a:rPr lang="cs-CZ" b="1" dirty="0"/>
              <a:t> al-</a:t>
            </a:r>
            <a:r>
              <a:rPr lang="cs-CZ" b="1" dirty="0" err="1"/>
              <a:t>hikma</a:t>
            </a:r>
            <a:r>
              <a:rPr lang="cs-CZ" b="1" dirty="0"/>
              <a:t> </a:t>
            </a:r>
            <a:r>
              <a:rPr lang="cs-CZ" b="1" dirty="0" err="1"/>
              <a:t>بيت</a:t>
            </a:r>
            <a:r>
              <a:rPr lang="cs-CZ" b="1" dirty="0"/>
              <a:t> </a:t>
            </a:r>
            <a:r>
              <a:rPr lang="cs-CZ" b="1" dirty="0" err="1"/>
              <a:t>الحكمة</a:t>
            </a:r>
            <a:r>
              <a:rPr lang="cs-CZ" dirty="0"/>
              <a:t> – </a:t>
            </a:r>
            <a:r>
              <a:rPr lang="cs-CZ" dirty="0" err="1"/>
              <a:t>abbásovská</a:t>
            </a:r>
            <a:r>
              <a:rPr lang="cs-CZ" dirty="0"/>
              <a:t> knihovna Bagdád),</a:t>
            </a:r>
          </a:p>
          <a:p>
            <a:r>
              <a:rPr lang="cs-CZ" dirty="0"/>
              <a:t>či jedná-li se o </a:t>
            </a:r>
            <a:r>
              <a:rPr lang="cs-CZ" dirty="0" err="1"/>
              <a:t>poperštěné</a:t>
            </a:r>
            <a:r>
              <a:rPr lang="cs-CZ" dirty="0"/>
              <a:t> výrazy, píšeme dohromady: </a:t>
            </a:r>
            <a:r>
              <a:rPr lang="cs-CZ" b="1" dirty="0" err="1"/>
              <a:t>Dárolfunún</a:t>
            </a:r>
            <a:r>
              <a:rPr lang="cs-CZ" dirty="0"/>
              <a:t> namísto </a:t>
            </a:r>
            <a:r>
              <a:rPr lang="cs-CZ" dirty="0" err="1"/>
              <a:t>Dáru´l-funún</a:t>
            </a:r>
            <a:r>
              <a:rPr lang="cs-CZ" dirty="0"/>
              <a:t> –</a:t>
            </a:r>
          </a:p>
          <a:p>
            <a:r>
              <a:rPr lang="cs-CZ" dirty="0"/>
              <a:t>v </a:t>
            </a:r>
            <a:r>
              <a:rPr lang="cs-CZ" dirty="0" err="1"/>
              <a:t>anj</a:t>
            </a:r>
            <a:r>
              <a:rPr lang="cs-CZ" dirty="0"/>
              <a:t>: </a:t>
            </a:r>
            <a:r>
              <a:rPr lang="cs-CZ" b="1" dirty="0"/>
              <a:t>Dar al-</a:t>
            </a:r>
            <a:r>
              <a:rPr lang="cs-CZ" b="1" dirty="0" err="1"/>
              <a:t>Funun</a:t>
            </a:r>
            <a:r>
              <a:rPr lang="cs-CZ" dirty="0"/>
              <a:t> </a:t>
            </a:r>
            <a:r>
              <a:rPr lang="fa-IR" b="1" dirty="0"/>
              <a:t>دار الفنون</a:t>
            </a:r>
            <a:r>
              <a:rPr lang="fa-IR" dirty="0"/>
              <a:t>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00276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448584-7173-14A0-4F00-F110E2794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476356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E195909-CDB4-7181-B6BC-585BCDE8E0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200647"/>
            <a:ext cx="10178322" cy="5359179"/>
          </a:xfrm>
        </p:spPr>
        <p:txBody>
          <a:bodyPr/>
          <a:lstStyle/>
          <a:p>
            <a:r>
              <a:rPr lang="cs-CZ" dirty="0"/>
              <a:t>Transkribujte perský text:</a:t>
            </a:r>
          </a:p>
          <a:p>
            <a:endParaRPr lang="cs-CZ" dirty="0"/>
          </a:p>
          <a:p>
            <a:pPr algn="r" rtl="1"/>
            <a:r>
              <a:rPr lang="ar-SA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جنگِ ایران و عراق یا جنگِ هشت‌ساله در ادبیات جمهوری اسلامی جنگِ تحمیلی و دفاعِ مقدّس و در منابع عربی و غربی جنگِ اوّلِ خلیج و در عراق با نام </a:t>
            </a:r>
            <a:r>
              <a:rPr lang="ar-SA" sz="2800" b="1" strike="noStrike" kern="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 tooltip="قادسیهٔ صدام"/>
              </a:rPr>
              <a:t>قادسیهٔ صدام</a:t>
            </a:r>
            <a:r>
              <a:rPr lang="cs-CZ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A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از آن یاد می‌شد. طولانی‌ترین </a:t>
            </a:r>
            <a:r>
              <a:rPr lang="ar-SA" sz="2800" b="1" strike="noStrike" kern="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 tooltip="جنگ متعارف"/>
              </a:rPr>
              <a:t>جنگ متعارف</a:t>
            </a:r>
            <a:r>
              <a:rPr lang="cs-CZ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A" sz="2800" b="1" strike="noStrike" kern="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4" tooltip="قرن بیستم میلادی"/>
              </a:rPr>
              <a:t>قرن بیستم میلادی</a:t>
            </a:r>
            <a:r>
              <a:rPr lang="cs-CZ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A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و دوّمین جنگ طولانی این قرن پس از </a:t>
            </a:r>
            <a:r>
              <a:rPr lang="ar-SA" sz="2800" b="1" strike="noStrike" kern="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5" tooltip="جنگ ویتنام"/>
              </a:rPr>
              <a:t>جنگ ویتنام</a:t>
            </a:r>
            <a:r>
              <a:rPr lang="cs-CZ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A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بود که نزدیک به هشت سال به طول انجامید</a:t>
            </a:r>
            <a:r>
              <a:rPr lang="cs-CZ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r" rtl="1"/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89349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C09E1F-D9E5-1C88-9DBE-E40C6B36E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372990"/>
          </a:xfrm>
        </p:spPr>
        <p:txBody>
          <a:bodyPr>
            <a:normAutofit/>
          </a:bodyPr>
          <a:lstStyle/>
          <a:p>
            <a:endParaRPr lang="cs-CZ" sz="18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FB2F6A7-009D-8499-3CFA-3465FE8C9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168842"/>
            <a:ext cx="10178322" cy="5557961"/>
          </a:xfrm>
        </p:spPr>
        <p:txBody>
          <a:bodyPr>
            <a:normAutofit lnSpcReduction="10000"/>
          </a:bodyPr>
          <a:lstStyle/>
          <a:p>
            <a:r>
              <a:rPr lang="ar-SA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جنگِ ایران و عراق یا جنگِ هشت‌ساله در ادبیات جمهوری اسلامی جنگِ تحمیلی و دفاعِ مقدّس و در منابع عربی و غربی جنگِ اوّلِ خلیج و در عراق با نام </a:t>
            </a:r>
            <a:r>
              <a:rPr lang="ar-SA" sz="2800" b="1" strike="noStrike" kern="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 tooltip="قادسیهٔ صدام"/>
              </a:rPr>
              <a:t>قادسیهٔ صدام</a:t>
            </a:r>
            <a:r>
              <a:rPr lang="cs-CZ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A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از آن یاد می‌شد. طولانی‌ترین </a:t>
            </a:r>
            <a:r>
              <a:rPr lang="ar-SA" sz="2800" b="1" strike="noStrike" kern="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 tooltip="جنگ متعارف"/>
              </a:rPr>
              <a:t>جنگ متعارف</a:t>
            </a:r>
            <a:r>
              <a:rPr lang="cs-CZ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A" sz="2800" b="1" strike="noStrike" kern="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4" tooltip="قرن بیستم میلادی"/>
              </a:rPr>
              <a:t>قرن بیستم میلادی</a:t>
            </a:r>
            <a:r>
              <a:rPr lang="cs-CZ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A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و دوّمین جنگ طولانی این قرن پس از </a:t>
            </a:r>
            <a:r>
              <a:rPr lang="ar-SA" sz="2800" b="1" strike="noStrike" kern="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5" tooltip="جنگ ویتنام"/>
              </a:rPr>
              <a:t>جنگ ویتنام</a:t>
            </a:r>
            <a:r>
              <a:rPr lang="cs-CZ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A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بود که نزدیک به هشت سال به طول انجامید</a:t>
            </a:r>
            <a:r>
              <a:rPr lang="cs-CZ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endParaRPr lang="cs-CZ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Džang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-e Írán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Iráq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já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džang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-e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hašt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sále dar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adabiját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-e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džumhúrí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-je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eslámí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džang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-e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tahmílí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defá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´-e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moqadas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dar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manábe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´-e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arabí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gharbí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džang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-e aval-e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chalídž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dar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Iráq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bá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nám-e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Qádisije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-je Saddám (Sadám)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az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án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jád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míšavad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Túlátarín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džang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-e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mota´áref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-e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qarn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-e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bístom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-e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míládí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dovomín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džang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-e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túlání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-je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ín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qarn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pas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az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džang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-e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Vietnám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búd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ke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nazdík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hašt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sál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túl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andžámíd</a:t>
            </a:r>
            <a:r>
              <a:rPr lang="cs-CZ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01164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763516C8-F227-4B77-9AA7-61B9A0B782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87B66EC-97EF-B034-0405-F02F0A90F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3979877"/>
            <a:ext cx="8911687" cy="778589"/>
          </a:xfrm>
        </p:spPr>
        <p:txBody>
          <a:bodyPr anchor="b">
            <a:normAutofit/>
          </a:bodyPr>
          <a:lstStyle/>
          <a:p>
            <a:r>
              <a:rPr lang="cs-CZ" sz="2800"/>
              <a:t>DÚ – otázky v moodle. Na mail</a:t>
            </a:r>
          </a:p>
        </p:txBody>
      </p:sp>
      <p:sp>
        <p:nvSpPr>
          <p:cNvPr id="2057" name="Rectangle 2056">
            <a:extLst>
              <a:ext uri="{FF2B5EF4-FFF2-40B4-BE49-F238E27FC236}">
                <a16:creationId xmlns:a16="http://schemas.microsoft.com/office/drawing/2014/main" id="{D91B420C-C4C8-44DF-96B2-FBD1014646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rgbClr val="43828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pic>
        <p:nvPicPr>
          <p:cNvPr id="2050" name="Picture 2" descr="Obsah obrázku text&#10;&#10;Popis byl vytvořen automaticky">
            <a:hlinkClick r:id="rId2"/>
            <a:extLst>
              <a:ext uri="{FF2B5EF4-FFF2-40B4-BE49-F238E27FC236}">
                <a16:creationId xmlns:a16="http://schemas.microsoft.com/office/drawing/2014/main" id="{697E2F2F-8840-0E5D-BB1D-570CAB1ACE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80800" y="616548"/>
            <a:ext cx="4287996" cy="3215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9" name="Freeform 33">
            <a:extLst>
              <a:ext uri="{FF2B5EF4-FFF2-40B4-BE49-F238E27FC236}">
                <a16:creationId xmlns:a16="http://schemas.microsoft.com/office/drawing/2014/main" id="{070928B1-3E69-44AC-A1EE-B4E4270A7A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69172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1EDD639-4577-57F9-326E-220B893A46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4845585"/>
            <a:ext cx="8915400" cy="1280890"/>
          </a:xfrm>
        </p:spPr>
        <p:txBody>
          <a:bodyPr>
            <a:normAutofit/>
          </a:bodyPr>
          <a:lstStyle/>
          <a:p>
            <a:r>
              <a:rPr lang="cs-CZ" dirty="0">
                <a:hlinkClick r:id="rId2"/>
              </a:rPr>
              <a:t>https://www.youtube.com/watch?v=DdqDEn0LBjw</a:t>
            </a:r>
            <a:endParaRPr lang="cs-CZ" dirty="0"/>
          </a:p>
          <a:p>
            <a:endParaRPr lang="cs-CZ" dirty="0"/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1EE7B73B-E8FE-2A80-B32F-C15922D62E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784662"/>
              </p:ext>
            </p:extLst>
          </p:nvPr>
        </p:nvGraphicFramePr>
        <p:xfrm>
          <a:off x="7190528" y="1350085"/>
          <a:ext cx="4287997" cy="175331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466031">
                  <a:extLst>
                    <a:ext uri="{9D8B030D-6E8A-4147-A177-3AD203B41FA5}">
                      <a16:colId xmlns:a16="http://schemas.microsoft.com/office/drawing/2014/main" val="3865033328"/>
                    </a:ext>
                  </a:extLst>
                </a:gridCol>
                <a:gridCol w="3821966">
                  <a:extLst>
                    <a:ext uri="{9D8B030D-6E8A-4147-A177-3AD203B41FA5}">
                      <a16:colId xmlns:a16="http://schemas.microsoft.com/office/drawing/2014/main" val="1725425936"/>
                    </a:ext>
                  </a:extLst>
                </a:gridCol>
              </a:tblGrid>
              <a:tr h="1748922">
                <a:tc>
                  <a:txBody>
                    <a:bodyPr/>
                    <a:lstStyle/>
                    <a:p>
                      <a:r>
                        <a:rPr lang="cs-CZ" sz="1200" i="1" cap="none" spc="0">
                          <a:solidFill>
                            <a:schemeClr val="tx1"/>
                          </a:solidFill>
                          <a:effectLst/>
                        </a:rPr>
                        <a:t></a:t>
                      </a:r>
                      <a:endParaRPr lang="cs-CZ" sz="1200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3838" marR="191514" marT="53695" marB="53695">
                    <a:lnL w="28575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28575" cap="flat" cmpd="sng" algn="ctr">
                      <a:noFill/>
                      <a:prstDash val="solid"/>
                    </a:lnT>
                    <a:lnB w="2857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  <a:latin typeface="wf_segoe-ui_light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 Thousand Years of the Persian Book: A Curator's Tour</a:t>
                      </a:r>
                      <a:endParaRPr lang="en-US" sz="1200" b="0" cap="none" spc="0">
                        <a:solidFill>
                          <a:schemeClr val="tx1"/>
                        </a:solidFill>
                        <a:effectLst/>
                        <a:latin typeface="wf_segoe-ui_light"/>
                      </a:endParaRPr>
                    </a:p>
                    <a:p>
                      <a:r>
                        <a:rPr lang="en-US" sz="1200" cap="none" spc="0">
                          <a:solidFill>
                            <a:schemeClr val="tx1"/>
                          </a:solidFill>
                          <a:effectLst/>
                          <a:latin typeface="wf_segoe-ui_normal"/>
                        </a:rPr>
                        <a:t>The exhibition \"A Thousand Years of the Persian Book\" opened in March 2014 and ended in September 2014. Hirad Dinavari gives a guided tour showcasing the most exquisite Persian manuscripts, lithographs, early imprints and modern printed works in the Library's collections. Speaker Biography: Hirad Dinavari is Iranian world reference specialist ...</a:t>
                      </a:r>
                    </a:p>
                    <a:p>
                      <a:r>
                        <a:rPr lang="en-US" sz="1200" b="0" cap="none" spc="0">
                          <a:solidFill>
                            <a:schemeClr val="tx1"/>
                          </a:solidFill>
                          <a:effectLst/>
                          <a:latin typeface="wf_segoe-ui_normal"/>
                        </a:rPr>
                        <a:t>www.youtube.com</a:t>
                      </a:r>
                    </a:p>
                  </a:txBody>
                  <a:tcPr marL="63838" marR="191514" marT="53695" marB="53695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28575" cap="flat" cmpd="sng" algn="ctr">
                      <a:noFill/>
                      <a:prstDash val="solid"/>
                    </a:lnT>
                    <a:lnB w="2857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04503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18098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04109" y="624110"/>
            <a:ext cx="9800503" cy="446154"/>
          </a:xfrm>
        </p:spPr>
        <p:txBody>
          <a:bodyPr>
            <a:normAutofit fontScale="90000"/>
          </a:bodyPr>
          <a:lstStyle/>
          <a:p>
            <a:r>
              <a:rPr lang="cs-CZ" dirty="0"/>
              <a:t>Íránisté překladatelé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88473" y="1319645"/>
            <a:ext cx="10216139" cy="5340928"/>
          </a:xfrm>
        </p:spPr>
        <p:txBody>
          <a:bodyPr>
            <a:normAutofit lnSpcReduction="10000"/>
          </a:bodyPr>
          <a:lstStyle/>
          <a:p>
            <a:r>
              <a:rPr lang="cs-CZ" b="1" i="1" u="sng" dirty="0"/>
              <a:t>Jaromír Košut (1854–1880)</a:t>
            </a:r>
            <a:r>
              <a:rPr lang="cs-CZ" dirty="0"/>
              <a:t> - </a:t>
            </a:r>
            <a:r>
              <a:rPr lang="cs-CZ" i="1" dirty="0"/>
              <a:t>s  </a:t>
            </a:r>
            <a:r>
              <a:rPr lang="cs-CZ" i="1" dirty="0" err="1"/>
              <a:t>J.Vrchlickým</a:t>
            </a:r>
            <a:r>
              <a:rPr lang="cs-CZ" i="1" dirty="0"/>
              <a:t> </a:t>
            </a:r>
            <a:r>
              <a:rPr lang="cs-CZ" i="1" dirty="0" err="1"/>
              <a:t>Háfeze</a:t>
            </a:r>
            <a:r>
              <a:rPr lang="cs-CZ" i="1" dirty="0"/>
              <a:t> 1881</a:t>
            </a:r>
          </a:p>
          <a:p>
            <a:r>
              <a:rPr lang="cs-CZ" b="1" i="1" u="sng" dirty="0"/>
              <a:t>Rudolf Dvořák (1860–1920)</a:t>
            </a:r>
            <a:r>
              <a:rPr lang="cs-CZ" dirty="0"/>
              <a:t> - </a:t>
            </a:r>
            <a:r>
              <a:rPr lang="cs-CZ" i="1" dirty="0" err="1"/>
              <a:t>Fatáhí</a:t>
            </a:r>
            <a:r>
              <a:rPr lang="cs-CZ" i="1" dirty="0"/>
              <a:t> z </a:t>
            </a:r>
            <a:r>
              <a:rPr lang="cs-CZ" i="1" dirty="0" err="1"/>
              <a:t>Níšápúru</a:t>
            </a:r>
            <a:r>
              <a:rPr lang="cs-CZ" i="1" dirty="0"/>
              <a:t> </a:t>
            </a:r>
          </a:p>
          <a:p>
            <a:r>
              <a:rPr lang="cs-CZ" b="1" i="1" u="sng" dirty="0"/>
              <a:t>Jaromír Borecký (1869 – 1951) </a:t>
            </a:r>
            <a:r>
              <a:rPr lang="cs-CZ" i="1" dirty="0" err="1"/>
              <a:t>Ferdousí</a:t>
            </a:r>
            <a:r>
              <a:rPr lang="cs-CZ" i="1" dirty="0"/>
              <a:t>, Omar </a:t>
            </a:r>
            <a:r>
              <a:rPr lang="cs-CZ" i="1" dirty="0" err="1"/>
              <a:t>Chajjám</a:t>
            </a:r>
            <a:r>
              <a:rPr lang="cs-CZ" i="1" dirty="0"/>
              <a:t>.</a:t>
            </a:r>
          </a:p>
          <a:p>
            <a:r>
              <a:rPr lang="cs-CZ" b="1" i="1" u="sng" dirty="0"/>
              <a:t>Miloš Borecký (1903-1954)</a:t>
            </a:r>
            <a:r>
              <a:rPr lang="cs-CZ" dirty="0"/>
              <a:t> - </a:t>
            </a:r>
            <a:r>
              <a:rPr lang="cs-CZ" i="1" dirty="0" err="1"/>
              <a:t>Mauláná</a:t>
            </a:r>
            <a:r>
              <a:rPr lang="cs-CZ" i="1" dirty="0"/>
              <a:t>, </a:t>
            </a:r>
            <a:r>
              <a:rPr lang="cs-CZ" i="1" dirty="0" err="1"/>
              <a:t>Nizámí</a:t>
            </a:r>
            <a:r>
              <a:rPr lang="cs-CZ" i="1" dirty="0"/>
              <a:t>, </a:t>
            </a:r>
            <a:r>
              <a:rPr lang="cs-CZ" i="1" dirty="0" err="1"/>
              <a:t>Daqíqí</a:t>
            </a:r>
            <a:endParaRPr lang="cs-CZ" i="1" dirty="0"/>
          </a:p>
          <a:p>
            <a:r>
              <a:rPr lang="cs-CZ" b="1" i="1" u="sng" dirty="0"/>
              <a:t>Felix Tauer (1893-1981)</a:t>
            </a:r>
            <a:endParaRPr lang="cs-CZ" dirty="0"/>
          </a:p>
          <a:p>
            <a:r>
              <a:rPr lang="cs-CZ" b="1" i="1" u="sng" dirty="0"/>
              <a:t>Jan </a:t>
            </a:r>
            <a:r>
              <a:rPr lang="cs-CZ" b="1" i="1" u="sng" dirty="0" err="1"/>
              <a:t>Rypka</a:t>
            </a:r>
            <a:r>
              <a:rPr lang="cs-CZ" b="1" i="1" u="sng" dirty="0"/>
              <a:t>  (1886-1968)</a:t>
            </a:r>
            <a:r>
              <a:rPr lang="cs-CZ" dirty="0"/>
              <a:t> - </a:t>
            </a:r>
            <a:r>
              <a:rPr lang="cs-CZ" i="1" dirty="0" err="1"/>
              <a:t>Nezámíparast</a:t>
            </a:r>
            <a:r>
              <a:rPr lang="cs-CZ" i="1" dirty="0"/>
              <a:t> </a:t>
            </a:r>
            <a:endParaRPr lang="cs-CZ" dirty="0"/>
          </a:p>
          <a:p>
            <a:pPr lvl="0"/>
            <a:r>
              <a:rPr lang="cs-CZ" i="1" dirty="0"/>
              <a:t>Dějiny perské a tádžické literatury (1956, 1963). </a:t>
            </a:r>
            <a:r>
              <a:rPr lang="cs-CZ" i="1" dirty="0" err="1"/>
              <a:t>Anj</a:t>
            </a:r>
            <a:r>
              <a:rPr lang="cs-CZ" i="1" dirty="0"/>
              <a:t>, </a:t>
            </a:r>
            <a:r>
              <a:rPr lang="cs-CZ" i="1" dirty="0" err="1"/>
              <a:t>Nem</a:t>
            </a:r>
            <a:r>
              <a:rPr lang="cs-CZ" i="1" dirty="0"/>
              <a:t>, </a:t>
            </a:r>
            <a:r>
              <a:rPr lang="cs-CZ" i="1" dirty="0" err="1"/>
              <a:t>Ru</a:t>
            </a:r>
            <a:r>
              <a:rPr lang="cs-CZ" i="1" dirty="0"/>
              <a:t>, Per, </a:t>
            </a:r>
            <a:r>
              <a:rPr lang="cs-CZ" i="1" dirty="0" err="1"/>
              <a:t>Pol</a:t>
            </a:r>
            <a:r>
              <a:rPr lang="cs-CZ" i="1" dirty="0"/>
              <a:t>, </a:t>
            </a:r>
            <a:r>
              <a:rPr lang="cs-CZ" i="1" dirty="0" err="1"/>
              <a:t>urdu</a:t>
            </a:r>
            <a:endParaRPr lang="cs-CZ" dirty="0"/>
          </a:p>
          <a:p>
            <a:pPr lvl="0"/>
            <a:r>
              <a:rPr lang="cs-CZ" i="1" dirty="0" err="1"/>
              <a:t>Nizámí</a:t>
            </a:r>
            <a:r>
              <a:rPr lang="cs-CZ" i="1" dirty="0"/>
              <a:t> </a:t>
            </a:r>
            <a:r>
              <a:rPr lang="cs-CZ" i="1" dirty="0" err="1"/>
              <a:t>Gandžaví</a:t>
            </a:r>
            <a:r>
              <a:rPr lang="cs-CZ" i="1" dirty="0"/>
              <a:t> – (s Nezvalem, Eisnerem, Seifertem) </a:t>
            </a:r>
            <a:endParaRPr lang="cs-CZ" dirty="0"/>
          </a:p>
          <a:p>
            <a:pPr lvl="0"/>
            <a:r>
              <a:rPr lang="cs-CZ" i="1" dirty="0"/>
              <a:t>Omar </a:t>
            </a:r>
            <a:r>
              <a:rPr lang="cs-CZ" i="1" dirty="0" err="1"/>
              <a:t>Chajjám</a:t>
            </a:r>
            <a:r>
              <a:rPr lang="cs-CZ" i="1" dirty="0"/>
              <a:t> (se Závadou)</a:t>
            </a:r>
            <a:endParaRPr lang="cs-CZ" dirty="0"/>
          </a:p>
          <a:p>
            <a:r>
              <a:rPr lang="cs-CZ" b="1" i="1" dirty="0"/>
              <a:t> </a:t>
            </a:r>
            <a:r>
              <a:rPr lang="en-GB" b="1" u="sng" dirty="0" err="1"/>
              <a:t>Otakar</a:t>
            </a:r>
            <a:r>
              <a:rPr lang="en-GB" b="1" u="sng" dirty="0"/>
              <a:t> </a:t>
            </a:r>
            <a:r>
              <a:rPr lang="en-GB" b="1" u="sng" dirty="0" err="1"/>
              <a:t>Klíma</a:t>
            </a:r>
            <a:r>
              <a:rPr lang="en-GB" b="1" u="sng" dirty="0"/>
              <a:t> (1908–1988)</a:t>
            </a:r>
            <a:r>
              <a:rPr lang="en-GB" dirty="0"/>
              <a:t> </a:t>
            </a:r>
            <a:endParaRPr lang="cs-CZ" dirty="0"/>
          </a:p>
          <a:p>
            <a:r>
              <a:rPr lang="en-GB" i="1" dirty="0" err="1"/>
              <a:t>Oběti</a:t>
            </a:r>
            <a:r>
              <a:rPr lang="en-GB" i="1" dirty="0"/>
              <a:t> </a:t>
            </a:r>
            <a:r>
              <a:rPr lang="en-GB" i="1" dirty="0" err="1"/>
              <a:t>ohňům</a:t>
            </a:r>
            <a:r>
              <a:rPr lang="en-GB" dirty="0"/>
              <a:t>. </a:t>
            </a:r>
            <a:r>
              <a:rPr lang="en-GB" i="1" dirty="0" err="1"/>
              <a:t>Výběr</a:t>
            </a:r>
            <a:r>
              <a:rPr lang="en-GB" i="1" dirty="0"/>
              <a:t> z </a:t>
            </a:r>
            <a:r>
              <a:rPr lang="en-GB" i="1" dirty="0" err="1"/>
              <a:t>památek</a:t>
            </a:r>
            <a:r>
              <a:rPr lang="en-GB" i="1" dirty="0"/>
              <a:t> </a:t>
            </a:r>
            <a:r>
              <a:rPr lang="en-GB" i="1" dirty="0" err="1"/>
              <a:t>staroíránské</a:t>
            </a:r>
            <a:r>
              <a:rPr lang="en-GB" i="1" dirty="0"/>
              <a:t> a </a:t>
            </a:r>
            <a:r>
              <a:rPr lang="en-GB" i="1" dirty="0" err="1"/>
              <a:t>středoíránské</a:t>
            </a:r>
            <a:r>
              <a:rPr lang="en-GB" i="1" dirty="0"/>
              <a:t> </a:t>
            </a:r>
            <a:r>
              <a:rPr lang="en-GB" i="1" dirty="0" err="1"/>
              <a:t>literatury</a:t>
            </a:r>
            <a:r>
              <a:rPr lang="en-GB" dirty="0"/>
              <a:t>, </a:t>
            </a:r>
            <a:r>
              <a:rPr lang="en-GB" dirty="0" err="1"/>
              <a:t>Praha</a:t>
            </a:r>
            <a:r>
              <a:rPr lang="en-GB" dirty="0"/>
              <a:t> 1985</a:t>
            </a:r>
            <a:endParaRPr lang="cs-CZ" dirty="0"/>
          </a:p>
          <a:p>
            <a:r>
              <a:rPr lang="en-GB" b="1" u="sng" dirty="0" err="1"/>
              <a:t>Jiří</a:t>
            </a:r>
            <a:r>
              <a:rPr lang="en-GB" b="1" u="sng" dirty="0"/>
              <a:t> </a:t>
            </a:r>
            <a:r>
              <a:rPr lang="en-GB" b="1" u="sng" dirty="0" err="1"/>
              <a:t>Bečka</a:t>
            </a:r>
            <a:r>
              <a:rPr lang="en-GB" b="1" u="sng" dirty="0"/>
              <a:t> (1915-2004)</a:t>
            </a:r>
            <a:r>
              <a:rPr lang="en-GB" dirty="0"/>
              <a:t> – </a:t>
            </a:r>
            <a:r>
              <a:rPr lang="en-GB" dirty="0" err="1"/>
              <a:t>překlady</a:t>
            </a:r>
            <a:r>
              <a:rPr lang="en-GB" dirty="0"/>
              <a:t> z </a:t>
            </a:r>
            <a:r>
              <a:rPr lang="en-GB" dirty="0" err="1"/>
              <a:t>perštiny</a:t>
            </a:r>
            <a:r>
              <a:rPr lang="en-GB" dirty="0"/>
              <a:t>, </a:t>
            </a:r>
            <a:r>
              <a:rPr lang="en-GB" dirty="0" err="1"/>
              <a:t>tádžičtiny</a:t>
            </a:r>
            <a:r>
              <a:rPr lang="en-GB" dirty="0"/>
              <a:t>, </a:t>
            </a:r>
            <a:r>
              <a:rPr lang="en-GB" dirty="0" err="1"/>
              <a:t>paštó</a:t>
            </a:r>
            <a:endParaRPr lang="cs-CZ" dirty="0"/>
          </a:p>
          <a:p>
            <a:r>
              <a:rPr lang="en-GB" dirty="0" err="1"/>
              <a:t>Rúmí</a:t>
            </a:r>
            <a:r>
              <a:rPr lang="en-GB" dirty="0"/>
              <a:t>, </a:t>
            </a:r>
            <a:r>
              <a:rPr lang="en-GB" dirty="0" err="1"/>
              <a:t>Džaláleddín</a:t>
            </a:r>
            <a:r>
              <a:rPr lang="en-GB" dirty="0"/>
              <a:t> </a:t>
            </a:r>
            <a:r>
              <a:rPr lang="en-GB" dirty="0" err="1"/>
              <a:t>Balchí</a:t>
            </a:r>
            <a:r>
              <a:rPr lang="en-GB" dirty="0"/>
              <a:t>: </a:t>
            </a:r>
            <a:r>
              <a:rPr lang="en-GB" i="1" dirty="0" err="1"/>
              <a:t>Masnaví</a:t>
            </a:r>
            <a:r>
              <a:rPr lang="en-GB" dirty="0"/>
              <a:t> (</a:t>
            </a:r>
            <a:r>
              <a:rPr lang="en-GB" dirty="0" err="1"/>
              <a:t>přebásnil</a:t>
            </a:r>
            <a:r>
              <a:rPr lang="en-GB" dirty="0"/>
              <a:t> </a:t>
            </a:r>
            <a:r>
              <a:rPr lang="en-GB" u="sng" dirty="0">
                <a:hlinkClick r:id="rId2" tooltip="Josef Hiršal"/>
              </a:rPr>
              <a:t>Josef </a:t>
            </a:r>
            <a:r>
              <a:rPr lang="en-GB" u="sng" dirty="0" err="1">
                <a:hlinkClick r:id="rId2" tooltip="Josef Hiršal"/>
              </a:rPr>
              <a:t>Hiršal</a:t>
            </a:r>
            <a:r>
              <a:rPr lang="en-GB" dirty="0"/>
              <a:t>, </a:t>
            </a:r>
            <a:r>
              <a:rPr lang="en-GB" dirty="0" err="1"/>
              <a:t>Praha</a:t>
            </a:r>
            <a:r>
              <a:rPr lang="en-GB" dirty="0"/>
              <a:t>, </a:t>
            </a:r>
            <a:r>
              <a:rPr lang="en-GB" dirty="0" err="1"/>
              <a:t>Protis</a:t>
            </a:r>
            <a:r>
              <a:rPr lang="en-GB" dirty="0"/>
              <a:t> 1994/digital. V NKP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9008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45366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pic>
        <p:nvPicPr>
          <p:cNvPr id="2050" name="Picture 2" descr="Výsledek obrázku pro otakar klima zarathustra">
            <a:hlinkClick r:id="rId2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925368"/>
            <a:ext cx="3030506" cy="4887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Výsledek obrázku pro otakar klima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8706" y="810492"/>
            <a:ext cx="3362325" cy="3362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Výsledek obrázku pro otakar klima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7484" y="810492"/>
            <a:ext cx="3362325" cy="3362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Výsledek obrázku pro otakar klima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166" y="4132118"/>
            <a:ext cx="4486275" cy="3362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55676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1FF169-B940-9433-F57B-E9250ECF4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645106"/>
            <a:ext cx="5122652" cy="1259894"/>
          </a:xfrm>
        </p:spPr>
        <p:txBody>
          <a:bodyPr>
            <a:normAutofit/>
          </a:bodyPr>
          <a:lstStyle/>
          <a:p>
            <a:r>
              <a:rPr lang="cs-CZ" dirty="0"/>
              <a:t>Překlady beletrie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F813623-0B07-757B-CB9D-782D9FE3A8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789" y="1296064"/>
            <a:ext cx="5084809" cy="542278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sz="1400" dirty="0" err="1"/>
              <a:t>Nafisi</a:t>
            </a:r>
            <a:r>
              <a:rPr lang="cs-CZ" sz="1400" dirty="0"/>
              <a:t>, </a:t>
            </a:r>
            <a:r>
              <a:rPr lang="cs-CZ" sz="1400" dirty="0" err="1"/>
              <a:t>Azar</a:t>
            </a:r>
            <a:r>
              <a:rPr lang="cs-CZ" sz="1400" dirty="0"/>
              <a:t>: </a:t>
            </a:r>
            <a:r>
              <a:rPr lang="cs-CZ" sz="1400" b="1" dirty="0"/>
              <a:t>Jak jsme v Teheránu četly Lolitu : knihy a vzpomínky</a:t>
            </a:r>
            <a:r>
              <a:rPr lang="cs-CZ" sz="1400" dirty="0"/>
              <a:t>. Praha ; Litomyšl : Paseka, 2011</a:t>
            </a:r>
          </a:p>
          <a:p>
            <a:pPr>
              <a:lnSpc>
                <a:spcPct val="90000"/>
              </a:lnSpc>
            </a:pPr>
            <a:r>
              <a:rPr lang="en-GB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Nahai</a:t>
            </a:r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Gina B.: </a:t>
            </a:r>
            <a:r>
              <a:rPr lang="en-GB" sz="14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Andělé</a:t>
            </a:r>
            <a:r>
              <a:rPr lang="en-GB" sz="1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4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nad</a:t>
            </a:r>
            <a:r>
              <a:rPr lang="en-GB" sz="1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4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Teheránem</a:t>
            </a:r>
            <a:r>
              <a:rPr lang="en-GB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Praha: </a:t>
            </a:r>
            <a:r>
              <a:rPr lang="en-GB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Rybka</a:t>
            </a:r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2000</a:t>
            </a:r>
            <a:endParaRPr lang="cs-CZ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cs-CZ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</a:t>
            </a:r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GB" sz="14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Kaspický</a:t>
            </a:r>
            <a:r>
              <a:rPr lang="en-GB" sz="1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4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déšť</a:t>
            </a:r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Praha: </a:t>
            </a:r>
            <a:r>
              <a:rPr lang="en-GB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Ikar</a:t>
            </a:r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2008</a:t>
            </a:r>
            <a:endParaRPr lang="cs-CZ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cs-CZ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Abdolah</a:t>
            </a:r>
            <a:r>
              <a:rPr lang="cs-CZ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cs-CZ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Kader</a:t>
            </a:r>
            <a:r>
              <a:rPr lang="cs-CZ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cs-CZ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Dům u mešity</a:t>
            </a:r>
            <a:r>
              <a:rPr lang="cs-CZ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Zlín: Kniha </a:t>
            </a:r>
            <a:r>
              <a:rPr lang="cs-CZ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Zlin</a:t>
            </a:r>
            <a:r>
              <a:rPr lang="cs-CZ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2011.</a:t>
            </a:r>
          </a:p>
          <a:p>
            <a:pPr>
              <a:lnSpc>
                <a:spcPct val="90000"/>
              </a:lnSpc>
            </a:pPr>
            <a:r>
              <a:rPr lang="cs-CZ" sz="1400" dirty="0" err="1"/>
              <a:t>Nemat</a:t>
            </a:r>
            <a:r>
              <a:rPr lang="cs-CZ" sz="1400" dirty="0"/>
              <a:t>, Marina: </a:t>
            </a:r>
            <a:r>
              <a:rPr lang="cs-CZ" sz="1400" b="1" dirty="0"/>
              <a:t>Vězeňkyně z Teheránu</a:t>
            </a:r>
            <a:r>
              <a:rPr lang="cs-CZ" sz="1400" dirty="0"/>
              <a:t>. Brno: Jota, 2007</a:t>
            </a:r>
          </a:p>
          <a:p>
            <a:pPr>
              <a:lnSpc>
                <a:spcPct val="90000"/>
              </a:lnSpc>
            </a:pPr>
            <a:endParaRPr lang="cs-CZ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cs-CZ" sz="1400" dirty="0"/>
          </a:p>
          <a:p>
            <a:pPr>
              <a:lnSpc>
                <a:spcPct val="90000"/>
              </a:lnSpc>
            </a:pPr>
            <a:endParaRPr lang="cs-CZ" sz="1400" dirty="0"/>
          </a:p>
        </p:txBody>
      </p:sp>
      <p:pic>
        <p:nvPicPr>
          <p:cNvPr id="6" name="Obrázek 5" descr="Obsah obrázku text&#10;&#10;Popis byl vytvořen automaticky">
            <a:extLst>
              <a:ext uri="{FF2B5EF4-FFF2-40B4-BE49-F238E27FC236}">
                <a16:creationId xmlns:a16="http://schemas.microsoft.com/office/drawing/2014/main" id="{D1326A1E-2821-CE0D-D695-687062EE403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745" r="1143" b="-3"/>
          <a:stretch/>
        </p:blipFill>
        <p:spPr>
          <a:xfrm>
            <a:off x="6091918" y="623190"/>
            <a:ext cx="2640877" cy="5288032"/>
          </a:xfrm>
          <a:prstGeom prst="rect">
            <a:avLst/>
          </a:prstGeom>
        </p:spPr>
      </p:pic>
      <p:pic>
        <p:nvPicPr>
          <p:cNvPr id="5" name="Obrázek 4" descr="Obsah obrázku text&#10;&#10;Popis byl vytvořen automaticky">
            <a:extLst>
              <a:ext uri="{FF2B5EF4-FFF2-40B4-BE49-F238E27FC236}">
                <a16:creationId xmlns:a16="http://schemas.microsoft.com/office/drawing/2014/main" id="{D78561F9-7661-2276-F79C-DBDF30E86E3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8195" r="1135" b="-2"/>
          <a:stretch/>
        </p:blipFill>
        <p:spPr>
          <a:xfrm>
            <a:off x="8896517" y="623190"/>
            <a:ext cx="2647024" cy="5288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850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9D381B-BD55-DCB1-8FC0-CA854D890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9CC4011-68BD-C606-B979-CF08CC02D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Vtipné video pro slovní zásobu </a:t>
            </a:r>
            <a:r>
              <a:rPr lang="cs-CZ" dirty="0">
                <a:hlinkClick r:id="rId2"/>
              </a:rPr>
              <a:t>https://www.youtube.com/watch?v=eu7SsYv5Sas&amp;list=PLm6dm_Xmo9d_HM9j3SPrT6UAMCrKnuxAd&amp;index=3</a:t>
            </a:r>
            <a:endParaRPr lang="cs-CZ" dirty="0"/>
          </a:p>
          <a:p>
            <a:r>
              <a:rPr lang="cs-CZ" dirty="0"/>
              <a:t>Stara historie </a:t>
            </a:r>
            <a:r>
              <a:rPr lang="ar-OM" dirty="0">
                <a:hlinkClick r:id="rId3"/>
              </a:rPr>
              <a:t>پادشاهی اشکانیان : طولانی‌ترین سلسله پادشاهی در تاریخ ایران – </a:t>
            </a:r>
            <a:r>
              <a:rPr lang="cs-CZ">
                <a:hlinkClick r:id="rId3"/>
              </a:rPr>
              <a:t>YouTube</a:t>
            </a:r>
            <a:endParaRPr lang="cs-CZ"/>
          </a:p>
          <a:p>
            <a:endParaRPr lang="cs-CZ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56898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937C03-DF04-1B6B-8C1D-3F2E69998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645106"/>
            <a:ext cx="3650279" cy="1259894"/>
          </a:xfrm>
        </p:spPr>
        <p:txBody>
          <a:bodyPr>
            <a:normAutofit/>
          </a:bodyPr>
          <a:lstStyle/>
          <a:p>
            <a:r>
              <a:rPr lang="cs-CZ" dirty="0"/>
              <a:t>  Zkušenost  emigrace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7E960C-2F62-761D-9FD3-00F2EACD76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225" y="2133600"/>
            <a:ext cx="3650278" cy="3759253"/>
          </a:xfrm>
        </p:spPr>
        <p:txBody>
          <a:bodyPr>
            <a:normAutofit/>
          </a:bodyPr>
          <a:lstStyle/>
          <a:p>
            <a:r>
              <a:rPr lang="cs-CZ" sz="1400" dirty="0" err="1"/>
              <a:t>Kamali</a:t>
            </a:r>
            <a:r>
              <a:rPr lang="cs-CZ" sz="1400" dirty="0"/>
              <a:t>, Marjan: Čaj s nápadníkem. Praha: </a:t>
            </a:r>
            <a:r>
              <a:rPr lang="cs-CZ" sz="1400" dirty="0" err="1"/>
              <a:t>Ikar</a:t>
            </a:r>
            <a:r>
              <a:rPr lang="cs-CZ" sz="1400" dirty="0"/>
              <a:t>, 2014</a:t>
            </a:r>
          </a:p>
          <a:p>
            <a:r>
              <a:rPr lang="cs-CZ" sz="1400" dirty="0" err="1"/>
              <a:t>Hashemzadeh</a:t>
            </a:r>
            <a:r>
              <a:rPr lang="cs-CZ" sz="1400" dirty="0"/>
              <a:t> Bonde, </a:t>
            </a:r>
            <a:r>
              <a:rPr lang="cs-CZ" sz="1400" dirty="0" err="1"/>
              <a:t>Golnaz</a:t>
            </a:r>
            <a:r>
              <a:rPr lang="cs-CZ" sz="1400" dirty="0"/>
              <a:t>. To jsme byli my. Praha : Argo, 2018</a:t>
            </a:r>
          </a:p>
          <a:p>
            <a:r>
              <a:rPr lang="cs-CZ" sz="1400" dirty="0" err="1"/>
              <a:t>Molavi</a:t>
            </a:r>
            <a:r>
              <a:rPr lang="cs-CZ" sz="1400" dirty="0"/>
              <a:t>, </a:t>
            </a:r>
            <a:r>
              <a:rPr lang="cs-CZ" sz="1400" dirty="0" err="1"/>
              <a:t>Afshin</a:t>
            </a:r>
            <a:r>
              <a:rPr lang="cs-CZ" sz="1400" dirty="0"/>
              <a:t>: Toulky Persií: putování po Íránu. Praha : BB art, 2004</a:t>
            </a:r>
          </a:p>
          <a:p>
            <a:r>
              <a:rPr lang="cs-CZ" sz="1400" dirty="0" err="1"/>
              <a:t>Bahrampour</a:t>
            </a:r>
            <a:r>
              <a:rPr lang="cs-CZ" sz="1400" dirty="0"/>
              <a:t>, Tara: Žena mezi dvěma světy: život v Americe a Íránu. Praha: Ivo Železný, 2001</a:t>
            </a:r>
          </a:p>
          <a:p>
            <a:r>
              <a:rPr lang="cs-CZ" sz="1400" dirty="0" err="1"/>
              <a:t>Mehranová</a:t>
            </a:r>
            <a:r>
              <a:rPr lang="cs-CZ" sz="1400" dirty="0"/>
              <a:t>, </a:t>
            </a:r>
            <a:r>
              <a:rPr lang="cs-CZ" sz="1400" dirty="0" err="1"/>
              <a:t>Marsha</a:t>
            </a:r>
            <a:r>
              <a:rPr lang="cs-CZ" sz="1400" dirty="0"/>
              <a:t>: Polévka z granátových jablek. 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6612189F-C0DF-5490-A1AF-C27C732DE0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2480" y="640081"/>
            <a:ext cx="1743802" cy="2545952"/>
          </a:xfrm>
          <a:prstGeom prst="rect">
            <a:avLst/>
          </a:prstGeom>
        </p:spPr>
      </p:pic>
      <p:pic>
        <p:nvPicPr>
          <p:cNvPr id="11" name="Obrázek 10">
            <a:extLst>
              <a:ext uri="{FF2B5EF4-FFF2-40B4-BE49-F238E27FC236}">
                <a16:creationId xmlns:a16="http://schemas.microsoft.com/office/drawing/2014/main" id="{FBF42C12-3050-040F-80FF-9745D1B132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2690" y="3346899"/>
            <a:ext cx="1803382" cy="2545952"/>
          </a:xfrm>
          <a:prstGeom prst="rect">
            <a:avLst/>
          </a:prstGeom>
        </p:spPr>
      </p:pic>
      <p:pic>
        <p:nvPicPr>
          <p:cNvPr id="15" name="Obrázek 14" descr="Obsah obrázku text, oblouk&#10;&#10;Popis byl vytvořen automaticky">
            <a:extLst>
              <a:ext uri="{FF2B5EF4-FFF2-40B4-BE49-F238E27FC236}">
                <a16:creationId xmlns:a16="http://schemas.microsoft.com/office/drawing/2014/main" id="{14661F48-266D-136D-2AFE-30EA78E1CC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83341" y="640080"/>
            <a:ext cx="3384631" cy="5252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6478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1B5513-813A-7F73-9E2F-A61023556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1101" y="133350"/>
            <a:ext cx="10323512" cy="704850"/>
          </a:xfrm>
        </p:spPr>
        <p:txBody>
          <a:bodyPr/>
          <a:lstStyle/>
          <a:p>
            <a:r>
              <a:rPr lang="cs-CZ" dirty="0"/>
              <a:t>Kanonické práce k perské literatuře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25B7666-57F3-4E5B-7490-B49864BFF1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5375" y="1190625"/>
            <a:ext cx="10409237" cy="5534025"/>
          </a:xfrm>
        </p:spPr>
        <p:txBody>
          <a:bodyPr/>
          <a:lstStyle/>
          <a:p>
            <a:pPr marL="0" indent="0">
              <a:buNone/>
            </a:pPr>
            <a:r>
              <a:rPr lang="en-GB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Rypka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Jan: </a:t>
            </a:r>
            <a:r>
              <a:rPr lang="en-GB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Dějiny</a:t>
            </a:r>
            <a:r>
              <a:rPr lang="en-GB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perské</a:t>
            </a:r>
            <a:r>
              <a:rPr lang="en-GB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</a:t>
            </a:r>
            <a:r>
              <a:rPr lang="en-GB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tádžické</a:t>
            </a:r>
            <a:r>
              <a:rPr lang="en-GB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literatury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GB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Nakladatelství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Československé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akademie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věd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Praha 1956.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Otakar</a:t>
            </a:r>
            <a:r>
              <a:rPr lang="en-GB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Klíma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avestské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GB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staroperské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</a:t>
            </a:r>
            <a:r>
              <a:rPr lang="en-GB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středoperské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literatu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Rypka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klasická literatura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Věra</a:t>
            </a:r>
            <a:r>
              <a:rPr lang="en-GB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Kubíčková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moderní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Jiří</a:t>
            </a:r>
            <a:r>
              <a:rPr lang="en-GB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Cejpek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lidová</a:t>
            </a:r>
          </a:p>
          <a:p>
            <a:pPr marL="0" indent="0">
              <a:buNone/>
            </a:pP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Rypka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Jan: </a:t>
            </a:r>
            <a:r>
              <a:rPr lang="en-GB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Dějiny</a:t>
            </a:r>
            <a:r>
              <a:rPr lang="en-GB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perské</a:t>
            </a:r>
            <a:r>
              <a:rPr lang="en-GB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</a:t>
            </a:r>
            <a:r>
              <a:rPr lang="en-GB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tádžické</a:t>
            </a:r>
            <a:r>
              <a:rPr lang="en-GB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literatury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GB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Druhé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vydání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GB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Československá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akademie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věd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Praha 1963.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Rozšířené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vydání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z </a:t>
            </a:r>
            <a:r>
              <a:rPr lang="en-GB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roku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1963 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+ </a:t>
            </a:r>
            <a:r>
              <a:rPr lang="en-GB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adabov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á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literatur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Felix </a:t>
            </a:r>
            <a:r>
              <a:rPr lang="en-GB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Tauer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(1893–1981). 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Jan Marek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indopersk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á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literatur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14393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96291" y="633845"/>
            <a:ext cx="10008322" cy="353292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66455" y="1406235"/>
            <a:ext cx="8645236" cy="4817919"/>
          </a:xfrm>
        </p:spPr>
        <p:txBody>
          <a:bodyPr>
            <a:normAutofit fontScale="92500" lnSpcReduction="10000"/>
          </a:bodyPr>
          <a:lstStyle/>
          <a:p>
            <a:r>
              <a:rPr lang="cs-CZ" b="1" u="sng" dirty="0"/>
              <a:t>Jan Marek </a:t>
            </a:r>
            <a:r>
              <a:rPr lang="cs-CZ" dirty="0"/>
              <a:t>(1931- indolog, íránista): </a:t>
            </a:r>
            <a:r>
              <a:rPr lang="cs-CZ" dirty="0" err="1"/>
              <a:t>kpt</a:t>
            </a:r>
            <a:r>
              <a:rPr lang="cs-CZ" dirty="0"/>
              <a:t> v </a:t>
            </a:r>
            <a:r>
              <a:rPr lang="cs-CZ" dirty="0" err="1"/>
              <a:t>Rypkových</a:t>
            </a:r>
            <a:r>
              <a:rPr lang="cs-CZ" dirty="0"/>
              <a:t> Dějinách </a:t>
            </a:r>
          </a:p>
          <a:p>
            <a:r>
              <a:rPr lang="en-GB" dirty="0" err="1"/>
              <a:t>Džámí</a:t>
            </a:r>
            <a:r>
              <a:rPr lang="en-GB" dirty="0"/>
              <a:t> </a:t>
            </a:r>
            <a:r>
              <a:rPr lang="en-GB" dirty="0" err="1"/>
              <a:t>Abdurrahmán</a:t>
            </a:r>
            <a:r>
              <a:rPr lang="en-GB" dirty="0"/>
              <a:t>,  </a:t>
            </a:r>
            <a:r>
              <a:rPr lang="en-GB" i="1" dirty="0" err="1"/>
              <a:t>Jarní</a:t>
            </a:r>
            <a:r>
              <a:rPr lang="en-GB" i="1" dirty="0"/>
              <a:t> </a:t>
            </a:r>
            <a:r>
              <a:rPr lang="en-GB" i="1" dirty="0" err="1"/>
              <a:t>zahrada</a:t>
            </a:r>
            <a:r>
              <a:rPr lang="en-GB" dirty="0"/>
              <a:t>, </a:t>
            </a:r>
            <a:r>
              <a:rPr lang="en-GB" dirty="0" err="1"/>
              <a:t>Praha</a:t>
            </a:r>
            <a:r>
              <a:rPr lang="en-GB" dirty="0"/>
              <a:t>: </a:t>
            </a:r>
            <a:r>
              <a:rPr lang="en-GB" dirty="0" err="1"/>
              <a:t>Svět</a:t>
            </a:r>
            <a:r>
              <a:rPr lang="en-GB" dirty="0"/>
              <a:t> </a:t>
            </a:r>
            <a:r>
              <a:rPr lang="en-GB" dirty="0" err="1"/>
              <a:t>sovětů</a:t>
            </a:r>
            <a:r>
              <a:rPr lang="en-GB" dirty="0"/>
              <a:t> 1957.</a:t>
            </a:r>
            <a:endParaRPr lang="cs-CZ" dirty="0"/>
          </a:p>
          <a:p>
            <a:r>
              <a:rPr lang="en-GB" dirty="0"/>
              <a:t>Mohammad </a:t>
            </a:r>
            <a:r>
              <a:rPr lang="en-GB" dirty="0" err="1"/>
              <a:t>Iqbál</a:t>
            </a:r>
            <a:r>
              <a:rPr lang="en-GB" dirty="0"/>
              <a:t>: </a:t>
            </a:r>
            <a:r>
              <a:rPr lang="en-GB" dirty="0" err="1"/>
              <a:t>překlad</a:t>
            </a:r>
            <a:r>
              <a:rPr lang="en-GB" dirty="0"/>
              <a:t> s </a:t>
            </a:r>
            <a:r>
              <a:rPr lang="en-GB" dirty="0" err="1"/>
              <a:t>Kamilem</a:t>
            </a:r>
            <a:r>
              <a:rPr lang="en-GB" dirty="0"/>
              <a:t> </a:t>
            </a:r>
            <a:r>
              <a:rPr lang="en-GB" dirty="0" err="1"/>
              <a:t>Bednářem</a:t>
            </a:r>
            <a:endParaRPr lang="cs-CZ" dirty="0"/>
          </a:p>
          <a:p>
            <a:r>
              <a:rPr lang="cs-CZ" dirty="0"/>
              <a:t>Dějiny Afghánistánu</a:t>
            </a:r>
          </a:p>
          <a:p>
            <a:pPr marL="0" indent="0">
              <a:buNone/>
            </a:pPr>
            <a:endParaRPr lang="cs-CZ" dirty="0"/>
          </a:p>
          <a:p>
            <a:r>
              <a:rPr lang="en-GB" b="1" u="sng" dirty="0"/>
              <a:t>Eva </a:t>
            </a:r>
            <a:r>
              <a:rPr lang="en-GB" b="1" u="sng" dirty="0" err="1"/>
              <a:t>Štolbová</a:t>
            </a:r>
            <a:r>
              <a:rPr lang="en-GB" dirty="0"/>
              <a:t>: ·  </a:t>
            </a:r>
            <a:r>
              <a:rPr lang="en-GB" i="1" dirty="0" err="1"/>
              <a:t>Robáijját</a:t>
            </a:r>
            <a:r>
              <a:rPr lang="en-GB" i="1" dirty="0"/>
              <a:t>, </a:t>
            </a:r>
            <a:r>
              <a:rPr lang="en-GB" i="1" dirty="0" err="1"/>
              <a:t>Omarova</a:t>
            </a:r>
            <a:r>
              <a:rPr lang="en-GB" i="1" dirty="0"/>
              <a:t> </a:t>
            </a:r>
            <a:r>
              <a:rPr lang="en-GB" i="1" dirty="0" err="1"/>
              <a:t>nesmrtelná</a:t>
            </a:r>
            <a:r>
              <a:rPr lang="en-GB" i="1" dirty="0"/>
              <a:t> </a:t>
            </a:r>
            <a:r>
              <a:rPr lang="en-GB" i="1" dirty="0" err="1"/>
              <a:t>čtyřverší</a:t>
            </a:r>
            <a:r>
              <a:rPr lang="en-GB" dirty="0"/>
              <a:t>, </a:t>
            </a:r>
            <a:r>
              <a:rPr lang="en-GB" dirty="0" err="1"/>
              <a:t>vybral</a:t>
            </a:r>
            <a:r>
              <a:rPr lang="en-GB" dirty="0"/>
              <a:t> a </a:t>
            </a:r>
            <a:r>
              <a:rPr lang="en-GB" dirty="0" err="1"/>
              <a:t>uspořádal</a:t>
            </a:r>
            <a:r>
              <a:rPr lang="en-GB" dirty="0"/>
              <a:t> </a:t>
            </a:r>
            <a:r>
              <a:rPr lang="en-GB" dirty="0" err="1"/>
              <a:t>Jiří</a:t>
            </a:r>
            <a:r>
              <a:rPr lang="en-GB" dirty="0"/>
              <a:t> </a:t>
            </a:r>
            <a:r>
              <a:rPr lang="en-GB" dirty="0" err="1"/>
              <a:t>Bečka</a:t>
            </a:r>
            <a:r>
              <a:rPr lang="en-GB" dirty="0"/>
              <a:t>, z </a:t>
            </a:r>
            <a:r>
              <a:rPr lang="en-GB" dirty="0" err="1"/>
              <a:t>perštiny</a:t>
            </a:r>
            <a:r>
              <a:rPr lang="en-GB" dirty="0"/>
              <a:t> </a:t>
            </a:r>
            <a:r>
              <a:rPr lang="en-GB" dirty="0" err="1"/>
              <a:t>přeložili</a:t>
            </a:r>
            <a:r>
              <a:rPr lang="en-GB" dirty="0"/>
              <a:t> a </a:t>
            </a:r>
            <a:r>
              <a:rPr lang="en-GB" dirty="0" err="1"/>
              <a:t>přebásnili</a:t>
            </a:r>
            <a:r>
              <a:rPr lang="en-GB" dirty="0"/>
              <a:t> </a:t>
            </a:r>
            <a:r>
              <a:rPr lang="en-GB" u="sng" dirty="0">
                <a:hlinkClick r:id="rId2" tooltip="Eva Štolbová (stránka neexistuje)"/>
              </a:rPr>
              <a:t>Eva </a:t>
            </a:r>
            <a:r>
              <a:rPr lang="en-GB" u="sng" dirty="0" err="1">
                <a:hlinkClick r:id="rId2" tooltip="Eva Štolbová (stránka neexistuje)"/>
              </a:rPr>
              <a:t>Štolbová</a:t>
            </a:r>
            <a:r>
              <a:rPr lang="en-GB" dirty="0"/>
              <a:t> a </a:t>
            </a:r>
            <a:r>
              <a:rPr lang="en-GB" dirty="0" err="1"/>
              <a:t>podle</a:t>
            </a:r>
            <a:r>
              <a:rPr lang="en-GB" dirty="0"/>
              <a:t> </a:t>
            </a:r>
            <a:r>
              <a:rPr lang="en-GB" dirty="0" err="1"/>
              <a:t>překladu</a:t>
            </a:r>
            <a:r>
              <a:rPr lang="en-GB" dirty="0"/>
              <a:t> </a:t>
            </a:r>
            <a:r>
              <a:rPr lang="en-GB" u="sng" dirty="0">
                <a:hlinkClick r:id="rId3" tooltip="Jan Rypka"/>
              </a:rPr>
              <a:t>Jana </a:t>
            </a:r>
            <a:r>
              <a:rPr lang="en-GB" u="sng" dirty="0" err="1">
                <a:hlinkClick r:id="rId3" tooltip="Jan Rypka"/>
              </a:rPr>
              <a:t>Rypky</a:t>
            </a:r>
            <a:r>
              <a:rPr lang="en-GB" dirty="0"/>
              <a:t> </a:t>
            </a:r>
            <a:r>
              <a:rPr lang="en-GB" u="sng" dirty="0" err="1">
                <a:hlinkClick r:id="rId4" tooltip="Vilém Závada"/>
              </a:rPr>
              <a:t>Vilém</a:t>
            </a:r>
            <a:r>
              <a:rPr lang="en-GB" u="sng" dirty="0">
                <a:hlinkClick r:id="rId4" tooltip="Vilém Závada"/>
              </a:rPr>
              <a:t> </a:t>
            </a:r>
            <a:r>
              <a:rPr lang="en-GB" u="sng" dirty="0" err="1">
                <a:hlinkClick r:id="rId4" tooltip="Vilém Závada"/>
              </a:rPr>
              <a:t>Závada</a:t>
            </a:r>
            <a:r>
              <a:rPr lang="en-GB" dirty="0"/>
              <a:t> a </a:t>
            </a:r>
            <a:r>
              <a:rPr lang="en-GB" dirty="0" err="1"/>
              <a:t>další</a:t>
            </a:r>
            <a:r>
              <a:rPr lang="en-GB" dirty="0"/>
              <a:t>, </a:t>
            </a:r>
            <a:r>
              <a:rPr lang="en-GB" dirty="0" err="1"/>
              <a:t>Praha</a:t>
            </a:r>
            <a:r>
              <a:rPr lang="en-GB" dirty="0"/>
              <a:t>, Dar </a:t>
            </a:r>
            <a:r>
              <a:rPr lang="en-GB" dirty="0" err="1"/>
              <a:t>Ibn</a:t>
            </a:r>
            <a:r>
              <a:rPr lang="en-GB" dirty="0"/>
              <a:t> </a:t>
            </a:r>
            <a:r>
              <a:rPr lang="en-GB" dirty="0" err="1"/>
              <a:t>Rushd</a:t>
            </a:r>
            <a:r>
              <a:rPr lang="en-GB" dirty="0"/>
              <a:t>, </a:t>
            </a:r>
            <a:r>
              <a:rPr lang="en-GB" u="sng" dirty="0">
                <a:hlinkClick r:id="rId5" tooltip="2001"/>
              </a:rPr>
              <a:t>2001</a:t>
            </a:r>
            <a:endParaRPr lang="cs-CZ" dirty="0"/>
          </a:p>
          <a:p>
            <a:r>
              <a:rPr lang="en-GB" dirty="0" err="1"/>
              <a:t>Háfez</a:t>
            </a:r>
            <a:r>
              <a:rPr lang="en-GB" dirty="0"/>
              <a:t>, </a:t>
            </a:r>
            <a:r>
              <a:rPr lang="en-GB" dirty="0" err="1"/>
              <a:t>Džámí</a:t>
            </a:r>
            <a:r>
              <a:rPr lang="en-GB" dirty="0"/>
              <a:t>…..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en-GB" b="1" u="sng" dirty="0" err="1"/>
              <a:t>Zdeněk</a:t>
            </a:r>
            <a:r>
              <a:rPr lang="en-GB" b="1" u="sng" dirty="0"/>
              <a:t> </a:t>
            </a:r>
            <a:r>
              <a:rPr lang="en-GB" b="1" u="sng" dirty="0" err="1"/>
              <a:t>Cvrkal</a:t>
            </a:r>
            <a:r>
              <a:rPr lang="en-GB" dirty="0"/>
              <a:t>: </a:t>
            </a:r>
            <a:r>
              <a:rPr lang="en-GB" dirty="0" err="1"/>
              <a:t>Nezámolmolk</a:t>
            </a:r>
            <a:r>
              <a:rPr lang="en-GB" dirty="0"/>
              <a:t>: </a:t>
            </a:r>
            <a:r>
              <a:rPr lang="en-GB" dirty="0" err="1"/>
              <a:t>Sijásatnáme</a:t>
            </a:r>
            <a:endParaRPr lang="cs-CZ" dirty="0"/>
          </a:p>
          <a:p>
            <a:r>
              <a:rPr lang="cs-CZ" dirty="0"/>
              <a:t>Adéla Křikavová, Zdeněk </a:t>
            </a:r>
            <a:r>
              <a:rPr lang="cs-CZ" dirty="0" err="1"/>
              <a:t>Denk</a:t>
            </a:r>
            <a:r>
              <a:rPr lang="cs-CZ" dirty="0"/>
              <a:t>, Jiří Cejpek (</a:t>
            </a:r>
            <a:r>
              <a:rPr lang="cs-CZ" dirty="0" err="1"/>
              <a:t>Turandocht</a:t>
            </a:r>
            <a:r>
              <a:rPr lang="cs-CZ" dirty="0"/>
              <a:t>)</a:t>
            </a:r>
          </a:p>
          <a:p>
            <a:r>
              <a:rPr lang="cs-CZ" dirty="0"/>
              <a:t>Kříhová, Zuzana a kol.: Vítr nás odnese : antologie současné perské literatury z Íránu a Afghánistánu. V Praze : </a:t>
            </a:r>
            <a:r>
              <a:rPr lang="cs-CZ" dirty="0" err="1"/>
              <a:t>Gutenberg</a:t>
            </a:r>
            <a:r>
              <a:rPr lang="cs-CZ" dirty="0"/>
              <a:t> : Kontinenty, 2009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59847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65119" y="624110"/>
            <a:ext cx="10039494" cy="238335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43001" y="1381991"/>
            <a:ext cx="10361612" cy="494607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b="1" u="sng" dirty="0"/>
              <a:t>Jiří Osvald (1942-2001)</a:t>
            </a:r>
            <a:endParaRPr lang="cs-CZ" dirty="0"/>
          </a:p>
          <a:p>
            <a:r>
              <a:rPr lang="cs-CZ" dirty="0" err="1"/>
              <a:t>Kejká´ús</a:t>
            </a:r>
            <a:r>
              <a:rPr lang="cs-CZ" dirty="0"/>
              <a:t>: </a:t>
            </a:r>
            <a:r>
              <a:rPr lang="cs-CZ" dirty="0" err="1"/>
              <a:t>Kábúsnáme</a:t>
            </a:r>
            <a:r>
              <a:rPr lang="cs-CZ" dirty="0"/>
              <a:t> (Kniha rad)</a:t>
            </a:r>
          </a:p>
          <a:p>
            <a:r>
              <a:rPr lang="cs-CZ" dirty="0" err="1"/>
              <a:t>Sádeq</a:t>
            </a:r>
            <a:r>
              <a:rPr lang="cs-CZ" dirty="0"/>
              <a:t> </a:t>
            </a:r>
            <a:r>
              <a:rPr lang="cs-CZ" dirty="0" err="1"/>
              <a:t>Čúbak</a:t>
            </a:r>
            <a:r>
              <a:rPr lang="cs-CZ" dirty="0"/>
              <a:t>: Spravedlnost</a:t>
            </a:r>
          </a:p>
          <a:p>
            <a:pPr marL="0" indent="0">
              <a:buNone/>
            </a:pPr>
            <a:r>
              <a:rPr lang="cs-CZ" dirty="0"/>
              <a:t>     </a:t>
            </a:r>
            <a:r>
              <a:rPr lang="cs-CZ" dirty="0" err="1"/>
              <a:t>Ebrahím</a:t>
            </a:r>
            <a:r>
              <a:rPr lang="cs-CZ" dirty="0"/>
              <a:t> </a:t>
            </a:r>
            <a:r>
              <a:rPr lang="cs-CZ" dirty="0" err="1"/>
              <a:t>Golestán</a:t>
            </a:r>
            <a:r>
              <a:rPr lang="cs-CZ" dirty="0"/>
              <a:t>: Láska zelených let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u="sng" dirty="0"/>
              <a:t>Věra </a:t>
            </a:r>
            <a:r>
              <a:rPr lang="cs-CZ" b="1" u="sng" dirty="0" err="1"/>
              <a:t>Kubíčková-Stivínová</a:t>
            </a:r>
            <a:r>
              <a:rPr lang="cs-CZ" b="1" u="sng" dirty="0"/>
              <a:t> (1918- 2009</a:t>
            </a:r>
            <a:r>
              <a:rPr lang="cs-CZ" b="1" dirty="0"/>
              <a:t>)</a:t>
            </a:r>
          </a:p>
          <a:p>
            <a:pPr lvl="0"/>
            <a:r>
              <a:rPr lang="cs-CZ" dirty="0"/>
              <a:t>                             O Shledání </a:t>
            </a:r>
            <a:r>
              <a:rPr lang="cs-CZ" dirty="0" err="1"/>
              <a:t>Zála</a:t>
            </a:r>
            <a:r>
              <a:rPr lang="cs-CZ" dirty="0"/>
              <a:t> a </a:t>
            </a:r>
            <a:r>
              <a:rPr lang="cs-CZ" dirty="0" err="1"/>
              <a:t>Rúdáby</a:t>
            </a:r>
            <a:r>
              <a:rPr lang="cs-CZ" dirty="0"/>
              <a:t> (</a:t>
            </a:r>
            <a:r>
              <a:rPr lang="cs-CZ" dirty="0" err="1"/>
              <a:t>Ferdousí</a:t>
            </a:r>
            <a:r>
              <a:rPr lang="cs-CZ" dirty="0"/>
              <a:t>), Ibn </a:t>
            </a:r>
            <a:r>
              <a:rPr lang="cs-CZ" dirty="0" err="1"/>
              <a:t>Síná</a:t>
            </a:r>
            <a:endParaRPr lang="cs-CZ" dirty="0"/>
          </a:p>
          <a:p>
            <a:pPr lvl="0"/>
            <a:r>
              <a:rPr lang="cs-CZ" dirty="0"/>
              <a:t>                              </a:t>
            </a:r>
            <a:r>
              <a:rPr lang="cs-CZ" dirty="0" err="1"/>
              <a:t>Gorgání</a:t>
            </a:r>
            <a:r>
              <a:rPr lang="cs-CZ" dirty="0"/>
              <a:t>: </a:t>
            </a:r>
            <a:r>
              <a:rPr lang="cs-CZ" dirty="0" err="1"/>
              <a:t>Vís</a:t>
            </a:r>
            <a:r>
              <a:rPr lang="cs-CZ" dirty="0"/>
              <a:t> a </a:t>
            </a:r>
            <a:r>
              <a:rPr lang="cs-CZ" dirty="0" err="1"/>
              <a:t>Rámín</a:t>
            </a:r>
            <a:endParaRPr lang="cs-CZ" dirty="0"/>
          </a:p>
          <a:p>
            <a:pPr lvl="0"/>
            <a:r>
              <a:rPr lang="cs-CZ" dirty="0"/>
              <a:t>                              </a:t>
            </a:r>
            <a:r>
              <a:rPr lang="cs-CZ" dirty="0" err="1"/>
              <a:t>Nizámí</a:t>
            </a:r>
            <a:r>
              <a:rPr lang="cs-CZ" dirty="0"/>
              <a:t> </a:t>
            </a:r>
            <a:r>
              <a:rPr lang="cs-CZ" dirty="0" err="1"/>
              <a:t>Arúzí</a:t>
            </a:r>
            <a:r>
              <a:rPr lang="cs-CZ" dirty="0"/>
              <a:t>: </a:t>
            </a:r>
            <a:r>
              <a:rPr lang="cs-CZ" dirty="0" err="1"/>
              <a:t>Čahár</a:t>
            </a:r>
            <a:r>
              <a:rPr lang="cs-CZ" dirty="0"/>
              <a:t> </a:t>
            </a:r>
            <a:r>
              <a:rPr lang="cs-CZ" dirty="0" err="1"/>
              <a:t>maqále</a:t>
            </a:r>
            <a:r>
              <a:rPr lang="cs-CZ" dirty="0"/>
              <a:t> ze Samarkandu, 11. stol. </a:t>
            </a:r>
            <a:r>
              <a:rPr lang="cs-CZ" dirty="0" err="1"/>
              <a:t>Árúzí</a:t>
            </a:r>
            <a:r>
              <a:rPr lang="cs-CZ" dirty="0"/>
              <a:t> – znalec metra</a:t>
            </a:r>
          </a:p>
          <a:p>
            <a:r>
              <a:rPr lang="cs-CZ" dirty="0"/>
              <a:t>                             </a:t>
            </a:r>
            <a:r>
              <a:rPr lang="en-GB" dirty="0" err="1"/>
              <a:t>Sádí</a:t>
            </a:r>
            <a:r>
              <a:rPr lang="en-GB" dirty="0"/>
              <a:t>: (13. </a:t>
            </a:r>
            <a:r>
              <a:rPr lang="en-GB" dirty="0" err="1"/>
              <a:t>stol</a:t>
            </a:r>
            <a:r>
              <a:rPr lang="en-GB" dirty="0"/>
              <a:t>) </a:t>
            </a:r>
            <a:r>
              <a:rPr lang="en-GB" i="1" dirty="0" err="1"/>
              <a:t>Růžová</a:t>
            </a:r>
            <a:r>
              <a:rPr lang="en-GB" i="1" dirty="0"/>
              <a:t> </a:t>
            </a:r>
            <a:r>
              <a:rPr lang="en-GB" i="1" dirty="0" err="1"/>
              <a:t>zahrada</a:t>
            </a:r>
            <a:r>
              <a:rPr lang="en-GB" dirty="0"/>
              <a:t>. 1954.</a:t>
            </a:r>
            <a:endParaRPr lang="cs-CZ" dirty="0"/>
          </a:p>
          <a:p>
            <a:r>
              <a:rPr lang="en-GB" dirty="0"/>
              <a:t>                             </a:t>
            </a:r>
            <a:r>
              <a:rPr lang="en-GB" dirty="0" err="1"/>
              <a:t>Háfez</a:t>
            </a:r>
            <a:r>
              <a:rPr lang="en-GB" dirty="0"/>
              <a:t> </a:t>
            </a:r>
            <a:r>
              <a:rPr lang="en-GB" dirty="0" err="1"/>
              <a:t>Šamsuddín</a:t>
            </a:r>
            <a:r>
              <a:rPr lang="en-GB" dirty="0"/>
              <a:t>, </a:t>
            </a:r>
            <a:r>
              <a:rPr lang="en-GB" i="1" dirty="0"/>
              <a:t>Co </a:t>
            </a:r>
            <a:r>
              <a:rPr lang="en-GB" i="1" dirty="0" err="1"/>
              <a:t>zbude</a:t>
            </a:r>
            <a:r>
              <a:rPr lang="en-GB" i="1" dirty="0"/>
              <a:t> z </a:t>
            </a:r>
            <a:r>
              <a:rPr lang="en-GB" i="1" dirty="0" err="1"/>
              <a:t>růží</a:t>
            </a:r>
            <a:r>
              <a:rPr lang="en-GB" i="1" dirty="0"/>
              <a:t>, </a:t>
            </a:r>
            <a:r>
              <a:rPr lang="en-GB" i="1" dirty="0" err="1"/>
              <a:t>když</a:t>
            </a:r>
            <a:r>
              <a:rPr lang="en-GB" i="1" dirty="0"/>
              <a:t> je </a:t>
            </a:r>
            <a:r>
              <a:rPr lang="en-GB" i="1" dirty="0" err="1"/>
              <a:t>slavík</a:t>
            </a:r>
            <a:r>
              <a:rPr lang="en-GB" i="1" dirty="0"/>
              <a:t> </a:t>
            </a:r>
            <a:r>
              <a:rPr lang="en-GB" i="1" dirty="0" err="1"/>
              <a:t>zradí</a:t>
            </a:r>
            <a:r>
              <a:rPr lang="en-GB" dirty="0"/>
              <a:t>, </a:t>
            </a:r>
            <a:r>
              <a:rPr lang="en-GB" dirty="0" err="1"/>
              <a:t>Praha</a:t>
            </a:r>
            <a:r>
              <a:rPr lang="en-GB" dirty="0"/>
              <a:t> Odeon 1987. </a:t>
            </a:r>
            <a:endParaRPr lang="cs-CZ" dirty="0"/>
          </a:p>
          <a:p>
            <a:r>
              <a:rPr lang="en-GB" dirty="0"/>
              <a:t>                             </a:t>
            </a:r>
            <a:r>
              <a:rPr lang="en-GB" dirty="0" err="1"/>
              <a:t>Hedájat</a:t>
            </a:r>
            <a:r>
              <a:rPr lang="en-GB" dirty="0"/>
              <a:t>, </a:t>
            </a:r>
            <a:r>
              <a:rPr lang="en-GB" dirty="0" err="1"/>
              <a:t>Sádek</a:t>
            </a:r>
            <a:r>
              <a:rPr lang="en-GB" dirty="0"/>
              <a:t>: </a:t>
            </a:r>
            <a:r>
              <a:rPr lang="en-GB" i="1" dirty="0" err="1"/>
              <a:t>Tři</a:t>
            </a:r>
            <a:r>
              <a:rPr lang="en-GB" i="1" dirty="0"/>
              <a:t> </a:t>
            </a:r>
            <a:r>
              <a:rPr lang="en-GB" i="1" dirty="0" err="1"/>
              <a:t>kapky</a:t>
            </a:r>
            <a:r>
              <a:rPr lang="en-GB" i="1" dirty="0"/>
              <a:t> </a:t>
            </a:r>
            <a:r>
              <a:rPr lang="en-GB" i="1" dirty="0" err="1"/>
              <a:t>krve</a:t>
            </a:r>
            <a:r>
              <a:rPr lang="en-GB" i="1" dirty="0"/>
              <a:t>.  </a:t>
            </a:r>
            <a:r>
              <a:rPr lang="en-GB" i="1" dirty="0" err="1"/>
              <a:t>Výbor</a:t>
            </a:r>
            <a:r>
              <a:rPr lang="en-GB" i="1" dirty="0"/>
              <a:t> z </a:t>
            </a:r>
            <a:r>
              <a:rPr lang="en-GB" i="1" dirty="0" err="1"/>
              <a:t>povídek</a:t>
            </a:r>
            <a:r>
              <a:rPr lang="en-GB" dirty="0"/>
              <a:t>. </a:t>
            </a:r>
            <a:r>
              <a:rPr lang="en-GB" dirty="0" err="1"/>
              <a:t>Praha</a:t>
            </a:r>
            <a:r>
              <a:rPr lang="en-GB" dirty="0"/>
              <a:t> 1964.</a:t>
            </a:r>
            <a:endParaRPr lang="cs-CZ" dirty="0"/>
          </a:p>
          <a:p>
            <a:r>
              <a:rPr lang="en-GB" dirty="0"/>
              <a:t>                             </a:t>
            </a:r>
            <a:r>
              <a:rPr lang="en-GB" dirty="0" err="1"/>
              <a:t>Čúbak</a:t>
            </a:r>
            <a:r>
              <a:rPr lang="en-GB" dirty="0"/>
              <a:t>: </a:t>
            </a:r>
            <a:r>
              <a:rPr lang="en-GB" dirty="0" err="1"/>
              <a:t>Spravedlnost</a:t>
            </a:r>
            <a:r>
              <a:rPr lang="en-GB" dirty="0"/>
              <a:t> (s </a:t>
            </a:r>
            <a:r>
              <a:rPr lang="en-GB" dirty="0" err="1"/>
              <a:t>Osvaldem</a:t>
            </a:r>
            <a:r>
              <a:rPr lang="en-GB" dirty="0"/>
              <a:t>)</a:t>
            </a:r>
            <a:endParaRPr lang="cs-CZ" dirty="0"/>
          </a:p>
          <a:p>
            <a:r>
              <a:rPr lang="en-GB" dirty="0"/>
              <a:t>                             </a:t>
            </a:r>
            <a:r>
              <a:rPr lang="en-GB" dirty="0" err="1"/>
              <a:t>Esfandiary</a:t>
            </a:r>
            <a:r>
              <a:rPr lang="en-GB" dirty="0"/>
              <a:t> </a:t>
            </a:r>
            <a:r>
              <a:rPr lang="en-GB" dirty="0" err="1"/>
              <a:t>Fereidoun</a:t>
            </a:r>
            <a:r>
              <a:rPr lang="en-GB" dirty="0"/>
              <a:t>, </a:t>
            </a:r>
            <a:r>
              <a:rPr lang="en-GB" dirty="0" err="1"/>
              <a:t>Občanský</a:t>
            </a:r>
            <a:r>
              <a:rPr lang="en-GB" dirty="0"/>
              <a:t> </a:t>
            </a:r>
            <a:r>
              <a:rPr lang="en-GB" dirty="0" err="1"/>
              <a:t>průkaz</a:t>
            </a:r>
            <a:r>
              <a:rPr lang="en-GB" dirty="0"/>
              <a:t>, </a:t>
            </a:r>
            <a:r>
              <a:rPr lang="en-GB" dirty="0" err="1"/>
              <a:t>Praha</a:t>
            </a:r>
            <a:r>
              <a:rPr lang="en-GB" dirty="0"/>
              <a:t>: Odeon 1972.</a:t>
            </a:r>
            <a:endParaRPr lang="cs-CZ" dirty="0"/>
          </a:p>
          <a:p>
            <a:pPr marL="0" indent="0">
              <a:buNone/>
            </a:pPr>
            <a:endParaRPr lang="cs-CZ" b="1" dirty="0"/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42985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62545" y="519546"/>
            <a:ext cx="9842068" cy="446810"/>
          </a:xfrm>
        </p:spPr>
        <p:txBody>
          <a:bodyPr>
            <a:normAutofit fontScale="90000"/>
          </a:bodyPr>
          <a:lstStyle/>
          <a:p>
            <a:r>
              <a:rPr lang="cs-CZ" dirty="0"/>
              <a:t>Doplňující bibliografie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0264" y="1330035"/>
            <a:ext cx="10434348" cy="5133109"/>
          </a:xfrm>
        </p:spPr>
        <p:txBody>
          <a:bodyPr>
            <a:normAutofit/>
          </a:bodyPr>
          <a:lstStyle/>
          <a:p>
            <a:r>
              <a:rPr lang="cs-CZ" dirty="0" err="1"/>
              <a:t>Safá</a:t>
            </a:r>
            <a:r>
              <a:rPr lang="cs-CZ" dirty="0"/>
              <a:t>, </a:t>
            </a:r>
            <a:r>
              <a:rPr lang="cs-CZ" dirty="0" err="1"/>
              <a:t>Zabíbolláh</a:t>
            </a:r>
            <a:r>
              <a:rPr lang="cs-CZ" dirty="0"/>
              <a:t>: </a:t>
            </a:r>
            <a:r>
              <a:rPr lang="cs-CZ" i="1" dirty="0" err="1"/>
              <a:t>Tárích</a:t>
            </a:r>
            <a:r>
              <a:rPr lang="cs-CZ" i="1" dirty="0"/>
              <a:t>-e </a:t>
            </a:r>
            <a:r>
              <a:rPr lang="cs-CZ" i="1" dirty="0" err="1"/>
              <a:t>adabiját</a:t>
            </a:r>
            <a:r>
              <a:rPr lang="cs-CZ" i="1" dirty="0"/>
              <a:t> dar Írán</a:t>
            </a:r>
            <a:r>
              <a:rPr lang="cs-CZ" dirty="0"/>
              <a:t>. Teherán: </a:t>
            </a:r>
            <a:r>
              <a:rPr lang="cs-CZ" dirty="0" err="1"/>
              <a:t>Ferdous</a:t>
            </a:r>
            <a:r>
              <a:rPr lang="cs-CZ" dirty="0"/>
              <a:t>, 1993 (1-8 dílů)</a:t>
            </a:r>
          </a:p>
          <a:p>
            <a:r>
              <a:rPr lang="en-GB" dirty="0" err="1"/>
              <a:t>Árjánpúr</a:t>
            </a:r>
            <a:r>
              <a:rPr lang="en-GB" dirty="0"/>
              <a:t>. J.: </a:t>
            </a:r>
            <a:r>
              <a:rPr lang="en-GB" i="1" dirty="0" err="1"/>
              <a:t>Az</a:t>
            </a:r>
            <a:r>
              <a:rPr lang="en-GB" i="1" dirty="0"/>
              <a:t> </a:t>
            </a:r>
            <a:r>
              <a:rPr lang="en-GB" i="1" dirty="0" err="1"/>
              <a:t>Sabá</a:t>
            </a:r>
            <a:r>
              <a:rPr lang="en-GB" i="1" dirty="0"/>
              <a:t> </a:t>
            </a:r>
            <a:r>
              <a:rPr lang="en-GB" i="1" dirty="0" err="1"/>
              <a:t>tá</a:t>
            </a:r>
            <a:r>
              <a:rPr lang="en-GB" i="1" dirty="0"/>
              <a:t> </a:t>
            </a:r>
            <a:r>
              <a:rPr lang="en-GB" i="1" dirty="0" err="1"/>
              <a:t>Nímá</a:t>
            </a:r>
            <a:r>
              <a:rPr lang="en-GB" dirty="0"/>
              <a:t>. </a:t>
            </a:r>
            <a:r>
              <a:rPr lang="en-GB" dirty="0" err="1"/>
              <a:t>Teherán</a:t>
            </a:r>
            <a:r>
              <a:rPr lang="en-GB" dirty="0"/>
              <a:t>: </a:t>
            </a:r>
            <a:r>
              <a:rPr lang="en-GB" dirty="0" err="1"/>
              <a:t>Entešárát</a:t>
            </a:r>
            <a:r>
              <a:rPr lang="en-GB" dirty="0"/>
              <a:t>-e </a:t>
            </a:r>
            <a:r>
              <a:rPr lang="en-GB" dirty="0" err="1"/>
              <a:t>zavár</a:t>
            </a:r>
            <a:r>
              <a:rPr lang="en-GB" dirty="0"/>
              <a:t>, 2003 </a:t>
            </a:r>
            <a:endParaRPr lang="cs-CZ" dirty="0"/>
          </a:p>
          <a:p>
            <a:endParaRPr lang="cs-CZ" dirty="0"/>
          </a:p>
          <a:p>
            <a:r>
              <a:rPr lang="cs-CZ" b="1" dirty="0"/>
              <a:t>Černá Zlata a kol., </a:t>
            </a:r>
            <a:r>
              <a:rPr lang="cs-CZ" b="1" i="1" dirty="0"/>
              <a:t>Setkání a proměny: vznik moderní literatury v Asii</a:t>
            </a:r>
            <a:r>
              <a:rPr lang="cs-CZ" b="1" dirty="0"/>
              <a:t>, Praha: Odeon 1976.</a:t>
            </a:r>
          </a:p>
          <a:p>
            <a:r>
              <a:rPr lang="en-GB" b="1" dirty="0" err="1"/>
              <a:t>Rypka</a:t>
            </a:r>
            <a:r>
              <a:rPr lang="en-GB" b="1" dirty="0"/>
              <a:t>, Jan: </a:t>
            </a:r>
            <a:r>
              <a:rPr lang="en-GB" b="1" i="1" dirty="0" err="1"/>
              <a:t>Dějiny</a:t>
            </a:r>
            <a:r>
              <a:rPr lang="en-GB" b="1" i="1" dirty="0"/>
              <a:t> </a:t>
            </a:r>
            <a:r>
              <a:rPr lang="en-GB" b="1" i="1" dirty="0" err="1"/>
              <a:t>perské</a:t>
            </a:r>
            <a:r>
              <a:rPr lang="en-GB" b="1" i="1" dirty="0"/>
              <a:t> a </a:t>
            </a:r>
            <a:r>
              <a:rPr lang="en-GB" b="1" i="1" dirty="0" err="1"/>
              <a:t>tádžické</a:t>
            </a:r>
            <a:r>
              <a:rPr lang="en-GB" b="1" i="1" dirty="0"/>
              <a:t> </a:t>
            </a:r>
            <a:r>
              <a:rPr lang="en-GB" b="1" i="1" dirty="0" err="1"/>
              <a:t>literatury</a:t>
            </a:r>
            <a:r>
              <a:rPr lang="en-GB" b="1" dirty="0"/>
              <a:t>. </a:t>
            </a:r>
            <a:r>
              <a:rPr lang="en-GB" b="1" dirty="0" err="1"/>
              <a:t>Nakladatelství</a:t>
            </a:r>
            <a:r>
              <a:rPr lang="en-GB" b="1" dirty="0"/>
              <a:t> </a:t>
            </a:r>
            <a:r>
              <a:rPr lang="en-GB" b="1" dirty="0" err="1"/>
              <a:t>Československé</a:t>
            </a:r>
            <a:r>
              <a:rPr lang="en-GB" b="1" dirty="0"/>
              <a:t> </a:t>
            </a:r>
            <a:r>
              <a:rPr lang="en-GB" b="1" dirty="0" err="1"/>
              <a:t>akademie</a:t>
            </a:r>
            <a:r>
              <a:rPr lang="en-GB" b="1" dirty="0"/>
              <a:t> </a:t>
            </a:r>
            <a:r>
              <a:rPr lang="en-GB" b="1" dirty="0" err="1"/>
              <a:t>věd</a:t>
            </a:r>
            <a:r>
              <a:rPr lang="en-GB" b="1" dirty="0"/>
              <a:t>, </a:t>
            </a:r>
            <a:r>
              <a:rPr lang="en-GB" b="1" dirty="0" err="1"/>
              <a:t>Praha</a:t>
            </a:r>
            <a:r>
              <a:rPr lang="en-GB" b="1" dirty="0"/>
              <a:t> 1956</a:t>
            </a:r>
            <a:r>
              <a:rPr lang="cs-CZ" b="1" dirty="0"/>
              <a:t>, 1963</a:t>
            </a:r>
          </a:p>
          <a:p>
            <a:r>
              <a:rPr lang="en-GB" i="1" dirty="0" err="1"/>
              <a:t>Yádnáme</a:t>
            </a:r>
            <a:r>
              <a:rPr lang="en-GB" i="1" dirty="0"/>
              <a:t>-ye Jan </a:t>
            </a:r>
            <a:r>
              <a:rPr lang="en-GB" i="1" dirty="0" err="1"/>
              <a:t>Rypka</a:t>
            </a:r>
            <a:r>
              <a:rPr lang="en-GB" i="1" dirty="0"/>
              <a:t>: collection of articles on Persian and Tajik literature</a:t>
            </a:r>
            <a:r>
              <a:rPr lang="en-GB" dirty="0"/>
              <a:t> (Editor: </a:t>
            </a:r>
            <a:r>
              <a:rPr lang="en-GB" dirty="0" err="1"/>
              <a:t>Jiří</a:t>
            </a:r>
            <a:r>
              <a:rPr lang="en-GB" dirty="0"/>
              <a:t> </a:t>
            </a:r>
            <a:r>
              <a:rPr lang="en-GB" dirty="0" err="1"/>
              <a:t>Bečka</a:t>
            </a:r>
            <a:r>
              <a:rPr lang="en-GB" dirty="0"/>
              <a:t>) </a:t>
            </a:r>
            <a:r>
              <a:rPr lang="en-GB" dirty="0" err="1"/>
              <a:t>Praha</a:t>
            </a:r>
            <a:r>
              <a:rPr lang="en-GB" dirty="0"/>
              <a:t>: Academia, 1967</a:t>
            </a:r>
            <a:endParaRPr lang="cs-CZ" dirty="0"/>
          </a:p>
          <a:p>
            <a:r>
              <a:rPr lang="en-GB" b="1" dirty="0" err="1"/>
              <a:t>Bečka</a:t>
            </a:r>
            <a:r>
              <a:rPr lang="en-GB" b="1" dirty="0"/>
              <a:t>, </a:t>
            </a:r>
            <a:r>
              <a:rPr lang="en-GB" b="1" dirty="0" err="1"/>
              <a:t>Jiří</a:t>
            </a:r>
            <a:r>
              <a:rPr lang="en-GB" b="1" dirty="0"/>
              <a:t>: </a:t>
            </a:r>
            <a:r>
              <a:rPr lang="en-GB" b="1" i="1" dirty="0" err="1"/>
              <a:t>Íránský</a:t>
            </a:r>
            <a:r>
              <a:rPr lang="en-GB" b="1" i="1" dirty="0"/>
              <a:t> </a:t>
            </a:r>
            <a:r>
              <a:rPr lang="en-GB" b="1" i="1" dirty="0" err="1"/>
              <a:t>svět</a:t>
            </a:r>
            <a:r>
              <a:rPr lang="en-GB" b="1" i="1" dirty="0"/>
              <a:t> v </a:t>
            </a:r>
            <a:r>
              <a:rPr lang="en-GB" b="1" i="1" dirty="0" err="1"/>
              <a:t>české</a:t>
            </a:r>
            <a:r>
              <a:rPr lang="en-GB" b="1" i="1" dirty="0"/>
              <a:t> a </a:t>
            </a:r>
            <a:r>
              <a:rPr lang="en-GB" b="1" i="1" dirty="0" err="1"/>
              <a:t>slovenské</a:t>
            </a:r>
            <a:r>
              <a:rPr lang="en-GB" b="1" i="1" dirty="0"/>
              <a:t> </a:t>
            </a:r>
            <a:r>
              <a:rPr lang="en-GB" b="1" i="1" dirty="0" err="1"/>
              <a:t>literatuře</a:t>
            </a:r>
            <a:r>
              <a:rPr lang="en-GB" b="1" i="1" dirty="0"/>
              <a:t> a </a:t>
            </a:r>
            <a:r>
              <a:rPr lang="en-GB" b="1" i="1" dirty="0" err="1"/>
              <a:t>vědě</a:t>
            </a:r>
            <a:r>
              <a:rPr lang="en-GB" b="1" i="1" dirty="0"/>
              <a:t>. </a:t>
            </a:r>
            <a:r>
              <a:rPr lang="en-GB" b="1" i="1" dirty="0" err="1"/>
              <a:t>Československá</a:t>
            </a:r>
            <a:r>
              <a:rPr lang="en-GB" b="1" i="1" dirty="0"/>
              <a:t> </a:t>
            </a:r>
            <a:r>
              <a:rPr lang="en-GB" b="1" i="1" dirty="0" err="1"/>
              <a:t>bibliografie</a:t>
            </a:r>
            <a:r>
              <a:rPr lang="en-GB" b="1" i="1" dirty="0"/>
              <a:t> </a:t>
            </a:r>
            <a:r>
              <a:rPr lang="en-GB" b="1" i="1" dirty="0" err="1"/>
              <a:t>íránských</a:t>
            </a:r>
            <a:r>
              <a:rPr lang="en-GB" b="1" i="1" dirty="0"/>
              <a:t> </a:t>
            </a:r>
            <a:r>
              <a:rPr lang="en-GB" b="1" i="1" dirty="0" err="1"/>
              <a:t>literatur</a:t>
            </a:r>
            <a:r>
              <a:rPr lang="en-GB" b="1" i="1" dirty="0"/>
              <a:t>.</a:t>
            </a:r>
            <a:r>
              <a:rPr lang="en-GB" b="1" dirty="0"/>
              <a:t> </a:t>
            </a:r>
            <a:r>
              <a:rPr lang="en-GB" b="1" dirty="0" err="1"/>
              <a:t>Sdružení</a:t>
            </a:r>
            <a:r>
              <a:rPr lang="en-GB" b="1" dirty="0"/>
              <a:t> </a:t>
            </a:r>
            <a:r>
              <a:rPr lang="en-GB" b="1" dirty="0" err="1"/>
              <a:t>českých</a:t>
            </a:r>
            <a:r>
              <a:rPr lang="en-GB" b="1" dirty="0"/>
              <a:t> </a:t>
            </a:r>
            <a:r>
              <a:rPr lang="en-GB" b="1" dirty="0" err="1"/>
              <a:t>překladatelů</a:t>
            </a:r>
            <a:r>
              <a:rPr lang="en-GB" b="1" dirty="0"/>
              <a:t>, </a:t>
            </a:r>
            <a:r>
              <a:rPr lang="en-GB" b="1" dirty="0" err="1"/>
              <a:t>Praha</a:t>
            </a:r>
            <a:r>
              <a:rPr lang="en-GB" b="1" dirty="0"/>
              <a:t> 1988.</a:t>
            </a:r>
            <a:endParaRPr lang="cs-CZ" b="1" dirty="0"/>
          </a:p>
          <a:p>
            <a:r>
              <a:rPr lang="en-GB" dirty="0" err="1"/>
              <a:t>Bečka</a:t>
            </a:r>
            <a:r>
              <a:rPr lang="en-GB" dirty="0"/>
              <a:t>, </a:t>
            </a:r>
            <a:r>
              <a:rPr lang="en-GB" dirty="0" err="1"/>
              <a:t>Jiří</a:t>
            </a:r>
            <a:r>
              <a:rPr lang="en-GB" dirty="0"/>
              <a:t>:</a:t>
            </a:r>
            <a:r>
              <a:rPr lang="en-GB" i="1" dirty="0"/>
              <a:t> </a:t>
            </a:r>
            <a:r>
              <a:rPr lang="en-GB" i="1" dirty="0" err="1"/>
              <a:t>Iranica</a:t>
            </a:r>
            <a:r>
              <a:rPr lang="en-GB" i="1" dirty="0"/>
              <a:t> </a:t>
            </a:r>
            <a:r>
              <a:rPr lang="en-GB" i="1" dirty="0" err="1"/>
              <a:t>Bohemica</a:t>
            </a:r>
            <a:r>
              <a:rPr lang="en-GB" i="1" dirty="0"/>
              <a:t> et </a:t>
            </a:r>
            <a:r>
              <a:rPr lang="en-GB" i="1" dirty="0" err="1"/>
              <a:t>Slovaca</a:t>
            </a:r>
            <a:r>
              <a:rPr lang="en-GB" dirty="0"/>
              <a:t>. </a:t>
            </a:r>
            <a:r>
              <a:rPr lang="en-GB" dirty="0" err="1"/>
              <a:t>Literae</a:t>
            </a:r>
            <a:r>
              <a:rPr lang="en-GB" dirty="0"/>
              <a:t>. </a:t>
            </a:r>
            <a:r>
              <a:rPr lang="en-GB" dirty="0" err="1"/>
              <a:t>Orientální</a:t>
            </a:r>
            <a:r>
              <a:rPr lang="en-GB" dirty="0"/>
              <a:t> </a:t>
            </a:r>
            <a:r>
              <a:rPr lang="en-GB" dirty="0" err="1"/>
              <a:t>ústav</a:t>
            </a:r>
            <a:r>
              <a:rPr lang="en-GB" dirty="0"/>
              <a:t> AV ČR, </a:t>
            </a:r>
            <a:r>
              <a:rPr lang="en-GB" dirty="0" err="1"/>
              <a:t>Praha</a:t>
            </a:r>
            <a:r>
              <a:rPr lang="en-GB" dirty="0"/>
              <a:t> 1996. /</a:t>
            </a:r>
            <a:r>
              <a:rPr lang="en-GB" dirty="0" err="1"/>
              <a:t>Rozšířené</a:t>
            </a:r>
            <a:r>
              <a:rPr lang="en-GB" dirty="0"/>
              <a:t> </a:t>
            </a:r>
            <a:r>
              <a:rPr lang="en-GB" dirty="0" err="1"/>
              <a:t>vydání</a:t>
            </a:r>
            <a:r>
              <a:rPr lang="en-GB" dirty="0"/>
              <a:t> </a:t>
            </a:r>
            <a:r>
              <a:rPr lang="en-GB" dirty="0" err="1"/>
              <a:t>předchozího</a:t>
            </a:r>
            <a:r>
              <a:rPr lang="en-GB" dirty="0"/>
              <a:t> </a:t>
            </a:r>
            <a:r>
              <a:rPr lang="en-GB" dirty="0" err="1"/>
              <a:t>soupisu</a:t>
            </a:r>
            <a:r>
              <a:rPr lang="en-GB" dirty="0"/>
              <a:t>./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rowne, </a:t>
            </a:r>
            <a:r>
              <a:rPr kumimoji="0" lang="cs-CZ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Edward Granville</a:t>
            </a:r>
            <a:r>
              <a:rPr kumimoji="0" lang="en-GB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.: </a:t>
            </a:r>
            <a:r>
              <a:rPr kumimoji="0" lang="en-GB" sz="12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 Literary History of Persia</a:t>
            </a:r>
            <a:r>
              <a:rPr kumimoji="0" lang="en-GB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Cambridge (UK): The University Press, 1924</a:t>
            </a:r>
            <a:r>
              <a:rPr kumimoji="0" lang="cs-CZ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57549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72937" y="624110"/>
            <a:ext cx="9831676" cy="342245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13164" y="1496291"/>
            <a:ext cx="10091448" cy="4873336"/>
          </a:xfrm>
        </p:spPr>
        <p:txBody>
          <a:bodyPr/>
          <a:lstStyle/>
          <a:p>
            <a:r>
              <a:rPr lang="cs-CZ" b="1" dirty="0"/>
              <a:t>Browne, E.: </a:t>
            </a:r>
            <a:r>
              <a:rPr lang="cs-CZ" b="1" dirty="0" err="1"/>
              <a:t>The</a:t>
            </a:r>
            <a:r>
              <a:rPr lang="cs-CZ" b="1" dirty="0"/>
              <a:t> </a:t>
            </a:r>
            <a:r>
              <a:rPr lang="cs-CZ" b="1" dirty="0" err="1"/>
              <a:t>Literary</a:t>
            </a:r>
            <a:r>
              <a:rPr lang="cs-CZ" b="1" dirty="0"/>
              <a:t> </a:t>
            </a:r>
            <a:r>
              <a:rPr lang="cs-CZ" b="1" dirty="0" err="1"/>
              <a:t>History</a:t>
            </a:r>
            <a:r>
              <a:rPr lang="cs-CZ" b="1" dirty="0"/>
              <a:t> </a:t>
            </a:r>
            <a:r>
              <a:rPr lang="cs-CZ" b="1" dirty="0" err="1"/>
              <a:t>of</a:t>
            </a:r>
            <a:r>
              <a:rPr lang="cs-CZ" b="1" dirty="0"/>
              <a:t> </a:t>
            </a:r>
            <a:r>
              <a:rPr lang="cs-CZ" b="1" dirty="0" err="1"/>
              <a:t>Persia</a:t>
            </a:r>
            <a:r>
              <a:rPr lang="cs-CZ" b="1" dirty="0"/>
              <a:t>, </a:t>
            </a:r>
            <a:r>
              <a:rPr lang="cs-CZ" b="1" dirty="0" err="1"/>
              <a:t>The</a:t>
            </a:r>
            <a:r>
              <a:rPr lang="cs-CZ" b="1" dirty="0"/>
              <a:t> University </a:t>
            </a:r>
            <a:r>
              <a:rPr lang="cs-CZ" b="1" dirty="0" err="1"/>
              <a:t>Press</a:t>
            </a:r>
            <a:r>
              <a:rPr lang="cs-CZ" b="1" dirty="0"/>
              <a:t>, London, 1924</a:t>
            </a:r>
          </a:p>
          <a:p>
            <a:r>
              <a:rPr lang="cs-CZ" dirty="0"/>
              <a:t>                  :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Press</a:t>
            </a:r>
            <a:r>
              <a:rPr lang="cs-CZ" dirty="0"/>
              <a:t> and </a:t>
            </a:r>
            <a:r>
              <a:rPr lang="cs-CZ" dirty="0" err="1"/>
              <a:t>Poetry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Modern</a:t>
            </a:r>
            <a:r>
              <a:rPr lang="cs-CZ" dirty="0"/>
              <a:t> </a:t>
            </a:r>
            <a:r>
              <a:rPr lang="cs-CZ" dirty="0" err="1"/>
              <a:t>Persia</a:t>
            </a:r>
            <a:r>
              <a:rPr lang="cs-CZ" dirty="0"/>
              <a:t>, 1924</a:t>
            </a:r>
          </a:p>
          <a:p>
            <a:r>
              <a:rPr lang="cs-CZ" dirty="0" err="1"/>
              <a:t>Farzad</a:t>
            </a:r>
            <a:r>
              <a:rPr lang="cs-CZ" dirty="0"/>
              <a:t> </a:t>
            </a:r>
            <a:r>
              <a:rPr lang="cs-CZ" dirty="0" err="1"/>
              <a:t>Mas´ud</a:t>
            </a:r>
            <a:r>
              <a:rPr lang="cs-CZ" dirty="0"/>
              <a:t>,  </a:t>
            </a:r>
            <a:r>
              <a:rPr lang="cs-CZ" i="1" dirty="0" err="1"/>
              <a:t>Persian</a:t>
            </a:r>
            <a:r>
              <a:rPr lang="cs-CZ" i="1" dirty="0"/>
              <a:t> </a:t>
            </a:r>
            <a:r>
              <a:rPr lang="cs-CZ" i="1" dirty="0" err="1"/>
              <a:t>Poetic</a:t>
            </a:r>
            <a:r>
              <a:rPr lang="cs-CZ" i="1" dirty="0"/>
              <a:t> Metres</a:t>
            </a:r>
            <a:r>
              <a:rPr lang="cs-CZ" dirty="0"/>
              <a:t>, Leden: E.J. </a:t>
            </a:r>
            <a:r>
              <a:rPr lang="cs-CZ" dirty="0" err="1"/>
              <a:t>Brill</a:t>
            </a:r>
            <a:r>
              <a:rPr lang="cs-CZ" dirty="0"/>
              <a:t> 1967.	</a:t>
            </a:r>
          </a:p>
          <a:p>
            <a:r>
              <a:rPr lang="cs-CZ" dirty="0" err="1"/>
              <a:t>Javadi</a:t>
            </a:r>
            <a:r>
              <a:rPr lang="cs-CZ" dirty="0"/>
              <a:t> Hasan, </a:t>
            </a:r>
            <a:r>
              <a:rPr lang="cs-CZ" i="1" dirty="0" err="1"/>
              <a:t>Satire</a:t>
            </a:r>
            <a:r>
              <a:rPr lang="cs-CZ" i="1" dirty="0"/>
              <a:t> in </a:t>
            </a:r>
            <a:r>
              <a:rPr lang="cs-CZ" i="1" dirty="0" err="1"/>
              <a:t>Persian</a:t>
            </a:r>
            <a:r>
              <a:rPr lang="cs-CZ" i="1" dirty="0"/>
              <a:t> </a:t>
            </a:r>
            <a:r>
              <a:rPr lang="cs-CZ" i="1" dirty="0" err="1"/>
              <a:t>Literature</a:t>
            </a:r>
            <a:r>
              <a:rPr lang="cs-CZ" dirty="0"/>
              <a:t>, </a:t>
            </a:r>
            <a:r>
              <a:rPr lang="cs-CZ" dirty="0" err="1"/>
              <a:t>Rutherford</a:t>
            </a:r>
            <a:r>
              <a:rPr lang="cs-CZ" dirty="0"/>
              <a:t>: </a:t>
            </a:r>
            <a:r>
              <a:rPr lang="cs-CZ" dirty="0" err="1"/>
              <a:t>Fairleigh</a:t>
            </a:r>
            <a:r>
              <a:rPr lang="cs-CZ" dirty="0"/>
              <a:t> </a:t>
            </a:r>
            <a:r>
              <a:rPr lang="cs-CZ" dirty="0" err="1"/>
              <a:t>Dickinson</a:t>
            </a:r>
            <a:r>
              <a:rPr lang="cs-CZ" dirty="0"/>
              <a:t> University </a:t>
            </a:r>
            <a:r>
              <a:rPr lang="cs-CZ" dirty="0" err="1"/>
              <a:t>Press</a:t>
            </a:r>
            <a:r>
              <a:rPr lang="cs-CZ" dirty="0"/>
              <a:t> 1988.</a:t>
            </a:r>
          </a:p>
          <a:p>
            <a:r>
              <a:rPr lang="cs-CZ" b="1" dirty="0" err="1"/>
              <a:t>Mozaffari</a:t>
            </a:r>
            <a:r>
              <a:rPr lang="cs-CZ" b="1" dirty="0"/>
              <a:t> </a:t>
            </a:r>
            <a:r>
              <a:rPr lang="cs-CZ" b="1" dirty="0" err="1"/>
              <a:t>Nahid</a:t>
            </a:r>
            <a:r>
              <a:rPr lang="cs-CZ" b="1" dirty="0"/>
              <a:t>, </a:t>
            </a:r>
            <a:r>
              <a:rPr lang="cs-CZ" b="1" i="1" dirty="0" err="1"/>
              <a:t>Strange</a:t>
            </a:r>
            <a:r>
              <a:rPr lang="cs-CZ" b="1" i="1" dirty="0"/>
              <a:t> </a:t>
            </a:r>
            <a:r>
              <a:rPr lang="cs-CZ" b="1" i="1" dirty="0" err="1"/>
              <a:t>Times</a:t>
            </a:r>
            <a:r>
              <a:rPr lang="cs-CZ" b="1" i="1" dirty="0"/>
              <a:t>, My </a:t>
            </a:r>
            <a:r>
              <a:rPr lang="cs-CZ" b="1" i="1" dirty="0" err="1"/>
              <a:t>Dear</a:t>
            </a:r>
            <a:r>
              <a:rPr lang="cs-CZ" b="1" i="1" dirty="0"/>
              <a:t>. </a:t>
            </a:r>
            <a:r>
              <a:rPr lang="cs-CZ" b="1" i="1" dirty="0" err="1"/>
              <a:t>The</a:t>
            </a:r>
            <a:r>
              <a:rPr lang="cs-CZ" b="1" i="1" dirty="0"/>
              <a:t> PEN </a:t>
            </a:r>
            <a:r>
              <a:rPr lang="cs-CZ" b="1" i="1" dirty="0" err="1"/>
              <a:t>Anthology</a:t>
            </a:r>
            <a:r>
              <a:rPr lang="cs-CZ" b="1" i="1" dirty="0"/>
              <a:t> </a:t>
            </a:r>
            <a:r>
              <a:rPr lang="cs-CZ" b="1" i="1" dirty="0" err="1"/>
              <a:t>of</a:t>
            </a:r>
            <a:r>
              <a:rPr lang="cs-CZ" b="1" i="1" dirty="0"/>
              <a:t> </a:t>
            </a:r>
            <a:r>
              <a:rPr lang="cs-CZ" b="1" i="1" dirty="0" err="1"/>
              <a:t>Contemporary</a:t>
            </a:r>
            <a:r>
              <a:rPr lang="cs-CZ" b="1" i="1" dirty="0"/>
              <a:t> </a:t>
            </a:r>
            <a:r>
              <a:rPr lang="cs-CZ" b="1" i="1" dirty="0" err="1"/>
              <a:t>Iranian</a:t>
            </a:r>
            <a:r>
              <a:rPr lang="cs-CZ" b="1" i="1" dirty="0"/>
              <a:t> </a:t>
            </a:r>
            <a:r>
              <a:rPr lang="cs-CZ" b="1" i="1" dirty="0" err="1"/>
              <a:t>Literature</a:t>
            </a:r>
            <a:r>
              <a:rPr lang="cs-CZ" b="1" dirty="0"/>
              <a:t>, New York: </a:t>
            </a:r>
            <a:r>
              <a:rPr lang="cs-CZ" b="1" dirty="0" err="1"/>
              <a:t>Arcade</a:t>
            </a:r>
            <a:r>
              <a:rPr lang="cs-CZ" b="1" dirty="0"/>
              <a:t> </a:t>
            </a:r>
            <a:r>
              <a:rPr lang="cs-CZ" b="1" dirty="0" err="1"/>
              <a:t>pub</a:t>
            </a:r>
            <a:r>
              <a:rPr lang="cs-CZ" b="1" dirty="0"/>
              <a:t>. 2005.</a:t>
            </a:r>
          </a:p>
          <a:p>
            <a:r>
              <a:rPr lang="cs-CZ" b="1" dirty="0" err="1"/>
              <a:t>Talattof</a:t>
            </a:r>
            <a:r>
              <a:rPr lang="cs-CZ" b="1" dirty="0"/>
              <a:t> </a:t>
            </a:r>
            <a:r>
              <a:rPr lang="cs-CZ" b="1" dirty="0" err="1"/>
              <a:t>Kamrán</a:t>
            </a:r>
            <a:r>
              <a:rPr lang="cs-CZ" b="1" dirty="0"/>
              <a:t>,  </a:t>
            </a:r>
            <a:r>
              <a:rPr lang="cs-CZ" b="1" i="1" dirty="0" err="1"/>
              <a:t>The</a:t>
            </a:r>
            <a:r>
              <a:rPr lang="cs-CZ" b="1" i="1" dirty="0"/>
              <a:t> </a:t>
            </a:r>
            <a:r>
              <a:rPr lang="cs-CZ" b="1" i="1" dirty="0" err="1"/>
              <a:t>Politics</a:t>
            </a:r>
            <a:r>
              <a:rPr lang="cs-CZ" b="1" i="1" dirty="0"/>
              <a:t> </a:t>
            </a:r>
            <a:r>
              <a:rPr lang="cs-CZ" b="1" i="1" dirty="0" err="1"/>
              <a:t>of</a:t>
            </a:r>
            <a:r>
              <a:rPr lang="cs-CZ" b="1" i="1" dirty="0"/>
              <a:t> </a:t>
            </a:r>
            <a:r>
              <a:rPr lang="cs-CZ" b="1" i="1" dirty="0" err="1"/>
              <a:t>Writing</a:t>
            </a:r>
            <a:r>
              <a:rPr lang="cs-CZ" b="1" i="1" dirty="0"/>
              <a:t> in </a:t>
            </a:r>
            <a:r>
              <a:rPr lang="cs-CZ" b="1" i="1" dirty="0" err="1"/>
              <a:t>Iran</a:t>
            </a:r>
            <a:r>
              <a:rPr lang="cs-CZ" b="1" dirty="0"/>
              <a:t>, New York: </a:t>
            </a:r>
            <a:r>
              <a:rPr lang="cs-CZ" b="1" dirty="0" err="1"/>
              <a:t>Syracuse</a:t>
            </a:r>
            <a:r>
              <a:rPr lang="cs-CZ" b="1" dirty="0"/>
              <a:t> University </a:t>
            </a:r>
            <a:r>
              <a:rPr lang="cs-CZ" b="1" dirty="0" err="1"/>
              <a:t>Press</a:t>
            </a:r>
            <a:r>
              <a:rPr lang="cs-CZ" b="1" dirty="0"/>
              <a:t> 2000.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0420491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A04CDD-8DC7-6A8D-0F23-242252192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338BC8D-345E-3E4F-59FE-5569D7F43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err="1"/>
              <a:t>Mozaffari</a:t>
            </a:r>
            <a:r>
              <a:rPr lang="cs-CZ" b="1" dirty="0"/>
              <a:t> </a:t>
            </a:r>
            <a:r>
              <a:rPr lang="cs-CZ" b="1" dirty="0" err="1"/>
              <a:t>Nahid</a:t>
            </a:r>
            <a:r>
              <a:rPr lang="cs-CZ" b="1" dirty="0"/>
              <a:t>, </a:t>
            </a:r>
            <a:r>
              <a:rPr lang="cs-CZ" b="1" i="1" dirty="0" err="1"/>
              <a:t>Strange</a:t>
            </a:r>
            <a:r>
              <a:rPr lang="cs-CZ" b="1" i="1" dirty="0"/>
              <a:t> Times, My </a:t>
            </a:r>
            <a:r>
              <a:rPr lang="cs-CZ" b="1" i="1" dirty="0" err="1"/>
              <a:t>Dear</a:t>
            </a:r>
            <a:r>
              <a:rPr lang="cs-CZ" b="1" i="1" dirty="0"/>
              <a:t>. </a:t>
            </a:r>
            <a:r>
              <a:rPr lang="cs-CZ" b="1" i="1" dirty="0" err="1"/>
              <a:t>The</a:t>
            </a:r>
            <a:r>
              <a:rPr lang="cs-CZ" b="1" i="1" dirty="0"/>
              <a:t> PEN </a:t>
            </a:r>
            <a:r>
              <a:rPr lang="cs-CZ" b="1" i="1" dirty="0" err="1"/>
              <a:t>Anthology</a:t>
            </a:r>
            <a:r>
              <a:rPr lang="cs-CZ" b="1" i="1" dirty="0"/>
              <a:t> </a:t>
            </a:r>
            <a:r>
              <a:rPr lang="cs-CZ" b="1" i="1" dirty="0" err="1"/>
              <a:t>of</a:t>
            </a:r>
            <a:r>
              <a:rPr lang="cs-CZ" b="1" i="1" dirty="0"/>
              <a:t> </a:t>
            </a:r>
            <a:r>
              <a:rPr lang="cs-CZ" b="1" i="1" dirty="0" err="1"/>
              <a:t>Contemporary</a:t>
            </a:r>
            <a:r>
              <a:rPr lang="cs-CZ" b="1" i="1" dirty="0"/>
              <a:t> </a:t>
            </a:r>
            <a:r>
              <a:rPr lang="cs-CZ" b="1" i="1" dirty="0" err="1"/>
              <a:t>Iranian</a:t>
            </a:r>
            <a:r>
              <a:rPr lang="cs-CZ" b="1" i="1" dirty="0"/>
              <a:t> </a:t>
            </a:r>
            <a:r>
              <a:rPr lang="cs-CZ" b="1" i="1" dirty="0" err="1"/>
              <a:t>Literature</a:t>
            </a:r>
            <a:r>
              <a:rPr lang="cs-CZ" b="1" dirty="0"/>
              <a:t>, New York: </a:t>
            </a:r>
            <a:r>
              <a:rPr lang="cs-CZ" b="1" dirty="0" err="1"/>
              <a:t>Arcade</a:t>
            </a:r>
            <a:r>
              <a:rPr lang="cs-CZ" b="1" dirty="0"/>
              <a:t> pub. 2005.</a:t>
            </a:r>
          </a:p>
          <a:p>
            <a:r>
              <a:rPr lang="cs-CZ" b="1" dirty="0" err="1"/>
              <a:t>Talattof</a:t>
            </a:r>
            <a:r>
              <a:rPr lang="cs-CZ" b="1" dirty="0"/>
              <a:t> </a:t>
            </a:r>
            <a:r>
              <a:rPr lang="cs-CZ" b="1" dirty="0" err="1"/>
              <a:t>Kamrán</a:t>
            </a:r>
            <a:r>
              <a:rPr lang="cs-CZ" b="1" dirty="0"/>
              <a:t>,  </a:t>
            </a:r>
            <a:r>
              <a:rPr lang="cs-CZ" b="1" i="1" dirty="0" err="1"/>
              <a:t>The</a:t>
            </a:r>
            <a:r>
              <a:rPr lang="cs-CZ" b="1" i="1" dirty="0"/>
              <a:t> </a:t>
            </a:r>
            <a:r>
              <a:rPr lang="cs-CZ" b="1" i="1" dirty="0" err="1"/>
              <a:t>Politics</a:t>
            </a:r>
            <a:r>
              <a:rPr lang="cs-CZ" b="1" i="1" dirty="0"/>
              <a:t> </a:t>
            </a:r>
            <a:r>
              <a:rPr lang="cs-CZ" b="1" i="1" dirty="0" err="1"/>
              <a:t>of</a:t>
            </a:r>
            <a:r>
              <a:rPr lang="cs-CZ" b="1" i="1" dirty="0"/>
              <a:t> </a:t>
            </a:r>
            <a:r>
              <a:rPr lang="cs-CZ" b="1" i="1" dirty="0" err="1"/>
              <a:t>Writing</a:t>
            </a:r>
            <a:r>
              <a:rPr lang="cs-CZ" b="1" i="1" dirty="0"/>
              <a:t> in </a:t>
            </a:r>
            <a:r>
              <a:rPr lang="cs-CZ" b="1" i="1" dirty="0" err="1"/>
              <a:t>Iran</a:t>
            </a:r>
            <a:r>
              <a:rPr lang="cs-CZ" b="1" dirty="0"/>
              <a:t>, New York: </a:t>
            </a:r>
            <a:r>
              <a:rPr lang="cs-CZ" b="1" dirty="0" err="1"/>
              <a:t>Syracuse</a:t>
            </a:r>
            <a:r>
              <a:rPr lang="cs-CZ" b="1" dirty="0"/>
              <a:t> University </a:t>
            </a:r>
            <a:r>
              <a:rPr lang="cs-CZ" b="1" dirty="0" err="1"/>
              <a:t>Press</a:t>
            </a:r>
            <a:r>
              <a:rPr lang="cs-CZ" b="1" dirty="0"/>
              <a:t> 2000.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7662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8B5555-5CF9-E209-DB04-98AF9CD96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9771" y="203324"/>
            <a:ext cx="8911687" cy="646340"/>
          </a:xfrm>
        </p:spPr>
        <p:txBody>
          <a:bodyPr>
            <a:normAutofit/>
          </a:bodyPr>
          <a:lstStyle/>
          <a:p>
            <a:r>
              <a:rPr lang="cs-CZ" sz="2400" dirty="0"/>
              <a:t>Inspirativní weby – periodika, knihy ke stažení, překlady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BB71221-10D0-474A-35B6-A361EB519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0" y="849664"/>
            <a:ext cx="10320020" cy="567496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https://www.parstimes.com/literature/#google_vignette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https://www.iranicaonline.org/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Zakázaní autoři web: 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4"/>
              </a:rPr>
              <a:t>https://iranpoliticsclub.net/library/persian-library/index.htm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Starší autoři, překlad do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Anj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5"/>
              </a:rPr>
              <a:t>https://persian.packhum.org/main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Digitalizovaná stará periodika (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scan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): 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6"/>
              </a:rPr>
              <a:t>https://digitale-sammlungen.ulb.uni-bonn.de/topic/titles/3080607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Seznam překladů moderní lit. z PER do ANJ a zdroje, kde dohledat: 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7"/>
              </a:rPr>
              <a:t>https://persiantranslated.com/public/main/bibliography.php?id=2000818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100 knih (překladů z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Anj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), které stojí za to přečíst (i kuchařky, dětské knihy…):</a:t>
            </a:r>
          </a:p>
          <a:p>
            <a:pPr marL="0" indent="0">
              <a:buNone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8"/>
              </a:rPr>
              <a:t>https://aaww.org/100-essential-books-by-iranian-writers-classics-in-translation/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cs-CZ" dirty="0">
                <a:hlinkClick r:id="rId9"/>
              </a:rPr>
              <a:t>https://ganjoor.net/</a:t>
            </a:r>
            <a:endParaRPr lang="cs-CZ" dirty="0"/>
          </a:p>
          <a:p>
            <a:r>
              <a:rPr lang="cs-CZ" dirty="0">
                <a:hlinkClick r:id="rId10"/>
              </a:rPr>
              <a:t>http://libgen.st/</a:t>
            </a:r>
            <a:endParaRPr lang="cs-CZ" dirty="0"/>
          </a:p>
          <a:p>
            <a:endParaRPr lang="cs-CZ" dirty="0"/>
          </a:p>
          <a:p>
            <a:r>
              <a:rPr lang="cs-CZ" dirty="0"/>
              <a:t>K překladu:</a:t>
            </a:r>
          </a:p>
          <a:p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11"/>
              </a:rPr>
              <a:t>https://dsal.uchicago.edu/dictionaries/steingass/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12"/>
              </a:rPr>
              <a:t>https://glosbe.com/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13"/>
              </a:rPr>
              <a:t>https://chat.openai.com/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  <a:p>
            <a:endParaRPr lang="cs-CZ" dirty="0"/>
          </a:p>
          <a:p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5524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39191" y="623455"/>
            <a:ext cx="9665421" cy="540327"/>
          </a:xfrm>
        </p:spPr>
        <p:txBody>
          <a:bodyPr>
            <a:normAutofit fontScale="90000"/>
          </a:bodyPr>
          <a:lstStyle/>
          <a:p>
            <a:r>
              <a:rPr lang="cs-CZ" dirty="0"/>
              <a:t>Transkripce X transliterace</a:t>
            </a:r>
            <a:br>
              <a:rPr lang="cs-CZ" dirty="0"/>
            </a:b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44337" y="1506682"/>
            <a:ext cx="10060276" cy="4894118"/>
          </a:xfrm>
        </p:spPr>
        <p:txBody>
          <a:bodyPr>
            <a:normAutofit/>
          </a:bodyPr>
          <a:lstStyle/>
          <a:p>
            <a:r>
              <a:rPr lang="cs-CZ" dirty="0"/>
              <a:t>Transliterace: převedení písmen a znaků jednoho druhu písma na odpovídající písmena a znaky (např. číslice) jiného druhu písma, zpravidla bez ohledu na zvukovou hodnotu jednotlivých písmen. Transliterovat znamená převádět skutečně písmeno za písmeno, tj. naprosto bez zření k výslovnosti.</a:t>
            </a:r>
          </a:p>
          <a:p>
            <a:r>
              <a:rPr lang="cs-CZ" dirty="0"/>
              <a:t> transkripce: při přepisu z jednoho druhu písma do jiného snaží zachytit především zvukovou podobu jazyka. Při transkripci se reflektuje výslovnost výchozího jazyka, ovšem tak, jak ji interpretuje přijímající jazyk.</a:t>
            </a:r>
          </a:p>
          <a:p>
            <a:r>
              <a:rPr lang="cs-CZ" dirty="0"/>
              <a:t>Nástroj k transliteraci:</a:t>
            </a:r>
          </a:p>
          <a:p>
            <a:pPr marL="0" indent="0">
              <a:buNone/>
            </a:pPr>
            <a:r>
              <a:rPr lang="cs-CZ" u="sng" dirty="0">
                <a:hlinkClick r:id="rId2"/>
              </a:rPr>
              <a:t>http://mylanguages.org/farsi_romanization.php</a:t>
            </a:r>
            <a:r>
              <a:rPr lang="cs-CZ" dirty="0"/>
              <a:t> </a:t>
            </a:r>
          </a:p>
          <a:p>
            <a:r>
              <a:rPr lang="ar-SA" dirty="0"/>
              <a:t>مادر بزرگ</a:t>
            </a:r>
            <a:r>
              <a:rPr lang="cs-CZ" dirty="0"/>
              <a:t>    -) </a:t>
            </a:r>
            <a:r>
              <a:rPr lang="cs-CZ" dirty="0" err="1"/>
              <a:t>mdr</a:t>
            </a:r>
            <a:r>
              <a:rPr lang="cs-CZ" dirty="0"/>
              <a:t> </a:t>
            </a:r>
            <a:r>
              <a:rPr lang="cs-CZ" dirty="0" err="1"/>
              <a:t>bzrgu</a:t>
            </a:r>
            <a:endParaRPr lang="cs-CZ" dirty="0"/>
          </a:p>
          <a:p>
            <a:r>
              <a:rPr lang="ar-SA" dirty="0"/>
              <a:t>چه دختر زیبا</a:t>
            </a:r>
            <a:r>
              <a:rPr lang="cs-CZ" dirty="0"/>
              <a:t>  -) </a:t>
            </a:r>
            <a:r>
              <a:rPr lang="cs-CZ" dirty="0" err="1"/>
              <a:t>cheh</a:t>
            </a:r>
            <a:r>
              <a:rPr lang="cs-CZ" dirty="0"/>
              <a:t> </a:t>
            </a:r>
            <a:r>
              <a:rPr lang="cs-CZ" dirty="0" err="1"/>
              <a:t>dkhtr</a:t>
            </a:r>
            <a:r>
              <a:rPr lang="cs-CZ" dirty="0"/>
              <a:t> </a:t>
            </a:r>
            <a:r>
              <a:rPr lang="cs-CZ" dirty="0" err="1"/>
              <a:t>zaba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7693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C7D8AA-E636-55D1-71EC-42E0F8D62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ED2A064-69CE-CEDE-C55D-FEA6233D24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52420093-7C73-9B82-D999-CA1488E387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8587" y="0"/>
            <a:ext cx="85548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445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3F8CD5-12FC-5537-057D-95C288EC4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4CF8952-9663-750D-F710-6058804D35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35452989-7A7F-3361-4F49-66D7CA2489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4021" y="0"/>
            <a:ext cx="1000395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94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A30D32-BD12-064C-B990-32A65C58C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D88996D1-67D7-8FB6-3941-1F84FA5D73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89760" y="131073"/>
            <a:ext cx="8757920" cy="6608836"/>
          </a:xfrm>
        </p:spPr>
      </p:pic>
    </p:spTree>
    <p:extLst>
      <p:ext uri="{BB962C8B-B14F-4D97-AF65-F5344CB8AC3E}">
        <p14:creationId xmlns:p14="http://schemas.microsoft.com/office/powerpoint/2010/main" val="523423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6EEC83-466E-A50E-B990-364355C09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79874547-B3E6-A420-C9B8-CD119B86C8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6400" y="453964"/>
            <a:ext cx="9560560" cy="6353090"/>
          </a:xfrm>
        </p:spPr>
      </p:pic>
    </p:spTree>
    <p:extLst>
      <p:ext uri="{BB962C8B-B14F-4D97-AF65-F5344CB8AC3E}">
        <p14:creationId xmlns:p14="http://schemas.microsoft.com/office/powerpoint/2010/main" val="825751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70364" y="426029"/>
            <a:ext cx="9634248" cy="551982"/>
          </a:xfrm>
        </p:spPr>
        <p:txBody>
          <a:bodyPr>
            <a:normAutofit fontScale="90000"/>
          </a:bodyPr>
          <a:lstStyle/>
          <a:p>
            <a:r>
              <a:rPr lang="cs-CZ" dirty="0"/>
              <a:t>Pravidla transkripce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40427" y="1101437"/>
            <a:ext cx="10164185" cy="5330535"/>
          </a:xfrm>
        </p:spPr>
        <p:txBody>
          <a:bodyPr>
            <a:normAutofit fontScale="62500" lnSpcReduction="20000"/>
          </a:bodyPr>
          <a:lstStyle/>
          <a:p>
            <a:r>
              <a:rPr lang="cs-CZ" sz="2100" dirty="0"/>
              <a:t>V knize, BP, MP - nutno vždy popsat vlastní způsob v </a:t>
            </a:r>
            <a:r>
              <a:rPr lang="cs-CZ" sz="2100" b="1" dirty="0"/>
              <a:t>Poznámce k transkripci! Před úvodem</a:t>
            </a:r>
          </a:p>
          <a:p>
            <a:endParaRPr lang="cs-CZ" b="1" u="sng" dirty="0"/>
          </a:p>
          <a:p>
            <a:pPr marL="0" indent="0">
              <a:buNone/>
            </a:pPr>
            <a:r>
              <a:rPr lang="cs-CZ" b="1" u="sng" dirty="0"/>
              <a:t>Přepis samohlásek</a:t>
            </a:r>
            <a:endParaRPr lang="cs-CZ" dirty="0"/>
          </a:p>
          <a:p>
            <a:r>
              <a:rPr lang="cs-CZ" dirty="0"/>
              <a:t>volnější úzus, nastolen samotnými Íránci. </a:t>
            </a:r>
          </a:p>
          <a:p>
            <a:r>
              <a:rPr lang="cs-CZ" dirty="0"/>
              <a:t>rozlišování mezi vokály </a:t>
            </a:r>
            <a:r>
              <a:rPr lang="cs-CZ" b="1" dirty="0"/>
              <a:t>o/u nebo e/a/i</a:t>
            </a:r>
            <a:r>
              <a:rPr lang="cs-CZ" dirty="0"/>
              <a:t> variabilní: </a:t>
            </a:r>
            <a:r>
              <a:rPr lang="cs-CZ" b="1" dirty="0" err="1"/>
              <a:t>džebhe</a:t>
            </a:r>
            <a:r>
              <a:rPr lang="cs-CZ" dirty="0"/>
              <a:t> i </a:t>
            </a:r>
            <a:r>
              <a:rPr lang="cs-CZ" b="1" dirty="0" err="1"/>
              <a:t>džabhe</a:t>
            </a:r>
            <a:r>
              <a:rPr lang="cs-CZ" dirty="0"/>
              <a:t> </a:t>
            </a:r>
            <a:r>
              <a:rPr lang="ar-SA" dirty="0"/>
              <a:t>جبهه</a:t>
            </a:r>
            <a:r>
              <a:rPr lang="cs-CZ" dirty="0"/>
              <a:t> (přední linie), </a:t>
            </a:r>
            <a:r>
              <a:rPr lang="cs-CZ" b="1" dirty="0" err="1"/>
              <a:t>sebk</a:t>
            </a:r>
            <a:r>
              <a:rPr lang="cs-CZ" dirty="0"/>
              <a:t> i </a:t>
            </a:r>
            <a:r>
              <a:rPr lang="cs-CZ" b="1" dirty="0" err="1"/>
              <a:t>sabk</a:t>
            </a:r>
            <a:r>
              <a:rPr lang="cs-CZ" dirty="0"/>
              <a:t> </a:t>
            </a:r>
            <a:r>
              <a:rPr lang="ar-SA" dirty="0"/>
              <a:t>سبک</a:t>
            </a:r>
            <a:r>
              <a:rPr lang="cs-CZ" dirty="0"/>
              <a:t> (styl)</a:t>
            </a:r>
          </a:p>
          <a:p>
            <a:r>
              <a:rPr lang="cs-CZ" dirty="0"/>
              <a:t> obdobně variace mezi </a:t>
            </a:r>
            <a:r>
              <a:rPr lang="cs-CZ" b="1" dirty="0"/>
              <a:t>„í“ </a:t>
            </a:r>
            <a:r>
              <a:rPr lang="cs-CZ" dirty="0"/>
              <a:t>a</a:t>
            </a:r>
            <a:r>
              <a:rPr lang="cs-CZ" b="1" dirty="0"/>
              <a:t> „ej“ </a:t>
            </a:r>
            <a:r>
              <a:rPr lang="cs-CZ" dirty="0"/>
              <a:t>také běžná: </a:t>
            </a:r>
            <a:r>
              <a:rPr lang="cs-CZ" dirty="0" err="1"/>
              <a:t>Tejmúrtáš</a:t>
            </a:r>
            <a:r>
              <a:rPr lang="cs-CZ" dirty="0"/>
              <a:t> i </a:t>
            </a:r>
            <a:r>
              <a:rPr lang="cs-CZ" dirty="0" err="1"/>
              <a:t>Tímúrtáš</a:t>
            </a:r>
            <a:r>
              <a:rPr lang="cs-CZ" dirty="0"/>
              <a:t> - </a:t>
            </a:r>
            <a:r>
              <a:rPr lang="fa-IR" dirty="0"/>
              <a:t>تیمورتاش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pPr marL="0" indent="0">
              <a:buNone/>
            </a:pPr>
            <a:r>
              <a:rPr lang="cs-CZ" b="1" u="sng" dirty="0"/>
              <a:t>Přepis problematických hlásek</a:t>
            </a:r>
          </a:p>
          <a:p>
            <a:r>
              <a:rPr lang="cs-CZ" b="1" dirty="0" err="1"/>
              <a:t>qáf</a:t>
            </a:r>
            <a:r>
              <a:rPr lang="cs-CZ" dirty="0"/>
              <a:t>  - přepis  „q“ (např. </a:t>
            </a:r>
            <a:r>
              <a:rPr lang="cs-CZ" dirty="0" err="1"/>
              <a:t>Qádžárové</a:t>
            </a:r>
            <a:r>
              <a:rPr lang="cs-CZ" dirty="0"/>
              <a:t> – </a:t>
            </a:r>
            <a:r>
              <a:rPr lang="ar-SA" dirty="0"/>
              <a:t>قاجار</a:t>
            </a:r>
            <a:r>
              <a:rPr lang="cs-CZ" dirty="0"/>
              <a:t>, </a:t>
            </a:r>
            <a:r>
              <a:rPr lang="cs-CZ" dirty="0" err="1"/>
              <a:t>Qom</a:t>
            </a:r>
            <a:r>
              <a:rPr lang="cs-CZ" dirty="0"/>
              <a:t> - </a:t>
            </a:r>
            <a:r>
              <a:rPr lang="fa-IR" b="1" dirty="0"/>
              <a:t>قم</a:t>
            </a:r>
            <a:endParaRPr lang="cs-CZ" dirty="0"/>
          </a:p>
          <a:p>
            <a:r>
              <a:rPr lang="cs-CZ" b="1" dirty="0" err="1"/>
              <a:t>ghejn</a:t>
            </a:r>
            <a:r>
              <a:rPr lang="cs-CZ" dirty="0"/>
              <a:t> – přepis „</a:t>
            </a:r>
            <a:r>
              <a:rPr lang="cs-CZ" dirty="0" err="1"/>
              <a:t>gh</a:t>
            </a:r>
            <a:r>
              <a:rPr lang="cs-CZ" dirty="0"/>
              <a:t>“ (např. </a:t>
            </a:r>
            <a:r>
              <a:rPr lang="cs-CZ" dirty="0" err="1"/>
              <a:t>Ghaznovci</a:t>
            </a:r>
            <a:r>
              <a:rPr lang="cs-CZ" dirty="0"/>
              <a:t> – </a:t>
            </a:r>
            <a:r>
              <a:rPr lang="fa-IR" dirty="0"/>
              <a:t>غزنویان</a:t>
            </a:r>
            <a:r>
              <a:rPr lang="cs-CZ" dirty="0"/>
              <a:t> </a:t>
            </a:r>
            <a:r>
              <a:rPr lang="cs-CZ" dirty="0" err="1"/>
              <a:t>Ghazaviján</a:t>
            </a:r>
            <a:endParaRPr lang="cs-CZ" dirty="0"/>
          </a:p>
          <a:p>
            <a:r>
              <a:rPr lang="cs-CZ" dirty="0"/>
              <a:t>             </a:t>
            </a:r>
            <a:r>
              <a:rPr lang="cs-CZ" dirty="0" err="1"/>
              <a:t>Moghulové</a:t>
            </a:r>
            <a:r>
              <a:rPr lang="cs-CZ" dirty="0"/>
              <a:t> (</a:t>
            </a:r>
            <a:r>
              <a:rPr lang="cs-CZ" dirty="0" err="1"/>
              <a:t>Mughalové</a:t>
            </a:r>
            <a:r>
              <a:rPr lang="cs-CZ" dirty="0"/>
              <a:t>) </a:t>
            </a:r>
            <a:r>
              <a:rPr lang="fa-IR" dirty="0"/>
              <a:t>مغول</a:t>
            </a:r>
            <a:r>
              <a:rPr lang="cs-CZ" dirty="0"/>
              <a:t> </a:t>
            </a:r>
            <a:r>
              <a:rPr lang="cs-CZ" dirty="0" err="1"/>
              <a:t>Moghúl</a:t>
            </a:r>
            <a:endParaRPr lang="cs-CZ" dirty="0"/>
          </a:p>
          <a:p>
            <a:pPr marL="0" lvl="0" indent="0">
              <a:buNone/>
            </a:pPr>
            <a:r>
              <a:rPr lang="cs-CZ" dirty="0"/>
              <a:t>                        - v některých slovnících jednotné zapisování pouze s „</a:t>
            </a:r>
            <a:r>
              <a:rPr lang="cs-CZ" dirty="0" err="1"/>
              <a:t>gh</a:t>
            </a:r>
            <a:r>
              <a:rPr lang="cs-CZ" dirty="0"/>
              <a:t>“; Darina Vystrčilová slovníky</a:t>
            </a:r>
          </a:p>
          <a:p>
            <a:pPr marL="0" lvl="0" indent="0">
              <a:buNone/>
            </a:pPr>
            <a:r>
              <a:rPr lang="cs-CZ" dirty="0"/>
              <a:t>                        -  případně jen „q“ nebo s „k“ namísto </a:t>
            </a:r>
            <a:r>
              <a:rPr lang="cs-CZ" dirty="0" err="1"/>
              <a:t>qáfu</a:t>
            </a:r>
            <a:r>
              <a:rPr lang="cs-CZ" dirty="0"/>
              <a:t>.</a:t>
            </a:r>
          </a:p>
          <a:p>
            <a:r>
              <a:rPr lang="cs-CZ" b="1" dirty="0" err="1"/>
              <a:t>Ejn</a:t>
            </a:r>
            <a:r>
              <a:rPr lang="cs-CZ" dirty="0"/>
              <a:t> – apostrof (´)- lze všude (zač., </a:t>
            </a:r>
            <a:r>
              <a:rPr lang="cs-CZ" dirty="0" err="1"/>
              <a:t>prostř</a:t>
            </a:r>
            <a:r>
              <a:rPr lang="cs-CZ" dirty="0"/>
              <a:t>., konec) – obvyklejší jen uprostřed slov a na konci (nutno uvést do pozn. pod čarou):</a:t>
            </a:r>
          </a:p>
          <a:p>
            <a:pPr marL="0" indent="0">
              <a:buNone/>
            </a:pPr>
            <a:r>
              <a:rPr lang="cs-CZ" dirty="0"/>
              <a:t>        </a:t>
            </a:r>
            <a:r>
              <a:rPr lang="cs-CZ" dirty="0" err="1"/>
              <a:t>Dža´far</a:t>
            </a:r>
            <a:r>
              <a:rPr lang="cs-CZ" dirty="0"/>
              <a:t> </a:t>
            </a:r>
            <a:r>
              <a:rPr lang="fa-IR" dirty="0"/>
              <a:t>جعفر</a:t>
            </a:r>
            <a:r>
              <a:rPr lang="cs-CZ" dirty="0"/>
              <a:t>, </a:t>
            </a:r>
            <a:r>
              <a:rPr lang="cs-CZ" dirty="0" err="1"/>
              <a:t>Sa´dí</a:t>
            </a:r>
            <a:r>
              <a:rPr lang="cs-CZ" dirty="0"/>
              <a:t> </a:t>
            </a:r>
            <a:r>
              <a:rPr lang="fa-IR" dirty="0"/>
              <a:t>سعدی</a:t>
            </a:r>
            <a:r>
              <a:rPr lang="cs-CZ" dirty="0"/>
              <a:t>, ale Omar </a:t>
            </a:r>
            <a:r>
              <a:rPr lang="fa-IR" dirty="0"/>
              <a:t>عمر</a:t>
            </a:r>
            <a:r>
              <a:rPr lang="cs-CZ" dirty="0"/>
              <a:t>, </a:t>
            </a:r>
            <a:r>
              <a:rPr lang="cs-CZ" dirty="0" err="1"/>
              <a:t>naf</a:t>
            </a:r>
            <a:r>
              <a:rPr lang="cs-CZ" dirty="0"/>
              <a:t>´ </a:t>
            </a:r>
            <a:r>
              <a:rPr lang="fa-IR" dirty="0"/>
              <a:t> نفع</a:t>
            </a:r>
            <a:r>
              <a:rPr lang="cs-CZ" dirty="0"/>
              <a:t> </a:t>
            </a:r>
            <a:r>
              <a:rPr lang="cs-CZ" dirty="0" err="1"/>
              <a:t>mas´ale</a:t>
            </a:r>
            <a:r>
              <a:rPr lang="cs-CZ" dirty="0"/>
              <a:t> </a:t>
            </a:r>
            <a:r>
              <a:rPr lang="fa-IR" dirty="0"/>
              <a:t>مسئله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          - někdy nutno respektovat fonetickou podobu: </a:t>
            </a:r>
            <a:r>
              <a:rPr lang="fa-IR" dirty="0"/>
              <a:t>منابع</a:t>
            </a:r>
            <a:r>
              <a:rPr lang="cs-CZ" dirty="0"/>
              <a:t> </a:t>
            </a:r>
            <a:r>
              <a:rPr lang="cs-CZ" dirty="0" err="1"/>
              <a:t>manábe</a:t>
            </a:r>
            <a:r>
              <a:rPr lang="cs-CZ" dirty="0"/>
              <a:t>(´), vaz´</a:t>
            </a:r>
            <a:r>
              <a:rPr lang="fa-IR" dirty="0"/>
              <a:t> وضع</a:t>
            </a:r>
            <a:r>
              <a:rPr lang="cs-CZ" dirty="0"/>
              <a:t>, </a:t>
            </a:r>
            <a:r>
              <a:rPr lang="cs-CZ" dirty="0" err="1"/>
              <a:t>mouzú</a:t>
            </a:r>
            <a:r>
              <a:rPr lang="cs-CZ" dirty="0"/>
              <a:t>(´) </a:t>
            </a:r>
            <a:r>
              <a:rPr lang="fa-IR" dirty="0"/>
              <a:t>موضوع</a:t>
            </a:r>
            <a:endParaRPr lang="cs-CZ" dirty="0"/>
          </a:p>
          <a:p>
            <a:r>
              <a:rPr lang="cs-CZ" dirty="0"/>
              <a:t> -- v případě popularizačních článků a do médií – jen uprostřed </a:t>
            </a:r>
          </a:p>
          <a:p>
            <a:r>
              <a:rPr lang="cs-CZ" dirty="0"/>
              <a:t>- v případě staršího a novějšího zápisu lze respektovat novější: </a:t>
            </a:r>
            <a:r>
              <a:rPr lang="cs-CZ" dirty="0" err="1"/>
              <a:t>soál</a:t>
            </a:r>
            <a:r>
              <a:rPr lang="cs-CZ" dirty="0"/>
              <a:t> </a:t>
            </a:r>
            <a:r>
              <a:rPr lang="fa-IR" dirty="0"/>
              <a:t>سوال</a:t>
            </a:r>
            <a:r>
              <a:rPr lang="cs-CZ" dirty="0"/>
              <a:t> / </a:t>
            </a:r>
            <a:r>
              <a:rPr lang="fa-IR" dirty="0"/>
              <a:t>سئوال</a:t>
            </a:r>
            <a:endParaRPr lang="cs-CZ" dirty="0"/>
          </a:p>
          <a:p>
            <a:r>
              <a:rPr lang="cs-CZ" dirty="0"/>
              <a:t>koncové </a:t>
            </a:r>
            <a:r>
              <a:rPr lang="cs-CZ" b="1" dirty="0"/>
              <a:t>„h“</a:t>
            </a:r>
            <a:r>
              <a:rPr lang="cs-CZ" dirty="0"/>
              <a:t> – nezapisovat na konci slov v případě, že se tyto souhlásky vyslovují jako samohlásky (např. </a:t>
            </a:r>
            <a:r>
              <a:rPr lang="cs-CZ" dirty="0" err="1"/>
              <a:t>šabnáme</a:t>
            </a:r>
            <a:r>
              <a:rPr lang="cs-CZ" dirty="0"/>
              <a:t> (</a:t>
            </a:r>
            <a:r>
              <a:rPr lang="ar-SA" dirty="0"/>
              <a:t>شبنامه</a:t>
            </a:r>
            <a:r>
              <a:rPr lang="cs-CZ" dirty="0"/>
              <a:t>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05959748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6850</TotalTime>
  <Words>2287</Words>
  <Application>Microsoft Office PowerPoint</Application>
  <PresentationFormat>Širokoúhlá obrazovka</PresentationFormat>
  <Paragraphs>190</Paragraphs>
  <Slides>26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4" baseType="lpstr">
      <vt:lpstr>Arial</vt:lpstr>
      <vt:lpstr>Calibri</vt:lpstr>
      <vt:lpstr>Century Gothic</vt:lpstr>
      <vt:lpstr>Times New Roman</vt:lpstr>
      <vt:lpstr>wf_segoe-ui_light</vt:lpstr>
      <vt:lpstr>wf_segoe-ui_normal</vt:lpstr>
      <vt:lpstr>Wingdings 3</vt:lpstr>
      <vt:lpstr>Stébla</vt:lpstr>
      <vt:lpstr>Klasická perská literatura</vt:lpstr>
      <vt:lpstr>Prezentace aplikace PowerPoint</vt:lpstr>
      <vt:lpstr>Inspirativní weby – periodika, knihy ke stažení, překlady</vt:lpstr>
      <vt:lpstr>Transkripce X transliterace  </vt:lpstr>
      <vt:lpstr>Prezentace aplikace PowerPoint</vt:lpstr>
      <vt:lpstr>Prezentace aplikace PowerPoint</vt:lpstr>
      <vt:lpstr>Prezentace aplikace PowerPoint</vt:lpstr>
      <vt:lpstr>Prezentace aplikace PowerPoint</vt:lpstr>
      <vt:lpstr>Pravidla transkripce</vt:lpstr>
      <vt:lpstr>Prezentace aplikace PowerPoint</vt:lpstr>
      <vt:lpstr>Přepis vlastních jmen</vt:lpstr>
      <vt:lpstr>Prezentace aplikace PowerPoint</vt:lpstr>
      <vt:lpstr>Prezentace aplikace PowerPoint</vt:lpstr>
      <vt:lpstr>Prezentace aplikace PowerPoint</vt:lpstr>
      <vt:lpstr>Prezentace aplikace PowerPoint</vt:lpstr>
      <vt:lpstr>DÚ – otázky v moodle. Na mail</vt:lpstr>
      <vt:lpstr>Íránisté překladatelé</vt:lpstr>
      <vt:lpstr>Prezentace aplikace PowerPoint</vt:lpstr>
      <vt:lpstr>Překlady beletrie</vt:lpstr>
      <vt:lpstr>  Zkušenost  emigrace</vt:lpstr>
      <vt:lpstr>Kanonické práce k perské literatuře</vt:lpstr>
      <vt:lpstr>Prezentace aplikace PowerPoint</vt:lpstr>
      <vt:lpstr>Prezentace aplikace PowerPoint</vt:lpstr>
      <vt:lpstr>Doplňující bibliografie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Účet Microsoft</dc:creator>
  <cp:lastModifiedBy>Zuzana Kříhová</cp:lastModifiedBy>
  <cp:revision>15</cp:revision>
  <dcterms:created xsi:type="dcterms:W3CDTF">2017-10-24T04:58:50Z</dcterms:created>
  <dcterms:modified xsi:type="dcterms:W3CDTF">2025-03-31T03:44:22Z</dcterms:modified>
</cp:coreProperties>
</file>