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065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72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1892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376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5357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004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021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62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78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74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20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77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68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03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46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24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BADAC-7603-485E-AC22-BCD5A99166A9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ECD605-9504-401D-A72B-870B2876ED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612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První pomoc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Stabilizovaná poloha</a:t>
            </a:r>
            <a:endParaRPr lang="cs-CZ" dirty="0" smtClean="0"/>
          </a:p>
          <a:p>
            <a:r>
              <a:rPr lang="cs-CZ" dirty="0" smtClean="0"/>
              <a:t> Poranění páteře, zlomeniny, poranění kloubů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7816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Zotavovací poloha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Pouze pokud pacient dýchá a je v bezvědomí nebo je při vědomí</a:t>
            </a:r>
          </a:p>
          <a:p>
            <a:r>
              <a:rPr lang="cs-CZ" sz="2000" dirty="0" smtClean="0"/>
              <a:t>Existuje reálné riziko zvracení</a:t>
            </a:r>
          </a:p>
          <a:p>
            <a:r>
              <a:rPr lang="cs-CZ" sz="2000" dirty="0" smtClean="0"/>
              <a:t>Pokud není nutné, tak necháváme pacienta v poloze na zádech</a:t>
            </a:r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5087" y="3758572"/>
            <a:ext cx="3171825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67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hlavy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Často – poranění mozku </a:t>
            </a:r>
          </a:p>
          <a:p>
            <a:r>
              <a:rPr lang="cs-CZ" sz="2000" dirty="0" smtClean="0"/>
              <a:t>Zvýšení mortality</a:t>
            </a:r>
          </a:p>
          <a:p>
            <a:r>
              <a:rPr lang="cs-CZ" sz="2000" dirty="0" smtClean="0"/>
              <a:t>Může být součástí </a:t>
            </a:r>
            <a:r>
              <a:rPr lang="cs-CZ" sz="2000" b="1" dirty="0" err="1" smtClean="0"/>
              <a:t>polytraumat</a:t>
            </a:r>
            <a:endParaRPr lang="cs-CZ" sz="2000" b="1" dirty="0" smtClean="0"/>
          </a:p>
          <a:p>
            <a:endParaRPr lang="cs-CZ" sz="2000" dirty="0"/>
          </a:p>
          <a:p>
            <a:r>
              <a:rPr lang="cs-CZ" sz="2000" dirty="0" smtClean="0"/>
              <a:t>Dopravní nehody, pády z výšky nebo z kola, …</a:t>
            </a:r>
          </a:p>
          <a:p>
            <a:endParaRPr lang="cs-CZ" sz="2000" dirty="0"/>
          </a:p>
          <a:p>
            <a:r>
              <a:rPr lang="cs-CZ" sz="2000" dirty="0" smtClean="0"/>
              <a:t>Při podezření na krvácení do dutiny lební je nutno brát na zřetel – „lucidní interval“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66192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mozku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Komoce mozku – otřes mozku</a:t>
            </a:r>
          </a:p>
          <a:p>
            <a:r>
              <a:rPr lang="cs-CZ" sz="2000" dirty="0" smtClean="0"/>
              <a:t>Kontuze mozku – zhmoždění</a:t>
            </a:r>
          </a:p>
          <a:p>
            <a:r>
              <a:rPr lang="cs-CZ" sz="2000" dirty="0" smtClean="0"/>
              <a:t>Krvácení</a:t>
            </a:r>
          </a:p>
          <a:p>
            <a:endParaRPr lang="cs-CZ" sz="2000" dirty="0"/>
          </a:p>
          <a:p>
            <a:r>
              <a:rPr lang="cs-CZ" sz="2000" dirty="0" smtClean="0"/>
              <a:t>Poranění – často spojena s různým stupněm poruchy vědomí</a:t>
            </a:r>
          </a:p>
          <a:p>
            <a:endParaRPr lang="cs-CZ" sz="2000" dirty="0"/>
          </a:p>
          <a:p>
            <a:r>
              <a:rPr lang="cs-CZ" sz="2000" dirty="0" smtClean="0"/>
              <a:t>Závažný stav – zlomenina báze lební – tzv. brýlový hematom, krvácí z uší, nosu nebo vytéká mozkomíšní mok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1787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Poškození míchy – poškození hybnosti</a:t>
            </a:r>
          </a:p>
          <a:p>
            <a:endParaRPr lang="cs-CZ" sz="2000" dirty="0"/>
          </a:p>
          <a:p>
            <a:r>
              <a:rPr lang="cs-CZ" sz="2000" dirty="0" smtClean="0"/>
              <a:t>Skoky do neznámé nebo mělké vody, sportovní úrazy, dopravní nehody,…</a:t>
            </a:r>
          </a:p>
          <a:p>
            <a:endParaRPr lang="cs-CZ" sz="2000" dirty="0"/>
          </a:p>
          <a:p>
            <a:r>
              <a:rPr lang="cs-CZ" sz="2000" dirty="0" smtClean="0"/>
              <a:t>Postižení krční oblasti – kvadruplegik</a:t>
            </a:r>
          </a:p>
          <a:p>
            <a:r>
              <a:rPr lang="cs-CZ" sz="2000" dirty="0" smtClean="0"/>
              <a:t>Zlomenina na úrovni C 4 a C 5 – nefunkční bránice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10519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u="sng" dirty="0" smtClean="0"/>
              <a:t>Příznaky:</a:t>
            </a:r>
            <a:r>
              <a:rPr lang="cs-CZ" sz="2000" dirty="0" smtClean="0"/>
              <a:t> vyklenutí v místě poranění, bolest, poruchy hybnosti a cítění, brnění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69878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pomoc při poranění páteře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Hýbat co nejméně</a:t>
            </a:r>
          </a:p>
          <a:p>
            <a:r>
              <a:rPr lang="cs-CZ" sz="2000" dirty="0" smtClean="0"/>
              <a:t>Pokud je při vědomí, dýchá, komunikuje – počkat na ZZS</a:t>
            </a:r>
          </a:p>
          <a:p>
            <a:r>
              <a:rPr lang="cs-CZ" sz="2000" dirty="0" smtClean="0"/>
              <a:t>Pokud je v bezvědomí a nedýchá – priorita – průchodnost dýchacích cest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2000" dirty="0" smtClean="0">
                <a:cs typeface="Arial" panose="020B0604020202020204" pitchFamily="34" charset="0"/>
              </a:rPr>
              <a:t>předsunutí dolní čelisti, vyčištění dutiny ústní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872" y="4022411"/>
            <a:ext cx="3533775" cy="22383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838680" y="5009882"/>
            <a:ext cx="3940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Jen pokud potřebujeme transportovat zraněného do bezpečí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101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Zlomeniny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Otevřené a uzavřené</a:t>
            </a:r>
          </a:p>
          <a:p>
            <a:r>
              <a:rPr lang="cs-CZ" sz="2000" dirty="0" smtClean="0"/>
              <a:t>Pozor na poškození okolní tkáně</a:t>
            </a:r>
          </a:p>
          <a:p>
            <a:r>
              <a:rPr lang="cs-CZ" sz="2000" dirty="0" smtClean="0"/>
              <a:t>Často doprovázeny krvácením – pozor na rozvinutí šoku</a:t>
            </a:r>
          </a:p>
          <a:p>
            <a:endParaRPr lang="cs-CZ" sz="2000" dirty="0"/>
          </a:p>
          <a:p>
            <a:r>
              <a:rPr lang="cs-CZ" sz="2000" dirty="0" smtClean="0"/>
              <a:t>Otevřenou zlomeninu krýt, </a:t>
            </a:r>
            <a:r>
              <a:rPr lang="cs-CZ" sz="2000" dirty="0" smtClean="0">
                <a:solidFill>
                  <a:srgbClr val="FF0000"/>
                </a:solidFill>
              </a:rPr>
              <a:t>kost nerovnáme, </a:t>
            </a:r>
            <a:r>
              <a:rPr lang="cs-CZ" sz="2000" dirty="0" smtClean="0"/>
              <a:t>zafixovat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Ošetřujeme v sedě nebo leže, nerovnáme kosti, protišoková opatření, ZZS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463" y="365125"/>
            <a:ext cx="3273581" cy="242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39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šlach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Uzavřené nebo otevřené</a:t>
            </a:r>
          </a:p>
          <a:p>
            <a:r>
              <a:rPr lang="cs-CZ" sz="2000" dirty="0" smtClean="0"/>
              <a:t>Např. ruptura šlach</a:t>
            </a:r>
          </a:p>
          <a:p>
            <a:endParaRPr lang="cs-CZ" sz="2000" dirty="0"/>
          </a:p>
          <a:p>
            <a:r>
              <a:rPr lang="cs-CZ" sz="2000" dirty="0" smtClean="0"/>
              <a:t>Znehybnění končetiny v relaxované poloze, místo chladíme, ošetření na chirurgii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8571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kloubů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Podvrtnutí kloubů = distorze</a:t>
            </a:r>
          </a:p>
          <a:p>
            <a:r>
              <a:rPr lang="cs-CZ" sz="2000" u="sng" dirty="0" smtClean="0"/>
              <a:t>Příznaky: </a:t>
            </a:r>
            <a:r>
              <a:rPr lang="cs-CZ" sz="2000" dirty="0" smtClean="0"/>
              <a:t>bolest, otok, omezení hybnosti, hematom</a:t>
            </a:r>
          </a:p>
          <a:p>
            <a:endParaRPr lang="cs-CZ" sz="2000" dirty="0"/>
          </a:p>
          <a:p>
            <a:r>
              <a:rPr lang="cs-CZ" sz="2000" dirty="0" smtClean="0"/>
              <a:t>Chlazení, vypodložení postižené části, sledování známek útlaku cév nebo nervů – mravenčení, bolest, cyanóza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0751" y="4291265"/>
            <a:ext cx="3490376" cy="232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08516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33</TotalTime>
  <Words>308</Words>
  <Application>Microsoft Office PowerPoint</Application>
  <PresentationFormat>Širokoúhlá obrazovka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Stébla</vt:lpstr>
      <vt:lpstr>První pomoc</vt:lpstr>
      <vt:lpstr>Poranění hlavy</vt:lpstr>
      <vt:lpstr>Poranění mozku</vt:lpstr>
      <vt:lpstr>Poranění páteře</vt:lpstr>
      <vt:lpstr>Poranění páteře</vt:lpstr>
      <vt:lpstr>První pomoc při poranění páteře</vt:lpstr>
      <vt:lpstr>Zlomeniny</vt:lpstr>
      <vt:lpstr>Poranění šlach</vt:lpstr>
      <vt:lpstr>Poranění kloubů</vt:lpstr>
      <vt:lpstr>Zotavovací poloha</vt:lpstr>
    </vt:vector>
  </TitlesOfParts>
  <Company>UK Pedf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pomoc</dc:title>
  <dc:creator>Thorovska</dc:creator>
  <cp:lastModifiedBy>Alena Thorovska</cp:lastModifiedBy>
  <cp:revision>9</cp:revision>
  <dcterms:created xsi:type="dcterms:W3CDTF">2018-10-30T14:07:47Z</dcterms:created>
  <dcterms:modified xsi:type="dcterms:W3CDTF">2019-08-01T10:18:21Z</dcterms:modified>
</cp:coreProperties>
</file>