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8" r:id="rId14"/>
    <p:sldId id="270" r:id="rId15"/>
    <p:sldId id="266" r:id="rId16"/>
    <p:sldId id="271" r:id="rId17"/>
    <p:sldId id="274" r:id="rId18"/>
    <p:sldId id="272" r:id="rId19"/>
    <p:sldId id="276" r:id="rId20"/>
    <p:sldId id="281" r:id="rId21"/>
    <p:sldId id="280" r:id="rId22"/>
    <p:sldId id="273" r:id="rId23"/>
    <p:sldId id="279" r:id="rId24"/>
    <p:sldId id="277" r:id="rId25"/>
    <p:sldId id="278" r:id="rId26"/>
    <p:sldId id="282" r:id="rId27"/>
    <p:sldId id="283" r:id="rId28"/>
    <p:sldId id="284" r:id="rId29"/>
    <p:sldId id="285" r:id="rId30"/>
    <p:sldId id="286" r:id="rId31"/>
    <p:sldId id="287" r:id="rId32"/>
    <p:sldId id="293" r:id="rId33"/>
    <p:sldId id="275" r:id="rId34"/>
    <p:sldId id="294" r:id="rId35"/>
    <p:sldId id="291" r:id="rId36"/>
    <p:sldId id="292" r:id="rId37"/>
    <p:sldId id="288" r:id="rId38"/>
    <p:sldId id="289" r:id="rId39"/>
    <p:sldId id="290" r:id="rId40"/>
    <p:sldId id="295" r:id="rId41"/>
    <p:sldId id="296" r:id="rId42"/>
    <p:sldId id="300" r:id="rId43"/>
    <p:sldId id="297" r:id="rId44"/>
    <p:sldId id="298" r:id="rId45"/>
    <p:sldId id="301" r:id="rId46"/>
    <p:sldId id="299" r:id="rId47"/>
    <p:sldId id="302" r:id="rId48"/>
    <p:sldId id="303" r:id="rId49"/>
    <p:sldId id="305" r:id="rId50"/>
    <p:sldId id="306" r:id="rId51"/>
    <p:sldId id="307" r:id="rId52"/>
    <p:sldId id="304" r:id="rId53"/>
    <p:sldId id="308" r:id="rId54"/>
    <p:sldId id="309" r:id="rId55"/>
    <p:sldId id="310" r:id="rId56"/>
    <p:sldId id="311" r:id="rId57"/>
    <p:sldId id="312" r:id="rId58"/>
    <p:sldId id="313" r:id="rId59"/>
    <p:sldId id="315" r:id="rId60"/>
    <p:sldId id="316" r:id="rId61"/>
    <p:sldId id="314" r:id="rId62"/>
    <p:sldId id="317" r:id="rId63"/>
    <p:sldId id="318" r:id="rId64"/>
    <p:sldId id="321" r:id="rId65"/>
    <p:sldId id="319" r:id="rId66"/>
    <p:sldId id="320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30" r:id="rId75"/>
    <p:sldId id="331" r:id="rId76"/>
    <p:sldId id="329" r:id="rId77"/>
    <p:sldId id="332" r:id="rId78"/>
    <p:sldId id="334" r:id="rId79"/>
    <p:sldId id="333" r:id="rId80"/>
    <p:sldId id="335" r:id="rId81"/>
    <p:sldId id="336" r:id="rId82"/>
    <p:sldId id="337" r:id="rId83"/>
    <p:sldId id="338" r:id="rId84"/>
    <p:sldId id="339" r:id="rId8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1" clrIdx="0">
    <p:extLst>
      <p:ext uri="{19B8F6BF-5375-455C-9EA6-DF929625EA0E}">
        <p15:presenceInfo xmlns:p15="http://schemas.microsoft.com/office/powerpoint/2012/main" userId="Uživatel systému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249" autoAdjust="0"/>
  </p:normalViewPr>
  <p:slideViewPr>
    <p:cSldViewPr>
      <p:cViewPr varScale="1">
        <p:scale>
          <a:sx n="72" d="100"/>
          <a:sy n="72" d="100"/>
        </p:scale>
        <p:origin x="4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6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commentAuthors" Target="commentAuthor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15T15:00:00.0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C9E88-AA18-4510-AC19-B1E802494C3D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764DA-0EAE-485B-BD9C-45B2BBAD6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26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764DA-0EAE-485B-BD9C-45B2BBAD6DD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24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5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17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50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3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1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2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37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3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5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32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2A85-2450-4D1A-8F1E-7B496E929241}" type="datetimeFigureOut">
              <a:rPr lang="cs-CZ" smtClean="0"/>
              <a:t>28.12.2020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3ADA-4289-4D29-A91F-7BFB73F453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72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course/view.php?id=10194" TargetMode="External"/><Relationship Id="rId2" Type="http://schemas.openxmlformats.org/officeDocument/2006/relationships/hyperlink" Target="mailto:marta.vlasakova@flu.cas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stable/2250337?seq=1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512168"/>
          </a:xfrm>
        </p:spPr>
        <p:txBody>
          <a:bodyPr/>
          <a:lstStyle/>
          <a:p>
            <a:r>
              <a:rPr lang="cs-CZ" dirty="0"/>
              <a:t>Filosofické aspekty logiky a matematiky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8. 10. 2020</a:t>
            </a: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marta.vlasakova@flu.cas.cz</a:t>
            </a:r>
            <a:endParaRPr lang="cs-CZ" dirty="0"/>
          </a:p>
          <a:p>
            <a:endParaRPr lang="cs-CZ" dirty="0"/>
          </a:p>
          <a:p>
            <a:r>
              <a:rPr lang="cs-CZ" dirty="0" err="1">
                <a:solidFill>
                  <a:schemeClr val="tx1"/>
                </a:solidFill>
              </a:rPr>
              <a:t>Moodle</a:t>
            </a:r>
            <a:r>
              <a:rPr lang="cs-CZ" dirty="0">
                <a:solidFill>
                  <a:schemeClr val="tx1"/>
                </a:solidFill>
              </a:rPr>
              <a:t>: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https://dl1.cuni.cz/course/view.php?id=10194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813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548680"/>
            <a:ext cx="7643192" cy="58326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				</a:t>
            </a:r>
            <a:r>
              <a:rPr lang="cs-CZ" sz="2000" dirty="0"/>
              <a:t>Bertrand Russell (1872-1970)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Russell – kontextuální eliminace určitých popisů:</a:t>
            </a:r>
          </a:p>
          <a:p>
            <a:pPr marL="0" indent="0">
              <a:buNone/>
            </a:pPr>
            <a:r>
              <a:rPr lang="cs-CZ" i="1" dirty="0"/>
              <a:t>Současný francouzský král je holohlavý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>
                <a:sym typeface="Symbol"/>
              </a:rPr>
              <a:t></a:t>
            </a:r>
            <a:r>
              <a:rPr lang="cs-CZ" dirty="0"/>
              <a:t>x(FK(x)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/>
              <a:t>y(FK(y)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y = x)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H(x))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85000"/>
                  </a:schemeClr>
                </a:solidFill>
              </a:rPr>
              <a:t>Současný francouzský král není holohlavý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85000"/>
                  </a:schemeClr>
                </a:solidFill>
              </a:rPr>
              <a:t>- Současný francouzský král je neholohlavý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	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x(FK(x)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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y(FK(y)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y = 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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H(x))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85000"/>
                  </a:schemeClr>
                </a:solidFill>
              </a:rPr>
              <a:t>- Není pravda, že současný francouzský král je holohlavý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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x(FK(x)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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y(FK(y)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y = x)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H(x))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sz="2300" dirty="0">
                <a:solidFill>
                  <a:schemeClr val="bg1">
                    <a:lumMod val="85000"/>
                  </a:schemeClr>
                </a:solidFill>
              </a:rPr>
              <a:t>Peter Frederick </a:t>
            </a:r>
            <a:r>
              <a:rPr lang="cs-CZ" sz="2300" dirty="0" err="1">
                <a:solidFill>
                  <a:schemeClr val="bg1">
                    <a:lumMod val="85000"/>
                  </a:schemeClr>
                </a:solidFill>
              </a:rPr>
              <a:t>Strawson</a:t>
            </a:r>
            <a:r>
              <a:rPr lang="cs-CZ" sz="2300" dirty="0">
                <a:solidFill>
                  <a:schemeClr val="bg1">
                    <a:lumMod val="85000"/>
                  </a:schemeClr>
                </a:solidFill>
              </a:rPr>
              <a:t> (1919-2006)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bg1">
                    <a:lumMod val="85000"/>
                  </a:schemeClr>
                </a:solidFill>
              </a:rPr>
              <a:t>Strawson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– presupozice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(q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p)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(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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q 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</a:t>
            </a:r>
            <a:r>
              <a:rPr lang="cs-CZ" dirty="0">
                <a:solidFill>
                  <a:schemeClr val="bg1">
                    <a:lumMod val="85000"/>
                  </a:schemeClr>
                </a:solidFill>
              </a:rPr>
              <a:t> p)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91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 Vlastní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					</a:t>
            </a:r>
            <a:r>
              <a:rPr lang="cs-CZ" sz="1800" dirty="0" err="1"/>
              <a:t>Gottlob</a:t>
            </a:r>
            <a:r>
              <a:rPr lang="cs-CZ" sz="1800" dirty="0"/>
              <a:t> </a:t>
            </a:r>
            <a:r>
              <a:rPr lang="cs-CZ" sz="1800" dirty="0" err="1"/>
              <a:t>Frege</a:t>
            </a:r>
            <a:r>
              <a:rPr lang="cs-CZ" sz="1800" dirty="0"/>
              <a:t> (1848-1925)</a:t>
            </a:r>
          </a:p>
          <a:p>
            <a:pPr marL="0" indent="0">
              <a:buNone/>
            </a:pPr>
            <a:r>
              <a:rPr lang="cs-CZ" sz="2400" i="1" dirty="0"/>
              <a:t>Jitřenka je jitřenka	</a:t>
            </a:r>
            <a:r>
              <a:rPr lang="cs-CZ" sz="2400" dirty="0"/>
              <a:t>X	</a:t>
            </a:r>
            <a:r>
              <a:rPr lang="cs-CZ" sz="2400" i="1" dirty="0"/>
              <a:t>Jitřenka je večernice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výraz    vyjadřuje smysl (</a:t>
            </a:r>
            <a:r>
              <a:rPr lang="cs-CZ" sz="2400" dirty="0" err="1"/>
              <a:t>Sinn</a:t>
            </a:r>
            <a:r>
              <a:rPr lang="cs-CZ" sz="2400" dirty="0"/>
              <a:t>)		  …	</a:t>
            </a:r>
            <a:r>
              <a:rPr lang="cs-CZ" sz="1600" dirty="0" err="1"/>
              <a:t>meaning</a:t>
            </a:r>
            <a:endParaRPr lang="cs-CZ" sz="1600" dirty="0"/>
          </a:p>
          <a:p>
            <a:pPr marL="0" indent="0">
              <a:buNone/>
            </a:pPr>
            <a:r>
              <a:rPr lang="cs-CZ" sz="2400" dirty="0"/>
              <a:t>	označuje význam (</a:t>
            </a:r>
            <a:r>
              <a:rPr lang="cs-CZ" sz="2400" dirty="0" err="1"/>
              <a:t>Bedeutung</a:t>
            </a:r>
            <a:r>
              <a:rPr lang="cs-CZ" sz="2400" dirty="0"/>
              <a:t>)  …	</a:t>
            </a:r>
            <a:r>
              <a:rPr lang="cs-CZ" sz="1600" dirty="0" err="1"/>
              <a:t>denotation</a:t>
            </a:r>
            <a:endParaRPr lang="cs-CZ" sz="16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Russell: nahradíme vlastní jméno „slovníkovým“ určitým popisem –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Apollón je krásný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–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Existuje právě jedno x, které je bohem slunce a je krásné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504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u="sng" dirty="0"/>
              <a:t>Kolumbus měl hnědé oči</a:t>
            </a:r>
          </a:p>
          <a:p>
            <a:pPr marL="0" indent="0">
              <a:buNone/>
            </a:pPr>
            <a:r>
              <a:rPr lang="cs-CZ" sz="2400" dirty="0"/>
              <a:t>Někdo objevil Ameriku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sng" dirty="0"/>
              <a:t>Existuje právě jedno x, které objevilo Ameriku, a to má hnědé oči</a:t>
            </a:r>
          </a:p>
          <a:p>
            <a:pPr marL="0" indent="0">
              <a:buNone/>
            </a:pPr>
            <a:r>
              <a:rPr lang="cs-CZ" sz="2400" dirty="0"/>
              <a:t>Existuje x, které objevilo Ameriku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u="sng" dirty="0">
                <a:solidFill>
                  <a:schemeClr val="bg1">
                    <a:lumMod val="85000"/>
                  </a:schemeClr>
                </a:solidFill>
              </a:rPr>
              <a:t>Naděžda si chtěla vzít za muže Stalina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Naděžda si chtěla vzít za muže nejmasovějšího vraha v dějinách lidstva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/>
              <a:t>					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</a:rPr>
              <a:t>Willard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 V. O. 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</a:rPr>
              <a:t>Quine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 (1908-2000)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Pegas je bílý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x(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Pegasuje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(x)  Bílé(x))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632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					Saul </a:t>
            </a:r>
            <a:r>
              <a:rPr lang="cs-CZ" sz="1800" dirty="0" err="1"/>
              <a:t>Kripke</a:t>
            </a:r>
            <a:r>
              <a:rPr lang="cs-CZ" sz="1800" dirty="0"/>
              <a:t> (nar. 1940)</a:t>
            </a:r>
          </a:p>
          <a:p>
            <a:pPr marL="0" indent="0">
              <a:buNone/>
            </a:pPr>
            <a:r>
              <a:rPr lang="cs-CZ" sz="2400" dirty="0"/>
              <a:t>vlastní jméno = pevný znak (</a:t>
            </a:r>
            <a:r>
              <a:rPr lang="cs-CZ" sz="2400" dirty="0" err="1"/>
              <a:t>rigid</a:t>
            </a:r>
            <a:r>
              <a:rPr lang="cs-CZ" sz="2400" dirty="0"/>
              <a:t> </a:t>
            </a:r>
            <a:r>
              <a:rPr lang="cs-CZ" sz="2400" dirty="0" err="1"/>
              <a:t>designator</a:t>
            </a:r>
            <a:r>
              <a:rPr lang="cs-CZ" sz="2400" dirty="0"/>
              <a:t>), označuje totéž individuum napříč možnými světy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/>
              <a:t>					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John 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</a:rPr>
              <a:t>Searle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 (nar. 1932)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Searle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– teorie svazků („cluster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theorie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“) – 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sufficient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number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Některé věty nemají pravdivostní hodnotu – 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truth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value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gaps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/>
              <a:t>					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Alexius 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</a:rPr>
              <a:t>Meinong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 (1853-1920)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meinongovské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universum“ – obsahuje i neexistující objekty</a:t>
            </a:r>
          </a:p>
        </p:txBody>
      </p:sp>
    </p:spTree>
    <p:extLst>
      <p:ext uri="{BB962C8B-B14F-4D97-AF65-F5344CB8AC3E}">
        <p14:creationId xmlns:p14="http://schemas.microsoft.com/office/powerpoint/2010/main" val="278502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nominalismus</a:t>
            </a:r>
          </a:p>
          <a:p>
            <a:pPr marL="0" indent="0">
              <a:buNone/>
            </a:pPr>
            <a:r>
              <a:rPr lang="cs-CZ" dirty="0"/>
              <a:t>konceptualismus</a:t>
            </a:r>
          </a:p>
          <a:p>
            <a:pPr marL="0" indent="0">
              <a:buNone/>
            </a:pPr>
            <a:r>
              <a:rPr lang="cs-CZ" dirty="0"/>
              <a:t>realismus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3200" dirty="0"/>
              <a:t>Argument třetího muže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98066"/>
            <a:ext cx="704197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Platón (427-347 př. Kr.)</a:t>
            </a:r>
          </a:p>
          <a:p>
            <a:pPr marL="0" indent="0">
              <a:buNone/>
            </a:pPr>
            <a:r>
              <a:rPr lang="cs-CZ" sz="1800" dirty="0"/>
              <a:t>Aristotelés (384-322 př. Kr.)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3275856" y="3501008"/>
            <a:ext cx="720080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5154414" y="4630189"/>
            <a:ext cx="576064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1763688" y="4797152"/>
            <a:ext cx="576064" cy="457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823743" y="5313815"/>
            <a:ext cx="455953" cy="550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1619672" y="5254352"/>
            <a:ext cx="204071" cy="118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ývojový diagram: ruční operace 12"/>
          <p:cNvSpPr/>
          <p:nvPr/>
        </p:nvSpPr>
        <p:spPr>
          <a:xfrm>
            <a:off x="5148064" y="5329194"/>
            <a:ext cx="576064" cy="594934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 flipH="1" flipV="1">
            <a:off x="4932040" y="5373216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2279696" y="5373216"/>
            <a:ext cx="27608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3322712" y="4274173"/>
            <a:ext cx="673224" cy="777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V="1">
            <a:off x="5724128" y="5329194"/>
            <a:ext cx="216024" cy="116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2555776" y="4437112"/>
            <a:ext cx="576064" cy="360040"/>
          </a:xfrm>
          <a:prstGeom prst="straightConnector1">
            <a:avLst/>
          </a:prstGeom>
          <a:ln>
            <a:headEnd w="lg" len="lg"/>
            <a:tailEnd type="arrow"/>
          </a:ln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4391980" y="4437112"/>
            <a:ext cx="540060" cy="360040"/>
          </a:xfrm>
          <a:prstGeom prst="straightConnector1">
            <a:avLst/>
          </a:prstGeom>
          <a:ln w="12700" cmpd="sng">
            <a:tailEnd type="arrow"/>
          </a:ln>
          <a:scene3d>
            <a:camera prst="orthographicFront"/>
            <a:lightRig rig="threePt" dir="t"/>
          </a:scene3d>
          <a:sp3d contour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Veselý obličej 31"/>
          <p:cNvSpPr/>
          <p:nvPr/>
        </p:nvSpPr>
        <p:spPr>
          <a:xfrm>
            <a:off x="5893296" y="1711311"/>
            <a:ext cx="720080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5940152" y="2484907"/>
            <a:ext cx="673224" cy="777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34"/>
          <p:cNvCxnSpPr/>
          <p:nvPr/>
        </p:nvCxnSpPr>
        <p:spPr>
          <a:xfrm flipV="1">
            <a:off x="6613376" y="2484907"/>
            <a:ext cx="288032" cy="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 flipV="1">
            <a:off x="5677272" y="2484907"/>
            <a:ext cx="262880" cy="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V="1">
            <a:off x="4391980" y="2708920"/>
            <a:ext cx="1332148" cy="792088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 contour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V="1">
            <a:off x="5677272" y="3501008"/>
            <a:ext cx="262880" cy="936104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 contour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3995936" y="4221088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 flipV="1">
            <a:off x="3131840" y="4221088"/>
            <a:ext cx="1908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Volný tvar 50"/>
          <p:cNvSpPr/>
          <p:nvPr/>
        </p:nvSpPr>
        <p:spPr>
          <a:xfrm>
            <a:off x="5208317" y="5027984"/>
            <a:ext cx="444338" cy="280678"/>
          </a:xfrm>
          <a:custGeom>
            <a:avLst/>
            <a:gdLst>
              <a:gd name="connsiteX0" fmla="*/ 84119 w 444338"/>
              <a:gd name="connsiteY0" fmla="*/ 28925 h 280678"/>
              <a:gd name="connsiteX1" fmla="*/ 153392 w 444338"/>
              <a:gd name="connsiteY1" fmla="*/ 70489 h 280678"/>
              <a:gd name="connsiteX2" fmla="*/ 194956 w 444338"/>
              <a:gd name="connsiteY2" fmla="*/ 70489 h 280678"/>
              <a:gd name="connsiteX3" fmla="*/ 222665 w 444338"/>
              <a:gd name="connsiteY3" fmla="*/ 28925 h 280678"/>
              <a:gd name="connsiteX4" fmla="*/ 291938 w 444338"/>
              <a:gd name="connsiteY4" fmla="*/ 84343 h 280678"/>
              <a:gd name="connsiteX5" fmla="*/ 361210 w 444338"/>
              <a:gd name="connsiteY5" fmla="*/ 15071 h 280678"/>
              <a:gd name="connsiteX6" fmla="*/ 402774 w 444338"/>
              <a:gd name="connsiteY6" fmla="*/ 42780 h 280678"/>
              <a:gd name="connsiteX7" fmla="*/ 430483 w 444338"/>
              <a:gd name="connsiteY7" fmla="*/ 84343 h 280678"/>
              <a:gd name="connsiteX8" fmla="*/ 444338 w 444338"/>
              <a:gd name="connsiteY8" fmla="*/ 153616 h 280678"/>
              <a:gd name="connsiteX9" fmla="*/ 430483 w 444338"/>
              <a:gd name="connsiteY9" fmla="*/ 250598 h 280678"/>
              <a:gd name="connsiteX10" fmla="*/ 388919 w 444338"/>
              <a:gd name="connsiteY10" fmla="*/ 236743 h 280678"/>
              <a:gd name="connsiteX11" fmla="*/ 375065 w 444338"/>
              <a:gd name="connsiteY11" fmla="*/ 181325 h 280678"/>
              <a:gd name="connsiteX12" fmla="*/ 361210 w 444338"/>
              <a:gd name="connsiteY12" fmla="*/ 222889 h 280678"/>
              <a:gd name="connsiteX13" fmla="*/ 347356 w 444338"/>
              <a:gd name="connsiteY13" fmla="*/ 278307 h 280678"/>
              <a:gd name="connsiteX14" fmla="*/ 305792 w 444338"/>
              <a:gd name="connsiteY14" fmla="*/ 264452 h 280678"/>
              <a:gd name="connsiteX15" fmla="*/ 291938 w 444338"/>
              <a:gd name="connsiteY15" fmla="*/ 222889 h 280678"/>
              <a:gd name="connsiteX16" fmla="*/ 264228 w 444338"/>
              <a:gd name="connsiteY16" fmla="*/ 195180 h 280678"/>
              <a:gd name="connsiteX17" fmla="*/ 208810 w 444338"/>
              <a:gd name="connsiteY17" fmla="*/ 278307 h 280678"/>
              <a:gd name="connsiteX18" fmla="*/ 194956 w 444338"/>
              <a:gd name="connsiteY18" fmla="*/ 195180 h 280678"/>
              <a:gd name="connsiteX19" fmla="*/ 111828 w 444338"/>
              <a:gd name="connsiteY19" fmla="*/ 250598 h 280678"/>
              <a:gd name="connsiteX20" fmla="*/ 56410 w 444338"/>
              <a:gd name="connsiteY20" fmla="*/ 181325 h 280678"/>
              <a:gd name="connsiteX21" fmla="*/ 42556 w 444338"/>
              <a:gd name="connsiteY21" fmla="*/ 250598 h 280678"/>
              <a:gd name="connsiteX22" fmla="*/ 992 w 444338"/>
              <a:gd name="connsiteY22" fmla="*/ 236743 h 280678"/>
              <a:gd name="connsiteX23" fmla="*/ 42556 w 444338"/>
              <a:gd name="connsiteY23" fmla="*/ 153616 h 280678"/>
              <a:gd name="connsiteX24" fmla="*/ 56410 w 444338"/>
              <a:gd name="connsiteY24" fmla="*/ 84343 h 280678"/>
              <a:gd name="connsiteX25" fmla="*/ 84119 w 444338"/>
              <a:gd name="connsiteY25" fmla="*/ 42780 h 280678"/>
              <a:gd name="connsiteX26" fmla="*/ 97974 w 444338"/>
              <a:gd name="connsiteY26" fmla="*/ 1216 h 280678"/>
              <a:gd name="connsiteX27" fmla="*/ 139538 w 444338"/>
              <a:gd name="connsiteY27" fmla="*/ 42780 h 28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4338" h="280678">
                <a:moveTo>
                  <a:pt x="84119" y="28925"/>
                </a:moveTo>
                <a:cubicBezTo>
                  <a:pt x="107210" y="42780"/>
                  <a:pt x="126463" y="70489"/>
                  <a:pt x="153392" y="70489"/>
                </a:cubicBezTo>
                <a:cubicBezTo>
                  <a:pt x="210753" y="70489"/>
                  <a:pt x="115546" y="-48627"/>
                  <a:pt x="194956" y="70489"/>
                </a:cubicBezTo>
                <a:cubicBezTo>
                  <a:pt x="204192" y="56634"/>
                  <a:pt x="206868" y="34191"/>
                  <a:pt x="222665" y="28925"/>
                </a:cubicBezTo>
                <a:cubicBezTo>
                  <a:pt x="280073" y="9789"/>
                  <a:pt x="281402" y="52735"/>
                  <a:pt x="291938" y="84343"/>
                </a:cubicBezTo>
                <a:cubicBezTo>
                  <a:pt x="304253" y="65871"/>
                  <a:pt x="330423" y="15071"/>
                  <a:pt x="361210" y="15071"/>
                </a:cubicBezTo>
                <a:cubicBezTo>
                  <a:pt x="377861" y="15071"/>
                  <a:pt x="388919" y="33544"/>
                  <a:pt x="402774" y="42780"/>
                </a:cubicBezTo>
                <a:cubicBezTo>
                  <a:pt x="426008" y="-26925"/>
                  <a:pt x="413271" y="-10321"/>
                  <a:pt x="430483" y="84343"/>
                </a:cubicBezTo>
                <a:cubicBezTo>
                  <a:pt x="434696" y="107511"/>
                  <a:pt x="439720" y="130525"/>
                  <a:pt x="444338" y="153616"/>
                </a:cubicBezTo>
                <a:cubicBezTo>
                  <a:pt x="439720" y="185943"/>
                  <a:pt x="448597" y="223427"/>
                  <a:pt x="430483" y="250598"/>
                </a:cubicBezTo>
                <a:cubicBezTo>
                  <a:pt x="422382" y="262749"/>
                  <a:pt x="398042" y="248147"/>
                  <a:pt x="388919" y="236743"/>
                </a:cubicBezTo>
                <a:cubicBezTo>
                  <a:pt x="377024" y="221874"/>
                  <a:pt x="379683" y="199798"/>
                  <a:pt x="375065" y="181325"/>
                </a:cubicBezTo>
                <a:cubicBezTo>
                  <a:pt x="370447" y="195180"/>
                  <a:pt x="365222" y="208847"/>
                  <a:pt x="361210" y="222889"/>
                </a:cubicBezTo>
                <a:cubicBezTo>
                  <a:pt x="355979" y="241198"/>
                  <a:pt x="362589" y="266882"/>
                  <a:pt x="347356" y="278307"/>
                </a:cubicBezTo>
                <a:cubicBezTo>
                  <a:pt x="335673" y="287069"/>
                  <a:pt x="319647" y="269070"/>
                  <a:pt x="305792" y="264452"/>
                </a:cubicBezTo>
                <a:cubicBezTo>
                  <a:pt x="301174" y="250598"/>
                  <a:pt x="299452" y="235412"/>
                  <a:pt x="291938" y="222889"/>
                </a:cubicBezTo>
                <a:cubicBezTo>
                  <a:pt x="285217" y="211688"/>
                  <a:pt x="273465" y="185944"/>
                  <a:pt x="264228" y="195180"/>
                </a:cubicBezTo>
                <a:cubicBezTo>
                  <a:pt x="147193" y="312212"/>
                  <a:pt x="334929" y="236266"/>
                  <a:pt x="208810" y="278307"/>
                </a:cubicBezTo>
                <a:cubicBezTo>
                  <a:pt x="204192" y="250598"/>
                  <a:pt x="221966" y="202897"/>
                  <a:pt x="194956" y="195180"/>
                </a:cubicBezTo>
                <a:cubicBezTo>
                  <a:pt x="162935" y="186031"/>
                  <a:pt x="111828" y="250598"/>
                  <a:pt x="111828" y="250598"/>
                </a:cubicBezTo>
                <a:cubicBezTo>
                  <a:pt x="110506" y="246631"/>
                  <a:pt x="89834" y="156257"/>
                  <a:pt x="56410" y="181325"/>
                </a:cubicBezTo>
                <a:cubicBezTo>
                  <a:pt x="37571" y="195454"/>
                  <a:pt x="47174" y="227507"/>
                  <a:pt x="42556" y="250598"/>
                </a:cubicBezTo>
                <a:cubicBezTo>
                  <a:pt x="28701" y="245980"/>
                  <a:pt x="7523" y="249805"/>
                  <a:pt x="992" y="236743"/>
                </a:cubicBezTo>
                <a:cubicBezTo>
                  <a:pt x="-7202" y="220356"/>
                  <a:pt x="37890" y="160615"/>
                  <a:pt x="42556" y="153616"/>
                </a:cubicBezTo>
                <a:cubicBezTo>
                  <a:pt x="47174" y="130525"/>
                  <a:pt x="48142" y="106392"/>
                  <a:pt x="56410" y="84343"/>
                </a:cubicBezTo>
                <a:cubicBezTo>
                  <a:pt x="62256" y="68752"/>
                  <a:pt x="76672" y="57673"/>
                  <a:pt x="84119" y="42780"/>
                </a:cubicBezTo>
                <a:cubicBezTo>
                  <a:pt x="90650" y="29718"/>
                  <a:pt x="93356" y="15071"/>
                  <a:pt x="97974" y="1216"/>
                </a:cubicBezTo>
                <a:cubicBezTo>
                  <a:pt x="128245" y="46623"/>
                  <a:pt x="109032" y="42780"/>
                  <a:pt x="139538" y="427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9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i="1" dirty="0" err="1"/>
              <a:t>Sókratés</a:t>
            </a:r>
            <a:r>
              <a:rPr lang="cs-CZ" sz="2400" i="1" dirty="0"/>
              <a:t> je člověk: </a:t>
            </a:r>
            <a:r>
              <a:rPr lang="cs-CZ" sz="2400" dirty="0"/>
              <a:t>s </a:t>
            </a:r>
            <a:r>
              <a:rPr lang="cs-CZ" sz="2400" dirty="0">
                <a:sym typeface="Symbol"/>
              </a:rPr>
              <a:t>x; Člověk(x)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Objekt s je ve vztahu  s objektem x; Člověk(x)  (označme „Č“):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s, Č  </a:t>
            </a:r>
            <a:r>
              <a:rPr lang="cs-CZ" sz="2400" dirty="0" err="1">
                <a:sym typeface="Symbol"/>
              </a:rPr>
              <a:t>x,y</a:t>
            </a:r>
            <a:r>
              <a:rPr lang="cs-CZ" sz="2400" dirty="0">
                <a:sym typeface="Symbol"/>
              </a:rPr>
              <a:t>; x y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s, Č,</a:t>
            </a:r>
            <a:r>
              <a:rPr lang="cs-CZ" sz="2400" dirty="0" err="1">
                <a:sym typeface="Symbol"/>
              </a:rPr>
              <a:t>x,y</a:t>
            </a:r>
            <a:r>
              <a:rPr lang="cs-CZ" sz="2400" dirty="0">
                <a:sym typeface="Symbol"/>
              </a:rPr>
              <a:t>; x y </a:t>
            </a:r>
            <a:r>
              <a:rPr lang="cs-CZ" sz="2400" dirty="0" err="1">
                <a:sym typeface="Symbol"/>
              </a:rPr>
              <a:t>x,y</a:t>
            </a:r>
            <a:r>
              <a:rPr lang="cs-CZ" sz="2400" dirty="0">
                <a:sym typeface="Symbol"/>
              </a:rPr>
              <a:t>; x y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atd.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V ZF relace náležení R</a:t>
            </a:r>
            <a:r>
              <a:rPr lang="cs-CZ" sz="2400" baseline="-25000" dirty="0">
                <a:sym typeface="Symbol"/>
              </a:rPr>
              <a:t> </a:t>
            </a:r>
            <a:r>
              <a:rPr lang="cs-CZ" sz="2400" dirty="0">
                <a:sym typeface="Symbol"/>
              </a:rPr>
              <a:t>nemůže být množinou, je to vlastní třída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(x(x x), tedy x(x, x  R</a:t>
            </a:r>
            <a:r>
              <a:rPr lang="cs-CZ" sz="2400" baseline="-25000" dirty="0">
                <a:sym typeface="Symbol"/>
              </a:rPr>
              <a:t></a:t>
            </a:r>
            <a:r>
              <a:rPr lang="cs-CZ" sz="2400" dirty="0"/>
              <a:t>), tedy </a:t>
            </a:r>
            <a:r>
              <a:rPr lang="cs-CZ" sz="2400" dirty="0">
                <a:sym typeface="Symbol"/>
              </a:rPr>
              <a:t>x x,</a:t>
            </a:r>
            <a:r>
              <a:rPr lang="cs-CZ" sz="2400" dirty="0" err="1">
                <a:sym typeface="Symbol"/>
              </a:rPr>
              <a:t>x,x</a:t>
            </a:r>
            <a:r>
              <a:rPr lang="cs-CZ" sz="2400" dirty="0">
                <a:sym typeface="Symbol"/>
              </a:rPr>
              <a:t>  R</a:t>
            </a:r>
            <a:r>
              <a:rPr lang="cs-CZ" sz="2400" baseline="-25000" dirty="0">
                <a:sym typeface="Symbol"/>
              </a:rPr>
              <a:t></a:t>
            </a:r>
            <a:r>
              <a:rPr lang="cs-CZ" sz="2400" dirty="0">
                <a:sym typeface="Symbol"/>
              </a:rPr>
              <a:t>, tudíž x(x   R</a:t>
            </a:r>
            <a:r>
              <a:rPr lang="cs-CZ" sz="2400" baseline="-25000" dirty="0">
                <a:sym typeface="Symbol"/>
              </a:rPr>
              <a:t></a:t>
            </a:r>
            <a:r>
              <a:rPr lang="cs-CZ" sz="2400" dirty="0">
                <a:sym typeface="Symbol"/>
              </a:rPr>
              <a:t>) , tj.  R</a:t>
            </a:r>
            <a:r>
              <a:rPr lang="cs-CZ" sz="2400" baseline="-25000" dirty="0">
                <a:sym typeface="Symbol"/>
              </a:rPr>
              <a:t> </a:t>
            </a:r>
            <a:r>
              <a:rPr lang="cs-CZ" sz="2400" dirty="0">
                <a:sym typeface="Symbol"/>
              </a:rPr>
              <a:t>je množina všech množin.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7923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dirty="0"/>
              <a:t>Extenze a intenze</a:t>
            </a:r>
          </a:p>
          <a:p>
            <a:pPr marL="0" indent="0">
              <a:buNone/>
            </a:pPr>
            <a:r>
              <a:rPr lang="cs-CZ" sz="2400" dirty="0"/>
              <a:t>Extenzionální kontexty </a:t>
            </a:r>
          </a:p>
          <a:p>
            <a:pPr marL="0" indent="0">
              <a:buNone/>
            </a:pPr>
            <a:r>
              <a:rPr lang="cs-CZ" sz="2400" dirty="0"/>
              <a:t>pravdivost je dána čistě označovaným, nezávisí na způsobu danosti, tudíž lze vzájemně nahrazovat pojmy se stejnou extenzí </a:t>
            </a:r>
            <a:r>
              <a:rPr lang="cs-CZ" sz="2400" i="1" dirty="0"/>
              <a:t>salva </a:t>
            </a:r>
            <a:r>
              <a:rPr lang="cs-CZ" sz="2400" i="1" dirty="0" err="1"/>
              <a:t>veritate</a:t>
            </a:r>
            <a:r>
              <a:rPr lang="cs-CZ" sz="2400" i="1" dirty="0"/>
              <a:t> </a:t>
            </a:r>
            <a:r>
              <a:rPr lang="cs-CZ" sz="2400" dirty="0"/>
              <a:t>(</a:t>
            </a:r>
            <a:r>
              <a:rPr lang="cs-CZ" sz="2400" b="1" dirty="0" err="1"/>
              <a:t>substituovatelnost</a:t>
            </a:r>
            <a:r>
              <a:rPr lang="cs-CZ" sz="2400" b="1" dirty="0"/>
              <a:t> </a:t>
            </a:r>
            <a:r>
              <a:rPr lang="cs-CZ" sz="2400" b="1" i="1" dirty="0"/>
              <a:t>salva </a:t>
            </a:r>
            <a:r>
              <a:rPr lang="cs-CZ" sz="2400" b="1" i="1" dirty="0" err="1"/>
              <a:t>veritate</a:t>
            </a:r>
            <a:r>
              <a:rPr lang="cs-CZ" sz="2400" dirty="0"/>
              <a:t>)</a:t>
            </a: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Trojúhelník ABC je rovnoúhlý. </a:t>
            </a:r>
            <a:r>
              <a:rPr lang="cs-CZ" sz="2400" dirty="0">
                <a:sym typeface="Symbol"/>
              </a:rPr>
              <a:t></a:t>
            </a:r>
            <a:r>
              <a:rPr lang="cs-CZ" sz="2400" i="1" dirty="0"/>
              <a:t> Trojúhelník ABC je rovnostranný.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65000"/>
                  </a:schemeClr>
                </a:solidFill>
              </a:rPr>
              <a:t>Intenzionální kontexty 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Pepíček ví, že rovnostranný trojúhelník má všechny strany stejně dlouhé </a:t>
            </a:r>
            <a:r>
              <a:rPr lang="cs-CZ" sz="2400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 Pepíček ví, že rovnoúhlý trojúhelník má všechny strany stejně dlouhé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Osm je nutně větší než čtyři </a:t>
            </a:r>
            <a:r>
              <a:rPr lang="cs-CZ" sz="24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Počet planet je nutně větší než čtyři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Josef chce vyfotit yettiho </a:t>
            </a:r>
            <a:r>
              <a:rPr lang="cs-CZ" sz="24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Josef chce vyfotit rovnostranný pravoúhlý trojúhelník</a:t>
            </a:r>
          </a:p>
        </p:txBody>
      </p:sp>
    </p:spTree>
    <p:extLst>
      <p:ext uri="{BB962C8B-B14F-4D97-AF65-F5344CB8AC3E}">
        <p14:creationId xmlns:p14="http://schemas.microsoft.com/office/powerpoint/2010/main" val="331400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	geometrický útvar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prostorový		 rovinný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    nepravidelný	pravidelný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/>
              <a:t>	       mnohoúhelník     čtyřúhelník    trojúhelník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kosodélník	pravoúhelník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obdélník		čtverec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763688" y="1988840"/>
            <a:ext cx="504056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779912" y="198884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3563888" y="270892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572000" y="2708920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012160" y="3501008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H="1">
            <a:off x="4211960" y="3501008"/>
            <a:ext cx="36004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292080" y="3501008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436096" y="4293096"/>
            <a:ext cx="432048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644008" y="4293096"/>
            <a:ext cx="36004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092280" y="5085184"/>
            <a:ext cx="36004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H="1">
            <a:off x="5436096" y="5085184"/>
            <a:ext cx="288032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278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Sókratés</a:t>
            </a:r>
            <a:r>
              <a:rPr lang="cs-CZ" sz="2400" dirty="0"/>
              <a:t> </a:t>
            </a:r>
            <a:r>
              <a:rPr lang="cs-CZ" sz="2400" b="1" dirty="0"/>
              <a:t>je</a:t>
            </a:r>
            <a:r>
              <a:rPr lang="cs-CZ" sz="2400" dirty="0"/>
              <a:t> moudrý</a:t>
            </a:r>
          </a:p>
          <a:p>
            <a:pPr marL="0" indent="0">
              <a:buNone/>
            </a:pPr>
            <a:r>
              <a:rPr lang="cs-CZ" sz="2400" dirty="0"/>
              <a:t>Pes </a:t>
            </a:r>
            <a:r>
              <a:rPr lang="cs-CZ" sz="2400" b="1" dirty="0"/>
              <a:t>je</a:t>
            </a:r>
            <a:r>
              <a:rPr lang="cs-CZ" sz="2400" dirty="0"/>
              <a:t> savec</a:t>
            </a:r>
          </a:p>
          <a:p>
            <a:pPr marL="0" indent="0">
              <a:buNone/>
            </a:pPr>
            <a:r>
              <a:rPr lang="cs-CZ" sz="2400" dirty="0"/>
              <a:t>Jitřenka </a:t>
            </a:r>
            <a:r>
              <a:rPr lang="cs-CZ" sz="2400" b="1" dirty="0"/>
              <a:t>je</a:t>
            </a:r>
            <a:r>
              <a:rPr lang="cs-CZ" sz="2400" dirty="0"/>
              <a:t> večernice</a:t>
            </a:r>
          </a:p>
          <a:p>
            <a:pPr marL="0" indent="0">
              <a:buNone/>
            </a:pPr>
            <a:r>
              <a:rPr lang="cs-CZ" sz="2400"/>
              <a:t>Bůh </a:t>
            </a:r>
            <a:r>
              <a:rPr lang="cs-CZ" sz="2400" b="1"/>
              <a:t>je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8006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4" name="Zástupný symbol pro obsah 3" descr="Peregrin, Jaroslav - Vlasáková, Lenka: Filosofie logik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0775" y="1681956"/>
            <a:ext cx="4362450" cy="4362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483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err="1"/>
              <a:t>Frege</a:t>
            </a:r>
            <a:r>
              <a:rPr lang="cs-CZ" sz="2400" dirty="0"/>
              <a:t>: výrok </a:t>
            </a:r>
            <a:r>
              <a:rPr lang="cs-CZ" sz="2400" i="1" dirty="0"/>
              <a:t>Velryba je savec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>
                <a:sym typeface="Symbol"/>
              </a:rPr>
              <a:t>x(V(x)  S(x))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„Ovšemže se na první pohled zdá, že věta ‚Všechny velryby jsou savci‘ je o zvířatech, nikoli o pojmech; kdybychom se ale zeptali, o kterém zvířeti je tedy řeč, nemohli bychom ukázat na žádné jednotlivé zvíře. (…) Je zcela nemožné mluvit o předmětu, aniž bychom ho nějak označili nebo pojmenovali. Slovo ‚velryba‘ však nepojmenovává žádnou jednotlivinu.“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Kvantifikátory mohou být chápány jako </a:t>
            </a:r>
            <a:r>
              <a:rPr lang="cs-CZ" sz="2400" dirty="0" err="1">
                <a:sym typeface="Symbol"/>
              </a:rPr>
              <a:t>druhořádové</a:t>
            </a:r>
            <a:r>
              <a:rPr lang="cs-CZ" sz="2400" dirty="0">
                <a:sym typeface="Symbol"/>
              </a:rPr>
              <a:t> vlastnosti pojmů</a:t>
            </a:r>
          </a:p>
          <a:p>
            <a:pPr marL="0" indent="0">
              <a:buNone/>
            </a:pPr>
            <a:r>
              <a:rPr lang="cs-CZ" sz="2200" dirty="0"/>
              <a:t>(</a:t>
            </a:r>
            <a:r>
              <a:rPr lang="en-US" sz="2200" dirty="0" err="1"/>
              <a:t>Frege</a:t>
            </a:r>
            <a:r>
              <a:rPr lang="en-US" sz="2200" dirty="0"/>
              <a:t> originally conceived of the quantifier ∀ as a monadic predicate that is true of a first-level concept F under which only objects fall if, and only if, all objects fall under F; likewise, </a:t>
            </a:r>
            <a:r>
              <a:rPr lang="en-US" sz="2200" dirty="0" err="1"/>
              <a:t>Frege</a:t>
            </a:r>
            <a:r>
              <a:rPr lang="en-US" sz="2200" dirty="0"/>
              <a:t> assimilated ∃ to a monadic predicate that is true of a first-level concept if, and only if, at least one object falls under F.</a:t>
            </a:r>
            <a:r>
              <a:rPr lang="cs-CZ" sz="2200" dirty="0"/>
              <a:t>)</a:t>
            </a:r>
            <a:endParaRPr lang="cs-CZ" sz="2200" dirty="0">
              <a:sym typeface="Symbol"/>
            </a:endParaRP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V  S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Intenzionální </a:t>
            </a:r>
            <a:r>
              <a:rPr lang="cs-CZ" sz="2400" dirty="0" err="1">
                <a:sym typeface="Symbol"/>
              </a:rPr>
              <a:t>obsaženost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5898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7931224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/>
              <a:t>Kvalitativní identita</a:t>
            </a:r>
          </a:p>
          <a:p>
            <a:pPr marL="0" indent="0">
              <a:buNone/>
            </a:pPr>
            <a:r>
              <a:rPr lang="cs-CZ" sz="2400" dirty="0"/>
              <a:t>Numerická identita: jedna věc je pojmenována více jmény (Aristotelés)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1800" dirty="0"/>
              <a:t>						</a:t>
            </a:r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L. </a:t>
            </a:r>
            <a:r>
              <a:rPr lang="cs-CZ" sz="1800" dirty="0" err="1">
                <a:solidFill>
                  <a:schemeClr val="bg1">
                    <a:lumMod val="75000"/>
                  </a:schemeClr>
                </a:solidFill>
              </a:rPr>
              <a:t>Wittgenstein</a:t>
            </a:r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 (1889-1951)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Wittgenstein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„říci o dvou věcech, že jsou identické, je nesmysl, a říci o jedné, že je identická sama se sebou, je jako neříci vůbec nic“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„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Identity is often said to be a relation each thing bears to itself and to no other thing (</a:t>
            </a: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…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). This characterization is clearly circular (“no other thing”) and paradoxical too, unless the notion of “each thing” is qualified.</a:t>
            </a: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“ </a:t>
            </a:r>
            <a:r>
              <a:rPr lang="cs-CZ" sz="1600" dirty="0" err="1">
                <a:solidFill>
                  <a:schemeClr val="bg1">
                    <a:lumMod val="75000"/>
                  </a:schemeClr>
                </a:solidFill>
              </a:rPr>
              <a:t>Stanford</a:t>
            </a: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1">
                    <a:lumMod val="75000"/>
                  </a:schemeClr>
                </a:solidFill>
              </a:rPr>
              <a:t>Encyclopedia</a:t>
            </a: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1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1">
                    <a:lumMod val="75000"/>
                  </a:schemeClr>
                </a:solidFill>
              </a:rPr>
              <a:t>Philosophy</a:t>
            </a:r>
            <a:endParaRPr lang="cs-CZ" sz="1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Dedekind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„To, že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jsou pouze znaky nebo jména pro jednu a tutéž věc, je vyjádřeno zápisem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=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 a rovněž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=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a.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“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Carnap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„Máme tu pojem identity: ‚</a:t>
            </a:r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a = 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‘</a:t>
            </a:r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znamená, že ‚a‘ a ‚b‘ jsou jmény téhož objektu.“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Zermelo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„Jestliže dva symboly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označují tentýž objekt, píšeme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=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24482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60648"/>
            <a:ext cx="8003232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						</a:t>
            </a:r>
          </a:p>
          <a:p>
            <a:pPr marL="0" indent="0">
              <a:buNone/>
            </a:pPr>
            <a:r>
              <a:rPr lang="cs-CZ" sz="2400" dirty="0" err="1"/>
              <a:t>Frege</a:t>
            </a:r>
            <a:r>
              <a:rPr lang="cs-CZ" sz="2400" dirty="0"/>
              <a:t>: dva smysly vedou k témuž významu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Leibnizův zákon identity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 „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nerozlišitelnost identických“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 „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identita nerozlišitelných“</a:t>
            </a: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= y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iff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p(p(x)  p(y))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haecceitas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, 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totost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“ (Jan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Duns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Scotus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)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Prvořádová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logika s identitou – jen axiomatické schéma: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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xy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(x = y  P(x)  P(y))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reflexivita: x(x = x)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(tranzitivita a symetrie jsou z předchozího odvoditelné)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186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Quine</a:t>
            </a:r>
            <a:r>
              <a:rPr lang="cs-CZ" sz="2400" dirty="0"/>
              <a:t> – příjmové skupiny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Etchemendy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: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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xy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(x = y)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Časová identita – pojem substance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85000"/>
                  </a:schemeClr>
                </a:solidFill>
                <a:sym typeface="Symbol"/>
              </a:rPr>
              <a:t>					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W. V. </a:t>
            </a:r>
            <a:r>
              <a:rPr lang="cs-CZ" sz="18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Quine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(1908-2000)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Quine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: „No entity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without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identity“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Identita řeky – jméno referuje k časové posloupnosti různých „stádií“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9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76672"/>
            <a:ext cx="807524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Existence</a:t>
            </a:r>
          </a:p>
          <a:p>
            <a:pPr marL="0" indent="0">
              <a:buNone/>
            </a:pPr>
            <a:r>
              <a:rPr lang="cs-CZ" sz="2400" i="1" dirty="0"/>
              <a:t>Mariánský sloup na Staroměstském náměstí existuje 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Mariánský sloup na Staroměstském náměstí je vysoký 16 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Ontologický důkaz (Anselm z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Cantebury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Kant: „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Jistému existujícímu mořskému tvoru přísluší ty predikáty, které mi myšleny dohromady dávají jednorožce“</a:t>
            </a: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Frege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: věta „Existuje Julius Caesar“ vůbec nedává smysl (není to výrok), smysl dává pouze věta „Existuje muž jménem Julius Caesar“</a:t>
            </a: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Quine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: „To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be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is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to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be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the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value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of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a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variable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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xU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(P(x)  x(U(x)  P(x))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34386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Wittgenstein</a:t>
            </a:r>
            <a:r>
              <a:rPr lang="cs-CZ" sz="2400" dirty="0"/>
              <a:t>: ‘Všichni muži nosí šedivý flanel‘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Nauka o supozici: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  <a:sym typeface="Symbol"/>
              </a:rPr>
              <a:t>Panda je podstatné jméno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  <a:sym typeface="Symbol"/>
              </a:rPr>
              <a:t>Každá panda teď odpočívá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  <a:sym typeface="Symbol"/>
              </a:rPr>
              <a:t>Panda vymírá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X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  <a:sym typeface="Symbol"/>
              </a:rPr>
              <a:t>Panda nemůže létat</a:t>
            </a: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Transcendentní pojmy,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transcendentálie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– překračující Aristotelovy kategorie 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79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err="1"/>
              <a:t>Synkategorematické</a:t>
            </a:r>
            <a:r>
              <a:rPr lang="cs-CZ" sz="2400" dirty="0"/>
              <a:t> výrazy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Logická forma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výrok: kladný X záporný		obecný X částečný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obecný kladný 	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Každý slon má chobot       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Každé A je B</a:t>
            </a: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obecný záporný 	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Žádný slon nelétá 	      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Žádné A není B</a:t>
            </a: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částečný kladný 	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Někteří sloni jsou v zoo     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Některé A je B</a:t>
            </a: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částečný záporný 	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Někteří sloni nežijí v Asii   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Některé A není B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Trojúhelník, který má všechny strany stejně dlouhé, má střed kružnice vepsané v těžišti.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Velryba je savec.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Každý Maďar může za to, že je Maďar. 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Komu se nelení, tomu se zelení.</a:t>
            </a:r>
          </a:p>
        </p:txBody>
      </p:sp>
    </p:spTree>
    <p:extLst>
      <p:ext uri="{BB962C8B-B14F-4D97-AF65-F5344CB8AC3E}">
        <p14:creationId xmlns:p14="http://schemas.microsoft.com/office/powerpoint/2010/main" val="254647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628800"/>
            <a:ext cx="46085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Každý člověk je smrtelný</a:t>
            </a:r>
          </a:p>
          <a:p>
            <a:pPr marL="0" indent="0">
              <a:buNone/>
            </a:pPr>
            <a:r>
              <a:rPr lang="cs-CZ" sz="2400" u="sng" dirty="0"/>
              <a:t>Každý politik je člověk</a:t>
            </a:r>
          </a:p>
          <a:p>
            <a:pPr marL="0" indent="0">
              <a:buNone/>
            </a:pPr>
            <a:r>
              <a:rPr lang="cs-CZ" sz="2400" dirty="0"/>
              <a:t>Každý politik je smrtelný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Stromy jsou dřeviny</a:t>
            </a:r>
          </a:p>
          <a:p>
            <a:pPr marL="0" indent="0">
              <a:buNone/>
            </a:pPr>
            <a:r>
              <a:rPr lang="cs-CZ" sz="2400" u="sng" dirty="0"/>
              <a:t>Bříza je strom</a:t>
            </a:r>
          </a:p>
          <a:p>
            <a:pPr marL="0" indent="0">
              <a:buNone/>
            </a:pPr>
            <a:r>
              <a:rPr lang="cs-CZ" sz="2400" dirty="0"/>
              <a:t>Bříza je dřevina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formalizovaný vs. formální jazyk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40152" y="1600200"/>
            <a:ext cx="27466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Každé M je P</a:t>
            </a:r>
          </a:p>
          <a:p>
            <a:pPr marL="0" indent="0">
              <a:buNone/>
            </a:pPr>
            <a:r>
              <a:rPr lang="cs-CZ" sz="2400" u="sng" dirty="0"/>
              <a:t>Každé S je M</a:t>
            </a:r>
          </a:p>
          <a:p>
            <a:pPr marL="0" indent="0">
              <a:buNone/>
            </a:pPr>
            <a:r>
              <a:rPr lang="cs-CZ" sz="2400" dirty="0"/>
              <a:t>Každé S je P</a:t>
            </a:r>
          </a:p>
        </p:txBody>
      </p:sp>
    </p:spTree>
    <p:extLst>
      <p:ext uri="{BB962C8B-B14F-4D97-AF65-F5344CB8AC3E}">
        <p14:creationId xmlns:p14="http://schemas.microsoft.com/office/powerpoint/2010/main" val="3058201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Logické výrazy</a:t>
            </a:r>
          </a:p>
          <a:p>
            <a:pPr marL="0" indent="0">
              <a:buNone/>
            </a:pPr>
            <a:r>
              <a:rPr lang="cs-CZ" sz="2400" dirty="0"/>
              <a:t>„</a:t>
            </a:r>
            <a:r>
              <a:rPr lang="cs-CZ" sz="2400" dirty="0" err="1"/>
              <a:t>topic-neutral</a:t>
            </a:r>
            <a:r>
              <a:rPr lang="cs-CZ" sz="2400" dirty="0"/>
              <a:t>“ – používané ve všech kontextech</a:t>
            </a:r>
          </a:p>
          <a:p>
            <a:pPr marL="0" indent="0">
              <a:buNone/>
            </a:pPr>
            <a:r>
              <a:rPr lang="cs-CZ" sz="2400" dirty="0"/>
              <a:t>invariantní vůči permutacím univerza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Extenzionální operátory a spojky: výsledná hodnota závisí pouze na označovaném (na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fregovském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významu, extenzi) – logické spojky jsou chápány jako funkce pravdivostních hodnot dílčích výroků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Intenzionální operátory a spojky: výsledná hodnota závisí i na obsahu</a:t>
            </a:r>
            <a:r>
              <a:rPr lang="cs-CZ" sz="2400">
                <a:solidFill>
                  <a:schemeClr val="bg1">
                    <a:lumMod val="75000"/>
                  </a:schemeClr>
                </a:solidFill>
              </a:rPr>
              <a:t>, na „způsobu danosti“-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je možné, je nutné, je známo, protože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282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Extenzionální spojky – binární - počet možností 2</a:t>
            </a:r>
            <a:r>
              <a:rPr lang="cs-CZ" sz="2400" baseline="30000" dirty="0"/>
              <a:t>4</a:t>
            </a:r>
            <a:r>
              <a:rPr lang="cs-CZ" sz="2400" dirty="0"/>
              <a:t> funkcí</a:t>
            </a:r>
          </a:p>
          <a:p>
            <a:pPr marL="0" indent="0">
              <a:buNone/>
            </a:pPr>
            <a:r>
              <a:rPr lang="cs-CZ" sz="2400" dirty="0"/>
              <a:t>„adekvátní“  („úplná“) množina logických spojek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, , , , , 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 </a:t>
            </a:r>
            <a:r>
              <a:rPr lang="cs-CZ" sz="2400" dirty="0" err="1">
                <a:sym typeface="Symbol"/>
              </a:rPr>
              <a:t>Peircova</a:t>
            </a:r>
            <a:r>
              <a:rPr lang="cs-CZ" sz="2400" dirty="0">
                <a:sym typeface="Symbol"/>
              </a:rPr>
              <a:t> šipka „NOR“ – „ani  ani “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 </a:t>
            </a:r>
            <a:r>
              <a:rPr lang="cs-CZ" sz="2400" dirty="0" err="1"/>
              <a:t>Shefferův</a:t>
            </a:r>
            <a:r>
              <a:rPr lang="cs-CZ" sz="2400" dirty="0"/>
              <a:t> funktor „NAND“ – „ne zároveň </a:t>
            </a:r>
            <a:r>
              <a:rPr lang="cs-CZ" sz="2400" dirty="0">
                <a:sym typeface="Symbol"/>
              </a:rPr>
              <a:t></a:t>
            </a:r>
            <a:r>
              <a:rPr lang="cs-CZ" sz="2400" dirty="0"/>
              <a:t> i </a:t>
            </a:r>
            <a:r>
              <a:rPr lang="cs-CZ" sz="2400" dirty="0">
                <a:sym typeface="Symbol"/>
              </a:rPr>
              <a:t></a:t>
            </a:r>
            <a:r>
              <a:rPr lang="cs-CZ" sz="2400" dirty="0"/>
              <a:t>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94479"/>
              </p:ext>
            </p:extLst>
          </p:nvPr>
        </p:nvGraphicFramePr>
        <p:xfrm>
          <a:off x="1835696" y="2924944"/>
          <a:ext cx="1944216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92636"/>
              </p:ext>
            </p:extLst>
          </p:nvPr>
        </p:nvGraphicFramePr>
        <p:xfrm>
          <a:off x="1907704" y="4941168"/>
          <a:ext cx="1944216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43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55000" lnSpcReduction="20000"/>
          </a:bodyPr>
          <a:lstStyle/>
          <a:p>
            <a:pPr marL="0" indent="0" hangingPunct="0">
              <a:buNone/>
            </a:pPr>
            <a:r>
              <a:rPr lang="cs-CZ" b="1" dirty="0"/>
              <a:t>Literatura k přednášce Filosofie logiky</a:t>
            </a:r>
            <a:endParaRPr lang="cs-CZ" dirty="0"/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 err="1"/>
              <a:t>Haack</a:t>
            </a:r>
            <a:r>
              <a:rPr lang="cs-CZ" dirty="0"/>
              <a:t>, Susan: 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Logics</a:t>
            </a:r>
            <a:r>
              <a:rPr lang="cs-CZ" dirty="0"/>
              <a:t>, Cambridge University </a:t>
            </a:r>
            <a:r>
              <a:rPr lang="cs-CZ" dirty="0" err="1"/>
              <a:t>Press</a:t>
            </a:r>
            <a:r>
              <a:rPr lang="cs-CZ" dirty="0"/>
              <a:t>, 1978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/>
              <a:t>Kolář, Petr: </a:t>
            </a:r>
            <a:r>
              <a:rPr lang="cs-CZ" i="1" dirty="0"/>
              <a:t>Argumenty filosofické logiky</a:t>
            </a:r>
            <a:r>
              <a:rPr lang="cs-CZ" dirty="0"/>
              <a:t>, </a:t>
            </a:r>
            <a:r>
              <a:rPr lang="cs-CZ" dirty="0" err="1"/>
              <a:t>Filosofia</a:t>
            </a:r>
            <a:r>
              <a:rPr lang="cs-CZ" dirty="0"/>
              <a:t>, Praha 1999</a:t>
            </a:r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Stephen</a:t>
            </a:r>
            <a:r>
              <a:rPr lang="cs-CZ" dirty="0"/>
              <a:t>: </a:t>
            </a:r>
            <a:r>
              <a:rPr lang="cs-CZ" i="1" dirty="0" err="1"/>
              <a:t>Thinking</a:t>
            </a:r>
            <a:r>
              <a:rPr lang="cs-CZ" i="1" dirty="0"/>
              <a:t> </a:t>
            </a:r>
            <a:r>
              <a:rPr lang="cs-CZ" i="1" dirty="0" err="1"/>
              <a:t>about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i="1" dirty="0"/>
              <a:t> -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Introduction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dirty="0"/>
              <a:t>, Oxford University </a:t>
            </a:r>
            <a:r>
              <a:rPr lang="cs-CZ" dirty="0" err="1"/>
              <a:t>Press</a:t>
            </a:r>
            <a:r>
              <a:rPr lang="cs-CZ" dirty="0"/>
              <a:t>, New York, 1995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 err="1"/>
              <a:t>Tugendhat</a:t>
            </a:r>
            <a:r>
              <a:rPr lang="cs-CZ" dirty="0"/>
              <a:t>, Ernst </a:t>
            </a:r>
            <a:r>
              <a:rPr lang="cs-CZ" dirty="0">
                <a:sym typeface="Symbol"/>
              </a:rPr>
              <a:t></a:t>
            </a:r>
            <a:r>
              <a:rPr lang="cs-CZ" dirty="0"/>
              <a:t> Wolf, Ursula: </a:t>
            </a:r>
            <a:r>
              <a:rPr lang="cs-CZ" i="1" dirty="0"/>
              <a:t>Logicko-sémantická propedeutika</a:t>
            </a:r>
            <a:r>
              <a:rPr lang="cs-CZ" dirty="0"/>
              <a:t>, přel. Martin Pokorný, Rezek, Praha 1997</a:t>
            </a:r>
          </a:p>
          <a:p>
            <a:pPr marL="0" indent="0" hangingPunct="0">
              <a:buNone/>
            </a:pPr>
            <a:r>
              <a:rPr lang="cs-CZ" dirty="0"/>
              <a:t>_________</a:t>
            </a:r>
          </a:p>
          <a:p>
            <a:pPr marL="0" indent="0" hangingPunct="0">
              <a:buNone/>
            </a:pPr>
            <a:r>
              <a:rPr lang="cs-CZ" dirty="0"/>
              <a:t>Aaron, R. I.: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universals</a:t>
            </a:r>
            <a:r>
              <a:rPr lang="cs-CZ" dirty="0"/>
              <a:t>, </a:t>
            </a:r>
            <a:r>
              <a:rPr lang="cs-CZ" dirty="0" err="1"/>
              <a:t>Clarendon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Oxford 1952</a:t>
            </a:r>
          </a:p>
          <a:p>
            <a:pPr marL="0" indent="0" hangingPunc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 hangingPunct="0">
              <a:buNone/>
            </a:pPr>
            <a:r>
              <a:rPr lang="cs-CZ" i="1" dirty="0"/>
              <a:t>Analytická filosofie – první čítanka</a:t>
            </a:r>
            <a:r>
              <a:rPr lang="cs-CZ" dirty="0"/>
              <a:t>, uspořádal J. Fiala, II. vydání, O.P.S. Plzeň, 2000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i="1" dirty="0"/>
              <a:t>Analytická filosofie – druhá čítanka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uspořádal J. Fiala, O.P.S. Plzeň 2000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i="1" dirty="0"/>
              <a:t>Analytická filosofie – třetí čítanka</a:t>
            </a:r>
            <a:r>
              <a:rPr lang="cs-CZ" dirty="0"/>
              <a:t>, uspořádal J. Fiala, O.P.S. Plzeň 2002</a:t>
            </a:r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/>
              <a:t>….</a:t>
            </a:r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19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8003232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Materiální implikace</a:t>
            </a:r>
          </a:p>
          <a:p>
            <a:pPr marL="0" indent="0">
              <a:buNone/>
            </a:pPr>
            <a:r>
              <a:rPr lang="cs-CZ" sz="2400" dirty="0"/>
              <a:t>Kondicionál</a:t>
            </a:r>
          </a:p>
          <a:p>
            <a:pPr marL="0" indent="0">
              <a:buNone/>
            </a:pPr>
            <a:r>
              <a:rPr lang="cs-CZ" sz="2400" i="1" dirty="0"/>
              <a:t>Když to pořádně utáhneš, nebude to kapat.</a:t>
            </a:r>
          </a:p>
          <a:p>
            <a:pPr marL="0" indent="0">
              <a:buNone/>
            </a:pPr>
            <a:r>
              <a:rPr lang="cs-CZ" sz="2400" i="1" dirty="0"/>
              <a:t>Jestliže hned nevyrazíme, ujede nám vlak.</a:t>
            </a:r>
          </a:p>
          <a:p>
            <a:pPr marL="0" indent="0">
              <a:buNone/>
            </a:pPr>
            <a:r>
              <a:rPr lang="cs-CZ" sz="2400" i="1" dirty="0"/>
              <a:t>Jestliže má tato kráva čtyři rohy, má tato kráva pět rohů.</a:t>
            </a:r>
          </a:p>
          <a:p>
            <a:pPr marL="0" indent="0">
              <a:buNone/>
            </a:pPr>
            <a:r>
              <a:rPr lang="cs-CZ" sz="2400" i="1" dirty="0"/>
              <a:t>Jestliže mi je dvacet, obíhá Země kolem Venuše.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„paradoxy“ materiální implikace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  (  )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  ()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(  )  (  )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4137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sym typeface="Symbol"/>
              </a:rPr>
              <a:t>Striktní implikace: nutně platí, že   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„paradoxy“ striktní implikace: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nutná pravda je striktně implikována čímkoli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nutná nepravda striktně implikuje cokoli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1038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4" name="Zástupný symbol pro obsah 3" descr="Intension und Extension - WissensWe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552728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42194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/>
              <a:t>	</a:t>
            </a:r>
          </a:p>
          <a:p>
            <a:pPr marL="0" indent="0">
              <a:spcBef>
                <a:spcPts val="600"/>
              </a:spcBef>
              <a:buNone/>
            </a:pPr>
            <a:endParaRPr lang="cs-CZ" sz="2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/>
              <a:t>	Jitřenka	 			     poslední hvězda viditelná 						na ranním nebi</a:t>
            </a:r>
          </a:p>
          <a:p>
            <a:pPr marL="0" indent="0">
              <a:lnSpc>
                <a:spcPct val="200000"/>
              </a:lnSpc>
              <a:spcBef>
                <a:spcPts val="600"/>
              </a:spcBef>
              <a:buNone/>
            </a:pPr>
            <a:r>
              <a:rPr lang="cs-CZ" sz="2400" dirty="0"/>
              <a:t>	člověk  	         </a:t>
            </a:r>
            <a:r>
              <a:rPr lang="cs-CZ" sz="4200" dirty="0"/>
              <a:t>/</a:t>
            </a:r>
            <a:r>
              <a:rPr lang="cs-CZ" sz="4400" dirty="0">
                <a:sym typeface="Symbol"/>
              </a:rPr>
              <a:t>   ,  ,  , , ,… </a:t>
            </a:r>
            <a:r>
              <a:rPr lang="cs-CZ" sz="2400" dirty="0">
                <a:sym typeface="Symbol"/>
              </a:rPr>
              <a:t>způsob danosti/atributy</a:t>
            </a:r>
          </a:p>
          <a:p>
            <a:pPr marL="0" indent="0">
              <a:lnSpc>
                <a:spcPct val="200000"/>
              </a:lnSpc>
              <a:spcBef>
                <a:spcPts val="600"/>
              </a:spcBef>
              <a:buNone/>
            </a:pPr>
            <a:r>
              <a:rPr lang="cs-CZ" sz="2400" dirty="0">
                <a:sym typeface="Symbol"/>
              </a:rPr>
              <a:t>	Jan pláče		0/1	       propozice, obsah sdělení	</a:t>
            </a:r>
            <a:endParaRPr lang="cs-CZ" sz="4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17591"/>
              </p:ext>
            </p:extLst>
          </p:nvPr>
        </p:nvGraphicFramePr>
        <p:xfrm>
          <a:off x="1619672" y="306328"/>
          <a:ext cx="6696745" cy="231796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75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extenze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/>
                        <a:t>singulární</a:t>
                      </a:r>
                      <a:r>
                        <a:rPr lang="cs-CZ" baseline="0" dirty="0"/>
                        <a:t> výrazy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označovaný objekt (denotát)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způsob danosti denotátu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r>
                        <a:rPr lang="cs-CZ" dirty="0"/>
                        <a:t>obecné výrazy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množina instancí (</a:t>
                      </a:r>
                      <a:r>
                        <a:rPr lang="cs-CZ" dirty="0" err="1"/>
                        <a:t>Frege</a:t>
                      </a:r>
                      <a:r>
                        <a:rPr lang="cs-CZ" dirty="0"/>
                        <a:t>: nenasycená funkce)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způsob danosti funkce</a:t>
                      </a:r>
                      <a:r>
                        <a:rPr lang="cs-CZ"/>
                        <a:t>(?)/vlastnost/esenciální </a:t>
                      </a:r>
                      <a:r>
                        <a:rPr lang="cs-CZ" dirty="0"/>
                        <a:t>atributy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728">
                <a:tc>
                  <a:txBody>
                    <a:bodyPr/>
                    <a:lstStyle/>
                    <a:p>
                      <a:r>
                        <a:rPr lang="cs-CZ" dirty="0"/>
                        <a:t>věty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pravdivostní hodnota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propozice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Obrázek 4" descr="Venuš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184" y="3284984"/>
            <a:ext cx="885825" cy="899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Não adianta nada saber de Coaching se não sabes nada sobre o teu Avatar –  Eneacoachi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" r="79671"/>
          <a:stretch/>
        </p:blipFill>
        <p:spPr bwMode="auto">
          <a:xfrm>
            <a:off x="3269562" y="4317751"/>
            <a:ext cx="295275" cy="920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 descr="Não adianta nada saber de Coaching se não sabes nada sobre o teu Avatar –  Eneacoachi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22" r="65124"/>
          <a:stretch/>
        </p:blipFill>
        <p:spPr bwMode="auto">
          <a:xfrm>
            <a:off x="3680866" y="4293096"/>
            <a:ext cx="295275" cy="920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 descr="Não adianta nada saber de Coaching se não sabes nada sobre o teu Avatar –  Eneacoachi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51" r="20496"/>
          <a:stretch/>
        </p:blipFill>
        <p:spPr bwMode="auto">
          <a:xfrm>
            <a:off x="4095272" y="4313907"/>
            <a:ext cx="289560" cy="9048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Obrázek 10" descr="Não adianta nada saber de Coaching se não sabes nada sobre o teu Avatar –  Eneacoachi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0" r="5124"/>
          <a:stretch/>
        </p:blipFill>
        <p:spPr bwMode="auto">
          <a:xfrm>
            <a:off x="4569616" y="4428986"/>
            <a:ext cx="276225" cy="784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ázek 11" descr="panáček klipart Clipart obrázky | Zdarma klipart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352" y="4369647"/>
            <a:ext cx="382270" cy="68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4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56184"/>
          </a:xfrm>
        </p:spPr>
        <p:txBody>
          <a:bodyPr>
            <a:normAutofit fontScale="90000"/>
          </a:bodyPr>
          <a:lstStyle/>
          <a:p>
            <a:pPr marL="0" indent="0"/>
            <a:r>
              <a:rPr lang="cs-CZ" sz="2400" dirty="0"/>
              <a:t>Extenzionální kontext: pravdivost je dána tím, co je označené (tj. extenzí), nezáleží tedy na tom, jakým způsobem je to dáno, popsané</a:t>
            </a: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Intenzionální kontext: pravdivost závisí na způsobu danosti</a:t>
            </a:r>
            <a:br>
              <a:rPr lang="cs-CZ" sz="2400" dirty="0"/>
            </a:br>
            <a:r>
              <a:rPr lang="cs-CZ" sz="2400" i="1" dirty="0"/>
              <a:t>Richard Lví Srdce se tak jmenoval díky své chrabrosti</a:t>
            </a:r>
            <a:r>
              <a:rPr lang="cs-CZ" sz="2400" dirty="0"/>
              <a:t> </a:t>
            </a:r>
            <a:br>
              <a:rPr lang="cs-CZ" sz="2700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Pravdivost věty </a:t>
            </a:r>
            <a:r>
              <a:rPr lang="cs-CZ" sz="2400" i="1" dirty="0"/>
              <a:t>Není pravda, že p </a:t>
            </a:r>
            <a:r>
              <a:rPr lang="cs-CZ" sz="2400" dirty="0"/>
              <a:t>závisí pouze na pravdivostní hodnotě p</a:t>
            </a:r>
          </a:p>
          <a:p>
            <a:pPr marL="0" indent="0">
              <a:buNone/>
            </a:pPr>
            <a:r>
              <a:rPr lang="cs-CZ" sz="2400" dirty="0"/>
              <a:t>pravdivost „p </a:t>
            </a:r>
            <a:r>
              <a:rPr lang="cs-CZ" sz="2400" dirty="0">
                <a:sym typeface="Symbol"/>
              </a:rPr>
              <a:t>a q“ závisí jen na pravdivosti p a pravdivosti q, nikoli na tom, co obě věty říkají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pravdivost věty </a:t>
            </a:r>
            <a:r>
              <a:rPr lang="cs-CZ" sz="2400" i="1" dirty="0">
                <a:sym typeface="Symbol"/>
              </a:rPr>
              <a:t>Je pravda, že hlavní město USA je New York</a:t>
            </a:r>
            <a:r>
              <a:rPr lang="cs-CZ" sz="2400" dirty="0">
                <a:sym typeface="Symbol"/>
              </a:rPr>
              <a:t> závisí pouze na pravdivosti dílčí věty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i="1" dirty="0"/>
              <a:t>Nutně p</a:t>
            </a:r>
            <a:r>
              <a:rPr lang="cs-CZ" sz="2400" dirty="0"/>
              <a:t> – pravdivost závisí nejen na pravdivosti p, ale i na tom, co říká</a:t>
            </a:r>
            <a:endParaRPr lang="cs-CZ" sz="2400" i="1" dirty="0"/>
          </a:p>
          <a:p>
            <a:pPr marL="0" indent="0">
              <a:buNone/>
            </a:pPr>
            <a:r>
              <a:rPr lang="cs-CZ" sz="2400" dirty="0"/>
              <a:t>pravdivost „p, protože q“ závisí nejen na pravdivosti, ale i na obsahu sdělení </a:t>
            </a:r>
          </a:p>
          <a:p>
            <a:pPr marL="0" indent="0">
              <a:buNone/>
            </a:pPr>
            <a:r>
              <a:rPr lang="cs-CZ" sz="2400" dirty="0"/>
              <a:t>pravdivost věty </a:t>
            </a:r>
            <a:r>
              <a:rPr lang="cs-CZ" sz="2400" i="1" dirty="0"/>
              <a:t>Pepíček si myslí, že hlavní město USA je New York</a:t>
            </a:r>
            <a:r>
              <a:rPr lang="cs-CZ" sz="2400" dirty="0"/>
              <a:t> vůbec nezávisí na pravdivosti dílčí věty p</a:t>
            </a:r>
          </a:p>
        </p:txBody>
      </p:sp>
    </p:spTree>
    <p:extLst>
      <p:ext uri="{BB962C8B-B14F-4D97-AF65-F5344CB8AC3E}">
        <p14:creationId xmlns:p14="http://schemas.microsoft.com/office/powerpoint/2010/main" val="1518222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3826768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/>
              <a:t>V extenzionálním kontextu lze nahradit každý výraz jiným výrazem s toutéž extenzí, aniž by se změnila pravdivostní hodnota výroku: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Washington je </a:t>
            </a:r>
            <a:r>
              <a:rPr lang="cs-CZ" sz="2400" i="1" dirty="0">
                <a:solidFill>
                  <a:schemeClr val="tx2"/>
                </a:solidFill>
              </a:rPr>
              <a:t>Washington</a:t>
            </a:r>
          </a:p>
          <a:p>
            <a:pPr marL="0" indent="0">
              <a:buNone/>
            </a:pPr>
            <a:r>
              <a:rPr lang="cs-CZ" sz="2400" i="1" dirty="0"/>
              <a:t>Washington je </a:t>
            </a:r>
            <a:r>
              <a:rPr lang="cs-CZ" sz="2400" i="1" dirty="0">
                <a:solidFill>
                  <a:schemeClr val="tx2"/>
                </a:solidFill>
              </a:rPr>
              <a:t>hlavní město USA</a:t>
            </a: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Trojúhelník ABC je </a:t>
            </a:r>
            <a:r>
              <a:rPr lang="cs-CZ" sz="2400" i="1" dirty="0">
                <a:solidFill>
                  <a:schemeClr val="tx2"/>
                </a:solidFill>
              </a:rPr>
              <a:t>rovnostranný</a:t>
            </a:r>
          </a:p>
          <a:p>
            <a:pPr marL="0" indent="0">
              <a:buNone/>
            </a:pPr>
            <a:r>
              <a:rPr lang="cs-CZ" sz="2400" i="1" dirty="0"/>
              <a:t>Trojúhelník ABC </a:t>
            </a:r>
            <a:r>
              <a:rPr lang="cs-CZ" sz="2400" i="1"/>
              <a:t>je </a:t>
            </a:r>
            <a:r>
              <a:rPr lang="cs-CZ" sz="2400" i="1">
                <a:solidFill>
                  <a:schemeClr val="tx2"/>
                </a:solidFill>
              </a:rPr>
              <a:t>rovnoúhlý</a:t>
            </a: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Prší a</a:t>
            </a:r>
            <a:r>
              <a:rPr lang="cs-CZ" sz="2400" i="1" dirty="0">
                <a:solidFill>
                  <a:schemeClr val="tx2"/>
                </a:solidFill>
              </a:rPr>
              <a:t> je mokro</a:t>
            </a:r>
          </a:p>
          <a:p>
            <a:pPr marL="0" indent="0">
              <a:buNone/>
            </a:pPr>
            <a:r>
              <a:rPr lang="cs-CZ" sz="2400" i="1" dirty="0"/>
              <a:t>Prší a</a:t>
            </a:r>
            <a:r>
              <a:rPr lang="cs-CZ" sz="2400" i="1" dirty="0">
                <a:solidFill>
                  <a:schemeClr val="tx2"/>
                </a:solidFill>
              </a:rPr>
              <a:t> sníh je bílý</a:t>
            </a:r>
          </a:p>
          <a:p>
            <a:pPr marL="0" indent="0">
              <a:buNone/>
            </a:pP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27984" y="548680"/>
            <a:ext cx="4258816" cy="59766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/>
              <a:t>V intenzionálním kontextu není vždy možné nahradit výraz jiným se stejnou extenzí, aby se nezměnila pravdivostní hodnota výroku: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Pepíček ví, že Washington je </a:t>
            </a:r>
            <a:r>
              <a:rPr lang="cs-CZ" sz="2400" i="1" dirty="0">
                <a:solidFill>
                  <a:schemeClr val="tx2"/>
                </a:solidFill>
              </a:rPr>
              <a:t>Washington</a:t>
            </a:r>
          </a:p>
          <a:p>
            <a:pPr marL="0" indent="0">
              <a:buNone/>
            </a:pPr>
            <a:r>
              <a:rPr lang="cs-CZ" sz="2400" i="1" dirty="0"/>
              <a:t>Pepíček ví, že Washington je </a:t>
            </a:r>
            <a:r>
              <a:rPr lang="cs-CZ" sz="2400" i="1" dirty="0">
                <a:solidFill>
                  <a:schemeClr val="tx2"/>
                </a:solidFill>
              </a:rPr>
              <a:t>hlavní město USA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Pepíček se učil, že trojúhelník se stejně dlouhými stranami je </a:t>
            </a:r>
            <a:r>
              <a:rPr lang="cs-CZ" sz="2400" i="1" dirty="0">
                <a:solidFill>
                  <a:schemeClr val="tx2"/>
                </a:solidFill>
              </a:rPr>
              <a:t>rovnostranný</a:t>
            </a:r>
          </a:p>
          <a:p>
            <a:pPr marL="0" indent="0">
              <a:buNone/>
            </a:pPr>
            <a:r>
              <a:rPr lang="cs-CZ" sz="2400" i="1" dirty="0"/>
              <a:t>Pepíček se učil, že trojúhelník se stejně dlouhými stranami je </a:t>
            </a:r>
            <a:r>
              <a:rPr lang="cs-CZ" sz="2400" i="1" dirty="0">
                <a:solidFill>
                  <a:schemeClr val="tx2"/>
                </a:solidFill>
              </a:rPr>
              <a:t>rovnoúhlý</a:t>
            </a:r>
          </a:p>
          <a:p>
            <a:pPr marL="0" indent="0">
              <a:buNone/>
            </a:pPr>
            <a:endParaRPr lang="cs-CZ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400" i="1" dirty="0"/>
              <a:t>Protože prší</a:t>
            </a:r>
            <a:r>
              <a:rPr lang="cs-CZ" sz="2400" i="1" dirty="0">
                <a:solidFill>
                  <a:schemeClr val="tx2"/>
                </a:solidFill>
              </a:rPr>
              <a:t>, je mokro</a:t>
            </a:r>
          </a:p>
          <a:p>
            <a:pPr marL="0" indent="0">
              <a:buNone/>
            </a:pPr>
            <a:r>
              <a:rPr lang="cs-CZ" sz="2400" i="1" dirty="0"/>
              <a:t>Protože prší</a:t>
            </a:r>
            <a:r>
              <a:rPr lang="cs-CZ" sz="2400" i="1" dirty="0">
                <a:solidFill>
                  <a:schemeClr val="tx2"/>
                </a:solidFill>
              </a:rPr>
              <a:t>, je sníh bílý</a:t>
            </a:r>
          </a:p>
        </p:txBody>
      </p:sp>
    </p:spTree>
    <p:extLst>
      <p:ext uri="{BB962C8B-B14F-4D97-AF65-F5344CB8AC3E}">
        <p14:creationId xmlns:p14="http://schemas.microsoft.com/office/powerpoint/2010/main" val="4489204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8</a:t>
            </a:r>
            <a:r>
              <a:rPr lang="cs-CZ" sz="2400" i="1" dirty="0"/>
              <a:t> je větší než 4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Počet planet </a:t>
            </a:r>
            <a:r>
              <a:rPr lang="cs-CZ" sz="2400" i="1" dirty="0"/>
              <a:t>je větší než 4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Každý </a:t>
            </a:r>
            <a:r>
              <a:rPr lang="cs-CZ" sz="2400" i="1" dirty="0">
                <a:solidFill>
                  <a:schemeClr val="accent1"/>
                </a:solidFill>
              </a:rPr>
              <a:t>yetti</a:t>
            </a:r>
            <a:r>
              <a:rPr lang="cs-CZ" sz="2400" i="1" dirty="0"/>
              <a:t> je chlupatý</a:t>
            </a:r>
          </a:p>
          <a:p>
            <a:pPr marL="0" indent="0">
              <a:buNone/>
            </a:pPr>
            <a:r>
              <a:rPr lang="cs-CZ" sz="2400" i="1" dirty="0"/>
              <a:t>Každý </a:t>
            </a:r>
            <a:r>
              <a:rPr lang="cs-CZ" sz="2400" i="1" dirty="0">
                <a:solidFill>
                  <a:schemeClr val="accent1"/>
                </a:solidFill>
              </a:rPr>
              <a:t>pravoúhlý rovnostranný trojúhelník </a:t>
            </a:r>
            <a:r>
              <a:rPr lang="cs-CZ" sz="2400" i="1" dirty="0"/>
              <a:t>je chlupatý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50000"/>
                  </a:schemeClr>
                </a:solidFill>
              </a:rPr>
              <a:t>nechť vrahem Kennedyho byl ve skutečnosti John Lennon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John Lennon </a:t>
            </a:r>
            <a:r>
              <a:rPr lang="cs-CZ" sz="2400" i="1" dirty="0"/>
              <a:t>uměl krásně zpívat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Vrah Kennedyho </a:t>
            </a:r>
            <a:r>
              <a:rPr lang="cs-CZ" sz="2400" i="1" dirty="0"/>
              <a:t>uměl krásně zpívat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980728"/>
            <a:ext cx="4186808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8</a:t>
            </a:r>
            <a:r>
              <a:rPr lang="cs-CZ" sz="2400" i="1" dirty="0"/>
              <a:t> je nutně větší než 4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Počet planet </a:t>
            </a:r>
            <a:r>
              <a:rPr lang="cs-CZ" sz="2400" i="1" dirty="0"/>
              <a:t>je nutně větší než 4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Tonda chce vyfotografovat </a:t>
            </a:r>
            <a:r>
              <a:rPr lang="cs-CZ" sz="2400" i="1" dirty="0">
                <a:solidFill>
                  <a:schemeClr val="accent1"/>
                </a:solidFill>
              </a:rPr>
              <a:t>yettiho</a:t>
            </a:r>
          </a:p>
          <a:p>
            <a:pPr marL="0" indent="0">
              <a:buNone/>
            </a:pPr>
            <a:r>
              <a:rPr lang="cs-CZ" sz="2400" i="1" dirty="0"/>
              <a:t>Tonda chce vyfotografovat </a:t>
            </a:r>
            <a:r>
              <a:rPr lang="cs-CZ" sz="2400" i="1" dirty="0">
                <a:solidFill>
                  <a:schemeClr val="accent1"/>
                </a:solidFill>
              </a:rPr>
              <a:t>pravoúhlý rovnostranný trojúhelník</a:t>
            </a:r>
          </a:p>
          <a:p>
            <a:pPr marL="0" indent="0">
              <a:buNone/>
            </a:pPr>
            <a:endParaRPr lang="cs-CZ" sz="2400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400" i="1" dirty="0"/>
              <a:t>FBI pátrala po </a:t>
            </a:r>
            <a:r>
              <a:rPr lang="cs-CZ" sz="2400" i="1" dirty="0">
                <a:solidFill>
                  <a:schemeClr val="accent1"/>
                </a:solidFill>
              </a:rPr>
              <a:t>vrahu Kennedyho</a:t>
            </a:r>
          </a:p>
          <a:p>
            <a:pPr marL="0" indent="0">
              <a:buNone/>
            </a:pPr>
            <a:r>
              <a:rPr lang="cs-CZ" sz="2400" i="1" dirty="0"/>
              <a:t>FBI pátrala po </a:t>
            </a:r>
            <a:r>
              <a:rPr lang="cs-CZ" sz="2400" i="1" dirty="0">
                <a:solidFill>
                  <a:schemeClr val="accent1"/>
                </a:solidFill>
              </a:rPr>
              <a:t>Johnu Lennonovi</a:t>
            </a:r>
          </a:p>
          <a:p>
            <a:pPr marL="0" indent="0">
              <a:buNone/>
            </a:pPr>
            <a:endParaRPr lang="cs-CZ" sz="2400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577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Konjunkce</a:t>
            </a:r>
          </a:p>
          <a:p>
            <a:pPr marL="0" indent="0">
              <a:buNone/>
            </a:pPr>
            <a:r>
              <a:rPr lang="cs-CZ" sz="2400" dirty="0"/>
              <a:t>spojka a, i, také,…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i="1" dirty="0"/>
              <a:t>Je zataženo, prší, fouká vítr. </a:t>
            </a:r>
          </a:p>
          <a:p>
            <a:pPr marL="0" indent="0">
              <a:buNone/>
            </a:pPr>
            <a:r>
              <a:rPr lang="cs-CZ" sz="2400" i="1" dirty="0"/>
              <a:t>Zírám do knihy. Je to nuda. Mám hlad.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Nějaký člověk je moudrý. </a:t>
            </a:r>
            <a:r>
              <a:rPr lang="cs-CZ" sz="2400" dirty="0"/>
              <a:t>	</a:t>
            </a:r>
            <a:r>
              <a:rPr lang="cs-CZ" sz="2400" dirty="0">
                <a:sym typeface="Symbol"/>
              </a:rPr>
              <a:t>x(Č(x)  M(x))</a:t>
            </a:r>
          </a:p>
          <a:p>
            <a:pPr marL="0" indent="0">
              <a:buNone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i="1" dirty="0">
                <a:sym typeface="Symbol"/>
              </a:rPr>
              <a:t>Stiskl spoušť a byl na místě mrtev. – </a:t>
            </a:r>
            <a:r>
              <a:rPr lang="cs-CZ" sz="2400" dirty="0">
                <a:sym typeface="Symbol"/>
              </a:rPr>
              <a:t>časová souslednost, záleží na pořadí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910296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Kvantifikátory</a:t>
            </a:r>
          </a:p>
          <a:p>
            <a:pPr marL="0" indent="0">
              <a:buNone/>
            </a:pPr>
            <a:r>
              <a:rPr lang="cs-CZ" sz="2400" dirty="0"/>
              <a:t>neskládají se s výrokem, ale s </a:t>
            </a:r>
            <a:r>
              <a:rPr lang="cs-CZ" sz="2400" i="1" dirty="0"/>
              <a:t>otevřenou formulí</a:t>
            </a:r>
            <a:r>
              <a:rPr lang="cs-CZ" sz="2400" dirty="0"/>
              <a:t> obsahující </a:t>
            </a:r>
            <a:r>
              <a:rPr lang="cs-CZ" sz="2400" i="1" dirty="0"/>
              <a:t>volné proměnné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P(a)  X  P(x)	P(  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75000"/>
                  </a:schemeClr>
                </a:solidFill>
              </a:rPr>
              <a:t>Substituční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pojetí kvantifikace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Každý člověk běží	</a:t>
            </a:r>
            <a:r>
              <a:rPr lang="cs-CZ" sz="2400" i="1" dirty="0" err="1">
                <a:solidFill>
                  <a:schemeClr val="bg1">
                    <a:lumMod val="75000"/>
                  </a:schemeClr>
                </a:solidFill>
              </a:rPr>
              <a:t>Sókratés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 běží		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Č(s)  B(s)</a:t>
            </a:r>
            <a:endParaRPr lang="cs-CZ" sz="2400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x(Č(x)  B(x))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	Platón běží		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Č(p)  B(p)</a:t>
            </a:r>
            <a:endParaRPr lang="cs-CZ" sz="2400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			Aristotelés běží	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Č(a)  B(a)</a:t>
            </a:r>
            <a:endParaRPr lang="cs-CZ" sz="2400" i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			…			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Č(t)  B(t)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75000"/>
                  </a:schemeClr>
                </a:solidFill>
                <a:sym typeface="Symbol"/>
              </a:rPr>
              <a:t>Předmětné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 (objektové) pojetí kvantifikace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pomocí pojmu </a:t>
            </a:r>
            <a:r>
              <a:rPr lang="cs-CZ" sz="2400" b="1" dirty="0">
                <a:solidFill>
                  <a:schemeClr val="bg1">
                    <a:lumMod val="75000"/>
                  </a:schemeClr>
                </a:solidFill>
                <a:sym typeface="Symbol"/>
              </a:rPr>
              <a:t>splňování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 – předmět (posloupnost) splňuje P(x), pokud má vlastnost vyjádřenou predikátem P</a:t>
            </a:r>
          </a:p>
          <a:p>
            <a:pPr marL="0" indent="0">
              <a:buNone/>
            </a:pPr>
            <a:r>
              <a:rPr lang="cs-CZ" sz="17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						Alfred </a:t>
            </a:r>
            <a:r>
              <a:rPr lang="cs-CZ" sz="1700" dirty="0" err="1">
                <a:solidFill>
                  <a:schemeClr val="bg1">
                    <a:lumMod val="75000"/>
                  </a:schemeClr>
                </a:solidFill>
                <a:sym typeface="Symbol"/>
              </a:rPr>
              <a:t>Tarski</a:t>
            </a:r>
            <a:r>
              <a:rPr lang="cs-CZ" sz="17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 (1901-1983)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⟨</a:t>
            </a:r>
            <a:r>
              <a:rPr lang="cs-CZ" sz="2400">
                <a:solidFill>
                  <a:schemeClr val="bg1">
                    <a:lumMod val="75000"/>
                  </a:schemeClr>
                </a:solidFill>
              </a:rPr>
              <a:t>v(x</a:t>
            </a:r>
            <a:r>
              <a:rPr lang="cs-CZ" sz="2400" baseline="-2500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cs-CZ" sz="2400">
                <a:solidFill>
                  <a:schemeClr val="bg1">
                    <a:lumMod val="75000"/>
                  </a:schemeClr>
                </a:solidFill>
              </a:rPr>
              <a:t>),…, v(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x</a:t>
            </a:r>
            <a:r>
              <a:rPr lang="cs-CZ" sz="2400" baseline="-25000" dirty="0" err="1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)⟩ ∈ I(P</a:t>
            </a:r>
            <a:r>
              <a:rPr lang="cs-CZ" sz="2400" baseline="-25000" dirty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cs-CZ" sz="2400" baseline="30000" dirty="0">
                <a:solidFill>
                  <a:schemeClr val="bg1">
                    <a:lumMod val="75000"/>
                  </a:schemeClr>
                </a:solidFill>
              </a:rPr>
              <a:t>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40975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Zápor ‚ne‘</a:t>
            </a:r>
          </a:p>
          <a:p>
            <a:pPr marL="0" indent="0">
              <a:buNone/>
            </a:pPr>
            <a:r>
              <a:rPr lang="cs-CZ" sz="2400" dirty="0"/>
              <a:t>Aristotelés - neurčité termíny – </a:t>
            </a:r>
            <a:r>
              <a:rPr lang="cs-CZ" sz="2400" i="1" dirty="0"/>
              <a:t>neběží, nebílý, </a:t>
            </a:r>
            <a:r>
              <a:rPr lang="cs-CZ" sz="2400" i="1" dirty="0" err="1"/>
              <a:t>nečlověk</a:t>
            </a:r>
            <a:endParaRPr lang="cs-CZ" sz="2400" i="1" dirty="0"/>
          </a:p>
          <a:p>
            <a:pPr marL="0" indent="0">
              <a:buNone/>
            </a:pPr>
            <a:r>
              <a:rPr lang="cs-CZ" sz="2400" dirty="0"/>
              <a:t>Russell: </a:t>
            </a:r>
            <a:r>
              <a:rPr lang="cs-CZ" sz="2400" i="1" dirty="0"/>
              <a:t>Současný francouzský král je neholohlavý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/>
              <a:t>Negativní vymezení – </a:t>
            </a:r>
            <a:r>
              <a:rPr lang="cs-CZ" sz="2400" i="1" dirty="0"/>
              <a:t>něco tam běželo, nebyl to pes, nebylo to černé, nemělo to rohy, …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 err="1"/>
              <a:t>privace</a:t>
            </a:r>
            <a:r>
              <a:rPr lang="cs-CZ" sz="2400" dirty="0"/>
              <a:t> (</a:t>
            </a:r>
            <a:r>
              <a:rPr lang="cs-CZ" sz="2400" dirty="0" err="1"/>
              <a:t>zbavenost</a:t>
            </a:r>
            <a:r>
              <a:rPr lang="cs-CZ" sz="2400" dirty="0"/>
              <a:t>) - nevidomý</a:t>
            </a:r>
          </a:p>
        </p:txBody>
      </p:sp>
    </p:spTree>
    <p:extLst>
      <p:ext uri="{BB962C8B-B14F-4D97-AF65-F5344CB8AC3E}">
        <p14:creationId xmlns:p14="http://schemas.microsoft.com/office/powerpoint/2010/main" val="136218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5736" y="1196752"/>
            <a:ext cx="6491064" cy="492941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Logika se týká: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lidského myšlení</a:t>
            </a:r>
          </a:p>
          <a:p>
            <a:pPr marL="0" indent="0">
              <a:buNone/>
            </a:pPr>
            <a:r>
              <a:rPr lang="cs-CZ" dirty="0"/>
              <a:t>- skutečnosti</a:t>
            </a:r>
          </a:p>
          <a:p>
            <a:pPr marL="0" indent="0">
              <a:buNone/>
            </a:pPr>
            <a:r>
              <a:rPr lang="cs-CZ" dirty="0"/>
              <a:t>- jazyka</a:t>
            </a:r>
          </a:p>
        </p:txBody>
      </p:sp>
    </p:spTree>
    <p:extLst>
      <p:ext uri="{BB962C8B-B14F-4D97-AF65-F5344CB8AC3E}">
        <p14:creationId xmlns:p14="http://schemas.microsoft.com/office/powerpoint/2010/main" val="10804371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800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	reálná</a:t>
            </a:r>
            <a:r>
              <a:rPr lang="cs-CZ" sz="2400" dirty="0"/>
              <a:t> definice – vystihujeme esenci, bytnost věci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	nominální</a:t>
            </a:r>
            <a:r>
              <a:rPr lang="cs-CZ" sz="2400" dirty="0"/>
              <a:t> definice – definujeme „jméno“ (nomen), jak je 				používáme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cs-CZ" sz="2400" b="1" dirty="0" err="1">
                <a:solidFill>
                  <a:schemeClr val="bg1">
                    <a:lumMod val="85000"/>
                  </a:schemeClr>
                </a:solidFill>
              </a:rPr>
              <a:t>stipulativní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„definice“ = definiční dohoda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	deskriptivní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definice – vystihuje používaný pojem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extenzionální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„definice“ – vymezíme extenzi (výčtem, 		uvedením příkladu, ostenzivně,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kvaziostenzivně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intenzionální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definice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835010" y="1603881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827584" y="2060848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831297" y="3551990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831297" y="3968181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831297" y="5085184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835010" y="5517232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92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b="1" dirty="0"/>
              <a:t>explicitní</a:t>
            </a:r>
            <a:r>
              <a:rPr lang="cs-CZ" sz="2400" dirty="0"/>
              <a:t> definice 	</a:t>
            </a:r>
            <a:r>
              <a:rPr lang="cs-CZ" sz="2400" b="1" dirty="0"/>
              <a:t>definiendum =</a:t>
            </a:r>
            <a:r>
              <a:rPr lang="cs-CZ" sz="2400" b="1" baseline="-25000" dirty="0" err="1"/>
              <a:t>def</a:t>
            </a:r>
            <a:r>
              <a:rPr lang="cs-CZ" sz="2400" b="1" dirty="0"/>
              <a:t> definiens</a:t>
            </a:r>
            <a:r>
              <a:rPr lang="cs-CZ" sz="2400" dirty="0"/>
              <a:t>,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  <a:p>
            <a:pPr marL="0" indent="0">
              <a:buNone/>
            </a:pPr>
            <a:r>
              <a:rPr lang="cs-CZ" sz="2400" b="1" dirty="0"/>
              <a:t>	implicitní</a:t>
            </a:r>
            <a:r>
              <a:rPr lang="cs-CZ" sz="2400" dirty="0"/>
              <a:t> definice – prohlásíme za pravdivý soubor 	výroků/formulí obsahujících definovaný termín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klasická definice: </a:t>
            </a:r>
          </a:p>
          <a:p>
            <a:pPr marL="0" indent="0">
              <a:buNone/>
            </a:pPr>
            <a:r>
              <a:rPr lang="cs-CZ" sz="2400" b="1" dirty="0"/>
              <a:t>	definiendum =</a:t>
            </a:r>
            <a:r>
              <a:rPr lang="cs-CZ" sz="2400" b="1" baseline="-25000" dirty="0"/>
              <a:t> </a:t>
            </a:r>
            <a:r>
              <a:rPr lang="cs-CZ" sz="2400" b="1" baseline="-25000" dirty="0" err="1"/>
              <a:t>def</a:t>
            </a:r>
            <a:r>
              <a:rPr lang="cs-CZ" sz="2400" b="1" dirty="0"/>
              <a:t> genus proximum + </a:t>
            </a:r>
            <a:r>
              <a:rPr lang="cs-CZ" sz="2400" b="1" dirty="0" err="1"/>
              <a:t>differentia</a:t>
            </a:r>
            <a:r>
              <a:rPr lang="cs-CZ" sz="2400" b="1" dirty="0"/>
              <a:t> </a:t>
            </a:r>
            <a:r>
              <a:rPr lang="cs-CZ" sz="2400" b="1" dirty="0" err="1"/>
              <a:t>specifica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	       	  (nejbližší nadřazený rod  + druhový rozdíl)</a:t>
            </a:r>
          </a:p>
          <a:p>
            <a:pPr marL="0" indent="0">
              <a:buNone/>
            </a:pPr>
            <a:r>
              <a:rPr lang="cs-CZ" sz="2400" dirty="0"/>
              <a:t>per genus proximum et </a:t>
            </a:r>
            <a:r>
              <a:rPr lang="cs-CZ" sz="2400" dirty="0" err="1"/>
              <a:t>differentiam</a:t>
            </a:r>
            <a:r>
              <a:rPr lang="cs-CZ" sz="2400" dirty="0"/>
              <a:t> </a:t>
            </a:r>
            <a:r>
              <a:rPr lang="cs-CZ" sz="2400" dirty="0" err="1"/>
              <a:t>specificam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kontextuální definice – např.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Russellova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definice „to jediné x, které“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teoretická definice –  např. síla v newtonovské fyzice F =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m.a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, nadváha, koňská síla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operativní definice – např. IQ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rekurzivní definice</a:t>
            </a:r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835289" y="1027245"/>
            <a:ext cx="504056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834035" y="1459293"/>
            <a:ext cx="50405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91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persuasivní (přesvědčovací) „definice“:</a:t>
            </a:r>
          </a:p>
          <a:p>
            <a:pPr marL="0" indent="0">
              <a:buNone/>
            </a:pPr>
            <a:r>
              <a:rPr lang="cs-CZ" sz="2400" dirty="0"/>
              <a:t>„A ‚</a:t>
            </a:r>
            <a:r>
              <a:rPr lang="cs-CZ" sz="2400" dirty="0" err="1"/>
              <a:t>persuasive</a:t>
            </a:r>
            <a:r>
              <a:rPr lang="cs-CZ" sz="2400" dirty="0"/>
              <a:t>‘ </a:t>
            </a:r>
            <a:r>
              <a:rPr lang="cs-CZ" sz="2400" dirty="0" err="1"/>
              <a:t>definition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gives</a:t>
            </a:r>
            <a:r>
              <a:rPr lang="cs-CZ" sz="2400" dirty="0"/>
              <a:t> a </a:t>
            </a:r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conceptual</a:t>
            </a:r>
            <a:r>
              <a:rPr lang="cs-CZ" sz="2400" dirty="0"/>
              <a:t> </a:t>
            </a:r>
            <a:r>
              <a:rPr lang="cs-CZ" sz="2400" dirty="0" err="1"/>
              <a:t>meaning</a:t>
            </a:r>
            <a:r>
              <a:rPr lang="cs-CZ" sz="2400" dirty="0"/>
              <a:t> to a </a:t>
            </a:r>
            <a:r>
              <a:rPr lang="cs-CZ" sz="2400" dirty="0" err="1"/>
              <a:t>familiar</a:t>
            </a:r>
            <a:r>
              <a:rPr lang="cs-CZ" sz="2400" dirty="0"/>
              <a:t> </a:t>
            </a:r>
            <a:r>
              <a:rPr lang="cs-CZ" sz="2400" dirty="0" err="1"/>
              <a:t>word</a:t>
            </a:r>
            <a:r>
              <a:rPr lang="cs-CZ" sz="2400" dirty="0"/>
              <a:t> (…), and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conscious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unconscious</a:t>
            </a:r>
            <a:r>
              <a:rPr lang="cs-CZ" sz="2400" dirty="0"/>
              <a:t> </a:t>
            </a:r>
            <a:r>
              <a:rPr lang="cs-CZ" sz="2400" dirty="0" err="1"/>
              <a:t>purpose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changing</a:t>
            </a:r>
            <a:r>
              <a:rPr lang="cs-CZ" sz="2400" dirty="0"/>
              <a:t>, by </a:t>
            </a:r>
            <a:r>
              <a:rPr lang="cs-CZ" sz="2400" dirty="0" err="1"/>
              <a:t>this</a:t>
            </a:r>
            <a:r>
              <a:rPr lang="cs-CZ" sz="2400" dirty="0"/>
              <a:t> </a:t>
            </a:r>
            <a:r>
              <a:rPr lang="cs-CZ" sz="2400" dirty="0" err="1"/>
              <a:t>means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direction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people‘s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.“ </a:t>
            </a:r>
            <a:r>
              <a:rPr lang="cs-CZ" sz="1400" dirty="0"/>
              <a:t>(</a:t>
            </a:r>
            <a:r>
              <a:rPr lang="cs-CZ" sz="1400" dirty="0" err="1"/>
              <a:t>Stevenson</a:t>
            </a:r>
            <a:r>
              <a:rPr lang="cs-CZ" sz="1400" dirty="0"/>
              <a:t> </a:t>
            </a:r>
            <a:r>
              <a:rPr lang="cs-CZ" sz="1400" dirty="0">
                <a:hlinkClick r:id="rId2"/>
              </a:rPr>
              <a:t>https://www.jstor.org/</a:t>
            </a:r>
            <a:r>
              <a:rPr lang="cs-CZ" sz="1400" dirty="0" err="1">
                <a:hlinkClick r:id="rId2"/>
              </a:rPr>
              <a:t>stable</a:t>
            </a:r>
            <a:r>
              <a:rPr lang="cs-CZ" sz="1400" dirty="0">
                <a:hlinkClick r:id="rId2"/>
              </a:rPr>
              <a:t>/2250337?seq=1</a:t>
            </a:r>
            <a:r>
              <a:rPr lang="cs-CZ" sz="1400" dirty="0"/>
              <a:t>)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2400" dirty="0"/>
              <a:t>chce ovlivnit postoje, vzbudit emoce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manželství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„Náboženství je opium lidstva“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„Evropská unie je společenství evropských států, které dělají to, co jim přikáží Němci“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accent1"/>
                </a:solidFill>
              </a:rPr>
              <a:t>„Euthanasie je pomoc při krutých bolestech u nevyléčitelně nemocných pacientů“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/>
              <a:t>zpřesňující (</a:t>
            </a:r>
            <a:r>
              <a:rPr lang="cs-CZ" sz="2400" dirty="0" err="1"/>
              <a:t>precising</a:t>
            </a:r>
            <a:r>
              <a:rPr lang="cs-CZ" sz="2400" dirty="0"/>
              <a:t>) definice</a:t>
            </a:r>
          </a:p>
          <a:p>
            <a:pPr marL="0" indent="0">
              <a:buNone/>
            </a:pPr>
            <a:r>
              <a:rPr lang="cs-CZ" sz="2400" dirty="0"/>
              <a:t>legální definice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094305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Problémy a chyby v definování</a:t>
            </a:r>
          </a:p>
          <a:p>
            <a:pPr marL="0" indent="0">
              <a:buNone/>
            </a:pPr>
            <a:r>
              <a:rPr lang="cs-CZ" sz="2400" dirty="0"/>
              <a:t>definice </a:t>
            </a:r>
          </a:p>
          <a:p>
            <a:pPr marL="0" indent="0">
              <a:buNone/>
            </a:pPr>
            <a:r>
              <a:rPr lang="cs-CZ" sz="2400" dirty="0"/>
              <a:t>- není extenzionálně adekvátní (široká/úzká)</a:t>
            </a:r>
          </a:p>
          <a:p>
            <a:pPr marL="0" lvl="1" indent="0">
              <a:buNone/>
            </a:pPr>
            <a:r>
              <a:rPr lang="cs-CZ" sz="2400" dirty="0"/>
              <a:t>- kruhem - </a:t>
            </a:r>
            <a:r>
              <a:rPr lang="cs-CZ" sz="2400" dirty="0">
                <a:solidFill>
                  <a:schemeClr val="accent1"/>
                </a:solidFill>
              </a:rPr>
              <a:t>možné 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cs-CZ" sz="2400" dirty="0">
                <a:solidFill>
                  <a:schemeClr val="accent1"/>
                </a:solidFill>
              </a:rPr>
              <a:t> to, co je pravdivé v nějakém </a:t>
            </a:r>
            <a:r>
              <a:rPr lang="cs-CZ" sz="2400" i="1" dirty="0">
                <a:solidFill>
                  <a:schemeClr val="accent1"/>
                </a:solidFill>
              </a:rPr>
              <a:t>možném</a:t>
            </a:r>
            <a:r>
              <a:rPr lang="cs-CZ" sz="2400" dirty="0">
                <a:solidFill>
                  <a:schemeClr val="accent1"/>
                </a:solidFill>
              </a:rPr>
              <a:t>         	světě (možný svět 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cs-CZ" sz="2400" dirty="0">
                <a:solidFill>
                  <a:schemeClr val="accent1"/>
                </a:solidFill>
              </a:rPr>
              <a:t> stav věcí, který by </a:t>
            </a:r>
            <a:r>
              <a:rPr lang="cs-CZ" sz="2400" i="1" dirty="0">
                <a:solidFill>
                  <a:schemeClr val="accent1"/>
                </a:solidFill>
              </a:rPr>
              <a:t>mohl</a:t>
            </a:r>
            <a:r>
              <a:rPr lang="cs-CZ" sz="2400" dirty="0">
                <a:solidFill>
                  <a:schemeClr val="accent1"/>
                </a:solidFill>
              </a:rPr>
              <a:t> nastat)</a:t>
            </a:r>
          </a:p>
          <a:p>
            <a:pPr marL="0" lvl="1" indent="0">
              <a:buNone/>
            </a:pPr>
            <a:r>
              <a:rPr lang="cs-CZ" sz="2400" dirty="0"/>
              <a:t>- pomocí záporu: </a:t>
            </a:r>
            <a:r>
              <a:rPr lang="cs-CZ" sz="2400" dirty="0">
                <a:solidFill>
                  <a:schemeClr val="accent1"/>
                </a:solidFill>
              </a:rPr>
              <a:t>moudrost 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cs-CZ" sz="2400" dirty="0">
                <a:solidFill>
                  <a:schemeClr val="accent1"/>
                </a:solidFill>
              </a:rPr>
              <a:t> nepřítomnost pošetilosti</a:t>
            </a:r>
          </a:p>
          <a:p>
            <a:pPr marL="0" lvl="1" indent="0">
              <a:buNone/>
            </a:pPr>
            <a:r>
              <a:rPr lang="cs-CZ" sz="2400" dirty="0"/>
              <a:t>- je „obskurní“ (</a:t>
            </a:r>
            <a:r>
              <a:rPr lang="cs-CZ" sz="2400" dirty="0" err="1"/>
              <a:t>obscurum</a:t>
            </a:r>
            <a:r>
              <a:rPr lang="cs-CZ" sz="2400" dirty="0"/>
              <a:t> per </a:t>
            </a:r>
            <a:r>
              <a:rPr lang="cs-CZ" sz="2400" dirty="0" err="1"/>
              <a:t>obscurius</a:t>
            </a:r>
            <a:r>
              <a:rPr lang="cs-CZ" sz="2400" dirty="0"/>
              <a:t>/</a:t>
            </a:r>
            <a:r>
              <a:rPr lang="cs-CZ" sz="2400" dirty="0" err="1"/>
              <a:t>ignotum</a:t>
            </a:r>
            <a:r>
              <a:rPr lang="cs-CZ" sz="2400" dirty="0"/>
              <a:t> per </a:t>
            </a:r>
            <a:r>
              <a:rPr lang="cs-CZ" sz="2400" dirty="0" err="1"/>
              <a:t>ignotius</a:t>
            </a:r>
            <a:r>
              <a:rPr lang="cs-CZ" sz="2400" dirty="0"/>
              <a:t>) </a:t>
            </a:r>
          </a:p>
          <a:p>
            <a:pPr marL="0" lvl="1" indent="0">
              <a:buNone/>
            </a:pP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2400" dirty="0">
                <a:solidFill>
                  <a:schemeClr val="accent1"/>
                </a:solidFill>
              </a:rPr>
              <a:t>delta particle</a:t>
            </a:r>
            <a:r>
              <a:rPr lang="cs-CZ" sz="2400" dirty="0">
                <a:solidFill>
                  <a:schemeClr val="accent1"/>
                </a:solidFill>
              </a:rPr>
              <a:t> </a:t>
            </a:r>
            <a:r>
              <a:rPr lang="cs-CZ" sz="2400" i="1" dirty="0">
                <a:solidFill>
                  <a:schemeClr val="accent1"/>
                </a:solidFill>
              </a:rPr>
              <a:t>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en-US" sz="2400" i="1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a very short-lived hyperon</a:t>
            </a:r>
            <a:r>
              <a:rPr lang="cs-CZ" sz="2400" dirty="0">
                <a:solidFill>
                  <a:schemeClr val="accent1"/>
                </a:solidFill>
              </a:rPr>
              <a:t> </a:t>
            </a:r>
            <a:r>
              <a:rPr lang="cs-CZ" sz="1400" dirty="0">
                <a:solidFill>
                  <a:schemeClr val="accent1"/>
                </a:solidFill>
              </a:rPr>
              <a:t>(</a:t>
            </a:r>
            <a:r>
              <a:rPr lang="en-US" sz="1400" dirty="0">
                <a:solidFill>
                  <a:schemeClr val="accent1"/>
                </a:solidFill>
              </a:rPr>
              <a:t>Collins Concise </a:t>
            </a:r>
            <a:r>
              <a:rPr lang="cs-CZ" sz="1400" dirty="0">
                <a:solidFill>
                  <a:schemeClr val="accent1"/>
                </a:solidFill>
              </a:rPr>
              <a:t>	</a:t>
            </a:r>
            <a:r>
              <a:rPr lang="en-US" sz="1400" dirty="0">
                <a:solidFill>
                  <a:schemeClr val="accent1"/>
                </a:solidFill>
              </a:rPr>
              <a:t>English Dictionary © HarperCollins Publishers</a:t>
            </a:r>
            <a:r>
              <a:rPr lang="cs-CZ" sz="1400" dirty="0">
                <a:solidFill>
                  <a:schemeClr val="accent1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/>
              <a:t>- není intenzionálně adekvátní, nedefinujeme pomocí                      esenciálních vlastností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cs-CZ" sz="2400" dirty="0">
                <a:solidFill>
                  <a:schemeClr val="accent1"/>
                </a:solidFill>
              </a:rPr>
              <a:t>rovnostranný trojúhelník 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dirty="0">
                <a:solidFill>
                  <a:schemeClr val="accent1"/>
                </a:solidFill>
              </a:rPr>
              <a:t>trojúhelník, který má 	všechny úhly stejné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	živočich se srdcem 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dirty="0">
                <a:solidFill>
                  <a:schemeClr val="accent1"/>
                </a:solidFill>
              </a:rPr>
              <a:t>živočich s ledvinami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	kruh =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baseline="-25000" dirty="0" err="1">
                <a:solidFill>
                  <a:schemeClr val="accent1"/>
                </a:solidFill>
              </a:rPr>
              <a:t>def</a:t>
            </a:r>
            <a:r>
              <a:rPr lang="cs-CZ" sz="2400" baseline="-25000" dirty="0">
                <a:solidFill>
                  <a:schemeClr val="accent1"/>
                </a:solidFill>
              </a:rPr>
              <a:t> </a:t>
            </a:r>
            <a:r>
              <a:rPr lang="cs-CZ" sz="2400" dirty="0">
                <a:solidFill>
                  <a:schemeClr val="accent1"/>
                </a:solidFill>
              </a:rPr>
              <a:t> oblíbený tvar Josefa Čapka</a:t>
            </a:r>
          </a:p>
          <a:p>
            <a:pPr marL="0" indent="0">
              <a:buNone/>
            </a:pP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3296057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- je </a:t>
            </a:r>
            <a:r>
              <a:rPr lang="cs-CZ" sz="2400" dirty="0" err="1"/>
              <a:t>stipulativní</a:t>
            </a:r>
            <a:r>
              <a:rPr lang="cs-CZ" sz="2400" dirty="0"/>
              <a:t>, ale zacházíme s ní jako s deskriptivní</a:t>
            </a:r>
          </a:p>
          <a:p>
            <a:pPr marL="0" indent="0">
              <a:buNone/>
            </a:pPr>
            <a:r>
              <a:rPr lang="cs-CZ" sz="2400" dirty="0"/>
              <a:t>zpřesňující (</a:t>
            </a:r>
            <a:r>
              <a:rPr lang="cs-CZ" sz="2400" dirty="0" err="1"/>
              <a:t>precising</a:t>
            </a:r>
            <a:r>
              <a:rPr lang="cs-CZ" sz="2400" dirty="0"/>
              <a:t>) definice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legální definice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legální definice 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smrti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: „nevratná ztráta funkce celého mozku, včetně mozkového kmene, nebo nevratná zástava krevního oběhu“ </a:t>
            </a: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§ 2 písm. e) zákona č. 285/2002 Sb., transplantační zákon</a:t>
            </a:r>
          </a:p>
          <a:p>
            <a:pPr marL="0" indent="0">
              <a:buNone/>
            </a:pPr>
            <a:endParaRPr lang="cs-CZ" sz="18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proměna definic a legálních definic v čase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je extenzionální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P(x)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 xa, b, c, d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x je sudé číslo =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def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x je přirozené číslo a x = 2 nebo x = 4 nebo x lze napsat jako součet dvou lichých prvočísel 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Goldbachova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hypotéza)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3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dirty="0"/>
              <a:t>implicitní definice </a:t>
            </a:r>
          </a:p>
          <a:p>
            <a:pPr marL="0" indent="0">
              <a:buNone/>
            </a:pPr>
            <a:r>
              <a:rPr lang="cs-CZ" sz="2400" dirty="0"/>
              <a:t>explikace (dvojí význam)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může být implicitní definice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stipulativní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Frege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 X 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Hilbert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„Ano, samozřejmě je každá teorie pouze rámcem či schématem pojmů a jejich vzájemných nutných vztahů a základní prvky mohou být myšleny libovolným způsobem. Když si budu pod svými body myslet nějaký systém věcí, např. systém: láska, zákon, kominík, …, a budu předpokládat všechny své axiomy jako vztahy mezi těmito věcmi, pak budou platit moje teorémy, např. Pythagorova věta, i o těchto věcech. Jinými slovy: každá teorie může být uplatněna na nekonečně mnoho systémů základních elementů. Je potřeba pouze použít vzájemně jednoznačnou transformaci a stanovit, že axiomy jsou pro transformované věci odpovídajícím způsobem platné.“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Hilbert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Fregovi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XV/4, 29. 12. 1899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„Můj názor je ten, že pojem může být logicky určen pouze skrze své vztahy k jiným pojmům. Tyto vztahy, formulované v určitých výrocích, nazývám axiomy a přistupuji k nim tak, že axiomy (…) jsou definicemi pojmů.“</a:t>
            </a:r>
          </a:p>
          <a:p>
            <a:pPr marL="0" indent="0">
              <a:buNone/>
            </a:pPr>
            <a:r>
              <a:rPr lang="cs-CZ" sz="2000" dirty="0" err="1">
                <a:solidFill>
                  <a:schemeClr val="bg1">
                    <a:lumMod val="85000"/>
                  </a:schemeClr>
                </a:solidFill>
              </a:rPr>
              <a:t>Hilbert</a:t>
            </a:r>
            <a:r>
              <a:rPr lang="cs-CZ" sz="2000" dirty="0">
                <a:solidFill>
                  <a:schemeClr val="bg1">
                    <a:lumMod val="85000"/>
                  </a:schemeClr>
                </a:solidFill>
              </a:rPr>
              <a:t>, korespondence s </a:t>
            </a:r>
            <a:r>
              <a:rPr lang="cs-CZ" sz="2000" dirty="0" err="1">
                <a:solidFill>
                  <a:schemeClr val="bg1">
                    <a:lumMod val="85000"/>
                  </a:schemeClr>
                </a:solidFill>
              </a:rPr>
              <a:t>Fregem</a:t>
            </a:r>
            <a:r>
              <a:rPr lang="cs-CZ" sz="2000" dirty="0">
                <a:solidFill>
                  <a:schemeClr val="bg1">
                    <a:lumMod val="85000"/>
                  </a:schemeClr>
                </a:solidFill>
              </a:rPr>
              <a:t>, XV/8, 22. 9. 1900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Gödelova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věta o neúplnosti aritmetiky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Prior: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bg1"/>
                </a:solidFill>
              </a:rPr>
              <a:t>		p</a:t>
            </a:r>
            <a:r>
              <a:rPr lang="cs-CZ" sz="2400" u="sng" dirty="0"/>
              <a:t>      </a:t>
            </a:r>
            <a:r>
              <a:rPr lang="cs-CZ" sz="2500" u="sng" dirty="0" err="1"/>
              <a:t>p</a:t>
            </a:r>
            <a:r>
              <a:rPr lang="cs-CZ" sz="2500" u="sng" dirty="0"/>
              <a:t>        </a:t>
            </a:r>
            <a:r>
              <a:rPr lang="cs-CZ" sz="2500" u="sng" dirty="0" err="1">
                <a:solidFill>
                  <a:schemeClr val="bg1"/>
                </a:solidFill>
              </a:rPr>
              <a:t>p</a:t>
            </a:r>
            <a:r>
              <a:rPr lang="cs-CZ" sz="2500" dirty="0">
                <a:solidFill>
                  <a:schemeClr val="bg1">
                    <a:lumMod val="85000"/>
                  </a:schemeClr>
                </a:solidFill>
              </a:rPr>
              <a:t>		</a:t>
            </a:r>
            <a:r>
              <a:rPr lang="cs-CZ" sz="2500" u="sng" dirty="0"/>
              <a:t>p </a:t>
            </a:r>
            <a:r>
              <a:rPr lang="cs-CZ" sz="2500" u="sng" dirty="0" err="1"/>
              <a:t>tonk</a:t>
            </a:r>
            <a:r>
              <a:rPr lang="cs-CZ" sz="2500" u="sng" dirty="0"/>
              <a:t> q</a:t>
            </a:r>
          </a:p>
          <a:p>
            <a:pPr marL="0" indent="0">
              <a:buNone/>
            </a:pPr>
            <a:r>
              <a:rPr lang="cs-CZ" sz="2500" dirty="0"/>
              <a:t>		   p </a:t>
            </a:r>
            <a:r>
              <a:rPr lang="cs-CZ" sz="2500" dirty="0" err="1"/>
              <a:t>tonk</a:t>
            </a:r>
            <a:r>
              <a:rPr lang="cs-CZ" sz="2500" dirty="0"/>
              <a:t> q	</a:t>
            </a:r>
            <a:r>
              <a:rPr lang="cs-CZ" sz="1900" dirty="0"/>
              <a:t>        </a:t>
            </a:r>
            <a:r>
              <a:rPr lang="cs-CZ" sz="2500" dirty="0"/>
              <a:t> 	       q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502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/>
              <a:t>Pravda</a:t>
            </a:r>
          </a:p>
          <a:p>
            <a:pPr marL="0" indent="0">
              <a:buNone/>
            </a:pPr>
            <a:r>
              <a:rPr lang="cs-CZ" sz="2400" dirty="0"/>
              <a:t>zákonitosti pravdivosti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„nositelé pravdivosti“, 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pravděnci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“ 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truth-bearers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propozice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větné typy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větné výskyty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promluvy 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utterances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přesvědčení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beliefs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>
                <a:solidFill>
                  <a:schemeClr val="bg1">
                    <a:lumMod val="85000"/>
                  </a:schemeClr>
                </a:solidFill>
              </a:rPr>
              <a:t>…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kritéria vs. definice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Frege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: „Takto ztroskotá i každý jiný pokus definovat, co to znamená ‚být pravdivý‘. V definici totiž uvádíme určité rysy a při aplikaci na jednotlivý případ přijde vždy na to, zda je pravda, že má tyto rysy. A tak se točíme stále v kruhu. Podle toho je pravděpodobné, že obsah slova ‚pravdivý‘ je jedinečný a nedefinovatelný.“ (Der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Gedanke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sz="24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3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Korespondenční teorie pravdy</a:t>
            </a:r>
          </a:p>
          <a:p>
            <a:pPr marL="0" indent="0">
              <a:buNone/>
            </a:pPr>
            <a:r>
              <a:rPr lang="cs-CZ" sz="2400" dirty="0"/>
              <a:t>odpovídání nositele pravdy specifické části reality</a:t>
            </a:r>
          </a:p>
          <a:p>
            <a:pPr marL="0" indent="0">
              <a:buNone/>
            </a:pPr>
            <a:r>
              <a:rPr lang="cs-CZ" sz="2400" dirty="0"/>
              <a:t>„pravdou (</a:t>
            </a:r>
            <a:r>
              <a:rPr lang="cs-CZ" sz="2400" dirty="0" err="1"/>
              <a:t>alethes</a:t>
            </a:r>
            <a:r>
              <a:rPr lang="cs-CZ" sz="2400" dirty="0"/>
              <a:t>) je říci o něčem, co je, že to je, a o něčem, co není, že to není“ (Aristotelés, Metafyzika)</a:t>
            </a:r>
          </a:p>
          <a:p>
            <a:pPr marL="0" indent="0">
              <a:buNone/>
            </a:pPr>
            <a:r>
              <a:rPr lang="cs-CZ" sz="2400" dirty="0"/>
              <a:t>„</a:t>
            </a:r>
            <a:r>
              <a:rPr lang="cs-CZ" sz="2400" dirty="0" err="1"/>
              <a:t>veritas</a:t>
            </a:r>
            <a:r>
              <a:rPr lang="cs-CZ" sz="2400" dirty="0"/>
              <a:t> </a:t>
            </a:r>
            <a:r>
              <a:rPr lang="cs-CZ" sz="2400" dirty="0" err="1"/>
              <a:t>est</a:t>
            </a:r>
            <a:r>
              <a:rPr lang="cs-CZ" sz="2400" dirty="0"/>
              <a:t> </a:t>
            </a:r>
            <a:r>
              <a:rPr lang="cs-CZ" sz="2400" dirty="0" err="1"/>
              <a:t>adaequatio</a:t>
            </a:r>
            <a:r>
              <a:rPr lang="cs-CZ" sz="2400" dirty="0"/>
              <a:t> </a:t>
            </a:r>
            <a:r>
              <a:rPr lang="cs-CZ" sz="2400" dirty="0" err="1"/>
              <a:t>rei</a:t>
            </a:r>
            <a:r>
              <a:rPr lang="cs-CZ" sz="2400" dirty="0"/>
              <a:t> et </a:t>
            </a:r>
            <a:r>
              <a:rPr lang="cs-CZ" sz="2400" dirty="0" err="1"/>
              <a:t>intellectus</a:t>
            </a:r>
            <a:r>
              <a:rPr lang="cs-CZ" sz="2400" dirty="0"/>
              <a:t>“ – </a:t>
            </a:r>
            <a:r>
              <a:rPr lang="cs-CZ" sz="2400" b="1" dirty="0" err="1"/>
              <a:t>adekvační</a:t>
            </a:r>
            <a:r>
              <a:rPr lang="cs-CZ" sz="2400" b="1" dirty="0"/>
              <a:t> teorie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kongruence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- strukturální izomorfismus mezi nositelem pravdy a činitelem pravdy (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pravditel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truth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-maker) (fakt, stav věcí, věc,…)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Venuše obíhá kolem Slunce</a:t>
            </a:r>
          </a:p>
          <a:p>
            <a:pPr marL="0" indent="0">
              <a:buNone/>
            </a:pP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       </a:t>
            </a:r>
            <a:r>
              <a:rPr lang="cs-CZ" sz="2000" dirty="0">
                <a:solidFill>
                  <a:schemeClr val="bg1">
                    <a:lumMod val="85000"/>
                  </a:schemeClr>
                </a:solidFill>
              </a:rPr>
              <a:t>V</a:t>
            </a:r>
            <a:r>
              <a:rPr lang="cs-CZ" sz="2400" i="1" dirty="0">
                <a:solidFill>
                  <a:schemeClr val="bg1">
                    <a:lumMod val="85000"/>
                  </a:schemeClr>
                </a:solidFill>
              </a:rPr>
              <a:t>			      </a:t>
            </a:r>
            <a:endParaRPr lang="cs-CZ" sz="20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i="1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logický atomismus (Russell,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Wittgenstein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) – jen jednoduchá fakta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P(a)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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Q(b)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http://www.zsondrejov.cz/Astroproj/web/Czech/Obrazky/Gravit_02y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63"/>
          <a:stretch/>
        </p:blipFill>
        <p:spPr bwMode="auto">
          <a:xfrm flipH="1">
            <a:off x="1187623" y="4221088"/>
            <a:ext cx="2493727" cy="96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45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Quine</a:t>
            </a:r>
            <a:r>
              <a:rPr lang="cs-CZ" sz="2400" dirty="0"/>
              <a:t>: fakty „jsou promítány z pravdivých vět do reality za účelem korespondence“</a:t>
            </a:r>
          </a:p>
          <a:p>
            <a:pPr marL="0" indent="0">
              <a:buNone/>
            </a:pPr>
            <a:r>
              <a:rPr lang="cs-CZ" sz="2400" dirty="0"/>
              <a:t>„vštípení zvládnutelné struktury“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Existují matematické fakty? etické fakty? modální fakty? bývalé fakty? obecné fakty?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logický atomismus nefunguje pro intenzionální kontexty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1">
                    <a:lumMod val="85000"/>
                  </a:schemeClr>
                </a:solidFill>
              </a:rPr>
              <a:t>					                J. L. Austin (1911-1960)      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volnější forma korespondence : „korelace“  – Austin – jazykové konvence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deskriptivní konvence (typ situace)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demonstrativní konvence (konkrétní situace)</a:t>
            </a:r>
          </a:p>
        </p:txBody>
      </p:sp>
    </p:spTree>
    <p:extLst>
      <p:ext uri="{BB962C8B-B14F-4D97-AF65-F5344CB8AC3E}">
        <p14:creationId xmlns:p14="http://schemas.microsoft.com/office/powerpoint/2010/main" val="42972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/>
              <a:t>Tarského</a:t>
            </a:r>
            <a:r>
              <a:rPr lang="cs-CZ" sz="2400" b="1" dirty="0"/>
              <a:t> definice pravdy</a:t>
            </a:r>
          </a:p>
          <a:p>
            <a:pPr marL="0" indent="0">
              <a:buNone/>
            </a:pPr>
            <a:r>
              <a:rPr lang="cs-CZ" sz="2400" dirty="0"/>
              <a:t>(sémantická definice)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Věta ‚Sníh je bílý‘ je pravdivá právě tehdy, když sníh je bílý.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(Věta ‚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Snow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is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white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‘ je pravdivá právě tehdy, když sníh je bílý.)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T-schéma: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Nechť p je libovolná věta a S je jméno této věty; pak platí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S je pravdivá právě tehdy, když p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X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Pro každou větu p platí: ‚p‘ je pravdivá právě tehdy, když p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ošidnost kvantifikování uvnitř uvozovek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materiální adekvátnost: definice implikuje všechny instance T-schématu</a:t>
            </a:r>
          </a:p>
        </p:txBody>
      </p:sp>
    </p:spTree>
    <p:extLst>
      <p:ext uri="{BB962C8B-B14F-4D97-AF65-F5344CB8AC3E}">
        <p14:creationId xmlns:p14="http://schemas.microsoft.com/office/powerpoint/2010/main" val="154578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908720"/>
            <a:ext cx="7139136" cy="521744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Různá pojetí výroků:</a:t>
            </a:r>
          </a:p>
          <a:p>
            <a:pPr marL="0" indent="0">
              <a:buNone/>
            </a:pPr>
            <a:r>
              <a:rPr lang="cs-CZ" dirty="0"/>
              <a:t>- propozice</a:t>
            </a:r>
          </a:p>
          <a:p>
            <a:pPr marL="0" indent="0">
              <a:buNone/>
            </a:pPr>
            <a:r>
              <a:rPr lang="cs-CZ" dirty="0"/>
              <a:t>- větný typ (sentence type)</a:t>
            </a:r>
          </a:p>
          <a:p>
            <a:pPr marL="0" indent="0">
              <a:buNone/>
            </a:pPr>
            <a:r>
              <a:rPr lang="cs-CZ" dirty="0"/>
              <a:t>- větný výskyt (sentence token)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- promluva (</a:t>
            </a:r>
            <a:r>
              <a:rPr lang="cs-CZ" sz="2800" dirty="0" err="1"/>
              <a:t>utterance</a:t>
            </a:r>
            <a:r>
              <a:rPr lang="cs-CZ" sz="2800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6623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sémanticky uzavřené jazyky:</a:t>
            </a:r>
          </a:p>
          <a:p>
            <a:pPr marL="457200" indent="-457200">
              <a:buAutoNum type="arabicParenR"/>
            </a:pPr>
            <a:r>
              <a:rPr lang="cs-CZ" sz="2400" dirty="0"/>
              <a:t>platí obvyklé zákony logiky</a:t>
            </a:r>
          </a:p>
          <a:p>
            <a:pPr marL="457200" indent="-457200">
              <a:buAutoNum type="arabicParenR"/>
            </a:pPr>
            <a:r>
              <a:rPr lang="cs-CZ" sz="2400" dirty="0"/>
              <a:t>lze v nich vyjádřit predikát ‚pravdivý‘</a:t>
            </a:r>
          </a:p>
          <a:p>
            <a:pPr marL="457200" indent="-457200">
              <a:buAutoNum type="arabicParenR"/>
            </a:pPr>
            <a:r>
              <a:rPr lang="cs-CZ" sz="2400" dirty="0"/>
              <a:t>mají možnost pojmenovat své vlastní výrazy</a:t>
            </a:r>
          </a:p>
          <a:p>
            <a:pPr>
              <a:buFontTx/>
              <a:buChar char="-"/>
            </a:pPr>
            <a:r>
              <a:rPr lang="cs-CZ" sz="2400" dirty="0"/>
              <a:t>v těchto jazycích lze formulovat paradox lháře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(pojmenování vlastních výrazů – srovnej „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gödelizace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“)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predikát ‚pravdivý‘ je nedefinovatelný; lze definovat pouze predikát ‚pravdivý-v-O‘, kde ‚O‘ je předmětný jazyk a predikát ‚pravdivý-v-O‘ je obsažen pouze v metajazyce M, nikoli v jazyce O.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možnost rekurzivní definice pravdivosti složených výroků – problém s kvantifikovanými výroky, jejich pravdivost již není dle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</a:rPr>
              <a:t>Tarského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převeditelná na pravdivost jednodušších výroků (předmětná kvantifikace)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pojem </a:t>
            </a:r>
            <a:r>
              <a:rPr lang="cs-CZ" sz="2400" b="1" dirty="0">
                <a:solidFill>
                  <a:schemeClr val="bg1">
                    <a:lumMod val="85000"/>
                  </a:schemeClr>
                </a:solidFill>
              </a:rPr>
              <a:t>splňování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 nekonečnou posloupností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posloupnost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o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1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, o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2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, … (např. brambora, růže, …  splňuje formuli „x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2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je červené“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iff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o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2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(tj. růže) je červená; splňuje formuli „x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2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je krásnější než x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1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“ </a:t>
            </a:r>
            <a:r>
              <a:rPr lang="cs-CZ" sz="2400" dirty="0" err="1">
                <a:solidFill>
                  <a:schemeClr val="bg1">
                    <a:lumMod val="85000"/>
                  </a:schemeClr>
                </a:solidFill>
                <a:sym typeface="Symbol"/>
              </a:rPr>
              <a:t>iff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o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2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  je krásnější než o</a:t>
            </a:r>
            <a:r>
              <a:rPr lang="cs-CZ" sz="2400" baseline="-250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1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(růže než brambora)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6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/>
              <a:t>posloupnost </a:t>
            </a:r>
            <a:r>
              <a:rPr lang="cs-CZ" sz="2400" dirty="0">
                <a:sym typeface="Symbol"/>
              </a:rPr>
              <a:t>o</a:t>
            </a:r>
            <a:r>
              <a:rPr lang="cs-CZ" sz="2400" baseline="-25000" dirty="0">
                <a:sym typeface="Symbol"/>
              </a:rPr>
              <a:t>1</a:t>
            </a:r>
            <a:r>
              <a:rPr lang="cs-CZ" sz="2400" dirty="0">
                <a:sym typeface="Symbol"/>
              </a:rPr>
              <a:t>, o</a:t>
            </a:r>
            <a:r>
              <a:rPr lang="cs-CZ" sz="2400" baseline="-25000" dirty="0">
                <a:sym typeface="Symbol"/>
              </a:rPr>
              <a:t>2</a:t>
            </a:r>
            <a:r>
              <a:rPr lang="cs-CZ" sz="2400" dirty="0">
                <a:sym typeface="Symbol"/>
              </a:rPr>
              <a:t>, … </a:t>
            </a:r>
          </a:p>
          <a:p>
            <a:pPr>
              <a:buFontTx/>
              <a:buChar char="-"/>
            </a:pPr>
            <a:r>
              <a:rPr lang="cs-CZ" sz="2400" dirty="0">
                <a:sym typeface="Symbol"/>
              </a:rPr>
              <a:t>splňuje atomickou formuli P(a) </a:t>
            </a:r>
            <a:r>
              <a:rPr lang="cs-CZ" sz="2400" dirty="0" err="1">
                <a:sym typeface="Symbol"/>
              </a:rPr>
              <a:t>iff</a:t>
            </a:r>
            <a:r>
              <a:rPr lang="cs-CZ" sz="2400" dirty="0">
                <a:sym typeface="Symbol"/>
              </a:rPr>
              <a:t> předmět a má vlastnost P (tedy splňuje ‚Sníh je bílý‘ </a:t>
            </a:r>
            <a:r>
              <a:rPr lang="cs-CZ" sz="2400" dirty="0" err="1">
                <a:sym typeface="Symbol"/>
              </a:rPr>
              <a:t>iff</a:t>
            </a:r>
            <a:r>
              <a:rPr lang="cs-CZ" sz="2400" dirty="0">
                <a:sym typeface="Symbol"/>
              </a:rPr>
              <a:t> sníh je bílý)</a:t>
            </a:r>
          </a:p>
          <a:p>
            <a:pPr>
              <a:buFontTx/>
              <a:buChar char="-"/>
            </a:pPr>
            <a:r>
              <a:rPr lang="cs-CZ" sz="2400" dirty="0">
                <a:sym typeface="Symbol"/>
              </a:rPr>
              <a:t>splňuje otevřenou formuli P(</a:t>
            </a:r>
            <a:r>
              <a:rPr lang="cs-CZ" sz="2400" dirty="0" err="1">
                <a:sym typeface="Symbol"/>
              </a:rPr>
              <a:t>x</a:t>
            </a:r>
            <a:r>
              <a:rPr lang="cs-CZ" sz="2400" baseline="-25000" dirty="0" err="1">
                <a:sym typeface="Symbol"/>
              </a:rPr>
              <a:t>i</a:t>
            </a:r>
            <a:r>
              <a:rPr lang="cs-CZ" sz="2400" dirty="0">
                <a:sym typeface="Symbol"/>
              </a:rPr>
              <a:t>) </a:t>
            </a:r>
            <a:r>
              <a:rPr lang="cs-CZ" sz="2400" dirty="0" err="1">
                <a:sym typeface="Symbol"/>
              </a:rPr>
              <a:t>iff</a:t>
            </a:r>
            <a:r>
              <a:rPr lang="cs-CZ" sz="2400" dirty="0">
                <a:sym typeface="Symbol"/>
              </a:rPr>
              <a:t> předmět </a:t>
            </a:r>
            <a:r>
              <a:rPr lang="cs-CZ" sz="2400" dirty="0" err="1">
                <a:sym typeface="Symbol"/>
              </a:rPr>
              <a:t>o</a:t>
            </a:r>
            <a:r>
              <a:rPr lang="cs-CZ" sz="2400" baseline="-25000" dirty="0" err="1">
                <a:sym typeface="Symbol"/>
              </a:rPr>
              <a:t>i</a:t>
            </a:r>
            <a:r>
              <a:rPr lang="cs-CZ" sz="2400" dirty="0">
                <a:sym typeface="Symbol"/>
              </a:rPr>
              <a:t> má vlastnost P</a:t>
            </a:r>
          </a:p>
          <a:p>
            <a:pPr>
              <a:buFontTx/>
              <a:buChar char="-"/>
            </a:pPr>
            <a:r>
              <a:rPr lang="cs-CZ" sz="2400" dirty="0">
                <a:sym typeface="Symbol"/>
              </a:rPr>
              <a:t>splňuje  právě tehdy, když nesplňuje </a:t>
            </a:r>
          </a:p>
          <a:p>
            <a:pPr>
              <a:buFontTx/>
              <a:buChar char="-"/>
            </a:pPr>
            <a:r>
              <a:rPr lang="cs-CZ" sz="2400" dirty="0">
                <a:sym typeface="Symbol"/>
              </a:rPr>
              <a:t>splňuje    právě tehdy, když splňuje  a splňuje </a:t>
            </a:r>
          </a:p>
          <a:p>
            <a:pPr>
              <a:buFontTx/>
              <a:buChar char="-"/>
            </a:pPr>
            <a:r>
              <a:rPr lang="cs-CZ" sz="2400" dirty="0">
                <a:sym typeface="Symbol"/>
              </a:rPr>
              <a:t>splňuje formuli </a:t>
            </a:r>
            <a:r>
              <a:rPr lang="cs-CZ" sz="2400" dirty="0" err="1">
                <a:sym typeface="Symbol"/>
              </a:rPr>
              <a:t>x</a:t>
            </a:r>
            <a:r>
              <a:rPr lang="cs-CZ" sz="2400" baseline="-25000" dirty="0" err="1">
                <a:sym typeface="Symbol"/>
              </a:rPr>
              <a:t>i</a:t>
            </a:r>
            <a:r>
              <a:rPr lang="cs-CZ" sz="2400" dirty="0">
                <a:sym typeface="Symbol"/>
              </a:rPr>
              <a:t>((</a:t>
            </a:r>
            <a:r>
              <a:rPr lang="cs-CZ" sz="2400" dirty="0" err="1">
                <a:sym typeface="Symbol"/>
              </a:rPr>
              <a:t>x</a:t>
            </a:r>
            <a:r>
              <a:rPr lang="cs-CZ" sz="2400" baseline="-25000" dirty="0" err="1">
                <a:sym typeface="Symbol"/>
              </a:rPr>
              <a:t>i</a:t>
            </a:r>
            <a:r>
              <a:rPr lang="cs-CZ" sz="2400" dirty="0">
                <a:sym typeface="Symbol"/>
              </a:rPr>
              <a:t>)) právě tehdy, když některá posloupnost, která se od posloupnosti o</a:t>
            </a:r>
            <a:r>
              <a:rPr lang="cs-CZ" sz="2400" baseline="-25000" dirty="0">
                <a:sym typeface="Symbol"/>
              </a:rPr>
              <a:t>1</a:t>
            </a:r>
            <a:r>
              <a:rPr lang="cs-CZ" sz="2400" dirty="0">
                <a:sym typeface="Symbol"/>
              </a:rPr>
              <a:t>, o</a:t>
            </a:r>
            <a:r>
              <a:rPr lang="cs-CZ" sz="2400" baseline="-25000" dirty="0">
                <a:sym typeface="Symbol"/>
              </a:rPr>
              <a:t>2</a:t>
            </a:r>
            <a:r>
              <a:rPr lang="cs-CZ" sz="2400" dirty="0">
                <a:sym typeface="Symbol"/>
              </a:rPr>
              <a:t>, … liší pouze na i-</a:t>
            </a:r>
            <a:r>
              <a:rPr lang="cs-CZ" sz="2400" dirty="0" err="1">
                <a:sym typeface="Symbol"/>
              </a:rPr>
              <a:t>tém</a:t>
            </a:r>
            <a:r>
              <a:rPr lang="cs-CZ" sz="2400" dirty="0">
                <a:sym typeface="Symbol"/>
              </a:rPr>
              <a:t> místě, splňuje (</a:t>
            </a:r>
            <a:r>
              <a:rPr lang="cs-CZ" sz="2400" dirty="0" err="1">
                <a:sym typeface="Symbol"/>
              </a:rPr>
              <a:t>x</a:t>
            </a:r>
            <a:r>
              <a:rPr lang="cs-CZ" sz="2400" baseline="-25000" dirty="0" err="1">
                <a:sym typeface="Symbol"/>
              </a:rPr>
              <a:t>i</a:t>
            </a:r>
            <a:r>
              <a:rPr lang="cs-CZ" sz="2400" dirty="0">
                <a:sym typeface="Symbol"/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ym typeface="Symbol"/>
              </a:rPr>
              <a:t>Uzavřená formule je pravdivá </a:t>
            </a:r>
            <a:r>
              <a:rPr lang="cs-CZ" sz="2400" dirty="0" err="1">
                <a:sym typeface="Symbol"/>
              </a:rPr>
              <a:t>iff</a:t>
            </a:r>
            <a:r>
              <a:rPr lang="cs-CZ" sz="2400" dirty="0">
                <a:sym typeface="Symbol"/>
              </a:rPr>
              <a:t> je splněna </a:t>
            </a:r>
            <a:r>
              <a:rPr lang="cs-CZ" sz="2400">
                <a:sym typeface="Symbol"/>
              </a:rPr>
              <a:t>všemi posloupnostmi.</a:t>
            </a:r>
            <a:endParaRPr lang="cs-CZ" sz="2400" dirty="0">
              <a:sym typeface="Symbol"/>
            </a:endParaRPr>
          </a:p>
          <a:p>
            <a:pPr>
              <a:buFontTx/>
              <a:buChar char="-"/>
            </a:pPr>
            <a:endParaRPr lang="cs-CZ" sz="2400" dirty="0">
              <a:sym typeface="Symbol"/>
            </a:endParaRPr>
          </a:p>
          <a:p>
            <a:pPr marL="0" indent="0">
              <a:buNone/>
            </a:pPr>
            <a:r>
              <a:rPr lang="cs-CZ" sz="2400" dirty="0" err="1">
                <a:sym typeface="Symbol"/>
              </a:rPr>
              <a:t>Tarského</a:t>
            </a:r>
            <a:r>
              <a:rPr lang="cs-CZ" sz="2400" dirty="0">
                <a:sym typeface="Symbol"/>
              </a:rPr>
              <a:t> teorie neříká mnoho o tom, v čem spočívá korespondence, spíše o závislosti pravdivosti složených výroků na těch jednoduchých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27155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Koherenční teorie pravdy</a:t>
            </a:r>
          </a:p>
          <a:p>
            <a:pPr marL="0" indent="0">
              <a:buNone/>
            </a:pPr>
            <a:r>
              <a:rPr lang="cs-CZ" sz="2400" dirty="0"/>
              <a:t>přesvědčení je pravdivé, když „ladí“ s ostatními přesvědčeními (je s nimi ve vztahu koherence)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koherenční množina – bezesporná, přesvědčení jsou vzájemně provázána (harmoničnost), komplexní, případně i maximální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různé koherenční množiny (dobrý román X soubor přesvědčení různých lidí (paranoia) X různé vědecké hypotézy…)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koherenční množina – aktuální soubor přesvědčení jednotlivců/limitní množina, ke které spěje lidské poznání/soubor přesvědčení vševědoucí bytosti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německý idealismus</a:t>
            </a:r>
          </a:p>
        </p:txBody>
      </p:sp>
    </p:spTree>
    <p:extLst>
      <p:ext uri="{BB962C8B-B14F-4D97-AF65-F5344CB8AC3E}">
        <p14:creationId xmlns:p14="http://schemas.microsoft.com/office/powerpoint/2010/main" val="244427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Pragmatická teorie pravdy</a:t>
            </a:r>
          </a:p>
          <a:p>
            <a:pPr marL="0" indent="0">
              <a:buNone/>
            </a:pPr>
            <a:r>
              <a:rPr lang="cs-CZ" sz="2400" dirty="0"/>
              <a:t>užitečnost, praktičnost, funguje to – PROTO je to pravdivé</a:t>
            </a:r>
          </a:p>
          <a:p>
            <a:pPr marL="0" indent="0">
              <a:buNone/>
            </a:pPr>
            <a:r>
              <a:rPr lang="cs-CZ" sz="2400" dirty="0"/>
              <a:t>						</a:t>
            </a:r>
            <a:r>
              <a:rPr lang="cs-CZ" sz="1800" dirty="0"/>
              <a:t>William James (1842-1910)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William James: Existuje Bůh?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- užitečnost – mění se v čase, ani dlouhodobá užitečnost nestačí (Ptolemaiův systém) X pravdivost se zdá být neměnná, Země před 2000 lety nebyla středem vesmíru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- užitečnost pro někoho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- je možná užitečnější, aby pacienti věřili, že lékaři jsou takoví šikovní šamani, než aby přijímali složité teorie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tautologie není užitečná, ale zdá se pravdivá?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Vlastnosti pravdivost a užitečnost se nezdají úplně splývat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1570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 err="1"/>
              <a:t>Quine</a:t>
            </a:r>
            <a:r>
              <a:rPr lang="cs-CZ" sz="2400" dirty="0"/>
              <a:t>: kombinace koherenčního (holismus) a pragmatického přístupu:</a:t>
            </a:r>
          </a:p>
          <a:p>
            <a:pPr marL="0" indent="0">
              <a:buNone/>
            </a:pPr>
            <a:r>
              <a:rPr lang="cs-CZ" sz="2400" i="1" dirty="0"/>
              <a:t>„Jakožto empirista si představuji pojmové schéma vědy jako nástroj sloužící k předpovědi budoucí zkušenosti na základě zkušenosti předchozí. Fyzikální objekty jsou do této situace pojmově zaneseny jako vhodné zprostředkující členy – ne však na základě definice spočívající ve zkušenosti, ale prostě jako neredukovatelné postuláty epistemologicky srovnatelné s Homérovými bohy. 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Co se mé osoby týče, nevěřím jako materialista v Homérovy bohy, ale ve fyzikální objekty, a věřit v něco jiného považuji za nevědecké. Avšak z hlediska svého epistemologického založení se Homérovi bohové od fyzikálních objektů neliší principiálně, ale pouze co do stupně.  Oba druhy entit se v našem myšlení vyskytují pouze jako jakési kulturní postuláty. Mýtus fyzikálních objektů ukázal svou epistemologickou převahu tím, že dokázal úspěšněji než ostatní mýty vštípit plynutí naší zkušenosti zvládnutelnou strukturu.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(…) Rovněž abstraktní entity matematického druhu – třídy, třídy tříd atd. – jsou ve stejném duchu postuláty. Epistemologicky jsou na stejné úrovni jako fyzikální objekty a bohové, tzn. nejsou ani lepší ani horší. Lepší nebo horší jsou nejvýš co do stupně, v jakém se osvědčují při našem zacházení se smyslovou zkušeností.</a:t>
            </a: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(…) Každý člověk má na jedné straně k dispozici určité vědecké dědictví a na straně druhé je vystaven nepřetržitému toku smyslových podnětů. Úvahy, které ho vedou k přizpůsobování tohoto dědictví k onomu toku, jsou, pokud uvažuje racionálně, pragmatické.“</a:t>
            </a:r>
            <a:r>
              <a:rPr lang="cs-CZ" sz="2400" dirty="0"/>
              <a:t>  (Dvě dogmata empirismu)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35527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/>
              <a:t>Konsenzuální teorie</a:t>
            </a:r>
          </a:p>
          <a:p>
            <a:pPr marL="0" indent="0">
              <a:buNone/>
            </a:pPr>
            <a:r>
              <a:rPr lang="cs-CZ" sz="1700" dirty="0"/>
              <a:t>					Charles </a:t>
            </a:r>
            <a:r>
              <a:rPr lang="cs-CZ" sz="1700" dirty="0" err="1"/>
              <a:t>Sanders</a:t>
            </a:r>
            <a:r>
              <a:rPr lang="cs-CZ" sz="1700" dirty="0"/>
              <a:t> </a:t>
            </a:r>
            <a:r>
              <a:rPr lang="cs-CZ" sz="1700" dirty="0" err="1"/>
              <a:t>Peirce</a:t>
            </a:r>
            <a:r>
              <a:rPr lang="cs-CZ" sz="1700" dirty="0"/>
              <a:t> (1839-1914)</a:t>
            </a:r>
          </a:p>
          <a:p>
            <a:pPr>
              <a:buFontTx/>
              <a:buChar char="-"/>
            </a:pPr>
            <a:r>
              <a:rPr lang="cs-CZ" sz="2400" dirty="0"/>
              <a:t>pravdou je to, na čem se v dlouhodobém časovém horizontu shodnou zkoumající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kritérium vs. podstata pravdivosti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i vědecká většina se může i po dlouhou dobu mýlit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Co je konsenzus?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otázka etiky – co vlastně zakládá pravdivost etických tvrzení?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„protože se na tom většina shodne“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Thomas Kuhn: Struktura vědeckých revolucí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věda: skokový vývoj – revoluce – změna paradigmatu – „jiná skutečnost“ - neporovnatelné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922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Deflační teorie pravdy</a:t>
            </a:r>
          </a:p>
          <a:p>
            <a:pPr marL="0" indent="0">
              <a:buNone/>
            </a:pPr>
            <a:r>
              <a:rPr lang="cs-CZ" sz="2400" dirty="0"/>
              <a:t>minimalistická</a:t>
            </a:r>
          </a:p>
          <a:p>
            <a:pPr marL="0" indent="0">
              <a:buNone/>
            </a:pPr>
            <a:r>
              <a:rPr lang="cs-CZ" sz="2400" dirty="0" err="1"/>
              <a:t>redundanční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predikát pravdivý je </a:t>
            </a:r>
            <a:r>
              <a:rPr lang="cs-CZ" sz="2400" dirty="0" err="1"/>
              <a:t>eliminovatelný</a:t>
            </a:r>
            <a:r>
              <a:rPr lang="cs-CZ" sz="2400" dirty="0"/>
              <a:t>, nevyjadřuje žádnou vlastnost, je to jen jakési pomocné slůvko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2"/>
                </a:solidFill>
              </a:rPr>
              <a:t>je pravda, že p</a:t>
            </a:r>
            <a:r>
              <a:rPr lang="cs-CZ" sz="2400" dirty="0"/>
              <a:t>	   a   </a:t>
            </a:r>
            <a:r>
              <a:rPr lang="cs-CZ" sz="2400" dirty="0">
                <a:solidFill>
                  <a:schemeClr val="accent2"/>
                </a:solidFill>
              </a:rPr>
              <a:t>p</a:t>
            </a:r>
            <a:r>
              <a:rPr lang="cs-CZ" sz="2400" dirty="0"/>
              <a:t>   říkají totéž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 err="1"/>
              <a:t>Sókratés</a:t>
            </a:r>
            <a:r>
              <a:rPr lang="cs-CZ" sz="2400" i="1" dirty="0"/>
              <a:t> vždy říkal pravdu</a:t>
            </a:r>
          </a:p>
          <a:p>
            <a:pPr marL="0" indent="0">
              <a:buNone/>
            </a:pPr>
            <a:r>
              <a:rPr lang="cs-CZ" sz="2400" dirty="0"/>
              <a:t>Pro každé p platí, jestliže </a:t>
            </a:r>
            <a:r>
              <a:rPr lang="cs-CZ" sz="2400" dirty="0" err="1"/>
              <a:t>Sókratés</a:t>
            </a:r>
            <a:r>
              <a:rPr lang="cs-CZ" sz="2400" dirty="0"/>
              <a:t> tvrdil p, pak p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Davidson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– pojem pravdy je zcela základní, T-schéma charakterizuje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význam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pomocí pravdivosti: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Věta „Sníh je bílý“ je pravdivá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iff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sníh je bílý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1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dirty="0"/>
              <a:t>Nutná pravda</a:t>
            </a:r>
          </a:p>
          <a:p>
            <a:pPr marL="0" indent="0">
              <a:buNone/>
            </a:pPr>
            <a:r>
              <a:rPr lang="cs-CZ" sz="2400" i="1" dirty="0"/>
              <a:t>Není-li žádný savec ryba, není žádná ryba savec.</a:t>
            </a:r>
          </a:p>
          <a:p>
            <a:pPr marL="0" indent="0">
              <a:buNone/>
            </a:pPr>
            <a:r>
              <a:rPr lang="cs-CZ" sz="2400" i="1" dirty="0"/>
              <a:t>Dva a dva jsou čtyři.</a:t>
            </a:r>
          </a:p>
          <a:p>
            <a:pPr marL="0" indent="0">
              <a:buNone/>
            </a:pPr>
            <a:r>
              <a:rPr lang="cs-CZ" sz="2400" i="1" dirty="0"/>
              <a:t>Starý mládenec (</a:t>
            </a:r>
            <a:r>
              <a:rPr lang="cs-CZ" sz="2400" i="1" dirty="0" err="1"/>
              <a:t>bachelor</a:t>
            </a:r>
            <a:r>
              <a:rPr lang="cs-CZ" sz="2400" i="1" dirty="0"/>
              <a:t>) je neženatý.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Terminologie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		apriorní (a priori)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	   	aposteriorní (a posteriori) (empirické) </a:t>
            </a:r>
            <a:r>
              <a:rPr lang="cs-CZ" sz="1900" dirty="0">
                <a:solidFill>
                  <a:schemeClr val="bg1">
                    <a:lumMod val="75000"/>
                  </a:schemeClr>
                </a:solidFill>
              </a:rPr>
              <a:t>(epistemologická distinkce)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soudy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		analytické 	(objasňující,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Erläuterunsurteile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		syntetické 	(rozšiřující,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Erweiterungsurteile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			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Kant: V </a:t>
            </a:r>
            <a:r>
              <a:rPr lang="cs-CZ" sz="2400" b="1" dirty="0">
                <a:solidFill>
                  <a:schemeClr val="bg1">
                    <a:lumMod val="75000"/>
                  </a:schemeClr>
                </a:solidFill>
              </a:rPr>
              <a:t>analytickém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soudu „predikát náleží k subjektu A jako něco, co je v tomto pojmu A (skrytě) obsaženo“. Analytické soudy „k pojmu subjektu nic nepřidávají, nýbrž jej rozborem rozčleňují na jeho dílčí pojmy, které v něm již byly (i když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konfúzně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 myšleny“</a:t>
            </a:r>
          </a:p>
          <a:p>
            <a:pPr marL="0" indent="0">
              <a:buNone/>
            </a:pPr>
            <a:r>
              <a:rPr lang="cs-CZ" sz="2100" dirty="0">
                <a:solidFill>
                  <a:schemeClr val="bg1">
                    <a:lumMod val="75000"/>
                  </a:schemeClr>
                </a:solidFill>
              </a:rPr>
              <a:t>„</a:t>
            </a:r>
            <a:r>
              <a:rPr lang="cs-CZ" sz="2100" i="1" dirty="0">
                <a:solidFill>
                  <a:schemeClr val="bg1">
                    <a:lumMod val="75000"/>
                  </a:schemeClr>
                </a:solidFill>
              </a:rPr>
              <a:t>Pokud je totiž nějaký soud soudem analytickým</a:t>
            </a:r>
            <a:r>
              <a:rPr lang="cs-CZ" sz="2100" dirty="0">
                <a:solidFill>
                  <a:schemeClr val="bg1">
                    <a:lumMod val="75000"/>
                  </a:schemeClr>
                </a:solidFill>
              </a:rPr>
              <a:t>, ať již záporným, nebo kladným, pak jeho pravdivost musí být vždy možné dostatečně poznat podle zásady sporu. V tom totiž, co je jakožto pojem již obsaženo a myšleno v poznání objektu, je jeho opak vždy správně popírán, zatímco ten pojem sám musí být objektu nutně přiznán, protože jeho protiklad by objektu protiřečil.“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988037" y="2355444"/>
            <a:ext cx="288032" cy="2160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988037" y="2571468"/>
            <a:ext cx="288032" cy="14401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994041" y="3501008"/>
            <a:ext cx="288032" cy="14401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991039" y="3284984"/>
            <a:ext cx="288032" cy="21602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74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analytické soudy a priori		</a:t>
            </a:r>
            <a:r>
              <a:rPr lang="cs-CZ" sz="2400" i="1" dirty="0"/>
              <a:t>Vraník je černý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analytické soudy a posteriori		X</a:t>
            </a:r>
          </a:p>
          <a:p>
            <a:pPr marL="0" indent="0">
              <a:buNone/>
            </a:pPr>
            <a:r>
              <a:rPr lang="cs-CZ" sz="2400" dirty="0"/>
              <a:t>syntetické soudy a posteriori		</a:t>
            </a:r>
            <a:r>
              <a:rPr lang="cs-CZ" sz="2400" i="1" dirty="0"/>
              <a:t>Tento vraník je bujný</a:t>
            </a:r>
          </a:p>
          <a:p>
            <a:pPr marL="0" indent="0">
              <a:buNone/>
            </a:pPr>
            <a:r>
              <a:rPr lang="cs-CZ" sz="2400" dirty="0"/>
              <a:t>syntetické soudy a priori		7 + 5 = 12</a:t>
            </a:r>
            <a:endParaRPr lang="cs-CZ" sz="2000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Přímka je nejkratší spojnicí mezi dvěma body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Kant: Jak jsou možné syntetické soudy a priori?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Poznání nutných pravd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Platón, Aristotelés </a:t>
            </a:r>
          </a:p>
        </p:txBody>
      </p:sp>
    </p:spTree>
    <p:extLst>
      <p:ext uri="{BB962C8B-B14F-4D97-AF65-F5344CB8AC3E}">
        <p14:creationId xmlns:p14="http://schemas.microsoft.com/office/powerpoint/2010/main" val="69358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dirty="0"/>
              <a:t>Aristotelés (</a:t>
            </a:r>
            <a:r>
              <a:rPr lang="cs-CZ" sz="2400" dirty="0" err="1"/>
              <a:t>An</a:t>
            </a:r>
            <a:r>
              <a:rPr lang="cs-CZ" sz="2400" dirty="0"/>
              <a:t>. post.): „Ale ani smyslovým vnímáním není možné nabýt vědění. Neboť i když se vnímání týká určité kvality a nikoli této jednotlivé věci, tedy přece se nutně vnímá jednotlivá věc, která je zde a nyní. Avšak to, co je obecné, co je ve všem, není možno vnímat smysly. Neboť není ani toto, ani nyní, vždyť by jinak nebylo obecné; obecným totiž rozumíme to, co je vždy a všude. Poněvadž pak důkazy jsou obecné a obecné se nemůže vnímat smysly, je zřejmé, že se ani vědění nemůže nabývat smyslovým vnímáním.</a:t>
            </a:r>
          </a:p>
          <a:p>
            <a:pPr marL="0" indent="0">
              <a:buNone/>
            </a:pPr>
            <a:r>
              <a:rPr lang="cs-CZ" sz="2400" dirty="0"/>
              <a:t>Ano, i kdybychom mohli vnímat, že se součet úhlů v trojúhelníku rovná dvěma pravým, přece bychom zjevně pro to žádali důkaz, i neměli bychom již vědění, jak někteří tvrdí. Vždyť smyslové vnímání se nutně týká jednotlivé věci, vědění však záleží v tom, že poznáváme obecné. (…) Neboť jak bylo řečeno, vnímáním se nepostřehuje obecné. Přece však z pozorování, že se to děje často, mohli bychom ulovit obecné a měli bychom důkaz; obecné se totiž stává zjevným z více jednotlivin.“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dedukce – úsudek z obecného: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Trojúhelník má součet úhlů roven dvěma pravým,…, tedy pravoúhlý trojúhelník má součet úhlů roven dvěma pravým, …, tedy v pravoúhlém trojúhelníku je součet jeho nepravých úhlů roven pravému úhlu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indukce – z jednotlivých případů: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Tato labuť je bílá a tamta labuť je bílá a ona labuť je bílá a…, tedy všechny labutě jsou bílé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Empirismus 					</a:t>
            </a:r>
            <a:r>
              <a:rPr lang="cs-CZ" sz="2300" dirty="0">
                <a:solidFill>
                  <a:schemeClr val="bg1">
                    <a:lumMod val="75000"/>
                  </a:schemeClr>
                </a:solidFill>
              </a:rPr>
              <a:t>David </a:t>
            </a:r>
            <a:r>
              <a:rPr lang="cs-CZ" sz="2300" dirty="0" err="1">
                <a:solidFill>
                  <a:schemeClr val="bg1">
                    <a:lumMod val="75000"/>
                  </a:schemeClr>
                </a:solidFill>
              </a:rPr>
              <a:t>Hume</a:t>
            </a:r>
            <a:r>
              <a:rPr lang="cs-CZ" sz="2300" dirty="0">
                <a:solidFill>
                  <a:schemeClr val="bg1">
                    <a:lumMod val="75000"/>
                  </a:schemeClr>
                </a:solidFill>
              </a:rPr>
              <a:t> (1711-1776)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40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556792"/>
            <a:ext cx="699512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Sníh je bílý</a:t>
            </a:r>
          </a:p>
          <a:p>
            <a:pPr marL="0" indent="0">
              <a:buNone/>
            </a:pPr>
            <a:r>
              <a:rPr lang="cs-CZ" sz="4000" dirty="0"/>
              <a:t>Sníh je bílý</a:t>
            </a:r>
          </a:p>
          <a:p>
            <a:pPr marL="0" indent="0">
              <a:buNone/>
            </a:pPr>
            <a:r>
              <a:rPr lang="cs-CZ" sz="4000" dirty="0"/>
              <a:t>Sníh má bílou barvu</a:t>
            </a:r>
          </a:p>
          <a:p>
            <a:pPr marL="0" indent="0">
              <a:buNone/>
            </a:pPr>
            <a:r>
              <a:rPr lang="cs-CZ" sz="4000" dirty="0" err="1"/>
              <a:t>Snow</a:t>
            </a:r>
            <a:r>
              <a:rPr lang="cs-CZ" sz="4000" dirty="0"/>
              <a:t> </a:t>
            </a:r>
            <a:r>
              <a:rPr lang="cs-CZ" sz="4000" dirty="0" err="1"/>
              <a:t>is</a:t>
            </a:r>
            <a:r>
              <a:rPr lang="cs-CZ" sz="4000" dirty="0"/>
              <a:t> </a:t>
            </a:r>
            <a:r>
              <a:rPr lang="cs-CZ" sz="4000" dirty="0" err="1"/>
              <a:t>white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578109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Kant: „Až dosud se mělo za to, že veškeré naše poznání se musí řídit předměty, ale všechny pokusy a priori o nich zjistit pomocí pojmů něco, čím by se naše poznání rozšířilo, nevedly za tohoto předpokladu nikam. Proto se konečně jednou pokusme, zda bychom v úkolech metafyziky neuspěli lépe, kdybychom předpokládali, že se předměty musí řídit naším poznáním, což přece jen lépe souhlasí s požadovanou možností jejich poznání a priori, jež má o předmětech stanovit něco dříve, než jsou nám dány. (…) Má se to s tím právě tak, jako s prvními myšlenkami </a:t>
            </a:r>
            <a:r>
              <a:rPr lang="cs-CZ" sz="2400" dirty="0" err="1"/>
              <a:t>Kopernikovými</a:t>
            </a:r>
            <a:r>
              <a:rPr lang="cs-CZ" sz="2400" dirty="0"/>
              <a:t>, který – když nemohl s vysvětlením pohybu nebeských těles postoupit kupředu za předpokladu, že se celá hvězdná obloha otáčí kolem pozorovatele – zkusil, zda-</a:t>
            </a:r>
            <a:r>
              <a:rPr lang="cs-CZ" sz="2400" dirty="0" err="1"/>
              <a:t>li</a:t>
            </a:r>
            <a:r>
              <a:rPr lang="cs-CZ" sz="2400" dirty="0"/>
              <a:t> by nedosáhl úspěchu, kdyby otáčel divákem, a hvězdy naopak ponechal v klidu. (…) (</a:t>
            </a:r>
            <a:r>
              <a:rPr lang="cs-CZ" sz="2400" dirty="0" err="1"/>
              <a:t>KrV</a:t>
            </a:r>
            <a:r>
              <a:rPr lang="cs-CZ" sz="2400" dirty="0"/>
              <a:t> B XVI-XVII)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311920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1800" dirty="0"/>
              <a:t>						John </a:t>
            </a:r>
            <a:r>
              <a:rPr lang="cs-CZ" sz="1800" dirty="0" err="1"/>
              <a:t>Stuart</a:t>
            </a:r>
            <a:r>
              <a:rPr lang="cs-CZ" sz="1800" dirty="0"/>
              <a:t> </a:t>
            </a:r>
            <a:r>
              <a:rPr lang="cs-CZ" sz="1800" dirty="0" err="1"/>
              <a:t>Mill</a:t>
            </a:r>
            <a:r>
              <a:rPr lang="cs-CZ" sz="1800" dirty="0"/>
              <a:t> (1806-1873)</a:t>
            </a:r>
          </a:p>
          <a:p>
            <a:pPr marL="0" indent="0">
              <a:buNone/>
            </a:pPr>
            <a:r>
              <a:rPr lang="cs-CZ" sz="2400" dirty="0"/>
              <a:t>J. S. </a:t>
            </a:r>
            <a:r>
              <a:rPr lang="cs-CZ" sz="2400" dirty="0" err="1"/>
              <a:t>Mill</a:t>
            </a:r>
            <a:r>
              <a:rPr lang="cs-CZ" sz="2400" dirty="0"/>
              <a:t>: pravdy matematiky a logiky se od empirických pravd podstatně neliší, liší se jen stupněm potvrzení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analytická filosofie: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„Kritériem analytické propozice je to, že její platnost vyplývá čistě z definic termínů v ní obsažených“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„Nutné propozice prostě zaznamenávají naše odhodlání užívat slova určitým způsobem.“ a „upozorňují na fakta </a:t>
            </a:r>
            <a:r>
              <a:rPr lang="cs-CZ" sz="2400" b="1" dirty="0">
                <a:solidFill>
                  <a:schemeClr val="bg1">
                    <a:lumMod val="75000"/>
                  </a:schemeClr>
                </a:solidFill>
              </a:rPr>
              <a:t>jazykového úzu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, kterých bychom si jinak nemuseli být vědomi, a odhalují netušené důsledky našich tvrzení a přesvědčení“ (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Ayer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A priori) 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sz="2400" dirty="0" err="1">
                <a:solidFill>
                  <a:schemeClr val="bg1">
                    <a:lumMod val="75000"/>
                  </a:schemeClr>
                </a:solidFill>
              </a:rPr>
              <a:t>nalytic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truths are true in virtue of meaning alone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Wittgenstein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„Zákony logiky, například vyloučení třetího a sporu, jsou libovolné. Tento výrok je trochu odpudivý, je nicméně pravdivý. (…) Spor je propozice tvaru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p a ne-p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. Zakázat její výskyt znamená přijmout jeden výrazový systém, který se může silně vnucovat. (…) Řekneme-li, že věc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nemůže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být současně červená a ne-červená, říkáme, že jsme tomu ve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svém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systému nedali žádný význam. (…) Zákon sporu může, ale nemusí, být užit jako zákon našeho vyjadřování. Spor může být v matematice nahlížen buď jako něco zakázaného, nebo jako něco povoleného.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2 + 2 = 4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spolu s 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2 + 2 = 5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mohou být neužitečné, ale ne nepravdivé. Spolu by daly novou matematiku.“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390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err="1"/>
              <a:t>Quine</a:t>
            </a:r>
            <a:r>
              <a:rPr lang="cs-CZ" sz="2400" dirty="0"/>
              <a:t>: Dvě dogmata empirismu</a:t>
            </a:r>
          </a:p>
          <a:p>
            <a:pPr marL="0" indent="0">
              <a:buNone/>
            </a:pPr>
            <a:r>
              <a:rPr lang="cs-CZ" sz="2400" dirty="0"/>
              <a:t>mezi analytickými a syntetickými větami není nějaký zásadní rozdíl, proto bychom se o tuto distinkci neměli opírat </a:t>
            </a:r>
          </a:p>
          <a:p>
            <a:pPr marL="0" indent="0">
              <a:buNone/>
            </a:pPr>
            <a:r>
              <a:rPr lang="cs-CZ" sz="2400" dirty="0"/>
              <a:t>definice obsažených výrazů – jak je zjistíme? nahlédnutí do slovníku – lexikografové jsou </a:t>
            </a:r>
            <a:r>
              <a:rPr lang="cs-CZ" sz="2400" i="1" dirty="0"/>
              <a:t>empiričtí</a:t>
            </a:r>
            <a:r>
              <a:rPr lang="cs-CZ" sz="2400" dirty="0"/>
              <a:t> vědci, jazykové konvence jsou nahodilé, a tudíž pouze empiricky poznatelné</a:t>
            </a:r>
          </a:p>
          <a:p>
            <a:pPr marL="0" indent="0">
              <a:buNone/>
            </a:pPr>
            <a:r>
              <a:rPr lang="cs-CZ" sz="2400" dirty="0"/>
              <a:t>holistická síť – žádný výrok není principiálně </a:t>
            </a:r>
            <a:r>
              <a:rPr lang="cs-CZ" sz="2400" dirty="0" err="1"/>
              <a:t>neodmítnutelný</a:t>
            </a:r>
            <a:r>
              <a:rPr lang="cs-CZ" sz="2400" dirty="0"/>
              <a:t>, jen některé jsou </a:t>
            </a:r>
            <a:r>
              <a:rPr lang="cs-CZ" sz="2400" dirty="0" err="1"/>
              <a:t>ústřednější</a:t>
            </a:r>
            <a:r>
              <a:rPr lang="cs-CZ" sz="2400" dirty="0"/>
              <a:t> než jiné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Kripke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nutné věty, jejichž platnost zjišťujeme a posteriori –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Jitřenka je večernice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,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 Voda je H</a:t>
            </a:r>
            <a:r>
              <a:rPr lang="cs-CZ" sz="2400" i="1" baseline="-25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O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nahodilé pravdy, platné a priori – </a:t>
            </a:r>
            <a:r>
              <a:rPr lang="cs-CZ" sz="2400" i="1" dirty="0">
                <a:solidFill>
                  <a:schemeClr val="bg1">
                    <a:lumMod val="75000"/>
                  </a:schemeClr>
                </a:solidFill>
              </a:rPr>
              <a:t>Pařížský standard měří jeden metr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analytické pravdy – nutné a apriorní, jen podmnožina nutných pravd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analytické =? nutné =? apriorní</a:t>
            </a:r>
          </a:p>
        </p:txBody>
      </p:sp>
    </p:spTree>
    <p:extLst>
      <p:ext uri="{BB962C8B-B14F-4D97-AF65-F5344CB8AC3E}">
        <p14:creationId xmlns:p14="http://schemas.microsoft.com/office/powerpoint/2010/main" val="350998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Nutné pravdy</a:t>
            </a:r>
          </a:p>
          <a:p>
            <a:r>
              <a:rPr lang="cs-CZ" sz="2400" dirty="0"/>
              <a:t>vypovídají o světě kolem nás</a:t>
            </a:r>
          </a:p>
          <a:p>
            <a:pPr lvl="1">
              <a:buFontTx/>
              <a:buChar char="-"/>
            </a:pPr>
            <a:r>
              <a:rPr lang="cs-CZ" sz="2000" dirty="0"/>
              <a:t>nahlížíme je rozumem (Platón)</a:t>
            </a:r>
          </a:p>
          <a:p>
            <a:pPr lvl="1">
              <a:buFontTx/>
              <a:buChar char="-"/>
            </a:pPr>
            <a:r>
              <a:rPr lang="cs-CZ" sz="2000" dirty="0"/>
              <a:t>na základě empirického poznání dospíváme k pojmům, jejich nutné vztahy zkoumáme rozumem (Aristotelés)</a:t>
            </a:r>
          </a:p>
          <a:p>
            <a:pPr lvl="1">
              <a:buFontTx/>
              <a:buChar char="-"/>
            </a:pPr>
            <a:r>
              <a:rPr lang="cs-CZ" sz="2000" dirty="0"/>
              <a:t>zjišťujeme je čistě empiricky (</a:t>
            </a:r>
            <a:r>
              <a:rPr lang="cs-CZ" sz="2000" dirty="0" err="1"/>
              <a:t>Mill</a:t>
            </a:r>
            <a:r>
              <a:rPr lang="cs-CZ" sz="2000" dirty="0"/>
              <a:t>)</a:t>
            </a:r>
          </a:p>
          <a:p>
            <a:pPr lvl="1">
              <a:buFontTx/>
              <a:buChar char="-"/>
            </a:pPr>
            <a:r>
              <a:rPr lang="cs-CZ" sz="2000" dirty="0"/>
              <a:t>můžeme je zjišťovat i empiricky (</a:t>
            </a:r>
            <a:r>
              <a:rPr lang="cs-CZ" sz="2000" dirty="0" err="1"/>
              <a:t>Kripke</a:t>
            </a:r>
            <a:r>
              <a:rPr lang="cs-CZ" sz="2000"/>
              <a:t>)</a:t>
            </a:r>
            <a:endParaRPr lang="cs-CZ" sz="2000" dirty="0"/>
          </a:p>
          <a:p>
            <a:r>
              <a:rPr lang="cs-CZ" sz="2400" dirty="0"/>
              <a:t>vypovídají o našem myšlení</a:t>
            </a:r>
          </a:p>
          <a:p>
            <a:pPr lvl="1">
              <a:buFontTx/>
              <a:buChar char="-"/>
            </a:pPr>
            <a:r>
              <a:rPr lang="cs-CZ" sz="2000" dirty="0"/>
              <a:t>jsou to pouhé tautologie, o světě nic nevypovídají (</a:t>
            </a:r>
            <a:r>
              <a:rPr lang="cs-CZ" sz="2000" dirty="0" err="1"/>
              <a:t>Hume</a:t>
            </a:r>
            <a:r>
              <a:rPr lang="cs-CZ" sz="2000" dirty="0"/>
              <a:t>)</a:t>
            </a:r>
          </a:p>
          <a:p>
            <a:pPr lvl="1">
              <a:buFontTx/>
              <a:buChar char="-"/>
            </a:pPr>
            <a:r>
              <a:rPr lang="cs-CZ" sz="2000" dirty="0"/>
              <a:t>platí pak i ve světě, ale pouze nakolik je svět konstituován naším poznáním (jiný pro nás ale není k dispozici) – Kant</a:t>
            </a:r>
          </a:p>
          <a:p>
            <a:r>
              <a:rPr lang="cs-CZ" sz="2400" dirty="0"/>
              <a:t>vypovídají o našem jazyku</a:t>
            </a:r>
          </a:p>
          <a:p>
            <a:pPr lvl="1">
              <a:buFontTx/>
              <a:buChar char="-"/>
            </a:pPr>
            <a:r>
              <a:rPr lang="cs-CZ" sz="2000" dirty="0"/>
              <a:t>jsou to pouhé konvence, mohly by se klidně změnit (</a:t>
            </a:r>
            <a:r>
              <a:rPr lang="cs-CZ" sz="2000" dirty="0" err="1"/>
              <a:t>Wittgenstein</a:t>
            </a:r>
            <a:r>
              <a:rPr lang="cs-CZ" sz="2000" dirty="0"/>
              <a:t>)</a:t>
            </a:r>
          </a:p>
          <a:p>
            <a:pPr lvl="1">
              <a:buFontTx/>
              <a:buChar char="-"/>
            </a:pPr>
            <a:r>
              <a:rPr lang="cs-CZ" sz="2000" dirty="0"/>
              <a:t>jakožto konvence jsou opět empiricky poznávané a nemá smysl je ostře odlišovat od nahodilých pravd (</a:t>
            </a:r>
            <a:r>
              <a:rPr lang="cs-CZ" sz="2000" dirty="0" err="1"/>
              <a:t>Quine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825199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dirty="0"/>
              <a:t>Pravdivost modálních výroků</a:t>
            </a:r>
          </a:p>
          <a:p>
            <a:pPr marL="0" indent="0">
              <a:buNone/>
            </a:pPr>
            <a:r>
              <a:rPr lang="cs-CZ" sz="2400" dirty="0"/>
              <a:t>nutné X nahodilé		nahodilé p </a:t>
            </a:r>
            <a:r>
              <a:rPr lang="cs-CZ" sz="2400" dirty="0" err="1"/>
              <a:t>iff</a:t>
            </a:r>
            <a:r>
              <a:rPr lang="cs-CZ" sz="2400" dirty="0"/>
              <a:t> není nutné p a není nutné non-p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nutné	          nahodilé		           </a:t>
            </a:r>
          </a:p>
          <a:p>
            <a:pPr marL="0" indent="0">
              <a:buNone/>
            </a:pPr>
            <a:r>
              <a:rPr lang="cs-CZ" sz="2400" i="1" dirty="0"/>
              <a:t>           </a:t>
            </a:r>
          </a:p>
          <a:p>
            <a:pPr marL="0" indent="0">
              <a:buNone/>
            </a:pPr>
            <a:r>
              <a:rPr lang="cs-CZ" sz="2400" i="1" dirty="0"/>
              <a:t>			        </a:t>
            </a:r>
            <a:r>
              <a:rPr lang="cs-CZ" sz="2400" dirty="0"/>
              <a:t>možné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/>
              <a:t>logická pravda	    </a:t>
            </a:r>
            <a:r>
              <a:rPr lang="cs-CZ" sz="2400" dirty="0">
                <a:sym typeface="Symbol"/>
              </a:rPr>
              <a:t> </a:t>
            </a:r>
            <a:r>
              <a:rPr lang="cs-CZ" sz="2400" dirty="0"/>
              <a:t>        analytická pravda	       X       nahodilá pravda</a:t>
            </a:r>
          </a:p>
          <a:p>
            <a:pPr marL="0" indent="0">
              <a:buNone/>
            </a:pPr>
            <a:r>
              <a:rPr lang="cs-CZ" sz="2400" i="1" dirty="0"/>
              <a:t>Vraník je vraník		Vraník je černý		Vraník je bujný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jaké fakty je činí pravdivými?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sémantika možných světů 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Carnap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stavy věcí (atomické propozice)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P(a), P(b), Q(a), R(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b,c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), …		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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P(a),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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P(b), Q(a),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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R(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b,c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),…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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740992" y="1556792"/>
            <a:ext cx="2102816" cy="8259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740992" y="1414004"/>
            <a:ext cx="3542976" cy="1150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222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/>
              <a:t>"třída vět v S, která obsahuje pro každou atomickou větu buď tuto větu, nebo její negaci, ale nikoli obojí, a žádné jiné věty, se nazývá popis stavu v S, protože zřejmě udává úplný popis možného stavu univerza individuí vzhledem ke všem vlastnostem a relacím vyjadřovaným predikáty tohoto systému. Popisy stavů tedy představují Leibnizovy možné světy nebo Wittgensteinovy možné stavy věcí." </a:t>
            </a:r>
            <a:r>
              <a:rPr lang="cs-CZ" sz="1700" dirty="0"/>
              <a:t>(</a:t>
            </a:r>
            <a:r>
              <a:rPr lang="cs-CZ" sz="1700" dirty="0" err="1"/>
              <a:t>Carnap</a:t>
            </a:r>
            <a:r>
              <a:rPr lang="cs-CZ" sz="1700" dirty="0"/>
              <a:t>, R.: </a:t>
            </a:r>
            <a:r>
              <a:rPr lang="cs-CZ" sz="1700" dirty="0" err="1"/>
              <a:t>Meaning</a:t>
            </a:r>
            <a:r>
              <a:rPr lang="cs-CZ" sz="1700" dirty="0"/>
              <a:t> and </a:t>
            </a:r>
            <a:r>
              <a:rPr lang="cs-CZ" sz="1700" dirty="0" err="1"/>
              <a:t>Necessity</a:t>
            </a:r>
            <a:r>
              <a:rPr lang="cs-CZ" sz="1700" dirty="0"/>
              <a:t>) </a:t>
            </a:r>
            <a:endParaRPr lang="cs-CZ" sz="17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3318"/>
              </p:ext>
            </p:extLst>
          </p:nvPr>
        </p:nvGraphicFramePr>
        <p:xfrm>
          <a:off x="1187624" y="692696"/>
          <a:ext cx="6480721" cy="2853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9300">
                <a:tc>
                  <a:txBody>
                    <a:bodyPr/>
                    <a:lstStyle/>
                    <a:p>
                      <a:r>
                        <a:rPr lang="cs-CZ" dirty="0"/>
                        <a:t>Sníh je bílý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420">
                <a:tc>
                  <a:txBody>
                    <a:bodyPr/>
                    <a:lstStyle/>
                    <a:p>
                      <a:r>
                        <a:rPr lang="cs-CZ" dirty="0"/>
                        <a:t>Sníh je černý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420">
                <a:tc>
                  <a:txBody>
                    <a:bodyPr/>
                    <a:lstStyle/>
                    <a:p>
                      <a:r>
                        <a:rPr lang="cs-CZ" dirty="0"/>
                        <a:t>Šemík</a:t>
                      </a:r>
                      <a:r>
                        <a:rPr lang="cs-CZ" baseline="0" dirty="0"/>
                        <a:t> je kůň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420">
                <a:tc>
                  <a:txBody>
                    <a:bodyPr/>
                    <a:lstStyle/>
                    <a:p>
                      <a:r>
                        <a:rPr lang="cs-CZ" dirty="0"/>
                        <a:t>Šemík</a:t>
                      </a:r>
                      <a:r>
                        <a:rPr lang="cs-CZ" baseline="0" dirty="0"/>
                        <a:t> je pes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56">
                <a:tc>
                  <a:txBody>
                    <a:bodyPr/>
                    <a:lstStyle/>
                    <a:p>
                      <a:r>
                        <a:rPr lang="cs-CZ" dirty="0"/>
                        <a:t>Mars je větší než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Mars je menší než 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420"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162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600" dirty="0"/>
              <a:t>Saul </a:t>
            </a:r>
            <a:r>
              <a:rPr lang="cs-CZ" sz="2600" dirty="0" err="1"/>
              <a:t>Kripke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relace dosažitelnosti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David </a:t>
            </a:r>
            <a:r>
              <a:rPr lang="cs-CZ" sz="2600" dirty="0" err="1">
                <a:solidFill>
                  <a:schemeClr val="bg1">
                    <a:lumMod val="75000"/>
                  </a:schemeClr>
                </a:solidFill>
              </a:rPr>
              <a:t>Lewis</a:t>
            </a: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reálná existence možných světů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„</a:t>
            </a:r>
            <a:r>
              <a:rPr lang="cs-CZ" sz="2600" dirty="0" err="1">
                <a:solidFill>
                  <a:schemeClr val="bg1">
                    <a:lumMod val="75000"/>
                  </a:schemeClr>
                </a:solidFill>
              </a:rPr>
              <a:t>counterpart</a:t>
            </a: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“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individua v možných světech – posibilismus vs. </a:t>
            </a:r>
            <a:r>
              <a:rPr lang="cs-CZ" sz="2600" dirty="0" err="1">
                <a:solidFill>
                  <a:schemeClr val="bg1">
                    <a:lumMod val="75000"/>
                  </a:schemeClr>
                </a:solidFill>
              </a:rPr>
              <a:t>aktualismus</a:t>
            </a:r>
            <a:endParaRPr lang="cs-CZ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(jedno universum obsahující i </a:t>
            </a:r>
            <a:r>
              <a:rPr lang="cs-CZ" sz="2600" dirty="0" err="1">
                <a:solidFill>
                  <a:schemeClr val="bg1">
                    <a:lumMod val="75000"/>
                  </a:schemeClr>
                </a:solidFill>
              </a:rPr>
              <a:t>posibilia</a:t>
            </a: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 vs. specifické universum pro každý možný svět)</a:t>
            </a:r>
          </a:p>
          <a:p>
            <a:pPr marL="0" indent="0">
              <a:buNone/>
            </a:pPr>
            <a:endParaRPr lang="cs-CZ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600" dirty="0" err="1">
                <a:solidFill>
                  <a:schemeClr val="bg1">
                    <a:lumMod val="75000"/>
                  </a:schemeClr>
                </a:solidFill>
              </a:rPr>
              <a:t>kontrafaktuální</a:t>
            </a: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 kondicionály</a:t>
            </a:r>
          </a:p>
          <a:p>
            <a:pPr marL="0" indent="0">
              <a:buNone/>
            </a:pPr>
            <a:r>
              <a:rPr lang="cs-CZ" sz="2600" i="1" dirty="0">
                <a:solidFill>
                  <a:schemeClr val="bg1">
                    <a:lumMod val="75000"/>
                  </a:schemeClr>
                </a:solidFill>
              </a:rPr>
              <a:t>Kdyby dnes byly volby, získala by strana XY 30 % hlasů</a:t>
            </a:r>
          </a:p>
          <a:p>
            <a:pPr marL="0" indent="0">
              <a:buNone/>
            </a:pPr>
            <a:r>
              <a:rPr lang="cs-CZ" sz="2600" i="1" dirty="0">
                <a:solidFill>
                  <a:schemeClr val="bg1">
                    <a:lumMod val="75000"/>
                  </a:schemeClr>
                </a:solidFill>
              </a:rPr>
              <a:t>Kdybych pustila tento hrníček na zem, rozbil by se</a:t>
            </a:r>
          </a:p>
          <a:p>
            <a:pPr marL="0" indent="0">
              <a:buNone/>
            </a:pPr>
            <a:endParaRPr lang="cs-CZ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bg1">
                    <a:lumMod val="75000"/>
                  </a:schemeClr>
                </a:solidFill>
              </a:rPr>
              <a:t>Zákony: </a:t>
            </a:r>
            <a:r>
              <a:rPr lang="cs-CZ" sz="2600" i="1" dirty="0">
                <a:solidFill>
                  <a:schemeClr val="bg1">
                    <a:lumMod val="75000"/>
                  </a:schemeClr>
                </a:solidFill>
              </a:rPr>
              <a:t>Těleso ponořené do kapaliny je nadlehčováno silou rovnající se tíze kapaliny tělesem vytlačené.</a:t>
            </a:r>
          </a:p>
          <a:p>
            <a:pPr marL="0" indent="0">
              <a:buNone/>
            </a:pPr>
            <a:endParaRPr lang="cs-CZ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47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Dispoziční vlastnosti: hořlavost, rozpustnost, křehkost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tento papír je hořlavý </a:t>
            </a:r>
            <a:r>
              <a:rPr lang="cs-CZ" sz="2400" dirty="0" err="1"/>
              <a:t>iff</a:t>
            </a:r>
            <a:r>
              <a:rPr lang="cs-CZ" sz="2400" dirty="0"/>
              <a:t> je-li vložen do ohně, začne hořet</a:t>
            </a:r>
          </a:p>
          <a:p>
            <a:pPr marL="0" indent="0">
              <a:buNone/>
            </a:pPr>
            <a:r>
              <a:rPr lang="cs-CZ" sz="2400" dirty="0"/>
              <a:t>tato kostka žuly je hořlavá </a:t>
            </a:r>
            <a:r>
              <a:rPr lang="cs-CZ" sz="2400" dirty="0" err="1"/>
              <a:t>iff</a:t>
            </a:r>
            <a:r>
              <a:rPr lang="cs-CZ" sz="2400" dirty="0"/>
              <a:t> je-li vložena do ohně, začne hořet</a:t>
            </a:r>
          </a:p>
          <a:p>
            <a:pPr marL="0" indent="0">
              <a:buNone/>
            </a:pPr>
            <a:r>
              <a:rPr lang="cs-CZ" sz="2400" dirty="0"/>
              <a:t>tento papír je hořlavý </a:t>
            </a:r>
            <a:r>
              <a:rPr lang="cs-CZ" sz="2400" dirty="0" err="1"/>
              <a:t>iff</a:t>
            </a:r>
            <a:r>
              <a:rPr lang="cs-CZ" sz="2400" dirty="0"/>
              <a:t> kdyby byl vložen do ohně, začal by hořet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lze brát v potaz možný svět, kde je splněna „testovací“ podmínka X nesmí se ale příliš lišit od aktuálního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pustím hrníček a druhou rukou ho chytím – nerozbije se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Lewis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Stalnaker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pojem „blízkého“ možného světa – co nejpodobnější aktuálnímu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kontrafaktuál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Kdyby A pak B je pravdivý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iff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v nejbližších možných světech, ve kterých je splněno A, je splněno i B.</a:t>
            </a:r>
          </a:p>
        </p:txBody>
      </p:sp>
    </p:spTree>
    <p:extLst>
      <p:ext uri="{BB962C8B-B14F-4D97-AF65-F5344CB8AC3E}">
        <p14:creationId xmlns:p14="http://schemas.microsoft.com/office/powerpoint/2010/main" val="34095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Paradoxy</a:t>
            </a:r>
          </a:p>
          <a:p>
            <a:pPr marL="0" indent="0">
              <a:buNone/>
            </a:pPr>
            <a:r>
              <a:rPr lang="cs-CZ" sz="2400" dirty="0"/>
              <a:t>z na první pohled neproblematických a akceptovatelných předpokladů podle všeho správně odvodíme závěr, který ovšem předpokladům nějak protiřečí; předpoklady mohou být i skryté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sémantické</a:t>
            </a:r>
          </a:p>
          <a:p>
            <a:r>
              <a:rPr lang="cs-CZ" sz="2400" dirty="0"/>
              <a:t>paradox lháře (</a:t>
            </a:r>
            <a:r>
              <a:rPr lang="cs-CZ" sz="2400" dirty="0" err="1"/>
              <a:t>Eubulidův</a:t>
            </a:r>
            <a:r>
              <a:rPr lang="cs-CZ" sz="2400" dirty="0"/>
              <a:t>, </a:t>
            </a:r>
            <a:r>
              <a:rPr lang="cs-CZ" sz="2400" dirty="0" err="1"/>
              <a:t>Epiménidův</a:t>
            </a:r>
            <a:r>
              <a:rPr lang="cs-CZ" sz="2400" dirty="0"/>
              <a:t>)</a:t>
            </a:r>
          </a:p>
          <a:p>
            <a:r>
              <a:rPr lang="cs-CZ" sz="2400" dirty="0"/>
              <a:t>paradox holiče „holič holí lidi, kteří se neholí sami – holí sám sebe?“</a:t>
            </a:r>
          </a:p>
          <a:p>
            <a:r>
              <a:rPr lang="cs-CZ" sz="2400" dirty="0" err="1"/>
              <a:t>Grellingův</a:t>
            </a:r>
            <a:r>
              <a:rPr lang="cs-CZ" sz="2400" dirty="0"/>
              <a:t> - „</a:t>
            </a:r>
            <a:r>
              <a:rPr lang="cs-CZ" sz="2400" dirty="0" err="1"/>
              <a:t>heterologický</a:t>
            </a:r>
            <a:r>
              <a:rPr lang="cs-CZ" sz="2400" dirty="0"/>
              <a:t>“ – výraz, který vyjadřuje vlastnost, kterou sám nemá (X čtyřslabičný) – je výraz „</a:t>
            </a:r>
            <a:r>
              <a:rPr lang="cs-CZ" sz="2400" dirty="0" err="1"/>
              <a:t>heterologický</a:t>
            </a:r>
            <a:r>
              <a:rPr lang="cs-CZ" sz="2400" dirty="0"/>
              <a:t>“ </a:t>
            </a:r>
            <a:r>
              <a:rPr lang="cs-CZ" sz="2400" dirty="0" err="1"/>
              <a:t>heterologický</a:t>
            </a:r>
            <a:r>
              <a:rPr lang="cs-CZ" sz="2400" dirty="0"/>
              <a:t>?</a:t>
            </a:r>
          </a:p>
          <a:p>
            <a:r>
              <a:rPr lang="cs-CZ" sz="2400" dirty="0" err="1"/>
              <a:t>Berryův</a:t>
            </a:r>
            <a:r>
              <a:rPr lang="cs-CZ" sz="2400" dirty="0"/>
              <a:t>: „nejmenší číslo specifikovatelné ne méně než deset slovy“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16663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paradoxy teorie množin</a:t>
            </a:r>
          </a:p>
          <a:p>
            <a:r>
              <a:rPr lang="cs-CZ" sz="2400" dirty="0" err="1"/>
              <a:t>Russellův</a:t>
            </a:r>
            <a:r>
              <a:rPr lang="cs-CZ" sz="2400" dirty="0"/>
              <a:t> R = </a:t>
            </a:r>
            <a:r>
              <a:rPr lang="cs-CZ" sz="2400" dirty="0">
                <a:sym typeface="Symbol"/>
              </a:rPr>
              <a:t>x; </a:t>
            </a:r>
            <a:r>
              <a:rPr lang="cs-CZ" sz="2400" dirty="0" err="1">
                <a:sym typeface="Symbol"/>
              </a:rPr>
              <a:t>xx</a:t>
            </a:r>
            <a:r>
              <a:rPr lang="cs-CZ" sz="2400" dirty="0">
                <a:sym typeface="Symbol"/>
              </a:rPr>
              <a:t></a:t>
            </a:r>
            <a:endParaRPr lang="cs-CZ" sz="2400" dirty="0"/>
          </a:p>
          <a:p>
            <a:r>
              <a:rPr lang="cs-CZ" sz="2400" dirty="0" err="1"/>
              <a:t>Cantorův</a:t>
            </a:r>
            <a:r>
              <a:rPr lang="cs-CZ" sz="2400" dirty="0"/>
              <a:t> – potence množiny je podle </a:t>
            </a:r>
            <a:r>
              <a:rPr lang="cs-CZ" sz="2400" dirty="0" err="1"/>
              <a:t>Cantorovy</a:t>
            </a:r>
            <a:r>
              <a:rPr lang="cs-CZ" sz="2400" dirty="0"/>
              <a:t> věty vždy mohutnější než množina sama X potence množiny všech množin je nutně podmnožinou množiny všech množin, nemůže tedy být mohutnější</a:t>
            </a:r>
          </a:p>
          <a:p>
            <a:pPr marL="0" indent="0">
              <a:buNone/>
            </a:pPr>
            <a:r>
              <a:rPr lang="cs-CZ" sz="2400" dirty="0"/>
              <a:t>paradoxy neostrého predikátu („</a:t>
            </a:r>
            <a:r>
              <a:rPr lang="cs-CZ" sz="2400" dirty="0" err="1"/>
              <a:t>sorites</a:t>
            </a:r>
            <a:r>
              <a:rPr lang="cs-CZ" sz="2400" dirty="0"/>
              <a:t>“)</a:t>
            </a:r>
          </a:p>
          <a:p>
            <a:r>
              <a:rPr lang="cs-CZ" sz="2400" dirty="0" err="1"/>
              <a:t>sorites</a:t>
            </a:r>
            <a:r>
              <a:rPr lang="cs-CZ" sz="2400" dirty="0"/>
              <a:t> (hromady) </a:t>
            </a:r>
          </a:p>
          <a:p>
            <a:r>
              <a:rPr lang="cs-CZ" sz="2400" dirty="0"/>
              <a:t>holohlavého muže</a:t>
            </a:r>
          </a:p>
          <a:p>
            <a:r>
              <a:rPr lang="cs-CZ" sz="2400" dirty="0"/>
              <a:t>barevná škála skvrn</a:t>
            </a:r>
          </a:p>
          <a:p>
            <a:pPr marL="0" indent="0">
              <a:buNone/>
            </a:pPr>
            <a:r>
              <a:rPr lang="cs-CZ" sz="2400" dirty="0"/>
              <a:t>paradoxy kontinua a pohybu </a:t>
            </a:r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Zenónovy</a:t>
            </a:r>
            <a:r>
              <a:rPr lang="cs-CZ" sz="2400" dirty="0"/>
              <a:t> aporie)</a:t>
            </a:r>
          </a:p>
          <a:p>
            <a:r>
              <a:rPr lang="cs-CZ" sz="2400" dirty="0"/>
              <a:t>Achilles a želva</a:t>
            </a:r>
          </a:p>
          <a:p>
            <a:r>
              <a:rPr lang="cs-CZ" sz="2400" dirty="0"/>
              <a:t>Letící šíp stojí (v každém okamžiku svého pohybu musí být na jednom místě, nemůže být na dvou; stojí-li v každém okamžiku svého pohybu, nepohybuje se)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Zeno's Paradox – Achilles and the Tortoise | IB Maths Resources from  British International School Phuke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40968"/>
            <a:ext cx="2466975" cy="186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00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2" y="1052736"/>
            <a:ext cx="4464496" cy="507342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subjekt </a:t>
            </a:r>
            <a:r>
              <a:rPr lang="cs-CZ" i="1" dirty="0"/>
              <a:t>   </a:t>
            </a:r>
            <a:r>
              <a:rPr lang="cs-CZ" dirty="0"/>
              <a:t>     predikát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Sókratés</a:t>
            </a:r>
            <a:r>
              <a:rPr lang="cs-CZ" i="1" dirty="0"/>
              <a:t> je moudrý</a:t>
            </a:r>
          </a:p>
          <a:p>
            <a:pPr marL="0" indent="0">
              <a:buNone/>
            </a:pPr>
            <a:r>
              <a:rPr lang="cs-CZ" i="1" dirty="0"/>
              <a:t>  Člověk je smrtelný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	M(s)</a:t>
            </a:r>
          </a:p>
          <a:p>
            <a:pPr marL="0" indent="0">
              <a:buNone/>
            </a:pPr>
            <a:r>
              <a:rPr lang="cs-CZ" dirty="0">
                <a:sym typeface="Symbol"/>
              </a:rPr>
              <a:t>	x Č(x)  S(x)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987824" y="162880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4932040" y="162880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6629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„Řešení“ paradoxů</a:t>
            </a:r>
          </a:p>
          <a:p>
            <a:pPr marL="0" indent="0">
              <a:buNone/>
            </a:pPr>
            <a:r>
              <a:rPr lang="cs-CZ" sz="2400" dirty="0"/>
              <a:t>problém paradoxů ve formálních systémech</a:t>
            </a:r>
          </a:p>
          <a:p>
            <a:pPr marL="0" indent="0">
              <a:buNone/>
            </a:pPr>
            <a:r>
              <a:rPr lang="cs-CZ" sz="2400" dirty="0"/>
              <a:t>řešení/blokování by nemělo být ad hoc, mělo by odstranit všechny verze paradoxu, nemělo by narušit fungování ostatního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Achilles a želva</a:t>
            </a:r>
          </a:p>
          <a:p>
            <a:pPr marL="0" indent="0">
              <a:buNone/>
            </a:pPr>
            <a:r>
              <a:rPr lang="cs-CZ" sz="2400" dirty="0"/>
              <a:t>součet nekonečné řady může být konečný 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00670"/>
            <a:ext cx="2664296" cy="25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73138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Aristotelés: nejde o celkový součet, ale o rozeznání nekonečného počtu kroků – rozlišení mezi aktuálním a potenciálním nekonečnem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Letící šíp – Aristotelés: čas se neskládá z okamžiků (kvantová veličina)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paradoxy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sorites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požadavek ostrých predikátů ve „vědeckých“ jazycích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fuzzy logika – pravdivost 0-1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paradoxy teorie množin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úprava axiomů – pojem „vlastní třída“ (GB)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„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restricted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comprehension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“ (schéma axiomů vydělení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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  <a:sym typeface="Symbol"/>
              </a:rPr>
              <a:t>abx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(x  b 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  <a:sym typeface="Symbol"/>
              </a:rPr>
              <a:t>xa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  (x)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)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x; (x)  	 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xA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; (x)</a:t>
            </a: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kumulativní hierarchie (ZF)</a:t>
            </a:r>
          </a:p>
        </p:txBody>
      </p:sp>
    </p:spTree>
    <p:extLst>
      <p:ext uri="{BB962C8B-B14F-4D97-AF65-F5344CB8AC3E}">
        <p14:creationId xmlns:p14="http://schemas.microsoft.com/office/powerpoint/2010/main" val="222165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Paradox lháře</a:t>
            </a:r>
          </a:p>
          <a:p>
            <a:pPr marL="0" lvl="0" indent="0">
              <a:buNone/>
            </a:pPr>
            <a:r>
              <a:rPr lang="cs-CZ" dirty="0" err="1"/>
              <a:t>Tarski</a:t>
            </a:r>
            <a:r>
              <a:rPr lang="cs-CZ" dirty="0"/>
              <a:t>: </a:t>
            </a:r>
          </a:p>
          <a:p>
            <a:pPr marL="0" lvl="0" indent="0">
              <a:buNone/>
            </a:pPr>
            <a:r>
              <a:rPr lang="cs-CZ" dirty="0"/>
              <a:t>1) platí logické zákony</a:t>
            </a:r>
          </a:p>
          <a:p>
            <a:pPr marL="0" lvl="0" indent="0">
              <a:buNone/>
            </a:pPr>
            <a:r>
              <a:rPr lang="cs-CZ" dirty="0"/>
              <a:t>2) jazyk obsahuje predikát „pravdivý“</a:t>
            </a:r>
          </a:p>
          <a:p>
            <a:pPr marL="0" lvl="0" indent="0">
              <a:buNone/>
            </a:pPr>
            <a:r>
              <a:rPr lang="cs-CZ" dirty="0"/>
              <a:t>3) jazyk je schopen pojmenovat své vlastní výrazy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Možná „řešení“:</a:t>
            </a:r>
          </a:p>
          <a:p>
            <a:pPr marL="0" lv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omezit referenci (zakázat referenci k sobě samému) X v jiných případech nevadí</a:t>
            </a:r>
          </a:p>
          <a:p>
            <a:pPr marL="0" lv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upravená verze: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75000"/>
                  </a:schemeClr>
                </a:solidFill>
              </a:rPr>
              <a:t>Následující věta je nepravdivá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75000"/>
                  </a:schemeClr>
                </a:solidFill>
              </a:rPr>
              <a:t>Předcházející věta je pravdivá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odmítnutí bivalence 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75000"/>
                  </a:schemeClr>
                </a:solidFill>
              </a:rPr>
              <a:t>„Tato věta je buď nepravdivá nebo paradoxní“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popřít, že by paradox lháře nabýval pravdivostní hodnoty (</a:t>
            </a: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truth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value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gap)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>
                    <a:lumMod val="75000"/>
                  </a:schemeClr>
                </a:solidFill>
              </a:rPr>
              <a:t>„Tato věta není  pravdivá“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875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sz="2400" dirty="0"/>
              <a:t>Russell: teorie typů – hierarchie typů</a:t>
            </a:r>
          </a:p>
          <a:p>
            <a:pPr marL="0" indent="0">
              <a:buNone/>
            </a:pPr>
            <a:r>
              <a:rPr lang="cs-CZ" sz="2400" dirty="0"/>
              <a:t>množinově teoretická formulace:</a:t>
            </a:r>
          </a:p>
          <a:p>
            <a:pPr lvl="1"/>
            <a:r>
              <a:rPr lang="cs-CZ" sz="2400" dirty="0"/>
              <a:t>typ 0 … individua</a:t>
            </a:r>
          </a:p>
          <a:p>
            <a:pPr lvl="1"/>
            <a:r>
              <a:rPr lang="cs-CZ" sz="2400" dirty="0"/>
              <a:t>typ 1 … množiny individuí</a:t>
            </a:r>
          </a:p>
          <a:p>
            <a:pPr lvl="1"/>
            <a:r>
              <a:rPr lang="cs-CZ" sz="2400" dirty="0"/>
              <a:t>typ 2 … množiny množin individuí </a:t>
            </a:r>
          </a:p>
          <a:p>
            <a:pPr marL="0" indent="0">
              <a:buNone/>
            </a:pPr>
            <a:r>
              <a:rPr lang="cs-CZ" sz="2400" dirty="0" err="1"/>
              <a:t>fle</a:t>
            </a:r>
            <a:r>
              <a:rPr lang="cs-CZ" sz="2400" dirty="0"/>
              <a:t> </a:t>
            </a:r>
            <a:r>
              <a:rPr lang="cs-CZ" sz="2400" dirty="0" err="1"/>
              <a:t>x</a:t>
            </a:r>
            <a:r>
              <a:rPr lang="cs-CZ" sz="2400" dirty="0" err="1">
                <a:sym typeface="Symbol"/>
              </a:rPr>
              <a:t></a:t>
            </a:r>
            <a:r>
              <a:rPr lang="cs-CZ" sz="2400" dirty="0" err="1"/>
              <a:t>y</a:t>
            </a:r>
            <a:r>
              <a:rPr lang="cs-CZ" sz="2400" dirty="0"/>
              <a:t> správně formulována pouze tehdy, je-li typ </a:t>
            </a:r>
            <a:r>
              <a:rPr lang="cs-CZ" sz="2400" dirty="0" err="1"/>
              <a:t>of</a:t>
            </a:r>
            <a:r>
              <a:rPr lang="cs-CZ" sz="2400" dirty="0"/>
              <a:t> y o jedno vyšší než typ </a:t>
            </a:r>
            <a:r>
              <a:rPr lang="cs-CZ" sz="2400" dirty="0" err="1"/>
              <a:t>of</a:t>
            </a:r>
            <a:r>
              <a:rPr lang="cs-CZ" sz="2400" dirty="0"/>
              <a:t> x</a:t>
            </a:r>
          </a:p>
          <a:p>
            <a:pPr marL="0" indent="0">
              <a:buNone/>
            </a:pPr>
            <a:r>
              <a:rPr lang="cs-CZ" sz="2400" dirty="0"/>
              <a:t>„Lžu“ = „Existuje propozice řádu n, kterou tvrdím a která je nepravdivá“ – tato propozice je řádu n + 1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Tarski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: hierarchie jazyků – „pravdivý-v-určitém-jazyce“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klasická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prvořádová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logika nemůže mluvit o větách X </a:t>
            </a: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gödelizace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teorie obsahující aritmetiku nemohou obsahovat predikát „pravdivý“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>
                    <a:lumMod val="75000"/>
                  </a:schemeClr>
                </a:solidFill>
              </a:rPr>
              <a:t>parakonzistentní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 logiky – spor není devastující</a:t>
            </a:r>
          </a:p>
        </p:txBody>
      </p:sp>
    </p:spTree>
    <p:extLst>
      <p:ext uri="{BB962C8B-B14F-4D97-AF65-F5344CB8AC3E}">
        <p14:creationId xmlns:p14="http://schemas.microsoft.com/office/powerpoint/2010/main" val="103734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„Paradoxy“</a:t>
            </a:r>
          </a:p>
          <a:p>
            <a:pPr marL="0" indent="0">
              <a:buNone/>
            </a:pPr>
            <a:r>
              <a:rPr lang="cs-CZ" sz="2400" dirty="0" err="1"/>
              <a:t>Skolemův</a:t>
            </a:r>
            <a:r>
              <a:rPr lang="cs-CZ" sz="2400" dirty="0"/>
              <a:t> paradox</a:t>
            </a:r>
          </a:p>
          <a:p>
            <a:pPr marL="0" indent="0">
              <a:buNone/>
            </a:pPr>
            <a:r>
              <a:rPr lang="cs-CZ" sz="2400" dirty="0" err="1"/>
              <a:t>Löwenheim-Skolemova</a:t>
            </a:r>
            <a:r>
              <a:rPr lang="cs-CZ" sz="2400" dirty="0"/>
              <a:t> věta: Má-li </a:t>
            </a:r>
            <a:r>
              <a:rPr lang="cs-CZ" sz="2400" dirty="0" err="1"/>
              <a:t>prvořádová</a:t>
            </a:r>
            <a:r>
              <a:rPr lang="cs-CZ" sz="2400" dirty="0"/>
              <a:t> teorie nekonečný model, má spočetný model.</a:t>
            </a:r>
          </a:p>
          <a:p>
            <a:pPr marL="0" indent="0">
              <a:buNone/>
            </a:pPr>
            <a:r>
              <a:rPr lang="cs-CZ" sz="2400" dirty="0"/>
              <a:t>Tedy teorie množin, ve které lze dokázat existenci nespočetné množiny, má i spočetný model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Bolzano</a:t>
            </a:r>
            <a:r>
              <a:rPr lang="cs-CZ" sz="2400" dirty="0"/>
              <a:t>: Paradoxy nekonečna</a:t>
            </a:r>
          </a:p>
          <a:p>
            <a:pPr marL="0" indent="0">
              <a:buNone/>
            </a:pPr>
            <a:r>
              <a:rPr lang="cs-CZ" sz="2400" dirty="0"/>
              <a:t>nekonečnou množinu lze 1-1 zobrazit na její vlastní podmnožinu (např. přirozená čísla na sudá čísla)</a:t>
            </a:r>
          </a:p>
          <a:p>
            <a:pPr marL="0" indent="0">
              <a:buNone/>
            </a:pPr>
            <a:r>
              <a:rPr lang="cs-CZ" sz="2400" dirty="0" err="1"/>
              <a:t>Humeův</a:t>
            </a:r>
            <a:r>
              <a:rPr lang="cs-CZ" sz="2400" dirty="0"/>
              <a:t> princip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576835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8F9F8-1257-41EC-A7EE-70DB9DC39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4F2D523-B6E0-4206-B703-BBE63EE7A2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656043"/>
              </p:ext>
            </p:extLst>
          </p:nvPr>
        </p:nvGraphicFramePr>
        <p:xfrm>
          <a:off x="2483768" y="376780"/>
          <a:ext cx="3674908" cy="2645773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391138">
                  <a:extLst>
                    <a:ext uri="{9D8B030D-6E8A-4147-A177-3AD203B41FA5}">
                      <a16:colId xmlns:a16="http://schemas.microsoft.com/office/drawing/2014/main" val="1817023758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2950647526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3625132520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4106434010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1233836389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3079374459"/>
                    </a:ext>
                  </a:extLst>
                </a:gridCol>
              </a:tblGrid>
              <a:tr h="63909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154388521"/>
                  </a:ext>
                </a:extLst>
              </a:tr>
              <a:tr h="38713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</a:rPr>
                        <a:t>0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 dirty="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14591215"/>
                  </a:ext>
                </a:extLst>
              </a:tr>
              <a:tr h="38713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 dirty="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8609326"/>
                  </a:ext>
                </a:extLst>
              </a:tr>
              <a:tr h="38713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</a:rPr>
                        <a:t>0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 dirty="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21755699"/>
                  </a:ext>
                </a:extLst>
              </a:tr>
              <a:tr h="43345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600" baseline="0" dirty="0">
                          <a:effectLst/>
                        </a:rPr>
                        <a:t>...</a:t>
                      </a:r>
                      <a:endParaRPr lang="cs-CZ" sz="16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33278172"/>
                  </a:ext>
                </a:extLst>
              </a:tr>
              <a:tr h="38713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: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: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: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: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436734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16B8711-2447-427F-BFCD-B5C249D4F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0"/>
            <a:ext cx="13275125" cy="728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281DAF7-366E-4FE3-87C9-82929B9D8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23371"/>
              </p:ext>
            </p:extLst>
          </p:nvPr>
        </p:nvGraphicFramePr>
        <p:xfrm>
          <a:off x="2459945" y="3518590"/>
          <a:ext cx="3674908" cy="2445369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27879">
                  <a:extLst>
                    <a:ext uri="{9D8B030D-6E8A-4147-A177-3AD203B41FA5}">
                      <a16:colId xmlns:a16="http://schemas.microsoft.com/office/drawing/2014/main" val="1883176058"/>
                    </a:ext>
                  </a:extLst>
                </a:gridCol>
                <a:gridCol w="520013">
                  <a:extLst>
                    <a:ext uri="{9D8B030D-6E8A-4147-A177-3AD203B41FA5}">
                      <a16:colId xmlns:a16="http://schemas.microsoft.com/office/drawing/2014/main" val="3166825377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1699205198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3478363613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2572583235"/>
                    </a:ext>
                  </a:extLst>
                </a:gridCol>
                <a:gridCol w="656754">
                  <a:extLst>
                    <a:ext uri="{9D8B030D-6E8A-4147-A177-3AD203B41FA5}">
                      <a16:colId xmlns:a16="http://schemas.microsoft.com/office/drawing/2014/main" val="3226416482"/>
                    </a:ext>
                  </a:extLst>
                </a:gridCol>
              </a:tblGrid>
              <a:tr h="49485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b="1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cs-CZ" sz="2000" b="1" baseline="-25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38512781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</a:rPr>
                        <a:t>0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 dirty="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1755542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 dirty="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55953032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2000" b="1" dirty="0">
                          <a:effectLst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</a:rPr>
                        <a:t>0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600" dirty="0">
                          <a:effectLst/>
                        </a:rPr>
                        <a:t>...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08583155"/>
                  </a:ext>
                </a:extLst>
              </a:tr>
              <a:tr h="4203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cs-CZ" sz="2000" b="1" baseline="-25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600" baseline="0" dirty="0">
                          <a:effectLst/>
                        </a:rPr>
                        <a:t>...</a:t>
                      </a:r>
                      <a:endParaRPr lang="cs-CZ" sz="16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31689720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: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: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: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</a:rPr>
                        <a:t>: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16897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8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err="1"/>
              <a:t>Hilbert</a:t>
            </a:r>
            <a:r>
              <a:rPr lang="cs-CZ" i="1" dirty="0"/>
              <a:t>: „No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shall</a:t>
            </a:r>
            <a:r>
              <a:rPr lang="cs-CZ" i="1" dirty="0"/>
              <a:t> drive </a:t>
            </a:r>
            <a:r>
              <a:rPr lang="cs-CZ" i="1" dirty="0" err="1"/>
              <a:t>us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paradise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Cantor</a:t>
            </a:r>
            <a:r>
              <a:rPr lang="cs-CZ" i="1" dirty="0"/>
              <a:t> has </a:t>
            </a:r>
            <a:r>
              <a:rPr lang="cs-CZ" i="1" dirty="0" err="1"/>
              <a:t>created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us</a:t>
            </a:r>
            <a:r>
              <a:rPr lang="cs-CZ" i="1" dirty="0"/>
              <a:t>.“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Wittgenstein</a:t>
            </a:r>
            <a:r>
              <a:rPr lang="cs-CZ" dirty="0"/>
              <a:t>: „</a:t>
            </a:r>
            <a:r>
              <a:rPr lang="cs-CZ" i="1" dirty="0" err="1"/>
              <a:t>If</a:t>
            </a:r>
            <a:r>
              <a:rPr lang="cs-CZ" i="1" dirty="0"/>
              <a:t> </a:t>
            </a:r>
            <a:r>
              <a:rPr lang="cs-CZ" i="1" dirty="0" err="1"/>
              <a:t>one</a:t>
            </a:r>
            <a:r>
              <a:rPr lang="cs-CZ" i="1" dirty="0"/>
              <a:t> person </a:t>
            </a:r>
            <a:r>
              <a:rPr lang="cs-CZ" i="1" dirty="0" err="1"/>
              <a:t>can</a:t>
            </a:r>
            <a:r>
              <a:rPr lang="cs-CZ" i="1" dirty="0"/>
              <a:t> </a:t>
            </a:r>
            <a:r>
              <a:rPr lang="cs-CZ" i="1" dirty="0" err="1"/>
              <a:t>see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 as a </a:t>
            </a:r>
            <a:r>
              <a:rPr lang="cs-CZ" i="1" dirty="0" err="1"/>
              <a:t>paradise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mathematicians</a:t>
            </a:r>
            <a:r>
              <a:rPr lang="cs-CZ" i="1" dirty="0"/>
              <a:t>, </a:t>
            </a:r>
            <a:r>
              <a:rPr lang="cs-CZ" i="1" dirty="0" err="1"/>
              <a:t>why</a:t>
            </a:r>
            <a:r>
              <a:rPr lang="cs-CZ" i="1" dirty="0"/>
              <a:t> </a:t>
            </a:r>
            <a:r>
              <a:rPr lang="cs-CZ" i="1" dirty="0" err="1"/>
              <a:t>should</a:t>
            </a:r>
            <a:r>
              <a:rPr lang="cs-CZ" i="1" dirty="0"/>
              <a:t> not </a:t>
            </a:r>
            <a:r>
              <a:rPr lang="cs-CZ" i="1" dirty="0" err="1"/>
              <a:t>another</a:t>
            </a:r>
            <a:r>
              <a:rPr lang="cs-CZ" i="1" dirty="0"/>
              <a:t> </a:t>
            </a:r>
            <a:r>
              <a:rPr lang="cs-CZ" i="1" dirty="0" err="1"/>
              <a:t>see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 as a </a:t>
            </a:r>
            <a:r>
              <a:rPr lang="cs-CZ" i="1" dirty="0" err="1"/>
              <a:t>joke</a:t>
            </a:r>
            <a:r>
              <a:rPr lang="cs-CZ" i="1" dirty="0"/>
              <a:t>?“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Gauss</a:t>
            </a:r>
            <a:r>
              <a:rPr lang="cs-CZ" dirty="0"/>
              <a:t>: „</a:t>
            </a:r>
            <a:r>
              <a:rPr lang="cs-CZ" i="1" dirty="0"/>
              <a:t>Infinity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nothing</a:t>
            </a:r>
            <a:r>
              <a:rPr lang="cs-CZ" i="1" dirty="0"/>
              <a:t> more </a:t>
            </a:r>
            <a:r>
              <a:rPr lang="cs-CZ" i="1" dirty="0" err="1"/>
              <a:t>than</a:t>
            </a:r>
            <a:r>
              <a:rPr lang="cs-CZ" i="1" dirty="0"/>
              <a:t> a </a:t>
            </a:r>
            <a:r>
              <a:rPr lang="cs-CZ" i="1" dirty="0" err="1"/>
              <a:t>figure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speech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helps</a:t>
            </a:r>
            <a:r>
              <a:rPr lang="cs-CZ" i="1" dirty="0"/>
              <a:t> </a:t>
            </a:r>
            <a:r>
              <a:rPr lang="cs-CZ" i="1" dirty="0" err="1"/>
              <a:t>us</a:t>
            </a:r>
            <a:r>
              <a:rPr lang="cs-CZ" i="1" dirty="0"/>
              <a:t> talk </a:t>
            </a:r>
            <a:r>
              <a:rPr lang="cs-CZ" i="1" dirty="0" err="1"/>
              <a:t>about</a:t>
            </a:r>
            <a:r>
              <a:rPr lang="cs-CZ" i="1" dirty="0"/>
              <a:t> </a:t>
            </a:r>
            <a:r>
              <a:rPr lang="cs-CZ" i="1" dirty="0" err="1"/>
              <a:t>limits</a:t>
            </a:r>
            <a:r>
              <a:rPr lang="cs-CZ" i="1" dirty="0"/>
              <a:t>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notion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a </a:t>
            </a:r>
            <a:r>
              <a:rPr lang="cs-CZ" i="1" dirty="0" err="1"/>
              <a:t>completed</a:t>
            </a:r>
            <a:r>
              <a:rPr lang="cs-CZ" i="1" dirty="0"/>
              <a:t> infinity </a:t>
            </a:r>
            <a:r>
              <a:rPr lang="cs-CZ" i="1" dirty="0" err="1"/>
              <a:t>doesn’t</a:t>
            </a:r>
            <a:r>
              <a:rPr lang="cs-CZ" i="1" dirty="0"/>
              <a:t> </a:t>
            </a:r>
            <a:r>
              <a:rPr lang="cs-CZ" i="1" dirty="0" err="1"/>
              <a:t>belong</a:t>
            </a:r>
            <a:r>
              <a:rPr lang="cs-CZ" i="1" dirty="0"/>
              <a:t> in </a:t>
            </a:r>
            <a:r>
              <a:rPr lang="cs-CZ" i="1" dirty="0" err="1"/>
              <a:t>mathematics</a:t>
            </a:r>
            <a:r>
              <a:rPr lang="cs-CZ" i="1" dirty="0"/>
              <a:t>.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Poincare</a:t>
            </a:r>
            <a:r>
              <a:rPr lang="cs-CZ" dirty="0"/>
              <a:t>: </a:t>
            </a:r>
            <a:r>
              <a:rPr lang="cs-CZ" i="1" dirty="0"/>
              <a:t>„</a:t>
            </a:r>
            <a:r>
              <a:rPr lang="cs-CZ" i="1" dirty="0" err="1"/>
              <a:t>There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no </a:t>
            </a:r>
            <a:r>
              <a:rPr lang="cs-CZ" i="1" dirty="0" err="1"/>
              <a:t>actual</a:t>
            </a:r>
            <a:r>
              <a:rPr lang="cs-CZ" i="1" dirty="0"/>
              <a:t> infinity; </a:t>
            </a:r>
            <a:r>
              <a:rPr lang="cs-CZ" i="1" dirty="0" err="1"/>
              <a:t>Cantorians</a:t>
            </a:r>
            <a:r>
              <a:rPr lang="cs-CZ" i="1" dirty="0"/>
              <a:t> </a:t>
            </a:r>
            <a:r>
              <a:rPr lang="cs-CZ" i="1" dirty="0" err="1"/>
              <a:t>forgot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and </a:t>
            </a:r>
            <a:r>
              <a:rPr lang="cs-CZ" i="1" dirty="0" err="1"/>
              <a:t>fell</a:t>
            </a:r>
            <a:r>
              <a:rPr lang="cs-CZ" i="1" dirty="0"/>
              <a:t> </a:t>
            </a:r>
            <a:r>
              <a:rPr lang="cs-CZ" i="1" dirty="0" err="1"/>
              <a:t>into</a:t>
            </a:r>
            <a:r>
              <a:rPr lang="cs-CZ" i="1" dirty="0"/>
              <a:t> </a:t>
            </a:r>
            <a:r>
              <a:rPr lang="cs-CZ" i="1" dirty="0" err="1"/>
              <a:t>contradictions</a:t>
            </a:r>
            <a:r>
              <a:rPr lang="cs-CZ" i="1" dirty="0"/>
              <a:t>. </a:t>
            </a:r>
            <a:r>
              <a:rPr lang="cs-CZ" i="1" dirty="0" err="1"/>
              <a:t>Later</a:t>
            </a:r>
            <a:r>
              <a:rPr lang="cs-CZ" i="1" dirty="0"/>
              <a:t> </a:t>
            </a:r>
            <a:r>
              <a:rPr lang="cs-CZ" i="1" dirty="0" err="1"/>
              <a:t>generations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regard</a:t>
            </a:r>
            <a:r>
              <a:rPr lang="cs-CZ" i="1" dirty="0"/>
              <a:t> </a:t>
            </a:r>
            <a:r>
              <a:rPr lang="cs-CZ" i="1" dirty="0" err="1"/>
              <a:t>Mengenlehre</a:t>
            </a:r>
            <a:r>
              <a:rPr lang="cs-CZ" i="1" dirty="0"/>
              <a:t> as a </a:t>
            </a:r>
            <a:r>
              <a:rPr lang="cs-CZ" i="1" dirty="0" err="1"/>
              <a:t>disease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one</a:t>
            </a:r>
            <a:r>
              <a:rPr lang="cs-CZ" i="1" dirty="0"/>
              <a:t> has </a:t>
            </a:r>
            <a:r>
              <a:rPr lang="cs-CZ" i="1" dirty="0" err="1"/>
              <a:t>recovered</a:t>
            </a:r>
            <a:r>
              <a:rPr lang="cs-CZ" i="1" dirty="0"/>
              <a:t>.“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Brouwer</a:t>
            </a:r>
            <a:r>
              <a:rPr lang="cs-CZ" dirty="0"/>
              <a:t>: </a:t>
            </a:r>
            <a:r>
              <a:rPr lang="cs-CZ" i="1" dirty="0"/>
              <a:t>„a </a:t>
            </a:r>
            <a:r>
              <a:rPr lang="cs-CZ" i="1" dirty="0" err="1"/>
              <a:t>pathological</a:t>
            </a:r>
            <a:r>
              <a:rPr lang="cs-CZ" i="1" dirty="0"/>
              <a:t> incident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history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mathematics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future</a:t>
            </a:r>
            <a:r>
              <a:rPr lang="cs-CZ" i="1" dirty="0"/>
              <a:t> </a:t>
            </a:r>
            <a:r>
              <a:rPr lang="cs-CZ" i="1" dirty="0" err="1"/>
              <a:t>generations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horrified</a:t>
            </a:r>
            <a:r>
              <a:rPr lang="cs-CZ" i="1" dirty="0"/>
              <a:t>.“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24184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B6C15-0ED7-479C-B7EC-7439FF1C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27" y="116632"/>
            <a:ext cx="7715200" cy="576064"/>
          </a:xfrm>
        </p:spPr>
        <p:txBody>
          <a:bodyPr>
            <a:normAutofit/>
          </a:bodyPr>
          <a:lstStyle/>
          <a:p>
            <a:r>
              <a:rPr lang="cs-CZ" sz="2400" b="1" dirty="0"/>
              <a:t>Logické vyplývání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3A187-7BA2-4229-ACA0-486D170DE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548680"/>
            <a:ext cx="8003232" cy="5184576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cs-CZ" sz="2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Jan je starý mládenec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Jan je neženatý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cs-CZ" sz="2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Každá kočka je savec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Někteří savci mají ocas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Některé kočky mají ocas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Dnes je pondělí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latin typeface="Calibri" panose="020F0502020204030204" pitchFamily="34" charset="0"/>
                <a:ea typeface="Times New Roman" panose="02020603050405020304" pitchFamily="18" charset="0"/>
              </a:rPr>
              <a:t>Zítra bude úterý</a:t>
            </a: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cs-CZ" sz="2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Pustím hrníček z výšky na beton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latin typeface="Calibri" panose="020F0502020204030204" pitchFamily="34" charset="0"/>
                <a:ea typeface="Times New Roman" panose="02020603050405020304" pitchFamily="18" charset="0"/>
              </a:rPr>
              <a:t>Hrníček se rozbije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cs-CZ" sz="2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Dostal jsem dnes ve škole pětku</a:t>
            </a:r>
            <a:endParaRPr lang="cs-CZ" sz="2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Maminka se bude zlobit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cs-CZ" sz="2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Žádný savec nemá peří</a:t>
            </a:r>
          </a:p>
          <a:p>
            <a:pPr marL="0" lv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cs-CZ" sz="2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Netopýři jsou savci</a:t>
            </a:r>
          </a:p>
          <a:p>
            <a:pPr marL="0" lv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cs-CZ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Netopýři nemají peří</a:t>
            </a:r>
          </a:p>
          <a:p>
            <a:pPr marL="0" lvl="0" indent="0">
              <a:lnSpc>
                <a:spcPct val="120000"/>
              </a:lnSpc>
              <a:spcAft>
                <a:spcPts val="0"/>
              </a:spcAft>
              <a:buNone/>
            </a:pPr>
            <a:endParaRPr lang="cs-CZ" sz="2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500" dirty="0"/>
              <a:t>Psi jsou ptáci</a:t>
            </a:r>
          </a:p>
          <a:p>
            <a:pPr marL="0" indent="0">
              <a:buNone/>
            </a:pPr>
            <a:r>
              <a:rPr lang="cs-CZ" sz="2500" u="sng" dirty="0"/>
              <a:t>Každý pták umí létat</a:t>
            </a:r>
          </a:p>
          <a:p>
            <a:pPr marL="0" indent="0">
              <a:buNone/>
            </a:pPr>
            <a:r>
              <a:rPr lang="cs-CZ" sz="2500" dirty="0"/>
              <a:t>Psi umějí létat</a:t>
            </a:r>
          </a:p>
          <a:p>
            <a:pPr marL="0" indent="0">
              <a:buNone/>
            </a:pPr>
            <a:endParaRPr lang="cs-CZ" sz="2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500" dirty="0"/>
              <a:t>Sněžka je nejvyšší hora Čech</a:t>
            </a:r>
          </a:p>
          <a:p>
            <a:pPr marL="0" indent="0">
              <a:buNone/>
            </a:pPr>
            <a:r>
              <a:rPr lang="cs-CZ" sz="2500" u="sng" dirty="0"/>
              <a:t>Fosfor má chemickou značku K</a:t>
            </a:r>
          </a:p>
          <a:p>
            <a:pPr marL="0" indent="0">
              <a:buNone/>
            </a:pPr>
            <a:r>
              <a:rPr lang="cs-CZ" sz="2500" dirty="0"/>
              <a:t>Jitřenka je jitřenka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dirty="0"/>
              <a:t>Sněžka je nejvyšší hora Čech</a:t>
            </a:r>
          </a:p>
          <a:p>
            <a:pPr marL="0" indent="0">
              <a:buNone/>
            </a:pPr>
            <a:r>
              <a:rPr lang="cs-CZ" sz="2500" u="sng" dirty="0"/>
              <a:t>Sněžka není nejvyšší hora Čech</a:t>
            </a:r>
          </a:p>
          <a:p>
            <a:pPr marL="0" indent="0">
              <a:buNone/>
            </a:pPr>
            <a:r>
              <a:rPr lang="cs-CZ" sz="2500" dirty="0"/>
              <a:t>Jitřenka je jitřenka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11E6BD4-1CEA-4717-9B87-1E520852C987}"/>
              </a:ext>
            </a:extLst>
          </p:cNvPr>
          <p:cNvSpPr txBox="1"/>
          <p:nvPr/>
        </p:nvSpPr>
        <p:spPr>
          <a:xfrm>
            <a:off x="570384" y="5517232"/>
            <a:ext cx="800323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1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materiální</a:t>
            </a:r>
            <a:r>
              <a:rPr lang="cs-CZ" sz="21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důsledek </a:t>
            </a:r>
            <a:r>
              <a:rPr lang="cs-CZ" sz="210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X </a:t>
            </a:r>
            <a:r>
              <a:rPr lang="cs-CZ" sz="21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formální</a:t>
            </a:r>
            <a:r>
              <a:rPr lang="cs-CZ" sz="21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důsledek</a:t>
            </a:r>
          </a:p>
          <a:p>
            <a:pPr algn="ctr"/>
            <a:r>
              <a:rPr lang="cs-CZ" sz="2100" dirty="0" err="1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enthyméma</a:t>
            </a:r>
            <a:endParaRPr lang="cs-CZ" sz="21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cs-CZ" sz="210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100" dirty="0" err="1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valid</a:t>
            </a:r>
            <a:r>
              <a:rPr lang="cs-CZ" sz="210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(platný, správný) X </a:t>
            </a:r>
            <a:r>
              <a:rPr lang="cs-CZ" sz="2100" dirty="0" err="1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sound</a:t>
            </a:r>
            <a:r>
              <a:rPr lang="cs-CZ" sz="210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(? dokonalý, korektní, pravdivý,…)</a:t>
            </a:r>
            <a:endParaRPr lang="cs-CZ" sz="21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29C33-2CBE-45E4-AA04-D2A7E565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CEAF5-B73A-4BF6-BEE2-81CB70CF4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Vyplývání:</a:t>
            </a:r>
            <a:r>
              <a:rPr lang="cs-CZ" sz="2400" b="1" dirty="0"/>
              <a:t> nemůže</a:t>
            </a:r>
            <a:r>
              <a:rPr lang="cs-CZ" sz="2400" dirty="0"/>
              <a:t> se stát, aby byly premisy pravdivé a závěr nepravdivý – jsou-li pravdivé premisy, </a:t>
            </a:r>
            <a:r>
              <a:rPr lang="cs-CZ" sz="2400" b="1" dirty="0"/>
              <a:t>nutně</a:t>
            </a:r>
            <a:r>
              <a:rPr lang="cs-CZ" sz="2400" dirty="0"/>
              <a:t> platí, že je/</a:t>
            </a:r>
            <a:r>
              <a:rPr lang="cs-CZ" sz="2400" b="1" dirty="0"/>
              <a:t>musí</a:t>
            </a:r>
            <a:r>
              <a:rPr lang="cs-CZ" sz="2400" dirty="0"/>
              <a:t> být pravdivý závěr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logické vyplývání – platí čistě na základě logické formy výroků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jazykové chápání: analytické vyplývání platí čistě na základě významu užitých výrazů, logické vyplývání platí čistě na základě významu </a:t>
            </a:r>
            <a:r>
              <a:rPr lang="cs-CZ" sz="2400" b="1" dirty="0"/>
              <a:t>logických výrazů </a:t>
            </a:r>
            <a:r>
              <a:rPr lang="cs-CZ" sz="2400" dirty="0"/>
              <a:t>(které se přepisují pomocí logických konstant)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Bolzano</a:t>
            </a:r>
            <a:r>
              <a:rPr lang="cs-CZ" sz="2400" dirty="0"/>
              <a:t>, </a:t>
            </a:r>
            <a:r>
              <a:rPr lang="cs-CZ" sz="2400" dirty="0" err="1"/>
              <a:t>Tarski</a:t>
            </a:r>
            <a:r>
              <a:rPr lang="cs-CZ" sz="2400" dirty="0"/>
              <a:t> – pojem (logického) vyplývání</a:t>
            </a:r>
          </a:p>
          <a:p>
            <a:pPr marL="0" indent="0">
              <a:buNone/>
            </a:pPr>
            <a:r>
              <a:rPr lang="cs-CZ" sz="2400" dirty="0"/>
              <a:t>každé dosazení za „mimologické“ výrazy, které činí pravdivými premisy, činí pravdivý i závěr (</a:t>
            </a:r>
            <a:r>
              <a:rPr lang="cs-CZ" sz="2400" dirty="0" err="1"/>
              <a:t>Tarski</a:t>
            </a:r>
            <a:r>
              <a:rPr lang="cs-CZ" sz="2400" dirty="0"/>
              <a:t> – splňování)</a:t>
            </a:r>
          </a:p>
        </p:txBody>
      </p:sp>
    </p:spTree>
    <p:extLst>
      <p:ext uri="{BB962C8B-B14F-4D97-AF65-F5344CB8AC3E}">
        <p14:creationId xmlns:p14="http://schemas.microsoft.com/office/powerpoint/2010/main" val="21905131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1412C-815F-4D69-B22C-79CADC71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1143000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C61D9-4F16-47B8-BA37-576003702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Aristotelés: „Sylogismus je řeč, v níž, je-li něco dáno, nutně něco jiného, různého od toho, co je dáno, vyplývá právě tím, že dané jest.“ </a:t>
            </a:r>
            <a:r>
              <a:rPr lang="cs-CZ" sz="2400" dirty="0" err="1"/>
              <a:t>PrAn</a:t>
            </a:r>
            <a:r>
              <a:rPr lang="cs-CZ" sz="2400" dirty="0"/>
              <a:t>, 1. kap.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nutnost</a:t>
            </a:r>
          </a:p>
          <a:p>
            <a:pPr marL="0" indent="0">
              <a:buNone/>
            </a:pPr>
            <a:r>
              <a:rPr lang="cs-CZ" sz="2400" dirty="0" err="1"/>
              <a:t>Etchemendy</a:t>
            </a:r>
            <a:r>
              <a:rPr lang="cs-CZ" sz="2400" dirty="0"/>
              <a:t> – platnost pro každé dosazení </a:t>
            </a:r>
            <a:r>
              <a:rPr lang="cs-CZ" sz="2400" dirty="0">
                <a:sym typeface="Symbol" panose="05050102010706020507" pitchFamily="18" charset="2"/>
              </a:rPr>
              <a:t> nutnost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relevance</a:t>
            </a:r>
          </a:p>
          <a:p>
            <a:pPr marL="0" indent="0">
              <a:buNone/>
            </a:pPr>
            <a:r>
              <a:rPr lang="cs-CZ" sz="2400" dirty="0"/>
              <a:t>sylogismus</a:t>
            </a:r>
          </a:p>
          <a:p>
            <a:pPr marL="0" indent="0">
              <a:buNone/>
            </a:pPr>
            <a:r>
              <a:rPr lang="cs-CZ" sz="2400" dirty="0"/>
              <a:t>Každé M je P</a:t>
            </a:r>
          </a:p>
          <a:p>
            <a:pPr marL="0" indent="0">
              <a:buNone/>
            </a:pPr>
            <a:r>
              <a:rPr lang="cs-CZ" sz="2400" u="sng" dirty="0"/>
              <a:t>Každé S je M</a:t>
            </a:r>
          </a:p>
          <a:p>
            <a:pPr marL="0" indent="0">
              <a:buNone/>
            </a:pPr>
            <a:r>
              <a:rPr lang="cs-CZ" sz="2400" dirty="0"/>
              <a:t>Každé S je P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stoická logika – úsudek s nadbytečnými premisami není platný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relevanční</a:t>
            </a:r>
            <a:r>
              <a:rPr lang="cs-CZ" sz="2400" dirty="0"/>
              <a:t> logiky – antecedent a konsekvent sdílejí proměnnou</a:t>
            </a:r>
          </a:p>
        </p:txBody>
      </p:sp>
    </p:spTree>
    <p:extLst>
      <p:ext uri="{BB962C8B-B14F-4D97-AF65-F5344CB8AC3E}">
        <p14:creationId xmlns:p14="http://schemas.microsoft.com/office/powerpoint/2010/main" val="322669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1720" y="1600200"/>
            <a:ext cx="66350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Části výroku</a:t>
            </a:r>
          </a:p>
          <a:p>
            <a:pPr>
              <a:buFontTx/>
              <a:buChar char="-"/>
            </a:pPr>
            <a:r>
              <a:rPr lang="cs-CZ" sz="2400" dirty="0"/>
              <a:t>singulární výrazy </a:t>
            </a:r>
          </a:p>
          <a:p>
            <a:pPr>
              <a:buFontTx/>
              <a:buChar char="-"/>
            </a:pPr>
            <a:r>
              <a:rPr lang="cs-CZ" sz="2400" dirty="0"/>
              <a:t>obecné výrazy</a:t>
            </a:r>
          </a:p>
          <a:p>
            <a:pPr>
              <a:buFontTx/>
              <a:buChar char="-"/>
            </a:pPr>
            <a:r>
              <a:rPr lang="cs-CZ" sz="2400" dirty="0"/>
              <a:t>tvary slovesa být</a:t>
            </a:r>
          </a:p>
          <a:p>
            <a:pPr>
              <a:buFontTx/>
              <a:buChar char="-"/>
            </a:pPr>
            <a:r>
              <a:rPr lang="cs-CZ" sz="2400" dirty="0" err="1"/>
              <a:t>synkategorematické</a:t>
            </a:r>
            <a:r>
              <a:rPr lang="cs-CZ" sz="2400" dirty="0"/>
              <a:t> výrazy</a:t>
            </a:r>
          </a:p>
        </p:txBody>
      </p:sp>
    </p:spTree>
    <p:extLst>
      <p:ext uri="{BB962C8B-B14F-4D97-AF65-F5344CB8AC3E}">
        <p14:creationId xmlns:p14="http://schemas.microsoft.com/office/powerpoint/2010/main" val="293981548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593FF-BA94-4E31-A834-565C7E2E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7CFB87-6A55-416F-A39F-EE07F0BED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syntaktické uchopení vyplývání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už Aristotelés – ucelený systém - dva základní sylogismy, pravidla obratu, pravidla logického čtverce, přímý a nepřímý důkaz, (vynětí)</a:t>
            </a:r>
          </a:p>
          <a:p>
            <a:pPr marL="0" indent="0">
              <a:buNone/>
            </a:pPr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otázka korektnosti a úplnosti (nevyvozují se neplatné závěry a každý závěr, který vyplývá, je i odvoditelný)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korektnost a úplnost se již vztahují k umělému jazyku a k teoretickým modelům</a:t>
            </a:r>
          </a:p>
          <a:p>
            <a:pPr marL="0" indent="0">
              <a:buNone/>
            </a:pPr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věta o úplnosti pro PL:        </a:t>
            </a:r>
            <a:r>
              <a:rPr lang="cs-CZ" sz="2800" dirty="0">
                <a:sym typeface="Symbol" panose="05050102010706020507" pitchFamily="18" charset="2"/>
              </a:rPr>
              <a:t></a:t>
            </a:r>
            <a:r>
              <a:rPr lang="cs-CZ" sz="2400" dirty="0">
                <a:sym typeface="Symbol" panose="05050102010706020507" pitchFamily="18" charset="2"/>
              </a:rPr>
              <a:t>  </a:t>
            </a:r>
            <a:r>
              <a:rPr lang="cs-CZ" sz="2400" dirty="0" err="1">
                <a:sym typeface="Symbol" panose="05050102010706020507" pitchFamily="18" charset="2"/>
              </a:rPr>
              <a:t>iff</a:t>
            </a:r>
            <a:r>
              <a:rPr lang="cs-CZ" sz="2400" dirty="0">
                <a:sym typeface="Symbol" panose="05050102010706020507" pitchFamily="18" charset="2"/>
              </a:rPr>
              <a:t>        </a:t>
            </a:r>
            <a:r>
              <a:rPr lang="cs-CZ" sz="2800" dirty="0">
                <a:sym typeface="Symbol" panose="05050102010706020507" pitchFamily="18" charset="2"/>
              </a:rPr>
              <a:t>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částečná rozhodnutelnost PL1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803AA89A-8D37-4FEB-B83D-A846CD690B49}"/>
              </a:ext>
            </a:extLst>
          </p:cNvPr>
          <p:cNvCxnSpPr/>
          <p:nvPr/>
        </p:nvCxnSpPr>
        <p:spPr>
          <a:xfrm>
            <a:off x="4716016" y="5373216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222D1916-229D-4DAA-9EC0-5B333D5221F1}"/>
              </a:ext>
            </a:extLst>
          </p:cNvPr>
          <p:cNvCxnSpPr/>
          <p:nvPr/>
        </p:nvCxnSpPr>
        <p:spPr>
          <a:xfrm>
            <a:off x="4716016" y="5517232"/>
            <a:ext cx="360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94C7656-274C-4B20-906D-B2CDA01A7E24}"/>
              </a:ext>
            </a:extLst>
          </p:cNvPr>
          <p:cNvCxnSpPr/>
          <p:nvPr/>
        </p:nvCxnSpPr>
        <p:spPr>
          <a:xfrm>
            <a:off x="3491880" y="5378963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4309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96501-1C8A-4D97-A152-FA7E2B2B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6E51E7-8E37-450C-8366-901C66DD4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Motivace k alternativním přístupům a logickým systémům, na které jsme již narazili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1)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nereferující singulární výrazy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nereferující vlastní jména PL1 vůbec nezvládá, nereferující určité popisy zvládá způsobem a la Russell, který ne všem připadá přiměřený skutečnému vyjadřování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návrhy na uchopení: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některé věty nemají pravdivostní hodnotu nebo mají třetí pravdivostní hodnotu – některé vícehodnotové logiky; TIL –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truth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value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gaps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 univerzu máme k dispozici i neexistující předměty - volné logiky (připouštějí i neexistující předměty; některé varianty mají i věty bez pravdivostní hodnoty)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problém přičítání existence –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předmětům zastoupeným vlastním jménem neumíme vůbec neexistenci smysluplně přičíst;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volné (free) logiky („svobodné od existenčního závazku“ – je možné mluvit i o neexistujících individuích, jen některým přísluší vlastnost reálné existence)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717542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42496-C286-49C0-AE0C-B9808FA9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9B73C-1D22-496B-BE83-DFF9468E3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problémy s intenzionálními kontexty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cs-CZ" sz="1800" i="1" dirty="0">
                <a:latin typeface="Calibri" panose="020F0502020204030204" pitchFamily="34" charset="0"/>
                <a:ea typeface="Times New Roman" panose="02020603050405020304" pitchFamily="18" charset="0"/>
              </a:rPr>
              <a:t>Pepíček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 myslí, že hlavní město USA je New York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(propoziční postoje)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Komisař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Vrťapka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pátrá po Jacku Rozparovači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cs-CZ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Jill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 chce stát první dámou USA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cs-CZ" sz="1800" i="1" dirty="0">
                <a:latin typeface="Calibri" panose="020F0502020204030204" pitchFamily="34" charset="0"/>
                <a:ea typeface="Times New Roman" panose="02020603050405020304" pitchFamily="18" charset="0"/>
              </a:rPr>
              <a:t>Miloš Zeman</a:t>
            </a: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by mohl nebýt prezidentem ČR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(modální tvrzení)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 některých případech nelze chápat výrok jako výpověď o konkrétních individuích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Lékař XZ hledá lék proti rakovině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Pepíček pátrá po jednorožci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</a:pPr>
            <a:r>
              <a:rPr lang="cs-CZ" sz="1800" i="1" dirty="0">
                <a:latin typeface="Calibri" panose="020F0502020204030204" pitchFamily="34" charset="0"/>
              </a:rPr>
              <a:t>Panda velká vymírá</a:t>
            </a:r>
          </a:p>
          <a:p>
            <a:pPr indent="449580">
              <a:lnSpc>
                <a:spcPct val="115000"/>
              </a:lnSpc>
            </a:pPr>
            <a:r>
              <a:rPr lang="cs-CZ" sz="1800" i="1" dirty="0">
                <a:latin typeface="Calibri" panose="020F0502020204030204" pitchFamily="34" charset="0"/>
              </a:rPr>
              <a:t>Velryba je největší žijící savec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intenzionální logiky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intenzionální logiky - ve skutečnosti primárně nemluvíme o označovaném předmětu, ale o příslušné „individuové roli“ – buď de re (pozná se z charakteru predikátu – přičítáme nějakou vlastnost tomu individuu, které splňuje příslušnou roli) nebo de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dicto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(mluvíme jen o příslušném úřadě)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470756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A54F6-1676-42EE-956C-E6E2576F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F73B3-2E7E-42AC-BBC2-6997CC07D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6267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5)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problém s paradoxy materiální implikace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nelze adekvátně analyzovat kondicionály a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kontrafaktuální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kondicionály (zákony, dispoziční vlastnosti)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modální logiky – striktní implikace;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relevanční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logiky – platí: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→ 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je </a:t>
            </a: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eorem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mají společnou mimologickou konstantu; 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sdílejí proměnnou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6)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problém paradoxů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vícehodnotové logiky nebo logiky připouštějící mezery v pravdivostních hodnotách (x ovšem řešení stejně moc nepřinášejí)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parakonzistentní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logiky – neplatí „ex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falso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quodlibet“ – je možné kontrolovaným způsobem usuzovat i z nekonzistentních informací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intuicionistická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logika – jen nepřímá reakce – odmítají klasický důkaz sporem jako doložení existence příslušného předmětu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7)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problém s různými teoriemi pravdy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Můžeme znát jisté pravdy a jiné ještě ne, můžeme měnit přesvědčení, můžeme i zastávat odporující si přesvědčení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epistemické logiky, nemonotónní odvozování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cs-CZ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intuicionistická</a:t>
            </a:r>
            <a:r>
              <a:rPr lang="cs-CZ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logika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5735132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30419-6190-4C1E-8E8A-C5871A06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0C59A0-D6A0-4A31-AAF5-FABB9AB50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Další motivace – rozšíření záběru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deontické logiky (normy)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teorie 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logika otázek (</a:t>
            </a:r>
            <a:r>
              <a:rPr lang="cs-CZ" sz="2400" dirty="0" err="1"/>
              <a:t>erotetická</a:t>
            </a:r>
            <a:r>
              <a:rPr lang="cs-CZ" sz="2400" dirty="0"/>
              <a:t> logika)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epistemické logiky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Porovnání logik</a:t>
            </a:r>
          </a:p>
          <a:p>
            <a:pPr marL="0" indent="0">
              <a:buNone/>
            </a:pPr>
            <a:r>
              <a:rPr lang="cs-CZ" sz="2400" dirty="0"/>
              <a:t>Je jeden správný logický systém? </a:t>
            </a:r>
          </a:p>
          <a:p>
            <a:pPr marL="0" indent="0">
              <a:buNone/>
            </a:pPr>
            <a:r>
              <a:rPr lang="cs-CZ" sz="2400" dirty="0"/>
              <a:t>Doplňují se jednotlivé logiky?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Např. klasické „nebo“ a </a:t>
            </a:r>
            <a:r>
              <a:rPr lang="cs-CZ" sz="2400" dirty="0" err="1"/>
              <a:t>intuicionistické</a:t>
            </a:r>
            <a:r>
              <a:rPr lang="cs-CZ" sz="2400" dirty="0"/>
              <a:t> „nebo“ nejsou stejné – jsou jednotlivé logiky porovnatelné?</a:t>
            </a:r>
          </a:p>
          <a:p>
            <a:pPr marL="0" indent="0">
              <a:buNone/>
            </a:pPr>
            <a:r>
              <a:rPr lang="cs-CZ" sz="2400" dirty="0"/>
              <a:t>Logiky jsou srovnatelné s mapami – jako je jedna mapa vhodná pro jízdu autem, jiná pro chození po městských památkách, jiná pro studium historie, hodí se i jednotlivé logiky pro různé účely. Je to vhodná analogie?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3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Singulární výrazy:</a:t>
            </a:r>
          </a:p>
          <a:p>
            <a:pPr>
              <a:buFontTx/>
              <a:buChar char="-"/>
            </a:pPr>
            <a:r>
              <a:rPr lang="cs-CZ" sz="2400" dirty="0"/>
              <a:t>vlastní jména (Karel Gott)</a:t>
            </a:r>
          </a:p>
          <a:p>
            <a:pPr>
              <a:buFontTx/>
              <a:buChar char="-"/>
            </a:pPr>
            <a:r>
              <a:rPr lang="cs-CZ" sz="2400" dirty="0"/>
              <a:t>určité popisy - </a:t>
            </a:r>
            <a:r>
              <a:rPr lang="cs-CZ" sz="2400" dirty="0" err="1">
                <a:solidFill>
                  <a:srgbClr val="0070C0"/>
                </a:solidFill>
              </a:rPr>
              <a:t>definite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descriptions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/>
              <a:t>(nejvyšší hora světa, současný americký prezident)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chemeClr val="bg1">
                    <a:lumMod val="85000"/>
                  </a:schemeClr>
                </a:solidFill>
              </a:rPr>
              <a:t>V klasické logice platí nutně </a:t>
            </a:r>
            <a:r>
              <a:rPr lang="cs-CZ" sz="2400" dirty="0">
                <a:solidFill>
                  <a:schemeClr val="bg1">
                    <a:lumMod val="85000"/>
                  </a:schemeClr>
                </a:solidFill>
                <a:sym typeface="Symbol"/>
              </a:rPr>
              <a:t>x(x = a), kde „a“ je individuová konstanta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38492</TotalTime>
  <Words>8087</Words>
  <Application>Microsoft Office PowerPoint</Application>
  <PresentationFormat>Předvádění na obrazovce (4:3)</PresentationFormat>
  <Paragraphs>1082</Paragraphs>
  <Slides>84</Slides>
  <Notes>1</Notes>
  <HiddenSlides>70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84</vt:i4>
      </vt:variant>
    </vt:vector>
  </HeadingPairs>
  <TitlesOfParts>
    <vt:vector size="88" baseType="lpstr">
      <vt:lpstr>Arial</vt:lpstr>
      <vt:lpstr>Calibri</vt:lpstr>
      <vt:lpstr>Wingdings</vt:lpstr>
      <vt:lpstr>Motiv systému Office</vt:lpstr>
      <vt:lpstr>Filosofické aspekty logiky a matematiky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Vlastní jména</vt:lpstr>
      <vt:lpstr> </vt:lpstr>
      <vt:lpstr> </vt:lpstr>
      <vt:lpstr> </vt:lpstr>
      <vt:lpstr> Argument třetího muže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Extenzionální kontext: pravdivost je dána tím, co je označené (tj. extenzí), nezáleží tedy na tom, jakým způsobem je to dáno, popsané  Intenzionální kontext: pravdivost závisí na způsobu danosti Richard Lví Srdce se tak jmenoval díky své chrabrosti   </vt:lpstr>
      <vt:lpstr> </vt:lpstr>
      <vt:lpstr> </vt:lpstr>
      <vt:lpstr> </vt:lpstr>
      <vt:lpstr> </vt:lpstr>
      <vt:lpstr> </vt:lpstr>
      <vt:lpstr>Definice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Logické vyplývání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8. 10. 2020</dc:title>
  <dc:creator>Uživatel systému Windows</dc:creator>
  <cp:lastModifiedBy>Uživatel systému Windows</cp:lastModifiedBy>
  <cp:revision>1284</cp:revision>
  <dcterms:created xsi:type="dcterms:W3CDTF">2020-10-06T09:50:42Z</dcterms:created>
  <dcterms:modified xsi:type="dcterms:W3CDTF">2020-12-28T10:39:02Z</dcterms:modified>
</cp:coreProperties>
</file>