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62" r:id="rId19"/>
    <p:sldId id="275" r:id="rId20"/>
    <p:sldId id="276" r:id="rId21"/>
    <p:sldId id="277" r:id="rId22"/>
    <p:sldId id="263" r:id="rId23"/>
    <p:sldId id="278" r:id="rId24"/>
    <p:sldId id="279" r:id="rId25"/>
    <p:sldId id="280" r:id="rId26"/>
    <p:sldId id="281" r:id="rId27"/>
    <p:sldId id="282" r:id="rId2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114"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051A6-B480-4B3B-9FE7-84C791F5452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CEE5B74-0C15-442A-AE93-7753CAFA8A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0B25A89-4291-405C-966A-FE1DAAB6DC95}"/>
              </a:ext>
            </a:extLst>
          </p:cNvPr>
          <p:cNvSpPr>
            <a:spLocks noGrp="1"/>
          </p:cNvSpPr>
          <p:nvPr>
            <p:ph type="dt" sz="half" idx="10"/>
          </p:nvPr>
        </p:nvSpPr>
        <p:spPr/>
        <p:txBody>
          <a:bodyPr/>
          <a:lstStyle/>
          <a:p>
            <a:fld id="{7BC8A35E-9A5D-4E75-B3C7-7B4A5ACAC081}" type="datetimeFigureOut">
              <a:rPr lang="cs-CZ" smtClean="0"/>
              <a:t>17.12.2020</a:t>
            </a:fld>
            <a:endParaRPr lang="cs-CZ"/>
          </a:p>
        </p:txBody>
      </p:sp>
      <p:sp>
        <p:nvSpPr>
          <p:cNvPr id="5" name="Zástupný symbol pro zápatí 4">
            <a:extLst>
              <a:ext uri="{FF2B5EF4-FFF2-40B4-BE49-F238E27FC236}">
                <a16:creationId xmlns:a16="http://schemas.microsoft.com/office/drawing/2014/main" id="{DA074375-4F20-4673-A3C6-576E717F210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0E79F89-BC4F-49EA-B6BB-60F5E2B274BD}"/>
              </a:ext>
            </a:extLst>
          </p:cNvPr>
          <p:cNvSpPr>
            <a:spLocks noGrp="1"/>
          </p:cNvSpPr>
          <p:nvPr>
            <p:ph type="sldNum" sz="quarter" idx="12"/>
          </p:nvPr>
        </p:nvSpPr>
        <p:spPr/>
        <p:txBody>
          <a:bodyPr/>
          <a:lstStyle/>
          <a:p>
            <a:fld id="{C5E36635-D76E-4D19-AE4F-6D274E678FF7}" type="slidenum">
              <a:rPr lang="cs-CZ" smtClean="0"/>
              <a:t>‹#›</a:t>
            </a:fld>
            <a:endParaRPr lang="cs-CZ"/>
          </a:p>
        </p:txBody>
      </p:sp>
    </p:spTree>
    <p:extLst>
      <p:ext uri="{BB962C8B-B14F-4D97-AF65-F5344CB8AC3E}">
        <p14:creationId xmlns:p14="http://schemas.microsoft.com/office/powerpoint/2010/main" val="341328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12D2F3-06DD-4E2F-867A-6326F187A53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A558C8E-40A8-4B06-BE49-7106434052A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5CBA3B9-C70C-42CE-9979-C1BF82D212F2}"/>
              </a:ext>
            </a:extLst>
          </p:cNvPr>
          <p:cNvSpPr>
            <a:spLocks noGrp="1"/>
          </p:cNvSpPr>
          <p:nvPr>
            <p:ph type="dt" sz="half" idx="10"/>
          </p:nvPr>
        </p:nvSpPr>
        <p:spPr/>
        <p:txBody>
          <a:bodyPr/>
          <a:lstStyle/>
          <a:p>
            <a:fld id="{7BC8A35E-9A5D-4E75-B3C7-7B4A5ACAC081}" type="datetimeFigureOut">
              <a:rPr lang="cs-CZ" smtClean="0"/>
              <a:t>17.12.2020</a:t>
            </a:fld>
            <a:endParaRPr lang="cs-CZ"/>
          </a:p>
        </p:txBody>
      </p:sp>
      <p:sp>
        <p:nvSpPr>
          <p:cNvPr id="5" name="Zástupný symbol pro zápatí 4">
            <a:extLst>
              <a:ext uri="{FF2B5EF4-FFF2-40B4-BE49-F238E27FC236}">
                <a16:creationId xmlns:a16="http://schemas.microsoft.com/office/drawing/2014/main" id="{AD8A59BB-CC57-478E-936E-90E0878F2C4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A15CBB1-BC91-468D-A7B5-FB58BA519309}"/>
              </a:ext>
            </a:extLst>
          </p:cNvPr>
          <p:cNvSpPr>
            <a:spLocks noGrp="1"/>
          </p:cNvSpPr>
          <p:nvPr>
            <p:ph type="sldNum" sz="quarter" idx="12"/>
          </p:nvPr>
        </p:nvSpPr>
        <p:spPr/>
        <p:txBody>
          <a:bodyPr/>
          <a:lstStyle/>
          <a:p>
            <a:fld id="{C5E36635-D76E-4D19-AE4F-6D274E678FF7}" type="slidenum">
              <a:rPr lang="cs-CZ" smtClean="0"/>
              <a:t>‹#›</a:t>
            </a:fld>
            <a:endParaRPr lang="cs-CZ"/>
          </a:p>
        </p:txBody>
      </p:sp>
    </p:spTree>
    <p:extLst>
      <p:ext uri="{BB962C8B-B14F-4D97-AF65-F5344CB8AC3E}">
        <p14:creationId xmlns:p14="http://schemas.microsoft.com/office/powerpoint/2010/main" val="248652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A797859-1DDD-41A2-AB4C-7E0AEE7040A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0087F59-21DB-483F-B2EC-21B4750CFDE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BEA58B4-FB22-4158-AC1F-A599383F2E35}"/>
              </a:ext>
            </a:extLst>
          </p:cNvPr>
          <p:cNvSpPr>
            <a:spLocks noGrp="1"/>
          </p:cNvSpPr>
          <p:nvPr>
            <p:ph type="dt" sz="half" idx="10"/>
          </p:nvPr>
        </p:nvSpPr>
        <p:spPr/>
        <p:txBody>
          <a:bodyPr/>
          <a:lstStyle/>
          <a:p>
            <a:fld id="{7BC8A35E-9A5D-4E75-B3C7-7B4A5ACAC081}" type="datetimeFigureOut">
              <a:rPr lang="cs-CZ" smtClean="0"/>
              <a:t>17.12.2020</a:t>
            </a:fld>
            <a:endParaRPr lang="cs-CZ"/>
          </a:p>
        </p:txBody>
      </p:sp>
      <p:sp>
        <p:nvSpPr>
          <p:cNvPr id="5" name="Zástupný symbol pro zápatí 4">
            <a:extLst>
              <a:ext uri="{FF2B5EF4-FFF2-40B4-BE49-F238E27FC236}">
                <a16:creationId xmlns:a16="http://schemas.microsoft.com/office/drawing/2014/main" id="{1E9BC9D6-A7C6-43F4-917B-FDA1AB94B85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BAD9087-DA06-45DA-897F-E4F44C9EF10A}"/>
              </a:ext>
            </a:extLst>
          </p:cNvPr>
          <p:cNvSpPr>
            <a:spLocks noGrp="1"/>
          </p:cNvSpPr>
          <p:nvPr>
            <p:ph type="sldNum" sz="quarter" idx="12"/>
          </p:nvPr>
        </p:nvSpPr>
        <p:spPr/>
        <p:txBody>
          <a:bodyPr/>
          <a:lstStyle/>
          <a:p>
            <a:fld id="{C5E36635-D76E-4D19-AE4F-6D274E678FF7}" type="slidenum">
              <a:rPr lang="cs-CZ" smtClean="0"/>
              <a:t>‹#›</a:t>
            </a:fld>
            <a:endParaRPr lang="cs-CZ"/>
          </a:p>
        </p:txBody>
      </p:sp>
    </p:spTree>
    <p:extLst>
      <p:ext uri="{BB962C8B-B14F-4D97-AF65-F5344CB8AC3E}">
        <p14:creationId xmlns:p14="http://schemas.microsoft.com/office/powerpoint/2010/main" val="89845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E661C8-0B15-4BC8-A117-928238F5DA1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1927015-2C92-4B5B-B9E5-6BC5C167044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39E9A22-21A9-466C-9834-9FC931B4E379}"/>
              </a:ext>
            </a:extLst>
          </p:cNvPr>
          <p:cNvSpPr>
            <a:spLocks noGrp="1"/>
          </p:cNvSpPr>
          <p:nvPr>
            <p:ph type="dt" sz="half" idx="10"/>
          </p:nvPr>
        </p:nvSpPr>
        <p:spPr/>
        <p:txBody>
          <a:bodyPr/>
          <a:lstStyle/>
          <a:p>
            <a:fld id="{7BC8A35E-9A5D-4E75-B3C7-7B4A5ACAC081}" type="datetimeFigureOut">
              <a:rPr lang="cs-CZ" smtClean="0"/>
              <a:t>17.12.2020</a:t>
            </a:fld>
            <a:endParaRPr lang="cs-CZ"/>
          </a:p>
        </p:txBody>
      </p:sp>
      <p:sp>
        <p:nvSpPr>
          <p:cNvPr id="5" name="Zástupný symbol pro zápatí 4">
            <a:extLst>
              <a:ext uri="{FF2B5EF4-FFF2-40B4-BE49-F238E27FC236}">
                <a16:creationId xmlns:a16="http://schemas.microsoft.com/office/drawing/2014/main" id="{0433B219-3B16-4991-AE19-98D218C2C94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82EB591-26AC-41B0-B777-CE1C3872CF3A}"/>
              </a:ext>
            </a:extLst>
          </p:cNvPr>
          <p:cNvSpPr>
            <a:spLocks noGrp="1"/>
          </p:cNvSpPr>
          <p:nvPr>
            <p:ph type="sldNum" sz="quarter" idx="12"/>
          </p:nvPr>
        </p:nvSpPr>
        <p:spPr/>
        <p:txBody>
          <a:bodyPr/>
          <a:lstStyle/>
          <a:p>
            <a:fld id="{C5E36635-D76E-4D19-AE4F-6D274E678FF7}" type="slidenum">
              <a:rPr lang="cs-CZ" smtClean="0"/>
              <a:t>‹#›</a:t>
            </a:fld>
            <a:endParaRPr lang="cs-CZ"/>
          </a:p>
        </p:txBody>
      </p:sp>
    </p:spTree>
    <p:extLst>
      <p:ext uri="{BB962C8B-B14F-4D97-AF65-F5344CB8AC3E}">
        <p14:creationId xmlns:p14="http://schemas.microsoft.com/office/powerpoint/2010/main" val="385327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F3CC52-4D77-44ED-A4CA-E87551EB275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7F613687-E8BD-4A98-8AB7-F8396779FC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41DD198F-2BDF-4A2A-ACE1-558364E7EF0D}"/>
              </a:ext>
            </a:extLst>
          </p:cNvPr>
          <p:cNvSpPr>
            <a:spLocks noGrp="1"/>
          </p:cNvSpPr>
          <p:nvPr>
            <p:ph type="dt" sz="half" idx="10"/>
          </p:nvPr>
        </p:nvSpPr>
        <p:spPr/>
        <p:txBody>
          <a:bodyPr/>
          <a:lstStyle/>
          <a:p>
            <a:fld id="{7BC8A35E-9A5D-4E75-B3C7-7B4A5ACAC081}" type="datetimeFigureOut">
              <a:rPr lang="cs-CZ" smtClean="0"/>
              <a:t>17.12.2020</a:t>
            </a:fld>
            <a:endParaRPr lang="cs-CZ"/>
          </a:p>
        </p:txBody>
      </p:sp>
      <p:sp>
        <p:nvSpPr>
          <p:cNvPr id="5" name="Zástupný symbol pro zápatí 4">
            <a:extLst>
              <a:ext uri="{FF2B5EF4-FFF2-40B4-BE49-F238E27FC236}">
                <a16:creationId xmlns:a16="http://schemas.microsoft.com/office/drawing/2014/main" id="{8928DAC7-A889-4F08-AFB9-D19A046B703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8D67C2F-7ADC-4DC2-A522-0420BD20914F}"/>
              </a:ext>
            </a:extLst>
          </p:cNvPr>
          <p:cNvSpPr>
            <a:spLocks noGrp="1"/>
          </p:cNvSpPr>
          <p:nvPr>
            <p:ph type="sldNum" sz="quarter" idx="12"/>
          </p:nvPr>
        </p:nvSpPr>
        <p:spPr/>
        <p:txBody>
          <a:bodyPr/>
          <a:lstStyle/>
          <a:p>
            <a:fld id="{C5E36635-D76E-4D19-AE4F-6D274E678FF7}" type="slidenum">
              <a:rPr lang="cs-CZ" smtClean="0"/>
              <a:t>‹#›</a:t>
            </a:fld>
            <a:endParaRPr lang="cs-CZ"/>
          </a:p>
        </p:txBody>
      </p:sp>
    </p:spTree>
    <p:extLst>
      <p:ext uri="{BB962C8B-B14F-4D97-AF65-F5344CB8AC3E}">
        <p14:creationId xmlns:p14="http://schemas.microsoft.com/office/powerpoint/2010/main" val="3655518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EAC4F2-F131-42CF-8AED-5C27979A81C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609F457-1E7B-4883-8E93-BBEC320BED4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88C5942-7153-4368-898A-12746D52366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7B92936-F38D-4B26-B8E9-9DAAD211C65F}"/>
              </a:ext>
            </a:extLst>
          </p:cNvPr>
          <p:cNvSpPr>
            <a:spLocks noGrp="1"/>
          </p:cNvSpPr>
          <p:nvPr>
            <p:ph type="dt" sz="half" idx="10"/>
          </p:nvPr>
        </p:nvSpPr>
        <p:spPr/>
        <p:txBody>
          <a:bodyPr/>
          <a:lstStyle/>
          <a:p>
            <a:fld id="{7BC8A35E-9A5D-4E75-B3C7-7B4A5ACAC081}" type="datetimeFigureOut">
              <a:rPr lang="cs-CZ" smtClean="0"/>
              <a:t>17.12.2020</a:t>
            </a:fld>
            <a:endParaRPr lang="cs-CZ"/>
          </a:p>
        </p:txBody>
      </p:sp>
      <p:sp>
        <p:nvSpPr>
          <p:cNvPr id="6" name="Zástupný symbol pro zápatí 5">
            <a:extLst>
              <a:ext uri="{FF2B5EF4-FFF2-40B4-BE49-F238E27FC236}">
                <a16:creationId xmlns:a16="http://schemas.microsoft.com/office/drawing/2014/main" id="{5B85829D-9077-4B77-BD6B-210C56F0165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B6A7DDF-0431-4118-89DB-CF324179BE04}"/>
              </a:ext>
            </a:extLst>
          </p:cNvPr>
          <p:cNvSpPr>
            <a:spLocks noGrp="1"/>
          </p:cNvSpPr>
          <p:nvPr>
            <p:ph type="sldNum" sz="quarter" idx="12"/>
          </p:nvPr>
        </p:nvSpPr>
        <p:spPr/>
        <p:txBody>
          <a:bodyPr/>
          <a:lstStyle/>
          <a:p>
            <a:fld id="{C5E36635-D76E-4D19-AE4F-6D274E678FF7}" type="slidenum">
              <a:rPr lang="cs-CZ" smtClean="0"/>
              <a:t>‹#›</a:t>
            </a:fld>
            <a:endParaRPr lang="cs-CZ"/>
          </a:p>
        </p:txBody>
      </p:sp>
    </p:spTree>
    <p:extLst>
      <p:ext uri="{BB962C8B-B14F-4D97-AF65-F5344CB8AC3E}">
        <p14:creationId xmlns:p14="http://schemas.microsoft.com/office/powerpoint/2010/main" val="182643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F1FD25-7814-4EFD-8C19-E51DFDA2603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92C567A-4E23-4E08-8403-E6E833C16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D17B12A-8ECF-4507-AA81-4902E610921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5A4E255-D5DF-47ED-A9E6-4505B83E66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BA4308F-E6EF-46BB-9CE0-9B5F1F82C0A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3BA4D25-9719-4CF2-A48C-476E63614A4B}"/>
              </a:ext>
            </a:extLst>
          </p:cNvPr>
          <p:cNvSpPr>
            <a:spLocks noGrp="1"/>
          </p:cNvSpPr>
          <p:nvPr>
            <p:ph type="dt" sz="half" idx="10"/>
          </p:nvPr>
        </p:nvSpPr>
        <p:spPr/>
        <p:txBody>
          <a:bodyPr/>
          <a:lstStyle/>
          <a:p>
            <a:fld id="{7BC8A35E-9A5D-4E75-B3C7-7B4A5ACAC081}" type="datetimeFigureOut">
              <a:rPr lang="cs-CZ" smtClean="0"/>
              <a:t>17.12.2020</a:t>
            </a:fld>
            <a:endParaRPr lang="cs-CZ"/>
          </a:p>
        </p:txBody>
      </p:sp>
      <p:sp>
        <p:nvSpPr>
          <p:cNvPr id="8" name="Zástupný symbol pro zápatí 7">
            <a:extLst>
              <a:ext uri="{FF2B5EF4-FFF2-40B4-BE49-F238E27FC236}">
                <a16:creationId xmlns:a16="http://schemas.microsoft.com/office/drawing/2014/main" id="{94935910-A56C-4148-A3BA-FA4B7B0735D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1FFCAF6-B7C4-49A3-9191-5BD1C6BE9A8F}"/>
              </a:ext>
            </a:extLst>
          </p:cNvPr>
          <p:cNvSpPr>
            <a:spLocks noGrp="1"/>
          </p:cNvSpPr>
          <p:nvPr>
            <p:ph type="sldNum" sz="quarter" idx="12"/>
          </p:nvPr>
        </p:nvSpPr>
        <p:spPr/>
        <p:txBody>
          <a:bodyPr/>
          <a:lstStyle/>
          <a:p>
            <a:fld id="{C5E36635-D76E-4D19-AE4F-6D274E678FF7}" type="slidenum">
              <a:rPr lang="cs-CZ" smtClean="0"/>
              <a:t>‹#›</a:t>
            </a:fld>
            <a:endParaRPr lang="cs-CZ"/>
          </a:p>
        </p:txBody>
      </p:sp>
    </p:spTree>
    <p:extLst>
      <p:ext uri="{BB962C8B-B14F-4D97-AF65-F5344CB8AC3E}">
        <p14:creationId xmlns:p14="http://schemas.microsoft.com/office/powerpoint/2010/main" val="343058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C3501A-6EFB-49C9-82B8-4C415B57B23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54472C6-7759-425A-AAAD-FEE48FBF8214}"/>
              </a:ext>
            </a:extLst>
          </p:cNvPr>
          <p:cNvSpPr>
            <a:spLocks noGrp="1"/>
          </p:cNvSpPr>
          <p:nvPr>
            <p:ph type="dt" sz="half" idx="10"/>
          </p:nvPr>
        </p:nvSpPr>
        <p:spPr/>
        <p:txBody>
          <a:bodyPr/>
          <a:lstStyle/>
          <a:p>
            <a:fld id="{7BC8A35E-9A5D-4E75-B3C7-7B4A5ACAC081}" type="datetimeFigureOut">
              <a:rPr lang="cs-CZ" smtClean="0"/>
              <a:t>17.12.2020</a:t>
            </a:fld>
            <a:endParaRPr lang="cs-CZ"/>
          </a:p>
        </p:txBody>
      </p:sp>
      <p:sp>
        <p:nvSpPr>
          <p:cNvPr id="4" name="Zástupný symbol pro zápatí 3">
            <a:extLst>
              <a:ext uri="{FF2B5EF4-FFF2-40B4-BE49-F238E27FC236}">
                <a16:creationId xmlns:a16="http://schemas.microsoft.com/office/drawing/2014/main" id="{21CF0C7F-2560-430B-8092-9664D2405A1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F025A01-12A1-4408-80D4-E58FB0DED3ED}"/>
              </a:ext>
            </a:extLst>
          </p:cNvPr>
          <p:cNvSpPr>
            <a:spLocks noGrp="1"/>
          </p:cNvSpPr>
          <p:nvPr>
            <p:ph type="sldNum" sz="quarter" idx="12"/>
          </p:nvPr>
        </p:nvSpPr>
        <p:spPr/>
        <p:txBody>
          <a:bodyPr/>
          <a:lstStyle/>
          <a:p>
            <a:fld id="{C5E36635-D76E-4D19-AE4F-6D274E678FF7}" type="slidenum">
              <a:rPr lang="cs-CZ" smtClean="0"/>
              <a:t>‹#›</a:t>
            </a:fld>
            <a:endParaRPr lang="cs-CZ"/>
          </a:p>
        </p:txBody>
      </p:sp>
    </p:spTree>
    <p:extLst>
      <p:ext uri="{BB962C8B-B14F-4D97-AF65-F5344CB8AC3E}">
        <p14:creationId xmlns:p14="http://schemas.microsoft.com/office/powerpoint/2010/main" val="3784151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24D8D6E-104F-4FFC-B081-C9CF60A5985C}"/>
              </a:ext>
            </a:extLst>
          </p:cNvPr>
          <p:cNvSpPr>
            <a:spLocks noGrp="1"/>
          </p:cNvSpPr>
          <p:nvPr>
            <p:ph type="dt" sz="half" idx="10"/>
          </p:nvPr>
        </p:nvSpPr>
        <p:spPr/>
        <p:txBody>
          <a:bodyPr/>
          <a:lstStyle/>
          <a:p>
            <a:fld id="{7BC8A35E-9A5D-4E75-B3C7-7B4A5ACAC081}" type="datetimeFigureOut">
              <a:rPr lang="cs-CZ" smtClean="0"/>
              <a:t>17.12.2020</a:t>
            </a:fld>
            <a:endParaRPr lang="cs-CZ"/>
          </a:p>
        </p:txBody>
      </p:sp>
      <p:sp>
        <p:nvSpPr>
          <p:cNvPr id="3" name="Zástupný symbol pro zápatí 2">
            <a:extLst>
              <a:ext uri="{FF2B5EF4-FFF2-40B4-BE49-F238E27FC236}">
                <a16:creationId xmlns:a16="http://schemas.microsoft.com/office/drawing/2014/main" id="{876948FE-EFAD-4732-9217-0C6F5DF9BEA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4486B38-42FD-4D60-A4F8-115628429B10}"/>
              </a:ext>
            </a:extLst>
          </p:cNvPr>
          <p:cNvSpPr>
            <a:spLocks noGrp="1"/>
          </p:cNvSpPr>
          <p:nvPr>
            <p:ph type="sldNum" sz="quarter" idx="12"/>
          </p:nvPr>
        </p:nvSpPr>
        <p:spPr/>
        <p:txBody>
          <a:bodyPr/>
          <a:lstStyle/>
          <a:p>
            <a:fld id="{C5E36635-D76E-4D19-AE4F-6D274E678FF7}" type="slidenum">
              <a:rPr lang="cs-CZ" smtClean="0"/>
              <a:t>‹#›</a:t>
            </a:fld>
            <a:endParaRPr lang="cs-CZ"/>
          </a:p>
        </p:txBody>
      </p:sp>
    </p:spTree>
    <p:extLst>
      <p:ext uri="{BB962C8B-B14F-4D97-AF65-F5344CB8AC3E}">
        <p14:creationId xmlns:p14="http://schemas.microsoft.com/office/powerpoint/2010/main" val="7767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625D81-B061-48B3-9484-869918FB7D5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DB19072D-733A-4ED1-B01E-75AD352E4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BC5B480-170C-4BD2-ACD5-9C8A02A64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8691EE7-DA99-4510-AF3D-D7A8B54B51F5}"/>
              </a:ext>
            </a:extLst>
          </p:cNvPr>
          <p:cNvSpPr>
            <a:spLocks noGrp="1"/>
          </p:cNvSpPr>
          <p:nvPr>
            <p:ph type="dt" sz="half" idx="10"/>
          </p:nvPr>
        </p:nvSpPr>
        <p:spPr/>
        <p:txBody>
          <a:bodyPr/>
          <a:lstStyle/>
          <a:p>
            <a:fld id="{7BC8A35E-9A5D-4E75-B3C7-7B4A5ACAC081}" type="datetimeFigureOut">
              <a:rPr lang="cs-CZ" smtClean="0"/>
              <a:t>17.12.2020</a:t>
            </a:fld>
            <a:endParaRPr lang="cs-CZ"/>
          </a:p>
        </p:txBody>
      </p:sp>
      <p:sp>
        <p:nvSpPr>
          <p:cNvPr id="6" name="Zástupný symbol pro zápatí 5">
            <a:extLst>
              <a:ext uri="{FF2B5EF4-FFF2-40B4-BE49-F238E27FC236}">
                <a16:creationId xmlns:a16="http://schemas.microsoft.com/office/drawing/2014/main" id="{72051876-3E6A-4141-8CF2-ED3D4EF0E61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935C4E0-F3D6-4E61-83F1-E205D8704163}"/>
              </a:ext>
            </a:extLst>
          </p:cNvPr>
          <p:cNvSpPr>
            <a:spLocks noGrp="1"/>
          </p:cNvSpPr>
          <p:nvPr>
            <p:ph type="sldNum" sz="quarter" idx="12"/>
          </p:nvPr>
        </p:nvSpPr>
        <p:spPr/>
        <p:txBody>
          <a:bodyPr/>
          <a:lstStyle/>
          <a:p>
            <a:fld id="{C5E36635-D76E-4D19-AE4F-6D274E678FF7}" type="slidenum">
              <a:rPr lang="cs-CZ" smtClean="0"/>
              <a:t>‹#›</a:t>
            </a:fld>
            <a:endParaRPr lang="cs-CZ"/>
          </a:p>
        </p:txBody>
      </p:sp>
    </p:spTree>
    <p:extLst>
      <p:ext uri="{BB962C8B-B14F-4D97-AF65-F5344CB8AC3E}">
        <p14:creationId xmlns:p14="http://schemas.microsoft.com/office/powerpoint/2010/main" val="11663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5CE238-7257-46F8-99F6-C34469C10C9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B84819D-148B-43A2-B495-E4E7E6CC1C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06AAA02-8C13-49D4-A4EF-EEFC68D11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5A9B595-5173-4539-B3D1-E3226DF1280C}"/>
              </a:ext>
            </a:extLst>
          </p:cNvPr>
          <p:cNvSpPr>
            <a:spLocks noGrp="1"/>
          </p:cNvSpPr>
          <p:nvPr>
            <p:ph type="dt" sz="half" idx="10"/>
          </p:nvPr>
        </p:nvSpPr>
        <p:spPr/>
        <p:txBody>
          <a:bodyPr/>
          <a:lstStyle/>
          <a:p>
            <a:fld id="{7BC8A35E-9A5D-4E75-B3C7-7B4A5ACAC081}" type="datetimeFigureOut">
              <a:rPr lang="cs-CZ" smtClean="0"/>
              <a:t>17.12.2020</a:t>
            </a:fld>
            <a:endParaRPr lang="cs-CZ"/>
          </a:p>
        </p:txBody>
      </p:sp>
      <p:sp>
        <p:nvSpPr>
          <p:cNvPr id="6" name="Zástupný symbol pro zápatí 5">
            <a:extLst>
              <a:ext uri="{FF2B5EF4-FFF2-40B4-BE49-F238E27FC236}">
                <a16:creationId xmlns:a16="http://schemas.microsoft.com/office/drawing/2014/main" id="{1B099BDC-FC30-4103-9970-73632D5AB1D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1F7888D-E68B-4D9F-83BD-9F83FEF10798}"/>
              </a:ext>
            </a:extLst>
          </p:cNvPr>
          <p:cNvSpPr>
            <a:spLocks noGrp="1"/>
          </p:cNvSpPr>
          <p:nvPr>
            <p:ph type="sldNum" sz="quarter" idx="12"/>
          </p:nvPr>
        </p:nvSpPr>
        <p:spPr/>
        <p:txBody>
          <a:bodyPr/>
          <a:lstStyle/>
          <a:p>
            <a:fld id="{C5E36635-D76E-4D19-AE4F-6D274E678FF7}" type="slidenum">
              <a:rPr lang="cs-CZ" smtClean="0"/>
              <a:t>‹#›</a:t>
            </a:fld>
            <a:endParaRPr lang="cs-CZ"/>
          </a:p>
        </p:txBody>
      </p:sp>
    </p:spTree>
    <p:extLst>
      <p:ext uri="{BB962C8B-B14F-4D97-AF65-F5344CB8AC3E}">
        <p14:creationId xmlns:p14="http://schemas.microsoft.com/office/powerpoint/2010/main" val="185022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A1DF610-E9FD-48ED-B9EC-A806EF8D4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E436A8A8-197A-4331-90D4-417CD696A7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BFB8471-03F7-41A8-8866-652401761B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8A35E-9A5D-4E75-B3C7-7B4A5ACAC081}" type="datetimeFigureOut">
              <a:rPr lang="cs-CZ" smtClean="0"/>
              <a:t>17.12.2020</a:t>
            </a:fld>
            <a:endParaRPr lang="cs-CZ"/>
          </a:p>
        </p:txBody>
      </p:sp>
      <p:sp>
        <p:nvSpPr>
          <p:cNvPr id="5" name="Zástupný symbol pro zápatí 4">
            <a:extLst>
              <a:ext uri="{FF2B5EF4-FFF2-40B4-BE49-F238E27FC236}">
                <a16:creationId xmlns:a16="http://schemas.microsoft.com/office/drawing/2014/main" id="{76A40EFE-1223-425F-A206-61EA38F091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ED021CD3-6B9B-4C06-A9C2-2FC74168F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36635-D76E-4D19-AE4F-6D274E678FF7}" type="slidenum">
              <a:rPr lang="cs-CZ" smtClean="0"/>
              <a:t>‹#›</a:t>
            </a:fld>
            <a:endParaRPr lang="cs-CZ"/>
          </a:p>
        </p:txBody>
      </p:sp>
    </p:spTree>
    <p:extLst>
      <p:ext uri="{BB962C8B-B14F-4D97-AF65-F5344CB8AC3E}">
        <p14:creationId xmlns:p14="http://schemas.microsoft.com/office/powerpoint/2010/main" val="1056588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D98474-CCE8-43CC-92D2-2F4A27CB4715}"/>
              </a:ext>
            </a:extLst>
          </p:cNvPr>
          <p:cNvSpPr>
            <a:spLocks noGrp="1"/>
          </p:cNvSpPr>
          <p:nvPr>
            <p:ph type="ctrTitle"/>
          </p:nvPr>
        </p:nvSpPr>
        <p:spPr/>
        <p:txBody>
          <a:bodyPr>
            <a:normAutofit/>
          </a:bodyPr>
          <a:lstStyle/>
          <a:p>
            <a:r>
              <a:rPr lang="de-DE" sz="3600" dirty="0"/>
              <a:t>Stadtstaaten</a:t>
            </a:r>
            <a:endParaRPr lang="cs-CZ" sz="3600" dirty="0"/>
          </a:p>
        </p:txBody>
      </p:sp>
      <p:sp>
        <p:nvSpPr>
          <p:cNvPr id="3" name="Podnadpis 2">
            <a:extLst>
              <a:ext uri="{FF2B5EF4-FFF2-40B4-BE49-F238E27FC236}">
                <a16:creationId xmlns:a16="http://schemas.microsoft.com/office/drawing/2014/main" id="{D510EE3E-8185-4FCD-A5F5-AE75C7F4BCEB}"/>
              </a:ext>
            </a:extLst>
          </p:cNvPr>
          <p:cNvSpPr>
            <a:spLocks noGrp="1"/>
          </p:cNvSpPr>
          <p:nvPr>
            <p:ph type="subTitle" idx="1"/>
          </p:nvPr>
        </p:nvSpPr>
        <p:spPr/>
        <p:txBody>
          <a:bodyPr/>
          <a:lstStyle/>
          <a:p>
            <a:r>
              <a:rPr lang="de-DE" dirty="0"/>
              <a:t>Berlin, Bremen, Hamburg</a:t>
            </a:r>
            <a:endParaRPr lang="cs-CZ" dirty="0"/>
          </a:p>
        </p:txBody>
      </p:sp>
    </p:spTree>
    <p:extLst>
      <p:ext uri="{BB962C8B-B14F-4D97-AF65-F5344CB8AC3E}">
        <p14:creationId xmlns:p14="http://schemas.microsoft.com/office/powerpoint/2010/main" val="2995556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4EBB3377-A6D8-41BF-8415-921D121517AF}"/>
              </a:ext>
            </a:extLst>
          </p:cNvPr>
          <p:cNvSpPr>
            <a:spLocks noGrp="1"/>
          </p:cNvSpPr>
          <p:nvPr>
            <p:ph type="title"/>
          </p:nvPr>
        </p:nvSpPr>
        <p:spPr>
          <a:xfrm>
            <a:off x="1992313" y="260350"/>
            <a:ext cx="8229600" cy="1143000"/>
          </a:xfrm>
        </p:spPr>
        <p:txBody>
          <a:bodyPr/>
          <a:lstStyle/>
          <a:p>
            <a:pPr algn="ctr"/>
            <a:r>
              <a:rPr lang="de-DE" altLang="cs-CZ" sz="2400" dirty="0"/>
              <a:t>UNESCO-DENKMÄLER </a:t>
            </a:r>
            <a:r>
              <a:rPr lang="cs-CZ" altLang="cs-CZ" sz="2400" dirty="0"/>
              <a:t>I.</a:t>
            </a:r>
            <a:br>
              <a:rPr lang="de-DE" altLang="cs-CZ" sz="2400" dirty="0"/>
            </a:br>
            <a:r>
              <a:rPr lang="de-DE" altLang="cs-CZ" sz="1800" dirty="0"/>
              <a:t>ALTES MUSEUM</a:t>
            </a:r>
            <a:endParaRPr lang="cs-CZ" altLang="cs-CZ" sz="2400" dirty="0"/>
          </a:p>
        </p:txBody>
      </p:sp>
      <p:sp>
        <p:nvSpPr>
          <p:cNvPr id="11267" name="Zástupný symbol pro obsah 2">
            <a:extLst>
              <a:ext uri="{FF2B5EF4-FFF2-40B4-BE49-F238E27FC236}">
                <a16:creationId xmlns:a16="http://schemas.microsoft.com/office/drawing/2014/main" id="{594940A4-FD9D-494A-AFD8-6D2948BA1326}"/>
              </a:ext>
            </a:extLst>
          </p:cNvPr>
          <p:cNvSpPr>
            <a:spLocks noGrp="1"/>
          </p:cNvSpPr>
          <p:nvPr>
            <p:ph idx="1"/>
          </p:nvPr>
        </p:nvSpPr>
        <p:spPr/>
        <p:txBody>
          <a:bodyPr/>
          <a:lstStyle/>
          <a:p>
            <a:pPr algn="just"/>
            <a:r>
              <a:rPr lang="de-DE" altLang="cs-CZ" sz="1800" dirty="0"/>
              <a:t>Berlin-Museumsinsel (seit 1999) besteht aus:</a:t>
            </a:r>
            <a:r>
              <a:rPr lang="cs-CZ" altLang="cs-CZ" sz="1800" dirty="0"/>
              <a:t> </a:t>
            </a:r>
            <a:r>
              <a:rPr lang="de-DE" altLang="cs-CZ" sz="1800" dirty="0"/>
              <a:t>Altes Museum</a:t>
            </a:r>
            <a:r>
              <a:rPr lang="cs-CZ" altLang="cs-CZ" sz="1800" dirty="0"/>
              <a:t> (1830), </a:t>
            </a:r>
            <a:r>
              <a:rPr lang="de-DE" altLang="cs-CZ" sz="1800" dirty="0"/>
              <a:t>Neues Museum</a:t>
            </a:r>
            <a:r>
              <a:rPr lang="cs-CZ" altLang="cs-CZ" sz="1800" dirty="0"/>
              <a:t> (1859), </a:t>
            </a:r>
            <a:r>
              <a:rPr lang="de-DE" altLang="cs-CZ" sz="1800" dirty="0"/>
              <a:t>Alte Nationalgalerie</a:t>
            </a:r>
            <a:r>
              <a:rPr lang="cs-CZ" altLang="cs-CZ" sz="1800" dirty="0"/>
              <a:t> (1876), Kaiser-Friedrich-Museum (1904, </a:t>
            </a:r>
            <a:r>
              <a:rPr lang="de-DE" altLang="cs-CZ" sz="1800" dirty="0"/>
              <a:t>heute</a:t>
            </a:r>
            <a:r>
              <a:rPr lang="cs-CZ" altLang="cs-CZ" sz="1800" dirty="0"/>
              <a:t> Bode-Museum), </a:t>
            </a:r>
            <a:r>
              <a:rPr lang="de-DE" altLang="cs-CZ" sz="1800" dirty="0"/>
              <a:t>Pergamonmuseum</a:t>
            </a:r>
            <a:r>
              <a:rPr lang="cs-CZ" altLang="cs-CZ" sz="1800" dirty="0"/>
              <a:t> (1930)</a:t>
            </a:r>
            <a:r>
              <a:rPr lang="de-DE" altLang="cs-CZ" sz="1800" dirty="0"/>
              <a:t>.</a:t>
            </a:r>
            <a:endParaRPr lang="cs-CZ" altLang="cs-CZ" sz="1800" dirty="0"/>
          </a:p>
        </p:txBody>
      </p:sp>
      <p:pic>
        <p:nvPicPr>
          <p:cNvPr id="11268" name="Picture 2" descr="C:\Users\MT\Documents\Německo\Berlin-Altes Museum.jpg">
            <a:extLst>
              <a:ext uri="{FF2B5EF4-FFF2-40B4-BE49-F238E27FC236}">
                <a16:creationId xmlns:a16="http://schemas.microsoft.com/office/drawing/2014/main" id="{C94532A7-8C3E-4221-8918-06A1AF3F0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2852738"/>
            <a:ext cx="4826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F8E7A5FC-2433-4B96-AF9C-A807FAE175DF}"/>
              </a:ext>
            </a:extLst>
          </p:cNvPr>
          <p:cNvSpPr>
            <a:spLocks noGrp="1"/>
          </p:cNvSpPr>
          <p:nvPr>
            <p:ph type="title"/>
          </p:nvPr>
        </p:nvSpPr>
        <p:spPr/>
        <p:txBody>
          <a:bodyPr/>
          <a:lstStyle/>
          <a:p>
            <a:pPr algn="ctr"/>
            <a:r>
              <a:rPr lang="cs-CZ" altLang="cs-CZ" sz="2800" dirty="0"/>
              <a:t> </a:t>
            </a:r>
            <a:r>
              <a:rPr lang="de-DE" altLang="cs-CZ" sz="2400" dirty="0"/>
              <a:t>UNESCO-DENKMÄLER – I.</a:t>
            </a:r>
            <a:br>
              <a:rPr lang="de-DE" altLang="cs-CZ" sz="2800" dirty="0"/>
            </a:br>
            <a:r>
              <a:rPr lang="de-DE" altLang="cs-CZ" sz="1800" dirty="0"/>
              <a:t>NEUES MUSEUM</a:t>
            </a:r>
            <a:endParaRPr lang="cs-CZ" altLang="cs-CZ" sz="2800" dirty="0"/>
          </a:p>
        </p:txBody>
      </p:sp>
      <p:pic>
        <p:nvPicPr>
          <p:cNvPr id="12291" name="Picture 2" descr="C:\Users\MT\Documents\Německo\Berlin-Neues Museum.jpg">
            <a:extLst>
              <a:ext uri="{FF2B5EF4-FFF2-40B4-BE49-F238E27FC236}">
                <a16:creationId xmlns:a16="http://schemas.microsoft.com/office/drawing/2014/main" id="{ABB1FC16-043B-4461-B64A-0C9857B4B0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0" y="2147888"/>
            <a:ext cx="4572000" cy="342900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4C086B9F-2FE2-4205-A3E1-FBFAE55479C1}"/>
              </a:ext>
            </a:extLst>
          </p:cNvPr>
          <p:cNvSpPr>
            <a:spLocks noGrp="1"/>
          </p:cNvSpPr>
          <p:nvPr>
            <p:ph type="title"/>
          </p:nvPr>
        </p:nvSpPr>
        <p:spPr/>
        <p:txBody>
          <a:bodyPr>
            <a:normAutofit/>
          </a:bodyPr>
          <a:lstStyle/>
          <a:p>
            <a:pPr algn="ctr"/>
            <a:r>
              <a:rPr lang="de-DE" altLang="cs-CZ" sz="2400" dirty="0"/>
              <a:t>UNESCO-DENKMÄLER I.</a:t>
            </a:r>
            <a:br>
              <a:rPr lang="de-DE" altLang="cs-CZ" sz="2400" dirty="0"/>
            </a:br>
            <a:r>
              <a:rPr lang="de-DE" altLang="cs-CZ" sz="1800" dirty="0"/>
              <a:t>ALTE NATIONALGALERIE</a:t>
            </a:r>
            <a:r>
              <a:rPr lang="cs-CZ" altLang="cs-CZ" sz="2400" dirty="0"/>
              <a:t> </a:t>
            </a:r>
          </a:p>
        </p:txBody>
      </p:sp>
      <p:pic>
        <p:nvPicPr>
          <p:cNvPr id="13315" name="Picture 2" descr="C:\Users\MT\Documents\Německo\Berlin-Alte Nationalgalerie.jpg">
            <a:extLst>
              <a:ext uri="{FF2B5EF4-FFF2-40B4-BE49-F238E27FC236}">
                <a16:creationId xmlns:a16="http://schemas.microsoft.com/office/drawing/2014/main" id="{8374D91B-87EF-4087-A61D-5B1347D6B5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0" y="2274888"/>
            <a:ext cx="4826000" cy="3175000"/>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478F6411-F78A-4A7A-B2AB-EE2217CCBD48}"/>
              </a:ext>
            </a:extLst>
          </p:cNvPr>
          <p:cNvSpPr>
            <a:spLocks noGrp="1"/>
          </p:cNvSpPr>
          <p:nvPr>
            <p:ph type="title"/>
          </p:nvPr>
        </p:nvSpPr>
        <p:spPr/>
        <p:txBody>
          <a:bodyPr>
            <a:normAutofit/>
          </a:bodyPr>
          <a:lstStyle/>
          <a:p>
            <a:pPr algn="ctr"/>
            <a:r>
              <a:rPr lang="de-DE" altLang="cs-CZ" sz="2400" dirty="0"/>
              <a:t>UNESCO-DENKMÄLER I.</a:t>
            </a:r>
            <a:br>
              <a:rPr lang="de-DE" altLang="cs-CZ" sz="2400" dirty="0"/>
            </a:br>
            <a:r>
              <a:rPr lang="de-DE" altLang="cs-CZ" sz="1800" dirty="0"/>
              <a:t>BODE-MUSEUM</a:t>
            </a:r>
            <a:r>
              <a:rPr lang="cs-CZ" altLang="cs-CZ" sz="2400" dirty="0"/>
              <a:t> </a:t>
            </a:r>
          </a:p>
        </p:txBody>
      </p:sp>
      <p:pic>
        <p:nvPicPr>
          <p:cNvPr id="14339" name="Picture 2" descr="C:\Users\MT\Documents\Německo\Berlin-Bodemuseum.jpeg">
            <a:extLst>
              <a:ext uri="{FF2B5EF4-FFF2-40B4-BE49-F238E27FC236}">
                <a16:creationId xmlns:a16="http://schemas.microsoft.com/office/drawing/2014/main" id="{87A536F0-6394-4E5F-A91F-FF21C523A1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59150" y="2060575"/>
            <a:ext cx="4946650" cy="306070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67F160A5-5F9A-4BBB-B82C-EA938ED5544E}"/>
              </a:ext>
            </a:extLst>
          </p:cNvPr>
          <p:cNvSpPr>
            <a:spLocks noGrp="1"/>
          </p:cNvSpPr>
          <p:nvPr>
            <p:ph type="title"/>
          </p:nvPr>
        </p:nvSpPr>
        <p:spPr/>
        <p:txBody>
          <a:bodyPr>
            <a:normAutofit/>
          </a:bodyPr>
          <a:lstStyle/>
          <a:p>
            <a:pPr algn="ctr"/>
            <a:r>
              <a:rPr lang="de-DE" altLang="cs-CZ" sz="2400" dirty="0"/>
              <a:t>UNESCO-DENKMÄLER I. </a:t>
            </a:r>
            <a:br>
              <a:rPr lang="de-DE" altLang="cs-CZ" sz="2400" dirty="0"/>
            </a:br>
            <a:r>
              <a:rPr lang="de-DE" altLang="cs-CZ" sz="1800" dirty="0"/>
              <a:t>PERGAMONMUSEUM</a:t>
            </a:r>
            <a:r>
              <a:rPr lang="cs-CZ" altLang="cs-CZ" sz="2400" dirty="0"/>
              <a:t> </a:t>
            </a:r>
          </a:p>
        </p:txBody>
      </p:sp>
      <p:pic>
        <p:nvPicPr>
          <p:cNvPr id="15363" name="Picture 2" descr="C:\Users\MT\Documents\Německo\Berlin-Pergamonmuseum.jpg">
            <a:extLst>
              <a:ext uri="{FF2B5EF4-FFF2-40B4-BE49-F238E27FC236}">
                <a16:creationId xmlns:a16="http://schemas.microsoft.com/office/drawing/2014/main" id="{2E031D35-AFCD-4FE2-8F20-CC360A95B5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0" y="2147888"/>
            <a:ext cx="4572000" cy="342900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C8BD3C5B-DC02-4216-A442-65A50A1E3A30}"/>
              </a:ext>
            </a:extLst>
          </p:cNvPr>
          <p:cNvSpPr>
            <a:spLocks noGrp="1"/>
          </p:cNvSpPr>
          <p:nvPr>
            <p:ph type="title"/>
          </p:nvPr>
        </p:nvSpPr>
        <p:spPr/>
        <p:txBody>
          <a:bodyPr>
            <a:normAutofit/>
          </a:bodyPr>
          <a:lstStyle/>
          <a:p>
            <a:pPr algn="ctr"/>
            <a:r>
              <a:rPr lang="de-DE" altLang="cs-CZ" sz="2400" dirty="0"/>
              <a:t>SEHENSWÜRDIGKEITEN BERLINS</a:t>
            </a:r>
            <a:br>
              <a:rPr lang="de-DE" altLang="cs-CZ" sz="2400" dirty="0"/>
            </a:br>
            <a:r>
              <a:rPr lang="de-DE" altLang="cs-CZ" sz="1800" dirty="0"/>
              <a:t>BRANDENBURGER TOR</a:t>
            </a:r>
            <a:endParaRPr lang="cs-CZ" altLang="cs-CZ" sz="2400" dirty="0"/>
          </a:p>
        </p:txBody>
      </p:sp>
      <p:pic>
        <p:nvPicPr>
          <p:cNvPr id="16387" name="Picture 2" descr="C:\Users\MT\Documents\Německo\Berlin-Brandenburger Tor.jpg">
            <a:extLst>
              <a:ext uri="{FF2B5EF4-FFF2-40B4-BE49-F238E27FC236}">
                <a16:creationId xmlns:a16="http://schemas.microsoft.com/office/drawing/2014/main" id="{2DA4DB20-92F8-402A-9CFB-0489B3F1FA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1"/>
            <a:ext cx="6794500" cy="4525963"/>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516B6660-3227-44CB-BB1F-1F616DD5A833}"/>
              </a:ext>
            </a:extLst>
          </p:cNvPr>
          <p:cNvSpPr>
            <a:spLocks noGrp="1"/>
          </p:cNvSpPr>
          <p:nvPr>
            <p:ph type="title"/>
          </p:nvPr>
        </p:nvSpPr>
        <p:spPr/>
        <p:txBody>
          <a:bodyPr>
            <a:normAutofit/>
          </a:bodyPr>
          <a:lstStyle/>
          <a:p>
            <a:pPr algn="ctr"/>
            <a:r>
              <a:rPr lang="de-DE" altLang="cs-CZ" sz="2400" dirty="0"/>
              <a:t>SEHENSWÜRDIGKEITEN BERLINS</a:t>
            </a:r>
            <a:br>
              <a:rPr lang="de-DE" altLang="cs-CZ" sz="2400" dirty="0"/>
            </a:br>
            <a:r>
              <a:rPr lang="de-DE" altLang="cs-CZ" sz="1800" dirty="0"/>
              <a:t>BUNDESRAT (PREUSSISCHES HERRENHAUS) – BERLINER MAUER – BUNDESKANZLERAMT – BUNDESTAG (REICHSTAG)</a:t>
            </a:r>
            <a:br>
              <a:rPr lang="de-DE" altLang="cs-CZ" sz="2400" dirty="0"/>
            </a:br>
            <a:endParaRPr lang="cs-CZ" altLang="cs-CZ" sz="2400" dirty="0"/>
          </a:p>
        </p:txBody>
      </p:sp>
      <p:pic>
        <p:nvPicPr>
          <p:cNvPr id="19459" name="Picture 2" descr="C:\Users\MT\Documents\Německo\Berlin-Blick.jpg">
            <a:extLst>
              <a:ext uri="{FF2B5EF4-FFF2-40B4-BE49-F238E27FC236}">
                <a16:creationId xmlns:a16="http://schemas.microsoft.com/office/drawing/2014/main" id="{D31465DE-BF67-42F8-ACB7-D3662F2047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5663" y="1600200"/>
            <a:ext cx="3600450" cy="2052638"/>
          </a:xfrm>
          <a:noFill/>
        </p:spPr>
      </p:pic>
      <p:pic>
        <p:nvPicPr>
          <p:cNvPr id="19460" name="Picture 3" descr="C:\Users\MT\Documents\Německo\Berlin-Berlinermauer.jpg">
            <a:extLst>
              <a:ext uri="{FF2B5EF4-FFF2-40B4-BE49-F238E27FC236}">
                <a16:creationId xmlns:a16="http://schemas.microsoft.com/office/drawing/2014/main" id="{A223F04F-BFF8-4DC2-B120-92E9FDC41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3" y="1412875"/>
            <a:ext cx="36004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C:\Users\MT\Documents\Německo\Berlin-Reichstag.jpg">
            <a:extLst>
              <a:ext uri="{FF2B5EF4-FFF2-40B4-BE49-F238E27FC236}">
                <a16:creationId xmlns:a16="http://schemas.microsoft.com/office/drawing/2014/main" id="{AA258726-385A-40A9-98FD-999CC1152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163" y="4581526"/>
            <a:ext cx="360045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descr="C:\Users\MT\Documents\Německo\Berlin-Bundeskanzleramt.jpg">
            <a:extLst>
              <a:ext uri="{FF2B5EF4-FFF2-40B4-BE49-F238E27FC236}">
                <a16:creationId xmlns:a16="http://schemas.microsoft.com/office/drawing/2014/main" id="{8AF3EDFB-E450-4637-9EEB-A41587A84A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4437063"/>
            <a:ext cx="48768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5B2CA39A-2C15-4789-9EA5-16CE3C69297C}"/>
              </a:ext>
            </a:extLst>
          </p:cNvPr>
          <p:cNvSpPr>
            <a:spLocks noGrp="1"/>
          </p:cNvSpPr>
          <p:nvPr>
            <p:ph type="title"/>
          </p:nvPr>
        </p:nvSpPr>
        <p:spPr/>
        <p:txBody>
          <a:bodyPr>
            <a:normAutofit/>
          </a:bodyPr>
          <a:lstStyle/>
          <a:p>
            <a:pPr algn="ctr"/>
            <a:r>
              <a:rPr lang="de-DE" altLang="cs-CZ" sz="2400" dirty="0"/>
              <a:t>SEHENSWÜRDIGKEITEN BERLINS</a:t>
            </a:r>
            <a:br>
              <a:rPr lang="de-DE" altLang="cs-CZ" sz="2400" dirty="0"/>
            </a:br>
            <a:r>
              <a:rPr lang="de-DE" altLang="cs-CZ" sz="1800" dirty="0"/>
              <a:t>BERLINER DOM (EVANGELISCH) – ST. HEDWIGS-KATHEDRALE (KATHOLISCH) - GEDÄCHTNISKIRCHE</a:t>
            </a:r>
            <a:endParaRPr lang="cs-CZ" altLang="cs-CZ" sz="2400" dirty="0"/>
          </a:p>
        </p:txBody>
      </p:sp>
      <p:pic>
        <p:nvPicPr>
          <p:cNvPr id="20483" name="Picture 2" descr="C:\Users\MT\Documents\Německo\Berlin-Dom.jpg">
            <a:extLst>
              <a:ext uri="{FF2B5EF4-FFF2-40B4-BE49-F238E27FC236}">
                <a16:creationId xmlns:a16="http://schemas.microsoft.com/office/drawing/2014/main" id="{DE90F189-67EF-48DE-BFE0-9958171821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7421" y="2310097"/>
            <a:ext cx="3598862" cy="2671762"/>
          </a:xfrm>
          <a:noFill/>
        </p:spPr>
      </p:pic>
      <p:pic>
        <p:nvPicPr>
          <p:cNvPr id="20484" name="Picture 3" descr="C:\Users\MT\Documents\Německo\Berlin-Gedächtniskirche.jpg">
            <a:extLst>
              <a:ext uri="{FF2B5EF4-FFF2-40B4-BE49-F238E27FC236}">
                <a16:creationId xmlns:a16="http://schemas.microsoft.com/office/drawing/2014/main" id="{8CE21A64-09B9-44D5-BD28-F21CE75D2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850" y="1845753"/>
            <a:ext cx="25209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C:\Users\MT\Documents\Německo\Berlin-Hedwigskathedrale.jpg">
            <a:extLst>
              <a:ext uri="{FF2B5EF4-FFF2-40B4-BE49-F238E27FC236}">
                <a16:creationId xmlns:a16="http://schemas.microsoft.com/office/drawing/2014/main" id="{D6168991-0333-48AB-AB96-CF64DB902A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6564" y="3933272"/>
            <a:ext cx="298767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sah 2">
            <a:extLst>
              <a:ext uri="{FF2B5EF4-FFF2-40B4-BE49-F238E27FC236}">
                <a16:creationId xmlns:a16="http://schemas.microsoft.com/office/drawing/2014/main" id="{8571618F-F375-4886-92C3-D627E4F42C49}"/>
              </a:ext>
            </a:extLst>
          </p:cNvPr>
          <p:cNvSpPr>
            <a:spLocks noGrp="1"/>
          </p:cNvSpPr>
          <p:nvPr>
            <p:ph idx="1"/>
          </p:nvPr>
        </p:nvSpPr>
        <p:spPr/>
        <p:txBody>
          <a:bodyPr/>
          <a:lstStyle/>
          <a:p>
            <a:pPr eaLnBrk="1" hangingPunct="1">
              <a:buFontTx/>
              <a:buChar char="-"/>
            </a:pPr>
            <a:r>
              <a:rPr lang="de-DE" altLang="cs-CZ" sz="2800" dirty="0"/>
              <a:t>Fläche: </a:t>
            </a:r>
            <a:r>
              <a:rPr lang="cs-CZ" altLang="cs-CZ" sz="2800" dirty="0"/>
              <a:t>419 km</a:t>
            </a:r>
            <a:r>
              <a:rPr lang="cs-CZ" altLang="cs-CZ" sz="2800" baseline="30000" dirty="0"/>
              <a:t>2</a:t>
            </a:r>
          </a:p>
          <a:p>
            <a:pPr eaLnBrk="1" hangingPunct="1">
              <a:buFontTx/>
              <a:buChar char="-"/>
            </a:pPr>
            <a:r>
              <a:rPr lang="de-DE" altLang="cs-CZ" sz="2800" dirty="0"/>
              <a:t>Einwohner: </a:t>
            </a:r>
            <a:r>
              <a:rPr lang="cs-CZ" altLang="cs-CZ" sz="2800" dirty="0"/>
              <a:t>0,</a:t>
            </a:r>
            <a:r>
              <a:rPr lang="de-DE" altLang="cs-CZ" sz="2800" dirty="0"/>
              <a:t>7</a:t>
            </a:r>
            <a:r>
              <a:rPr lang="cs-CZ" altLang="cs-CZ" sz="2800" dirty="0"/>
              <a:t> </a:t>
            </a:r>
            <a:r>
              <a:rPr lang="de-DE" altLang="cs-CZ" sz="2800" dirty="0" err="1"/>
              <a:t>Mio</a:t>
            </a:r>
            <a:r>
              <a:rPr lang="cs-CZ" altLang="cs-CZ" sz="2800" dirty="0"/>
              <a:t>.</a:t>
            </a:r>
          </a:p>
          <a:p>
            <a:pPr eaLnBrk="1" hangingPunct="1">
              <a:buFontTx/>
              <a:buChar char="-"/>
            </a:pPr>
            <a:r>
              <a:rPr lang="de-DE" altLang="cs-CZ" sz="2800" dirty="0"/>
              <a:t>Beitritt zum Bund: 1949</a:t>
            </a:r>
          </a:p>
          <a:p>
            <a:pPr eaLnBrk="1" hangingPunct="1">
              <a:buFontTx/>
              <a:buChar char="-"/>
            </a:pPr>
            <a:r>
              <a:rPr lang="de-DE" altLang="cs-CZ" sz="2800" dirty="0"/>
              <a:t>Stadtstaat</a:t>
            </a:r>
          </a:p>
          <a:p>
            <a:pPr eaLnBrk="1" hangingPunct="1">
              <a:buFontTx/>
              <a:buChar char="-"/>
            </a:pPr>
            <a:r>
              <a:rPr lang="de-DE" altLang="cs-CZ" sz="2800" dirty="0"/>
              <a:t>Landesparlament: Bremische Bürgerschaft (83 Mandate)</a:t>
            </a:r>
          </a:p>
          <a:p>
            <a:pPr eaLnBrk="1" hangingPunct="1">
              <a:buFontTx/>
              <a:buChar char="-"/>
            </a:pPr>
            <a:r>
              <a:rPr lang="de-DE" altLang="cs-CZ" sz="2800" dirty="0"/>
              <a:t>Prozentanzahl der Ausländer: 12,7%</a:t>
            </a:r>
            <a:endParaRPr lang="cs-CZ" altLang="cs-CZ" sz="2800" dirty="0"/>
          </a:p>
          <a:p>
            <a:pPr eaLnBrk="1" hangingPunct="1">
              <a:buFontTx/>
              <a:buChar char="-"/>
            </a:pPr>
            <a:r>
              <a:rPr lang="de-DE" altLang="cs-CZ" sz="2800" dirty="0"/>
              <a:t>BIP</a:t>
            </a:r>
            <a:r>
              <a:rPr lang="cs-CZ" altLang="cs-CZ" sz="2800" dirty="0"/>
              <a:t>: </a:t>
            </a:r>
            <a:r>
              <a:rPr lang="de-DE" altLang="cs-CZ" sz="2800" dirty="0"/>
              <a:t>33.623</a:t>
            </a:r>
            <a:r>
              <a:rPr lang="cs-CZ" altLang="cs-CZ" sz="2800" dirty="0"/>
              <a:t> </a:t>
            </a:r>
            <a:r>
              <a:rPr lang="de-DE" altLang="cs-CZ" sz="2800" dirty="0" err="1"/>
              <a:t>Mio</a:t>
            </a:r>
            <a:r>
              <a:rPr lang="cs-CZ" altLang="cs-CZ" sz="2800" dirty="0"/>
              <a:t>.</a:t>
            </a:r>
            <a:r>
              <a:rPr lang="de-DE" altLang="cs-CZ" sz="2800" dirty="0"/>
              <a:t> (pro Kopf: 49.215) – 1,0% der BRD</a:t>
            </a:r>
            <a:endParaRPr lang="cs-CZ" altLang="cs-CZ" sz="2800" dirty="0"/>
          </a:p>
        </p:txBody>
      </p:sp>
      <p:sp>
        <p:nvSpPr>
          <p:cNvPr id="19459" name="Nadpis 1">
            <a:extLst>
              <a:ext uri="{FF2B5EF4-FFF2-40B4-BE49-F238E27FC236}">
                <a16:creationId xmlns:a16="http://schemas.microsoft.com/office/drawing/2014/main" id="{7EC11A6B-E7B8-4322-9C26-C04EEB7FBADC}"/>
              </a:ext>
            </a:extLst>
          </p:cNvPr>
          <p:cNvSpPr>
            <a:spLocks noGrp="1"/>
          </p:cNvSpPr>
          <p:nvPr>
            <p:ph type="title"/>
          </p:nvPr>
        </p:nvSpPr>
        <p:spPr/>
        <p:txBody>
          <a:bodyPr/>
          <a:lstStyle/>
          <a:p>
            <a:pPr algn="ctr" eaLnBrk="1" hangingPunct="1"/>
            <a:r>
              <a:rPr lang="de-DE" altLang="cs-CZ" sz="2800" dirty="0"/>
              <a:t>FREIE HANSESTADT BREMEN (HB)</a:t>
            </a:r>
            <a:br>
              <a:rPr lang="de-DE" altLang="cs-CZ" sz="2800" dirty="0"/>
            </a:br>
            <a:r>
              <a:rPr lang="de-DE" altLang="cs-CZ" sz="2400" dirty="0"/>
              <a:t>FREE HANSESTADT BREMEN (NIEDERDEUTSCH)</a:t>
            </a:r>
            <a:endParaRPr lang="cs-CZ" altLang="cs-CZ"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a:extLst>
              <a:ext uri="{FF2B5EF4-FFF2-40B4-BE49-F238E27FC236}">
                <a16:creationId xmlns:a16="http://schemas.microsoft.com/office/drawing/2014/main" id="{10E3A382-431E-44E3-8EB0-3E0B53EFDAD6}"/>
              </a:ext>
            </a:extLst>
          </p:cNvPr>
          <p:cNvSpPr>
            <a:spLocks noGrp="1"/>
          </p:cNvSpPr>
          <p:nvPr>
            <p:ph type="title"/>
          </p:nvPr>
        </p:nvSpPr>
        <p:spPr/>
        <p:txBody>
          <a:bodyPr/>
          <a:lstStyle/>
          <a:p>
            <a:pPr algn="just" eaLnBrk="1" hangingPunct="1"/>
            <a:r>
              <a:rPr lang="de-DE" altLang="cs-CZ" sz="2000" dirty="0"/>
              <a:t>Die Hansestadt ist im 18. und 19. Jahrhundert durch den Kaffeehandel reich geworden</a:t>
            </a:r>
            <a:r>
              <a:rPr lang="cs-CZ" altLang="cs-CZ" sz="2000" dirty="0"/>
              <a:t>. </a:t>
            </a:r>
            <a:r>
              <a:rPr lang="de-DE" altLang="cs-CZ" sz="2000" dirty="0"/>
              <a:t>Das kleinste Bundesland bilden die Stadt Bremen und der 60 km entfernte Hafen Bremerhaven</a:t>
            </a:r>
            <a:r>
              <a:rPr lang="cs-CZ" altLang="cs-CZ" sz="2000" dirty="0"/>
              <a:t>. </a:t>
            </a:r>
            <a:r>
              <a:rPr lang="de-DE" altLang="cs-CZ" sz="2000" dirty="0"/>
              <a:t>Der Hafen sichert Arbeit für ein Drittel der Bevölkerung. </a:t>
            </a:r>
            <a:endParaRPr lang="cs-CZ" altLang="cs-CZ" sz="2000" dirty="0"/>
          </a:p>
        </p:txBody>
      </p:sp>
      <p:pic>
        <p:nvPicPr>
          <p:cNvPr id="3075" name="Picture 2" descr="C:\Users\Tvrdík\Documents\Bavorsko\Bremen-mapa.jpg">
            <a:extLst>
              <a:ext uri="{FF2B5EF4-FFF2-40B4-BE49-F238E27FC236}">
                <a16:creationId xmlns:a16="http://schemas.microsoft.com/office/drawing/2014/main" id="{2B49E757-6DEA-4BEF-9BF7-E53A5C115A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52453" y="2827174"/>
            <a:ext cx="3267872" cy="2268000"/>
          </a:xfrm>
          <a:noFill/>
          <a:effectLst>
            <a:reflection blurRad="2413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2F489451-17B3-43B9-AA9A-722106C7C5FC}"/>
              </a:ext>
            </a:extLst>
          </p:cNvPr>
          <p:cNvSpPr>
            <a:spLocks noGrp="1"/>
          </p:cNvSpPr>
          <p:nvPr>
            <p:ph type="title"/>
          </p:nvPr>
        </p:nvSpPr>
        <p:spPr/>
        <p:txBody>
          <a:bodyPr/>
          <a:lstStyle/>
          <a:p>
            <a:pPr algn="ctr" eaLnBrk="1" hangingPunct="1"/>
            <a:r>
              <a:rPr lang="de-DE" altLang="cs-CZ" sz="2800" dirty="0"/>
              <a:t>LAND BERLIN (BE)</a:t>
            </a:r>
            <a:endParaRPr lang="cs-CZ" altLang="cs-CZ" dirty="0"/>
          </a:p>
        </p:txBody>
      </p:sp>
      <p:sp>
        <p:nvSpPr>
          <p:cNvPr id="17411" name="Zástupný symbol pro obsah 2">
            <a:extLst>
              <a:ext uri="{FF2B5EF4-FFF2-40B4-BE49-F238E27FC236}">
                <a16:creationId xmlns:a16="http://schemas.microsoft.com/office/drawing/2014/main" id="{9F1141DA-D7BA-47E7-8341-444A37671078}"/>
              </a:ext>
            </a:extLst>
          </p:cNvPr>
          <p:cNvSpPr>
            <a:spLocks noGrp="1"/>
          </p:cNvSpPr>
          <p:nvPr>
            <p:ph idx="1"/>
          </p:nvPr>
        </p:nvSpPr>
        <p:spPr>
          <a:xfrm>
            <a:off x="1919288" y="1700213"/>
            <a:ext cx="8229600" cy="4525962"/>
          </a:xfrm>
        </p:spPr>
        <p:txBody>
          <a:bodyPr/>
          <a:lstStyle/>
          <a:p>
            <a:pPr eaLnBrk="1" hangingPunct="1">
              <a:buFontTx/>
              <a:buChar char="-"/>
            </a:pPr>
            <a:r>
              <a:rPr lang="de-DE" altLang="cs-CZ" sz="2800" dirty="0"/>
              <a:t>Fläche: </a:t>
            </a:r>
            <a:r>
              <a:rPr lang="cs-CZ" altLang="cs-CZ" sz="2800" dirty="0"/>
              <a:t>892 km</a:t>
            </a:r>
            <a:r>
              <a:rPr lang="cs-CZ" altLang="cs-CZ" sz="2800" baseline="30000" dirty="0"/>
              <a:t>2</a:t>
            </a:r>
          </a:p>
          <a:p>
            <a:pPr eaLnBrk="1" hangingPunct="1">
              <a:buFontTx/>
              <a:buChar char="-"/>
            </a:pPr>
            <a:r>
              <a:rPr lang="de-DE" altLang="cs-CZ" sz="2800" dirty="0"/>
              <a:t>Einwohner: </a:t>
            </a:r>
            <a:r>
              <a:rPr lang="cs-CZ" altLang="cs-CZ" sz="2800" dirty="0"/>
              <a:t>3,</a:t>
            </a:r>
            <a:r>
              <a:rPr lang="de-DE" altLang="cs-CZ" sz="2800" dirty="0"/>
              <a:t>7</a:t>
            </a:r>
            <a:r>
              <a:rPr lang="cs-CZ" altLang="cs-CZ" sz="2800" dirty="0"/>
              <a:t> </a:t>
            </a:r>
            <a:r>
              <a:rPr lang="de-DE" altLang="cs-CZ" sz="2800" dirty="0"/>
              <a:t>Mio.</a:t>
            </a:r>
          </a:p>
          <a:p>
            <a:pPr eaLnBrk="1" hangingPunct="1">
              <a:buFontTx/>
              <a:buChar char="-"/>
            </a:pPr>
            <a:r>
              <a:rPr lang="de-DE" altLang="cs-CZ" sz="2800" dirty="0"/>
              <a:t>Beitritt zum Bund: 1990</a:t>
            </a:r>
          </a:p>
          <a:p>
            <a:pPr eaLnBrk="1" hangingPunct="1">
              <a:buFontTx/>
              <a:buChar char="-"/>
            </a:pPr>
            <a:r>
              <a:rPr lang="de-DE" altLang="cs-CZ" sz="2800" dirty="0"/>
              <a:t>Stadtstaat, Hauptstadt des Bundes</a:t>
            </a:r>
          </a:p>
          <a:p>
            <a:pPr eaLnBrk="1" hangingPunct="1">
              <a:buFontTx/>
              <a:buChar char="-"/>
            </a:pPr>
            <a:r>
              <a:rPr lang="de-DE" altLang="cs-CZ" sz="2800" dirty="0"/>
              <a:t>Landesparlament: Abgeordnetenhaus von Berlin (130 Mandate)</a:t>
            </a:r>
            <a:endParaRPr lang="cs-CZ" altLang="cs-CZ" sz="2800" dirty="0"/>
          </a:p>
          <a:p>
            <a:pPr eaLnBrk="1" hangingPunct="1">
              <a:buFontTx/>
              <a:buChar char="-"/>
            </a:pPr>
            <a:r>
              <a:rPr lang="de-DE" altLang="cs-CZ" sz="2800" dirty="0"/>
              <a:t>Prozentanzahl der Ausländer: 15,0%</a:t>
            </a:r>
            <a:endParaRPr lang="cs-CZ" altLang="cs-CZ" sz="2800" dirty="0"/>
          </a:p>
          <a:p>
            <a:pPr eaLnBrk="1" hangingPunct="1">
              <a:buFontTx/>
              <a:buChar char="-"/>
            </a:pPr>
            <a:r>
              <a:rPr lang="de-DE" altLang="cs-CZ" sz="2800" dirty="0"/>
              <a:t>BIP</a:t>
            </a:r>
            <a:r>
              <a:rPr lang="cs-CZ" altLang="cs-CZ" sz="2800" dirty="0"/>
              <a:t>: </a:t>
            </a:r>
            <a:r>
              <a:rPr lang="de-DE" altLang="cs-CZ" sz="2800" dirty="0"/>
              <a:t>153.291</a:t>
            </a:r>
            <a:r>
              <a:rPr lang="cs-CZ" altLang="cs-CZ" sz="2800" dirty="0"/>
              <a:t> </a:t>
            </a:r>
            <a:r>
              <a:rPr lang="de-DE" altLang="cs-CZ" sz="2800" dirty="0" err="1"/>
              <a:t>Mio</a:t>
            </a:r>
            <a:r>
              <a:rPr lang="cs-CZ" altLang="cs-CZ" sz="2800" dirty="0"/>
              <a:t>.</a:t>
            </a:r>
            <a:r>
              <a:rPr lang="de-DE" altLang="cs-CZ" sz="2800" dirty="0"/>
              <a:t> (pro Kopf: 41.967) – 4,5% der BRD</a:t>
            </a:r>
            <a:endParaRPr lang="cs-CZ" altLang="cs-CZ"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15D66D86-3D5B-4F46-869D-5037B12B35FD}"/>
              </a:ext>
            </a:extLst>
          </p:cNvPr>
          <p:cNvSpPr>
            <a:spLocks noGrp="1"/>
          </p:cNvSpPr>
          <p:nvPr>
            <p:ph type="title"/>
          </p:nvPr>
        </p:nvSpPr>
        <p:spPr/>
        <p:txBody>
          <a:bodyPr>
            <a:normAutofit/>
          </a:bodyPr>
          <a:lstStyle/>
          <a:p>
            <a:pPr algn="ctr" eaLnBrk="1" hangingPunct="1"/>
            <a:r>
              <a:rPr lang="de-DE" altLang="cs-CZ" sz="2800" dirty="0"/>
              <a:t>STADT- UND LANDESSYMBOLE</a:t>
            </a:r>
            <a:endParaRPr lang="cs-CZ" altLang="cs-CZ" sz="2800" dirty="0"/>
          </a:p>
        </p:txBody>
      </p:sp>
      <p:pic>
        <p:nvPicPr>
          <p:cNvPr id="4099" name="Picture 2" descr="C:\Users\Tvrdík\Documents\Bavorsko\Bremen-flagge.gif">
            <a:extLst>
              <a:ext uri="{FF2B5EF4-FFF2-40B4-BE49-F238E27FC236}">
                <a16:creationId xmlns:a16="http://schemas.microsoft.com/office/drawing/2014/main" id="{F0D18117-69C3-4869-892A-BF6771A7F5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546351"/>
            <a:ext cx="4038600" cy="2633663"/>
          </a:xfrm>
          <a:noFill/>
        </p:spPr>
      </p:pic>
      <p:pic>
        <p:nvPicPr>
          <p:cNvPr id="4100" name="Picture 3" descr="C:\Users\Tvrdík\Documents\Bavorsko\bremen-znak.bmp">
            <a:extLst>
              <a:ext uri="{FF2B5EF4-FFF2-40B4-BE49-F238E27FC236}">
                <a16:creationId xmlns:a16="http://schemas.microsoft.com/office/drawing/2014/main" id="{081CB523-5811-4DAD-B5B6-601882B4F4C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81750" y="1600201"/>
            <a:ext cx="3619500" cy="4525963"/>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859AB548-47C1-4E71-8D6C-E0F4890C856C}"/>
              </a:ext>
            </a:extLst>
          </p:cNvPr>
          <p:cNvSpPr>
            <a:spLocks noGrp="1"/>
          </p:cNvSpPr>
          <p:nvPr>
            <p:ph type="title"/>
          </p:nvPr>
        </p:nvSpPr>
        <p:spPr/>
        <p:txBody>
          <a:bodyPr/>
          <a:lstStyle/>
          <a:p>
            <a:pPr algn="ctr" eaLnBrk="1" hangingPunct="1"/>
            <a:r>
              <a:rPr lang="de-DE" altLang="cs-CZ" sz="2400" dirty="0"/>
              <a:t>FIRMEN</a:t>
            </a:r>
            <a:endParaRPr lang="cs-CZ" altLang="cs-CZ" sz="2400" dirty="0"/>
          </a:p>
        </p:txBody>
      </p:sp>
      <p:sp>
        <p:nvSpPr>
          <p:cNvPr id="6147" name="Zástupný symbol pro obsah 2">
            <a:extLst>
              <a:ext uri="{FF2B5EF4-FFF2-40B4-BE49-F238E27FC236}">
                <a16:creationId xmlns:a16="http://schemas.microsoft.com/office/drawing/2014/main" id="{39930DBC-8F5D-496D-B19B-6D79DA8DFA1E}"/>
              </a:ext>
            </a:extLst>
          </p:cNvPr>
          <p:cNvSpPr>
            <a:spLocks noGrp="1"/>
          </p:cNvSpPr>
          <p:nvPr>
            <p:ph idx="1"/>
          </p:nvPr>
        </p:nvSpPr>
        <p:spPr/>
        <p:txBody>
          <a:bodyPr/>
          <a:lstStyle/>
          <a:p>
            <a:pPr eaLnBrk="1" hangingPunct="1"/>
            <a:r>
              <a:rPr lang="de-DE" altLang="cs-CZ" sz="2000" dirty="0"/>
              <a:t>Hafengruppe Bremen/Bremerhaven </a:t>
            </a:r>
            <a:r>
              <a:rPr lang="cs-CZ" altLang="cs-CZ" sz="2000" dirty="0"/>
              <a:t>(</a:t>
            </a:r>
            <a:r>
              <a:rPr lang="de-DE" altLang="cs-CZ" sz="2000" dirty="0"/>
              <a:t>der zweitgrößte Hafen in der BRD</a:t>
            </a:r>
            <a:r>
              <a:rPr lang="cs-CZ" altLang="cs-CZ" sz="2000" dirty="0"/>
              <a:t>)</a:t>
            </a:r>
          </a:p>
          <a:p>
            <a:pPr eaLnBrk="1" hangingPunct="1"/>
            <a:r>
              <a:rPr lang="de-DE" altLang="cs-CZ" sz="2000" dirty="0"/>
              <a:t>Baumwollbörse Bremen (1872 als Komitee für den Baumwollhandel gegründet)</a:t>
            </a:r>
          </a:p>
          <a:p>
            <a:pPr eaLnBrk="1" hangingPunct="1"/>
            <a:r>
              <a:rPr lang="de-DE" altLang="cs-CZ" sz="2000" dirty="0"/>
              <a:t>BLG </a:t>
            </a:r>
            <a:r>
              <a:rPr lang="de-DE" altLang="cs-CZ" sz="2000" dirty="0" err="1"/>
              <a:t>Logistics</a:t>
            </a:r>
            <a:r>
              <a:rPr lang="de-DE" altLang="cs-CZ" sz="2000" dirty="0"/>
              <a:t> Group </a:t>
            </a:r>
            <a:r>
              <a:rPr lang="cs-CZ" altLang="cs-CZ" sz="2000" dirty="0"/>
              <a:t>(1998 </a:t>
            </a:r>
            <a:r>
              <a:rPr lang="de-DE" altLang="cs-CZ" sz="2000" dirty="0"/>
              <a:t>ging sie aus Bremer Lagerhaus-Gesellschaft hervor, die als Aktiengesellschaft 1877 gegründet wurde</a:t>
            </a:r>
            <a:r>
              <a:rPr lang="cs-CZ" altLang="cs-CZ" sz="2000" dirty="0"/>
              <a:t>)</a:t>
            </a:r>
          </a:p>
          <a:p>
            <a:pPr eaLnBrk="1" hangingPunct="1"/>
            <a:r>
              <a:rPr lang="de-DE" altLang="cs-CZ" sz="2000" dirty="0"/>
              <a:t>Melchers &amp; Co. Bremen </a:t>
            </a:r>
            <a:r>
              <a:rPr lang="cs-CZ" altLang="cs-CZ" sz="2000" dirty="0"/>
              <a:t>(</a:t>
            </a:r>
            <a:r>
              <a:rPr lang="de-DE" altLang="cs-CZ" sz="2000" dirty="0"/>
              <a:t>gegründet </a:t>
            </a:r>
            <a:r>
              <a:rPr lang="cs-CZ" altLang="cs-CZ" sz="2000" dirty="0"/>
              <a:t>1806 </a:t>
            </a:r>
            <a:r>
              <a:rPr lang="de-DE" altLang="cs-CZ" sz="2000" dirty="0"/>
              <a:t>für Ein- und Ausfuhr der Waren aus China und dem Fernen Osten</a:t>
            </a:r>
            <a:r>
              <a:rPr lang="cs-CZ" altLang="cs-CZ" sz="2000" dirty="0"/>
              <a:t>)</a:t>
            </a:r>
          </a:p>
          <a:p>
            <a:pPr eaLnBrk="1" hangingPunct="1"/>
            <a:r>
              <a:rPr lang="de-DE" altLang="cs-CZ" sz="2000" dirty="0"/>
              <a:t>Fruchthandel-Gesellschaft Bremen (1902 Gustav Scipio, 1990-2008 Atlanta, ab 2008 </a:t>
            </a:r>
            <a:r>
              <a:rPr lang="de-DE" altLang="cs-CZ" sz="2000" dirty="0" err="1"/>
              <a:t>Univeg</a:t>
            </a:r>
            <a:r>
              <a:rPr lang="de-DE" altLang="cs-CZ" sz="2000" dirty="0"/>
              <a:t>  Deutschland – Obsthandel, vor allem Bananenhandel</a:t>
            </a:r>
            <a:r>
              <a:rPr lang="cs-CZ" altLang="cs-CZ" sz="2000" dirty="0"/>
              <a:t>)</a:t>
            </a:r>
          </a:p>
          <a:p>
            <a:pPr eaLnBrk="1" hangingPunct="1"/>
            <a:r>
              <a:rPr lang="cs-CZ" altLang="cs-CZ" sz="2000" dirty="0"/>
              <a:t>Beck ( </a:t>
            </a:r>
            <a:r>
              <a:rPr lang="de-DE" altLang="cs-CZ" sz="2000" dirty="0"/>
              <a:t>Kaiserbrauerei Beck &amp; Co., </a:t>
            </a:r>
            <a:r>
              <a:rPr lang="cs-CZ" altLang="cs-CZ" sz="2000" dirty="0"/>
              <a:t>1873, </a:t>
            </a:r>
            <a:r>
              <a:rPr lang="de-DE" altLang="cs-CZ" sz="2000" dirty="0"/>
              <a:t>Brauerei)</a:t>
            </a:r>
          </a:p>
          <a:p>
            <a:pPr eaLnBrk="1" hangingPunct="1"/>
            <a:r>
              <a:rPr lang="de-DE" altLang="cs-CZ" sz="2000" dirty="0"/>
              <a:t>Kraft Food Bremen </a:t>
            </a:r>
            <a:r>
              <a:rPr lang="cs-CZ" altLang="cs-CZ" sz="2000" dirty="0"/>
              <a:t>(</a:t>
            </a:r>
            <a:r>
              <a:rPr lang="de-DE" altLang="cs-CZ" sz="2000" dirty="0"/>
              <a:t>von der US-amerikanischen Firma übernommene Bremer traditionelle Unternehmen </a:t>
            </a:r>
            <a:r>
              <a:rPr lang="cs-CZ" altLang="cs-CZ" sz="2000" dirty="0"/>
              <a:t>Jacobs, HAG, Milka, Kakao </a:t>
            </a:r>
            <a:r>
              <a:rPr lang="de-DE" altLang="cs-CZ" sz="2000" dirty="0" err="1"/>
              <a:t>etc</a:t>
            </a:r>
            <a:r>
              <a:rPr lang="cs-CZ" altLang="cs-CZ" sz="200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sah 2">
            <a:extLst>
              <a:ext uri="{FF2B5EF4-FFF2-40B4-BE49-F238E27FC236}">
                <a16:creationId xmlns:a16="http://schemas.microsoft.com/office/drawing/2014/main" id="{43D29612-57D7-407A-A766-0EFFBB9D4142}"/>
              </a:ext>
            </a:extLst>
          </p:cNvPr>
          <p:cNvSpPr>
            <a:spLocks noGrp="1"/>
          </p:cNvSpPr>
          <p:nvPr>
            <p:ph idx="1"/>
          </p:nvPr>
        </p:nvSpPr>
        <p:spPr/>
        <p:txBody>
          <a:bodyPr/>
          <a:lstStyle/>
          <a:p>
            <a:pPr eaLnBrk="1" hangingPunct="1">
              <a:buFontTx/>
              <a:buChar char="-"/>
            </a:pPr>
            <a:r>
              <a:rPr lang="de-DE" altLang="cs-CZ" sz="2800" dirty="0"/>
              <a:t>Fläche: </a:t>
            </a:r>
            <a:r>
              <a:rPr lang="cs-CZ" altLang="cs-CZ" sz="2800" dirty="0"/>
              <a:t>755 km</a:t>
            </a:r>
            <a:r>
              <a:rPr lang="cs-CZ" altLang="cs-CZ" sz="2800" baseline="30000" dirty="0"/>
              <a:t>2</a:t>
            </a:r>
          </a:p>
          <a:p>
            <a:pPr eaLnBrk="1" hangingPunct="1">
              <a:buFontTx/>
              <a:buChar char="-"/>
            </a:pPr>
            <a:r>
              <a:rPr lang="de-DE" altLang="cs-CZ" sz="2800" dirty="0"/>
              <a:t>Einwohner: </a:t>
            </a:r>
            <a:r>
              <a:rPr lang="cs-CZ" altLang="cs-CZ" sz="2800" dirty="0"/>
              <a:t>1,</a:t>
            </a:r>
            <a:r>
              <a:rPr lang="de-DE" altLang="cs-CZ" sz="2800" dirty="0"/>
              <a:t>9</a:t>
            </a:r>
            <a:r>
              <a:rPr lang="cs-CZ" altLang="cs-CZ" sz="2800" dirty="0"/>
              <a:t> </a:t>
            </a:r>
            <a:r>
              <a:rPr lang="de-DE" altLang="cs-CZ" sz="2800" dirty="0" err="1"/>
              <a:t>Mio</a:t>
            </a:r>
            <a:r>
              <a:rPr lang="cs-CZ" altLang="cs-CZ" sz="2800" dirty="0"/>
              <a:t>.</a:t>
            </a:r>
          </a:p>
          <a:p>
            <a:pPr eaLnBrk="1" hangingPunct="1">
              <a:buFontTx/>
              <a:buChar char="-"/>
            </a:pPr>
            <a:r>
              <a:rPr lang="de-DE" altLang="cs-CZ" sz="2800" dirty="0"/>
              <a:t>Beitritt zum Bund: 1949</a:t>
            </a:r>
          </a:p>
          <a:p>
            <a:pPr eaLnBrk="1" hangingPunct="1">
              <a:buFontTx/>
              <a:buChar char="-"/>
            </a:pPr>
            <a:r>
              <a:rPr lang="de-DE" altLang="cs-CZ" sz="2800" dirty="0"/>
              <a:t>Stadtstaat</a:t>
            </a:r>
          </a:p>
          <a:p>
            <a:pPr eaLnBrk="1" hangingPunct="1">
              <a:buFontTx/>
              <a:buChar char="-"/>
            </a:pPr>
            <a:r>
              <a:rPr lang="de-DE" altLang="cs-CZ" sz="2800" dirty="0"/>
              <a:t>Landesparlament: Hamburgische Bürgerschaft (121 Mandate)</a:t>
            </a:r>
          </a:p>
          <a:p>
            <a:pPr eaLnBrk="1" hangingPunct="1">
              <a:buFontTx/>
              <a:buChar char="-"/>
            </a:pPr>
            <a:r>
              <a:rPr lang="de-DE" altLang="cs-CZ" sz="2800" dirty="0"/>
              <a:t>Prozentanzahl der Ausländer: 14,0%</a:t>
            </a:r>
            <a:endParaRPr lang="cs-CZ" altLang="cs-CZ" sz="2800" dirty="0"/>
          </a:p>
          <a:p>
            <a:pPr eaLnBrk="1" hangingPunct="1">
              <a:buFontTx/>
              <a:buChar char="-"/>
            </a:pPr>
            <a:r>
              <a:rPr lang="de-DE" altLang="cs-CZ" sz="2800" dirty="0"/>
              <a:t>BIP</a:t>
            </a:r>
            <a:r>
              <a:rPr lang="cs-CZ" altLang="cs-CZ" sz="2800" dirty="0"/>
              <a:t>: </a:t>
            </a:r>
            <a:r>
              <a:rPr lang="de-DE" altLang="cs-CZ" sz="2800" dirty="0"/>
              <a:t>123.270</a:t>
            </a:r>
            <a:r>
              <a:rPr lang="cs-CZ" altLang="cs-CZ" sz="2800" dirty="0"/>
              <a:t> </a:t>
            </a:r>
            <a:r>
              <a:rPr lang="de-DE" altLang="cs-CZ" sz="2800" dirty="0"/>
              <a:t>Mio. (pro Kopf: 66.878) – 3,6% der BRD</a:t>
            </a:r>
            <a:endParaRPr lang="cs-CZ" altLang="cs-CZ" sz="2800" dirty="0"/>
          </a:p>
        </p:txBody>
      </p:sp>
      <p:sp>
        <p:nvSpPr>
          <p:cNvPr id="20483" name="Nadpis 1">
            <a:extLst>
              <a:ext uri="{FF2B5EF4-FFF2-40B4-BE49-F238E27FC236}">
                <a16:creationId xmlns:a16="http://schemas.microsoft.com/office/drawing/2014/main" id="{CCA72430-D50B-46C4-AD8B-1FE54E0E82FF}"/>
              </a:ext>
            </a:extLst>
          </p:cNvPr>
          <p:cNvSpPr>
            <a:spLocks noGrp="1"/>
          </p:cNvSpPr>
          <p:nvPr>
            <p:ph type="title"/>
          </p:nvPr>
        </p:nvSpPr>
        <p:spPr/>
        <p:txBody>
          <a:bodyPr>
            <a:normAutofit/>
          </a:bodyPr>
          <a:lstStyle/>
          <a:p>
            <a:pPr algn="ctr" eaLnBrk="1" hangingPunct="1"/>
            <a:r>
              <a:rPr lang="de-DE" altLang="cs-CZ" sz="2800" dirty="0"/>
              <a:t>FREIE UND HANSESTADT HAMBURG (HH)</a:t>
            </a:r>
            <a:br>
              <a:rPr lang="de-DE" altLang="cs-CZ" sz="2800" dirty="0"/>
            </a:br>
            <a:r>
              <a:rPr lang="de-DE" altLang="cs-CZ" sz="2200" dirty="0"/>
              <a:t>FRIEE UN HANSESTADT HAMBORG (NIEDERDEUTSCH)</a:t>
            </a:r>
            <a:endParaRPr lang="cs-CZ" altLang="cs-CZ" sz="2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a:extLst>
              <a:ext uri="{FF2B5EF4-FFF2-40B4-BE49-F238E27FC236}">
                <a16:creationId xmlns:a16="http://schemas.microsoft.com/office/drawing/2014/main" id="{8A4014EC-4FE6-4FA0-9745-64FA547FF721}"/>
              </a:ext>
            </a:extLst>
          </p:cNvPr>
          <p:cNvSpPr>
            <a:spLocks noGrp="1"/>
          </p:cNvSpPr>
          <p:nvPr>
            <p:ph type="title"/>
          </p:nvPr>
        </p:nvSpPr>
        <p:spPr/>
        <p:txBody>
          <a:bodyPr>
            <a:normAutofit/>
          </a:bodyPr>
          <a:lstStyle/>
          <a:p>
            <a:pPr algn="ctr" eaLnBrk="1" hangingPunct="1"/>
            <a:r>
              <a:rPr lang="de-DE" altLang="cs-CZ" sz="2800" dirty="0"/>
              <a:t>LAGE IN DER BRD</a:t>
            </a:r>
            <a:endParaRPr lang="cs-CZ" altLang="cs-CZ" sz="2800" dirty="0"/>
          </a:p>
        </p:txBody>
      </p:sp>
      <p:pic>
        <p:nvPicPr>
          <p:cNvPr id="3075" name="Picture 2" descr="C:\Users\Tvrdík\Documents\Bavorsko\Hamburg-mapa.png">
            <a:extLst>
              <a:ext uri="{FF2B5EF4-FFF2-40B4-BE49-F238E27FC236}">
                <a16:creationId xmlns:a16="http://schemas.microsoft.com/office/drawing/2014/main" id="{F1A9D877-9FFE-4F1B-B5F2-709A9D43A2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90900" y="2192338"/>
            <a:ext cx="5410200" cy="3829050"/>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3">
            <a:extLst>
              <a:ext uri="{FF2B5EF4-FFF2-40B4-BE49-F238E27FC236}">
                <a16:creationId xmlns:a16="http://schemas.microsoft.com/office/drawing/2014/main" id="{E84C2D4C-A8DA-4529-8951-78B969B30DFA}"/>
              </a:ext>
            </a:extLst>
          </p:cNvPr>
          <p:cNvSpPr>
            <a:spLocks noGrp="1"/>
          </p:cNvSpPr>
          <p:nvPr>
            <p:ph type="title"/>
          </p:nvPr>
        </p:nvSpPr>
        <p:spPr/>
        <p:txBody>
          <a:bodyPr>
            <a:normAutofit/>
          </a:bodyPr>
          <a:lstStyle/>
          <a:p>
            <a:pPr algn="ctr" eaLnBrk="1" hangingPunct="1"/>
            <a:r>
              <a:rPr lang="de-DE" altLang="cs-CZ" sz="2800" dirty="0"/>
              <a:t>STADT- UND LANDESSYMBOLE</a:t>
            </a:r>
            <a:endParaRPr lang="cs-CZ" altLang="cs-CZ" sz="2800" dirty="0"/>
          </a:p>
        </p:txBody>
      </p:sp>
      <p:pic>
        <p:nvPicPr>
          <p:cNvPr id="4099" name="Picture 2" descr="C:\Users\Tvrdík\Documents\Bavorsko\Hamburg-vlajka.png">
            <a:extLst>
              <a:ext uri="{FF2B5EF4-FFF2-40B4-BE49-F238E27FC236}">
                <a16:creationId xmlns:a16="http://schemas.microsoft.com/office/drawing/2014/main" id="{AF7471B8-BE15-4530-9639-05C75E4F395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538414"/>
            <a:ext cx="4038600" cy="2649537"/>
          </a:xfrm>
          <a:noFill/>
        </p:spPr>
      </p:pic>
      <p:pic>
        <p:nvPicPr>
          <p:cNvPr id="4100" name="Picture 3" descr="C:\Users\Tvrdík\Documents\Bavorsko\Hamburg-wappen.png">
            <a:extLst>
              <a:ext uri="{FF2B5EF4-FFF2-40B4-BE49-F238E27FC236}">
                <a16:creationId xmlns:a16="http://schemas.microsoft.com/office/drawing/2014/main" id="{01A6C8F4-5C6F-4C2F-BDE7-7CC983B5AB5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134225" y="2376488"/>
            <a:ext cx="2114550" cy="2971800"/>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FC335CB1-AE6E-4F94-9EDC-8C5E1BAC1449}"/>
              </a:ext>
            </a:extLst>
          </p:cNvPr>
          <p:cNvSpPr>
            <a:spLocks noGrp="1"/>
          </p:cNvSpPr>
          <p:nvPr>
            <p:ph type="title"/>
          </p:nvPr>
        </p:nvSpPr>
        <p:spPr/>
        <p:txBody>
          <a:bodyPr>
            <a:normAutofit/>
          </a:bodyPr>
          <a:lstStyle/>
          <a:p>
            <a:pPr algn="ctr"/>
            <a:r>
              <a:rPr lang="de-DE" altLang="cs-CZ" sz="2800" dirty="0"/>
              <a:t>SEHENSWÜRDIGKEITEN HAMBURGS</a:t>
            </a:r>
            <a:br>
              <a:rPr lang="de-DE" altLang="cs-CZ" sz="2800" dirty="0"/>
            </a:br>
            <a:r>
              <a:rPr lang="de-DE" altLang="cs-CZ" sz="2000" dirty="0"/>
              <a:t>PANORAMAANSICHT – ALTES RATHAUS – MODERNES HAMBURG – OHNSORG-THEATER - REEPERBAHN</a:t>
            </a:r>
            <a:endParaRPr lang="cs-CZ" altLang="cs-CZ" sz="2800" dirty="0"/>
          </a:p>
        </p:txBody>
      </p:sp>
      <p:pic>
        <p:nvPicPr>
          <p:cNvPr id="6147" name="Picture 2" descr="C:\Users\MT\Documents\Německo\Hamburg-panorama.jpg">
            <a:extLst>
              <a:ext uri="{FF2B5EF4-FFF2-40B4-BE49-F238E27FC236}">
                <a16:creationId xmlns:a16="http://schemas.microsoft.com/office/drawing/2014/main" id="{2ADA2D97-E58E-45A3-AC20-B974D715F3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2373" y="2020094"/>
            <a:ext cx="5573712" cy="1079500"/>
          </a:xfrm>
          <a:noFill/>
        </p:spPr>
      </p:pic>
      <p:pic>
        <p:nvPicPr>
          <p:cNvPr id="6148" name="Picture 3" descr="C:\Users\MT\Documents\Německo\Hamburg-Rathaus 1962.jpg">
            <a:extLst>
              <a:ext uri="{FF2B5EF4-FFF2-40B4-BE49-F238E27FC236}">
                <a16:creationId xmlns:a16="http://schemas.microsoft.com/office/drawing/2014/main" id="{B4622A8A-1851-45E0-9656-0091CC535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582" y="1911580"/>
            <a:ext cx="194151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C:\Users\MT\Documents\Německo\Hamburg-Reeperbahn.jpg">
            <a:extLst>
              <a:ext uri="{FF2B5EF4-FFF2-40B4-BE49-F238E27FC236}">
                <a16:creationId xmlns:a16="http://schemas.microsoft.com/office/drawing/2014/main" id="{32C9FD5F-DBE9-4CA7-8B61-6B62B85F3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8923" y="4816475"/>
            <a:ext cx="2520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C:\Users\MT\Documents\Německo\Hamburg-Kontorhausviertel.jpg">
            <a:extLst>
              <a:ext uri="{FF2B5EF4-FFF2-40B4-BE49-F238E27FC236}">
                <a16:creationId xmlns:a16="http://schemas.microsoft.com/office/drawing/2014/main" id="{F83C4713-477D-4BC3-9559-23864CF3B7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560" y="3248025"/>
            <a:ext cx="336073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C:\Users\MT\Documents\Německo\Hamburg-Miramarhaus.jpg">
            <a:extLst>
              <a:ext uri="{FF2B5EF4-FFF2-40B4-BE49-F238E27FC236}">
                <a16:creationId xmlns:a16="http://schemas.microsoft.com/office/drawing/2014/main" id="{7EBE2F97-C328-4A16-98C1-7CCE733BD1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395" y="3429000"/>
            <a:ext cx="158432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8473E5B0-1B84-4EE4-B389-F84598A596DD}"/>
              </a:ext>
            </a:extLst>
          </p:cNvPr>
          <p:cNvSpPr>
            <a:spLocks noGrp="1"/>
          </p:cNvSpPr>
          <p:nvPr>
            <p:ph type="title"/>
          </p:nvPr>
        </p:nvSpPr>
        <p:spPr/>
        <p:txBody>
          <a:bodyPr/>
          <a:lstStyle/>
          <a:p>
            <a:pPr algn="ctr" eaLnBrk="1" hangingPunct="1"/>
            <a:r>
              <a:rPr lang="de-DE" altLang="cs-CZ" sz="2800" dirty="0"/>
              <a:t>FIRMEN</a:t>
            </a:r>
            <a:endParaRPr lang="cs-CZ" altLang="cs-CZ" sz="2800" dirty="0"/>
          </a:p>
        </p:txBody>
      </p:sp>
      <p:sp>
        <p:nvSpPr>
          <p:cNvPr id="7171" name="Zástupný symbol pro obsah 2">
            <a:extLst>
              <a:ext uri="{FF2B5EF4-FFF2-40B4-BE49-F238E27FC236}">
                <a16:creationId xmlns:a16="http://schemas.microsoft.com/office/drawing/2014/main" id="{300B9632-A1F3-47F0-8A35-99778DB4DBE2}"/>
              </a:ext>
            </a:extLst>
          </p:cNvPr>
          <p:cNvSpPr>
            <a:spLocks noGrp="1"/>
          </p:cNvSpPr>
          <p:nvPr>
            <p:ph idx="1"/>
          </p:nvPr>
        </p:nvSpPr>
        <p:spPr/>
        <p:txBody>
          <a:bodyPr/>
          <a:lstStyle/>
          <a:p>
            <a:pPr eaLnBrk="1" hangingPunct="1"/>
            <a:r>
              <a:rPr lang="cs-CZ" altLang="cs-CZ" sz="2000" dirty="0"/>
              <a:t>HHLA – Hamburger</a:t>
            </a:r>
            <a:r>
              <a:rPr lang="de-DE" altLang="cs-CZ" sz="2000" dirty="0"/>
              <a:t> Hafen und Logistik ist aus der </a:t>
            </a:r>
            <a:r>
              <a:rPr lang="cs-CZ" altLang="cs-CZ" sz="2000" dirty="0"/>
              <a:t>Hamburger </a:t>
            </a:r>
            <a:r>
              <a:rPr lang="de-DE" altLang="cs-CZ" sz="2000" dirty="0"/>
              <a:t>Freihafen-Lagerhaus-Gesellschaft </a:t>
            </a:r>
            <a:r>
              <a:rPr lang="cs-CZ" altLang="cs-CZ" sz="2000" dirty="0"/>
              <a:t>(HFLG)</a:t>
            </a:r>
            <a:r>
              <a:rPr lang="de-DE" altLang="cs-CZ" sz="2000" dirty="0"/>
              <a:t> hervorgegangen</a:t>
            </a:r>
            <a:r>
              <a:rPr lang="cs-CZ" altLang="cs-CZ" sz="2000" dirty="0"/>
              <a:t>, </a:t>
            </a:r>
            <a:r>
              <a:rPr lang="de-DE" altLang="cs-CZ" sz="2000" dirty="0"/>
              <a:t>die am </a:t>
            </a:r>
            <a:r>
              <a:rPr lang="cs-CZ" altLang="cs-CZ" sz="2000" dirty="0"/>
              <a:t>07.03.1885 </a:t>
            </a:r>
            <a:r>
              <a:rPr lang="de-DE" altLang="cs-CZ" sz="2000" dirty="0"/>
              <a:t>Hamburger Kaufleute und der Senat gründeten.</a:t>
            </a:r>
            <a:endParaRPr lang="cs-CZ" altLang="cs-CZ" sz="2000" dirty="0"/>
          </a:p>
          <a:p>
            <a:pPr eaLnBrk="1" hangingPunct="1"/>
            <a:r>
              <a:rPr lang="de-DE" altLang="cs-CZ" sz="2000" dirty="0"/>
              <a:t>Beiersdorf AG Hamburg-Eimsbüttel wurde </a:t>
            </a:r>
            <a:r>
              <a:rPr lang="cs-CZ" altLang="cs-CZ" sz="2000" dirty="0"/>
              <a:t>1882 </a:t>
            </a:r>
            <a:r>
              <a:rPr lang="de-DE" altLang="cs-CZ" sz="2000" dirty="0"/>
              <a:t>vom Apotheker </a:t>
            </a:r>
            <a:r>
              <a:rPr lang="cs-CZ" altLang="cs-CZ" sz="2000" dirty="0"/>
              <a:t>Paul Carl </a:t>
            </a:r>
            <a:r>
              <a:rPr lang="de-DE" altLang="cs-CZ" sz="2000" dirty="0"/>
              <a:t>Beiersdorf gegründet, nachdem er sich das Hansaplast-Pflaster patentieren ließ; 19</a:t>
            </a:r>
            <a:r>
              <a:rPr lang="cs-CZ" altLang="cs-CZ" sz="2000" dirty="0"/>
              <a:t>11 </a:t>
            </a:r>
            <a:r>
              <a:rPr lang="de-DE" altLang="cs-CZ" sz="2000" dirty="0"/>
              <a:t>zum ersten mal </a:t>
            </a:r>
            <a:r>
              <a:rPr lang="cs-CZ" altLang="cs-CZ" sz="2000" dirty="0"/>
              <a:t>Nivea</a:t>
            </a:r>
            <a:r>
              <a:rPr lang="de-DE" altLang="cs-CZ" sz="2000" dirty="0"/>
              <a:t>-Produkte</a:t>
            </a:r>
            <a:endParaRPr lang="cs-CZ" altLang="cs-CZ" sz="2000" dirty="0"/>
          </a:p>
          <a:p>
            <a:pPr eaLnBrk="1" hangingPunct="1"/>
            <a:r>
              <a:rPr lang="cs-CZ" altLang="cs-CZ" sz="2000" dirty="0"/>
              <a:t>Otto-</a:t>
            </a:r>
            <a:r>
              <a:rPr lang="de-DE" altLang="cs-CZ" sz="2000" dirty="0"/>
              <a:t>Versand</a:t>
            </a:r>
            <a:r>
              <a:rPr lang="cs-CZ" altLang="cs-CZ" sz="2000" dirty="0"/>
              <a:t> Hamburg (1949), </a:t>
            </a:r>
            <a:r>
              <a:rPr lang="de-DE" altLang="cs-CZ" sz="2000" dirty="0"/>
              <a:t>die größte Versandgesellschaft der Welt</a:t>
            </a:r>
            <a:endParaRPr lang="cs-CZ" altLang="cs-CZ" sz="2000" dirty="0"/>
          </a:p>
          <a:p>
            <a:pPr eaLnBrk="1" hangingPunct="1"/>
            <a:r>
              <a:rPr lang="cs-CZ" altLang="cs-CZ" sz="2000" dirty="0"/>
              <a:t>Axel </a:t>
            </a:r>
            <a:r>
              <a:rPr lang="de-DE" altLang="cs-CZ" sz="2000" dirty="0"/>
              <a:t>Springer</a:t>
            </a:r>
            <a:r>
              <a:rPr lang="cs-CZ" altLang="cs-CZ" sz="2000" dirty="0"/>
              <a:t> AG </a:t>
            </a:r>
            <a:r>
              <a:rPr lang="de-DE" altLang="cs-CZ" sz="2000" dirty="0"/>
              <a:t>Berlin</a:t>
            </a:r>
            <a:r>
              <a:rPr lang="cs-CZ" altLang="cs-CZ" sz="2000" dirty="0"/>
              <a:t>-Hamburg (1946), </a:t>
            </a:r>
            <a:r>
              <a:rPr lang="de-DE" altLang="cs-CZ" sz="2000" dirty="0"/>
              <a:t>Herausgeber von Tageszeitungen </a:t>
            </a:r>
            <a:r>
              <a:rPr lang="cs-CZ" altLang="cs-CZ" sz="2000" dirty="0"/>
              <a:t>„</a:t>
            </a:r>
            <a:r>
              <a:rPr lang="de-DE" altLang="cs-CZ" sz="2000" dirty="0"/>
              <a:t>Bild</a:t>
            </a:r>
            <a:r>
              <a:rPr lang="cs-CZ" altLang="cs-CZ" sz="2000" dirty="0"/>
              <a:t>“ </a:t>
            </a:r>
            <a:r>
              <a:rPr lang="de-DE" altLang="cs-CZ" sz="2000" dirty="0"/>
              <a:t>und</a:t>
            </a:r>
            <a:r>
              <a:rPr lang="cs-CZ" altLang="cs-CZ" sz="2000" dirty="0"/>
              <a:t> „Die Welt“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40CEDE67-31F5-44B9-914B-CCE0BE71B097}"/>
              </a:ext>
            </a:extLst>
          </p:cNvPr>
          <p:cNvSpPr>
            <a:spLocks noGrp="1"/>
          </p:cNvSpPr>
          <p:nvPr>
            <p:ph type="title"/>
          </p:nvPr>
        </p:nvSpPr>
        <p:spPr/>
        <p:txBody>
          <a:bodyPr/>
          <a:lstStyle/>
          <a:p>
            <a:pPr algn="ctr" eaLnBrk="1" hangingPunct="1"/>
            <a:r>
              <a:rPr lang="de-DE" altLang="cs-CZ" sz="2800" dirty="0"/>
              <a:t>THEATER</a:t>
            </a:r>
            <a:endParaRPr lang="cs-CZ" altLang="cs-CZ" sz="2800" dirty="0"/>
          </a:p>
        </p:txBody>
      </p:sp>
      <p:sp>
        <p:nvSpPr>
          <p:cNvPr id="8195" name="Zástupný symbol pro obsah 2">
            <a:extLst>
              <a:ext uri="{FF2B5EF4-FFF2-40B4-BE49-F238E27FC236}">
                <a16:creationId xmlns:a16="http://schemas.microsoft.com/office/drawing/2014/main" id="{C2E99BDF-8E0C-41D9-A932-84C9922E85C6}"/>
              </a:ext>
            </a:extLst>
          </p:cNvPr>
          <p:cNvSpPr>
            <a:spLocks noGrp="1"/>
          </p:cNvSpPr>
          <p:nvPr>
            <p:ph idx="1"/>
          </p:nvPr>
        </p:nvSpPr>
        <p:spPr/>
        <p:txBody>
          <a:bodyPr/>
          <a:lstStyle/>
          <a:p>
            <a:pPr eaLnBrk="1" hangingPunct="1"/>
            <a:r>
              <a:rPr lang="de-DE" altLang="cs-CZ" sz="2000" dirty="0"/>
              <a:t>Deutsches Schauspielhaus</a:t>
            </a:r>
            <a:r>
              <a:rPr lang="cs-CZ" altLang="cs-CZ" sz="2000" dirty="0"/>
              <a:t> (1900), </a:t>
            </a:r>
            <a:r>
              <a:rPr lang="de-DE" altLang="cs-CZ" sz="2000" dirty="0"/>
              <a:t>das größte deutsche Theater</a:t>
            </a:r>
            <a:endParaRPr lang="cs-CZ" altLang="cs-CZ" sz="2000" dirty="0"/>
          </a:p>
          <a:p>
            <a:pPr eaLnBrk="1" hangingPunct="1"/>
            <a:r>
              <a:rPr lang="cs-CZ" altLang="cs-CZ" sz="2000" dirty="0"/>
              <a:t>Thalia </a:t>
            </a:r>
            <a:r>
              <a:rPr lang="de-DE" altLang="cs-CZ" sz="2000" dirty="0"/>
              <a:t>Theater</a:t>
            </a:r>
            <a:r>
              <a:rPr lang="cs-CZ" altLang="cs-CZ" sz="2000" dirty="0"/>
              <a:t> (1843)</a:t>
            </a:r>
          </a:p>
          <a:p>
            <a:pPr eaLnBrk="1" hangingPunct="1"/>
            <a:r>
              <a:rPr lang="de-DE" altLang="cs-CZ" sz="2000" dirty="0"/>
              <a:t>Ohnsorg-Theater</a:t>
            </a:r>
            <a:r>
              <a:rPr lang="cs-CZ" altLang="cs-CZ" sz="2000" dirty="0"/>
              <a:t> (1902), </a:t>
            </a:r>
            <a:r>
              <a:rPr lang="de-DE" altLang="cs-CZ" sz="2000" dirty="0"/>
              <a:t>das Theater bietet das Programm im Niederdeutsch „</a:t>
            </a:r>
            <a:r>
              <a:rPr lang="de-DE" altLang="cs-CZ" sz="2000" dirty="0" err="1"/>
              <a:t>plattdütsch</a:t>
            </a:r>
            <a:r>
              <a:rPr lang="de-DE" altLang="cs-CZ" sz="2000" dirty="0"/>
              <a:t>“ an</a:t>
            </a:r>
            <a:endParaRPr lang="cs-CZ" altLang="cs-CZ" sz="2000" dirty="0"/>
          </a:p>
        </p:txBody>
      </p:sp>
      <p:pic>
        <p:nvPicPr>
          <p:cNvPr id="8196" name="Picture 4" descr="C:\Users\MT\Documents\Německo\Hamburg-Schauspielhaus.jpg">
            <a:extLst>
              <a:ext uri="{FF2B5EF4-FFF2-40B4-BE49-F238E27FC236}">
                <a16:creationId xmlns:a16="http://schemas.microsoft.com/office/drawing/2014/main" id="{7A5AFC2A-CFCA-435C-BCFF-F2AB57D84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3429001"/>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C:\Users\MT\Documents\Německo\Hamburg-Thalia-Theater.jpg">
            <a:extLst>
              <a:ext uri="{FF2B5EF4-FFF2-40B4-BE49-F238E27FC236}">
                <a16:creationId xmlns:a16="http://schemas.microsoft.com/office/drawing/2014/main" id="{6971BDA7-0A30-470D-8638-656AD6403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939" y="3429001"/>
            <a:ext cx="22113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C:\Users\MT\Documents\Německo\Hamburg-Ohnsorg-Theater.jpg">
            <a:extLst>
              <a:ext uri="{FF2B5EF4-FFF2-40B4-BE49-F238E27FC236}">
                <a16:creationId xmlns:a16="http://schemas.microsoft.com/office/drawing/2014/main" id="{B8325F14-6544-465D-B487-9E9404E5C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3" y="3429001"/>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a:extLst>
              <a:ext uri="{FF2B5EF4-FFF2-40B4-BE49-F238E27FC236}">
                <a16:creationId xmlns:a16="http://schemas.microsoft.com/office/drawing/2014/main" id="{B8461677-B236-4FFA-9E80-7E5B1A8731B2}"/>
              </a:ext>
            </a:extLst>
          </p:cNvPr>
          <p:cNvSpPr>
            <a:spLocks noGrp="1"/>
          </p:cNvSpPr>
          <p:nvPr>
            <p:ph type="title"/>
          </p:nvPr>
        </p:nvSpPr>
        <p:spPr/>
        <p:txBody>
          <a:bodyPr/>
          <a:lstStyle/>
          <a:p>
            <a:pPr algn="ctr" eaLnBrk="1" hangingPunct="1"/>
            <a:r>
              <a:rPr lang="de-DE" altLang="cs-CZ" sz="2800" dirty="0"/>
              <a:t>STADTBEZIRKE</a:t>
            </a:r>
            <a:endParaRPr lang="cs-CZ" altLang="cs-CZ" sz="2800" dirty="0"/>
          </a:p>
        </p:txBody>
      </p:sp>
      <p:pic>
        <p:nvPicPr>
          <p:cNvPr id="3075" name="Picture 2" descr="C:\Users\Tvrdík\Documents\Bavorsko\Berlin-mapa.png">
            <a:extLst>
              <a:ext uri="{FF2B5EF4-FFF2-40B4-BE49-F238E27FC236}">
                <a16:creationId xmlns:a16="http://schemas.microsoft.com/office/drawing/2014/main" id="{25635DB3-F707-4B82-98C2-4F9F4F3562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41689" y="1600201"/>
            <a:ext cx="5508625" cy="4525963"/>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F0A54EB0-AD15-4AE4-870B-21E62FFFB70F}"/>
              </a:ext>
            </a:extLst>
          </p:cNvPr>
          <p:cNvSpPr>
            <a:spLocks noGrp="1"/>
          </p:cNvSpPr>
          <p:nvPr>
            <p:ph type="title"/>
          </p:nvPr>
        </p:nvSpPr>
        <p:spPr/>
        <p:txBody>
          <a:bodyPr/>
          <a:lstStyle/>
          <a:p>
            <a:pPr algn="ctr" eaLnBrk="1" hangingPunct="1"/>
            <a:r>
              <a:rPr lang="de-DE" altLang="cs-CZ" sz="2800" dirty="0"/>
              <a:t>STADT- UND LANDSYMBOLE</a:t>
            </a:r>
            <a:endParaRPr lang="cs-CZ" altLang="cs-CZ" sz="2800" dirty="0"/>
          </a:p>
        </p:txBody>
      </p:sp>
      <p:pic>
        <p:nvPicPr>
          <p:cNvPr id="4099" name="Picture 2" descr="C:\Users\Tvrdík\Documents\Bavorsko\Berlin-znak.png">
            <a:extLst>
              <a:ext uri="{FF2B5EF4-FFF2-40B4-BE49-F238E27FC236}">
                <a16:creationId xmlns:a16="http://schemas.microsoft.com/office/drawing/2014/main" id="{A5C7452E-9534-4180-89C3-954BECB200A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620964" y="1600201"/>
            <a:ext cx="2759075" cy="4525963"/>
          </a:xfrm>
          <a:noFill/>
        </p:spPr>
      </p:pic>
      <p:pic>
        <p:nvPicPr>
          <p:cNvPr id="4100" name="Picture 3" descr="C:\Users\Tvrdík\Documents\Bavorsko\Berlin-vlajka.png">
            <a:extLst>
              <a:ext uri="{FF2B5EF4-FFF2-40B4-BE49-F238E27FC236}">
                <a16:creationId xmlns:a16="http://schemas.microsoft.com/office/drawing/2014/main" id="{1B559580-6DEC-40FE-BF0D-340261F7E97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2651126"/>
            <a:ext cx="4038600" cy="2424113"/>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0ADFD89E-ADAF-429C-B2A3-EA8F86D648AF}"/>
              </a:ext>
            </a:extLst>
          </p:cNvPr>
          <p:cNvSpPr>
            <a:spLocks noGrp="1"/>
          </p:cNvSpPr>
          <p:nvPr>
            <p:ph type="title"/>
          </p:nvPr>
        </p:nvSpPr>
        <p:spPr/>
        <p:txBody>
          <a:bodyPr/>
          <a:lstStyle/>
          <a:p>
            <a:pPr algn="ctr" eaLnBrk="1" hangingPunct="1"/>
            <a:r>
              <a:rPr lang="de-DE" altLang="cs-CZ" sz="3600" dirty="0"/>
              <a:t>GETEILTES BERLIN</a:t>
            </a:r>
            <a:endParaRPr lang="cs-CZ" altLang="cs-CZ" sz="3600" dirty="0"/>
          </a:p>
        </p:txBody>
      </p:sp>
      <p:pic>
        <p:nvPicPr>
          <p:cNvPr id="5123" name="Picture 2" descr="C:\Users\Tvrdík\Documents\Bavorsko\Berlin-sektory.png">
            <a:extLst>
              <a:ext uri="{FF2B5EF4-FFF2-40B4-BE49-F238E27FC236}">
                <a16:creationId xmlns:a16="http://schemas.microsoft.com/office/drawing/2014/main" id="{ACA48C60-5669-4F1D-B469-3CA9AD54F2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02000" y="1600201"/>
            <a:ext cx="5588000" cy="4525963"/>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2AB565E8-6FA6-418E-8A1D-105C2A3E4B26}"/>
              </a:ext>
            </a:extLst>
          </p:cNvPr>
          <p:cNvSpPr>
            <a:spLocks noGrp="1"/>
          </p:cNvSpPr>
          <p:nvPr>
            <p:ph type="title"/>
          </p:nvPr>
        </p:nvSpPr>
        <p:spPr/>
        <p:txBody>
          <a:bodyPr/>
          <a:lstStyle/>
          <a:p>
            <a:pPr algn="ctr" eaLnBrk="1" hangingPunct="1"/>
            <a:r>
              <a:rPr lang="de-DE" altLang="cs-CZ" sz="2800" dirty="0"/>
              <a:t>NACHKRIEGSGESCHICHTE</a:t>
            </a:r>
            <a:endParaRPr lang="cs-CZ" altLang="cs-CZ" sz="2800" dirty="0"/>
          </a:p>
        </p:txBody>
      </p:sp>
      <p:sp>
        <p:nvSpPr>
          <p:cNvPr id="7171" name="Zástupný symbol pro obsah 2">
            <a:extLst>
              <a:ext uri="{FF2B5EF4-FFF2-40B4-BE49-F238E27FC236}">
                <a16:creationId xmlns:a16="http://schemas.microsoft.com/office/drawing/2014/main" id="{465AD0E8-8B09-460B-B5C7-82F90AFD7A03}"/>
              </a:ext>
            </a:extLst>
          </p:cNvPr>
          <p:cNvSpPr>
            <a:spLocks noGrp="1"/>
          </p:cNvSpPr>
          <p:nvPr>
            <p:ph idx="1"/>
          </p:nvPr>
        </p:nvSpPr>
        <p:spPr/>
        <p:txBody>
          <a:bodyPr>
            <a:normAutofit fontScale="92500" lnSpcReduction="20000"/>
          </a:bodyPr>
          <a:lstStyle/>
          <a:p>
            <a:pPr algn="just" eaLnBrk="1" hangingPunct="1"/>
            <a:r>
              <a:rPr lang="cs-CZ" altLang="cs-CZ" sz="2000" dirty="0"/>
              <a:t>1945 </a:t>
            </a:r>
            <a:r>
              <a:rPr lang="de-DE" altLang="cs-CZ" sz="2000" dirty="0"/>
              <a:t>vier Sektoren </a:t>
            </a:r>
            <a:r>
              <a:rPr lang="cs-CZ" altLang="cs-CZ" sz="2000" dirty="0"/>
              <a:t>(</a:t>
            </a:r>
            <a:r>
              <a:rPr lang="de-DE" altLang="cs-CZ" sz="2000" dirty="0"/>
              <a:t>Alliierte Kommandantur</a:t>
            </a:r>
            <a:r>
              <a:rPr lang="cs-CZ" altLang="cs-CZ" sz="2000" dirty="0"/>
              <a:t>)</a:t>
            </a:r>
          </a:p>
          <a:p>
            <a:pPr algn="just" eaLnBrk="1" hangingPunct="1"/>
            <a:r>
              <a:rPr lang="de-DE" altLang="cs-CZ" sz="2000" dirty="0"/>
              <a:t>September </a:t>
            </a:r>
            <a:r>
              <a:rPr lang="cs-CZ" altLang="cs-CZ" sz="2000" dirty="0"/>
              <a:t>1948 – </a:t>
            </a:r>
            <a:r>
              <a:rPr lang="de-DE" altLang="cs-CZ" sz="2000" dirty="0"/>
              <a:t>die politische Aufteilung auf zwei Blöcke</a:t>
            </a:r>
            <a:r>
              <a:rPr lang="cs-CZ" altLang="cs-CZ" sz="2000" dirty="0"/>
              <a:t> (</a:t>
            </a:r>
            <a:r>
              <a:rPr lang="de-DE" altLang="cs-CZ" sz="2000" dirty="0"/>
              <a:t>UdSSR zog sich aus der Kommandantur zurück</a:t>
            </a:r>
            <a:r>
              <a:rPr lang="cs-CZ" altLang="cs-CZ" sz="2000" dirty="0"/>
              <a:t>)</a:t>
            </a:r>
          </a:p>
          <a:p>
            <a:pPr algn="just" eaLnBrk="1" hangingPunct="1"/>
            <a:r>
              <a:rPr lang="cs-CZ" altLang="cs-CZ" sz="2000" dirty="0"/>
              <a:t>1949 – </a:t>
            </a:r>
            <a:r>
              <a:rPr lang="de-DE" altLang="cs-CZ" sz="2000" dirty="0"/>
              <a:t>der sowjetische Sektor zur Hauptstadt der DDR </a:t>
            </a:r>
            <a:r>
              <a:rPr lang="cs-CZ" altLang="cs-CZ" sz="2000" dirty="0"/>
              <a:t>(</a:t>
            </a:r>
            <a:r>
              <a:rPr lang="de-DE" altLang="cs-CZ" sz="2000" dirty="0"/>
              <a:t>von den westlichen Alliierten und der BRD nicht anerkannt</a:t>
            </a:r>
            <a:r>
              <a:rPr lang="cs-CZ" altLang="cs-CZ" sz="2000" dirty="0"/>
              <a:t>)</a:t>
            </a:r>
          </a:p>
          <a:p>
            <a:pPr algn="just" eaLnBrk="1" hangingPunct="1"/>
            <a:r>
              <a:rPr lang="cs-CZ" altLang="cs-CZ" sz="2000" dirty="0"/>
              <a:t>1950 – </a:t>
            </a:r>
            <a:r>
              <a:rPr lang="de-DE" altLang="cs-CZ" sz="2000" dirty="0"/>
              <a:t>die Verfassung in den westlichen Sektoren Berlins trat in Kraft ein</a:t>
            </a:r>
            <a:r>
              <a:rPr lang="cs-CZ" altLang="cs-CZ" sz="2000" dirty="0"/>
              <a:t>: </a:t>
            </a:r>
            <a:r>
              <a:rPr lang="de-DE" altLang="cs-CZ" sz="2000" dirty="0"/>
              <a:t>West-Berlin ist zwar für den Bestandteil der BRD gehalten, aber die Souveränität über die Stadt üben auch weiterhin die Alliierten aus</a:t>
            </a:r>
            <a:r>
              <a:rPr lang="cs-CZ" altLang="cs-CZ" sz="2000" dirty="0"/>
              <a:t>, </a:t>
            </a:r>
            <a:r>
              <a:rPr lang="de-DE" altLang="cs-CZ" sz="2000" dirty="0"/>
              <a:t>deshalb hat das Bundesrecht nur eine vermittelnde Funktion</a:t>
            </a:r>
            <a:r>
              <a:rPr lang="cs-CZ" altLang="cs-CZ" sz="2000" dirty="0"/>
              <a:t>; </a:t>
            </a:r>
            <a:r>
              <a:rPr lang="de-DE" altLang="cs-CZ" sz="2000" dirty="0"/>
              <a:t>West-Berlin hat eine selbstständige Abgeordnetenkammer und den Senat</a:t>
            </a:r>
            <a:r>
              <a:rPr lang="cs-CZ" altLang="cs-CZ" sz="2000" dirty="0"/>
              <a:t>, </a:t>
            </a:r>
            <a:r>
              <a:rPr lang="de-DE" altLang="cs-CZ" sz="2000" dirty="0"/>
              <a:t>die Stadt regiert ein regierender Bürgermeister statt Bundeskanzler</a:t>
            </a:r>
            <a:r>
              <a:rPr lang="cs-CZ" altLang="cs-CZ" sz="2000" dirty="0"/>
              <a:t>, </a:t>
            </a:r>
            <a:r>
              <a:rPr lang="de-DE" altLang="cs-CZ" sz="2000" dirty="0"/>
              <a:t>in den Bundesrat schickt sie Vertreter ohne volles Stimmrecht</a:t>
            </a:r>
            <a:r>
              <a:rPr lang="cs-CZ" altLang="cs-CZ" sz="2000" dirty="0"/>
              <a:t>. </a:t>
            </a:r>
            <a:r>
              <a:rPr lang="de-DE" altLang="cs-CZ" sz="2000" dirty="0"/>
              <a:t>Die Gesetze der BRD müssen von der Westberliner Abgeordnetenkammer abgestimmt werden</a:t>
            </a:r>
            <a:r>
              <a:rPr lang="cs-CZ" altLang="cs-CZ" sz="2000" dirty="0"/>
              <a:t>.</a:t>
            </a:r>
          </a:p>
          <a:p>
            <a:pPr algn="just" eaLnBrk="1" hangingPunct="1"/>
            <a:r>
              <a:rPr lang="cs-CZ" altLang="cs-CZ" sz="2000" dirty="0"/>
              <a:t>03.10.1990 </a:t>
            </a:r>
            <a:r>
              <a:rPr lang="de-DE" altLang="cs-CZ" sz="2000" dirty="0"/>
              <a:t>entstand durch den Beitritt der DDR zur BRD das Land Berlin</a:t>
            </a:r>
            <a:r>
              <a:rPr lang="cs-CZ" altLang="cs-CZ" sz="2000" dirty="0"/>
              <a:t>, </a:t>
            </a:r>
            <a:r>
              <a:rPr lang="de-DE" altLang="cs-CZ" sz="2000" dirty="0"/>
              <a:t>für das am </a:t>
            </a:r>
            <a:r>
              <a:rPr lang="cs-CZ" altLang="cs-CZ" sz="2000" dirty="0"/>
              <a:t>11.01.1991 </a:t>
            </a:r>
            <a:r>
              <a:rPr lang="de-DE" altLang="cs-CZ" sz="2000" dirty="0"/>
              <a:t>die Westberliner Verfassung in Kraft trat</a:t>
            </a:r>
            <a:endParaRPr lang="cs-CZ" altLang="cs-CZ" sz="2000" dirty="0"/>
          </a:p>
          <a:p>
            <a:pPr algn="just" eaLnBrk="1" hangingPunct="1"/>
            <a:r>
              <a:rPr lang="de-DE" altLang="cs-CZ" sz="2000" dirty="0"/>
              <a:t>Berlin wurde zur Hauptstadt</a:t>
            </a:r>
            <a:r>
              <a:rPr lang="cs-CZ" altLang="cs-CZ" sz="2000" dirty="0"/>
              <a:t> </a:t>
            </a:r>
            <a:r>
              <a:rPr lang="de-DE" altLang="cs-CZ" sz="2000" dirty="0"/>
              <a:t>der neuen Bundesrepublik Deutschland erklärt</a:t>
            </a:r>
            <a:endParaRPr lang="cs-CZ" altLang="cs-CZ" sz="2000" dirty="0"/>
          </a:p>
          <a:p>
            <a:pPr algn="just" eaLnBrk="1" hangingPunct="1"/>
            <a:r>
              <a:rPr lang="de-DE" altLang="cs-CZ" sz="2000" dirty="0"/>
              <a:t>Ab </a:t>
            </a:r>
            <a:r>
              <a:rPr lang="cs-CZ" altLang="cs-CZ" sz="2000" dirty="0"/>
              <a:t>1994 </a:t>
            </a:r>
            <a:r>
              <a:rPr lang="de-DE" altLang="cs-CZ" sz="2000" dirty="0"/>
              <a:t>Sitz des Bundespräsidenten</a:t>
            </a:r>
            <a:endParaRPr lang="cs-CZ" altLang="cs-CZ" sz="2000" dirty="0"/>
          </a:p>
          <a:p>
            <a:pPr algn="just" eaLnBrk="1" hangingPunct="1"/>
            <a:r>
              <a:rPr lang="de-DE" altLang="cs-CZ" sz="2000" dirty="0"/>
              <a:t>Ab </a:t>
            </a:r>
            <a:r>
              <a:rPr lang="cs-CZ" altLang="cs-CZ" sz="2000" dirty="0"/>
              <a:t>1999 </a:t>
            </a:r>
            <a:r>
              <a:rPr lang="de-DE" altLang="cs-CZ" sz="2000" dirty="0"/>
              <a:t>Sitz des Bundestags und des Bundesrates</a:t>
            </a:r>
            <a:endParaRPr lang="cs-CZ" altLang="cs-CZ"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7210FC33-8180-46C8-832A-C48ECA19C5E6}"/>
              </a:ext>
            </a:extLst>
          </p:cNvPr>
          <p:cNvSpPr>
            <a:spLocks noGrp="1"/>
          </p:cNvSpPr>
          <p:nvPr>
            <p:ph type="title"/>
          </p:nvPr>
        </p:nvSpPr>
        <p:spPr/>
        <p:txBody>
          <a:bodyPr/>
          <a:lstStyle/>
          <a:p>
            <a:pPr algn="ctr" eaLnBrk="1" hangingPunct="1"/>
            <a:r>
              <a:rPr lang="de-DE" altLang="cs-CZ" sz="2400" dirty="0"/>
              <a:t>FIRMEN</a:t>
            </a:r>
            <a:r>
              <a:rPr lang="cs-CZ" altLang="cs-CZ" sz="2400" dirty="0"/>
              <a:t> I.</a:t>
            </a:r>
          </a:p>
        </p:txBody>
      </p:sp>
      <p:sp>
        <p:nvSpPr>
          <p:cNvPr id="8195" name="Zástupný symbol pro obsah 2">
            <a:extLst>
              <a:ext uri="{FF2B5EF4-FFF2-40B4-BE49-F238E27FC236}">
                <a16:creationId xmlns:a16="http://schemas.microsoft.com/office/drawing/2014/main" id="{B458B670-87CE-42A7-B374-376B2B49134B}"/>
              </a:ext>
            </a:extLst>
          </p:cNvPr>
          <p:cNvSpPr>
            <a:spLocks noGrp="1"/>
          </p:cNvSpPr>
          <p:nvPr>
            <p:ph idx="1"/>
          </p:nvPr>
        </p:nvSpPr>
        <p:spPr/>
        <p:txBody>
          <a:bodyPr/>
          <a:lstStyle/>
          <a:p>
            <a:pPr algn="just" eaLnBrk="1" hangingPunct="1"/>
            <a:r>
              <a:rPr lang="cs-CZ" altLang="cs-CZ" sz="2000" dirty="0"/>
              <a:t>Siemens AG </a:t>
            </a:r>
            <a:r>
              <a:rPr lang="de-DE" altLang="cs-CZ" sz="2000" dirty="0"/>
              <a:t>Berlin und München – Hersteller von Signalanlagen für Eisenbahnstrecken </a:t>
            </a:r>
            <a:r>
              <a:rPr lang="cs-CZ" altLang="cs-CZ" sz="2000" dirty="0"/>
              <a:t>(</a:t>
            </a:r>
            <a:r>
              <a:rPr lang="de-DE" altLang="cs-CZ" sz="2000" dirty="0"/>
              <a:t>der erste europäische Telegraph Berlin – Frankfurt am Main </a:t>
            </a:r>
            <a:r>
              <a:rPr lang="cs-CZ" altLang="cs-CZ" sz="2000" dirty="0"/>
              <a:t>1848), </a:t>
            </a:r>
            <a:r>
              <a:rPr lang="de-DE" altLang="cs-CZ" sz="2000" dirty="0"/>
              <a:t>Elektrogeneratoren</a:t>
            </a:r>
            <a:r>
              <a:rPr lang="cs-CZ" altLang="cs-CZ" sz="2000" dirty="0"/>
              <a:t>, </a:t>
            </a:r>
            <a:r>
              <a:rPr lang="de-DE" altLang="cs-CZ" sz="2000" dirty="0"/>
              <a:t>Dynamomaschinen</a:t>
            </a:r>
            <a:r>
              <a:rPr lang="cs-CZ" altLang="cs-CZ" sz="2000" dirty="0"/>
              <a:t>, </a:t>
            </a:r>
            <a:r>
              <a:rPr lang="de-DE" altLang="cs-CZ" sz="2000" dirty="0"/>
              <a:t>Straßenbahnen</a:t>
            </a:r>
            <a:r>
              <a:rPr lang="cs-CZ" altLang="cs-CZ" sz="2000" dirty="0"/>
              <a:t>, </a:t>
            </a:r>
            <a:r>
              <a:rPr lang="de-DE" altLang="cs-CZ" sz="2000" dirty="0"/>
              <a:t>Seilbahnen usw.</a:t>
            </a:r>
            <a:r>
              <a:rPr lang="cs-CZ" altLang="cs-CZ" sz="2000" dirty="0"/>
              <a:t> </a:t>
            </a:r>
            <a:r>
              <a:rPr lang="de-DE" altLang="cs-CZ" sz="2000" dirty="0"/>
              <a:t>Gegründet 1847 von </a:t>
            </a:r>
            <a:r>
              <a:rPr lang="cs-CZ" altLang="cs-CZ" sz="2000" dirty="0"/>
              <a:t>Werner von Siemens a Johann Georg </a:t>
            </a:r>
            <a:r>
              <a:rPr lang="de-DE" altLang="cs-CZ" sz="2000" dirty="0"/>
              <a:t>Halske als</a:t>
            </a:r>
            <a:r>
              <a:rPr lang="cs-CZ" altLang="cs-CZ" sz="2000" dirty="0"/>
              <a:t> </a:t>
            </a:r>
            <a:r>
              <a:rPr lang="de-DE" altLang="cs-CZ" sz="2000" dirty="0"/>
              <a:t>Telegraphen-Bauanstalt von Siemens &amp; Halske.</a:t>
            </a:r>
          </a:p>
          <a:p>
            <a:pPr algn="just" eaLnBrk="1" hangingPunct="1"/>
            <a:r>
              <a:rPr lang="de-DE" altLang="cs-CZ" sz="2000" dirty="0"/>
              <a:t>AEG (</a:t>
            </a:r>
            <a:r>
              <a:rPr lang="de-DE" altLang="cs-CZ" sz="2000" b="1" dirty="0"/>
              <a:t>A</a:t>
            </a:r>
            <a:r>
              <a:rPr lang="de-DE" altLang="cs-CZ" sz="2000" dirty="0"/>
              <a:t>llgemeine </a:t>
            </a:r>
            <a:r>
              <a:rPr lang="de-DE" altLang="cs-CZ" sz="2000" b="1" dirty="0"/>
              <a:t>E</a:t>
            </a:r>
            <a:r>
              <a:rPr lang="de-DE" altLang="cs-CZ" sz="2000" dirty="0"/>
              <a:t>lektrizitäts-</a:t>
            </a:r>
            <a:r>
              <a:rPr lang="de-DE" altLang="cs-CZ" sz="2000" b="1" dirty="0"/>
              <a:t>G</a:t>
            </a:r>
            <a:r>
              <a:rPr lang="de-DE" altLang="cs-CZ" sz="2000" dirty="0"/>
              <a:t>esellschaft, 1887-1996) Berlin – Fabrik für Herstellung von Starkstromtechnik</a:t>
            </a:r>
            <a:r>
              <a:rPr lang="cs-CZ" altLang="cs-CZ" sz="2000" dirty="0"/>
              <a:t>, </a:t>
            </a:r>
            <a:r>
              <a:rPr lang="de-DE" altLang="cs-CZ" sz="2000" dirty="0"/>
              <a:t>elektrischer Beleuchtung</a:t>
            </a:r>
            <a:r>
              <a:rPr lang="cs-CZ" altLang="cs-CZ" sz="2000" dirty="0"/>
              <a:t>, </a:t>
            </a:r>
            <a:r>
              <a:rPr lang="de-DE" altLang="cs-CZ" sz="2000" dirty="0"/>
              <a:t>elektrischen Bahnen</a:t>
            </a:r>
            <a:r>
              <a:rPr lang="cs-CZ" altLang="cs-CZ" sz="2000" dirty="0"/>
              <a:t>, </a:t>
            </a:r>
            <a:r>
              <a:rPr lang="de-DE" altLang="cs-CZ" sz="2000" dirty="0"/>
              <a:t>elektrischen Fernleitungen</a:t>
            </a:r>
            <a:r>
              <a:rPr lang="cs-CZ" altLang="cs-CZ" sz="2000" dirty="0"/>
              <a:t>,</a:t>
            </a:r>
            <a:r>
              <a:rPr lang="de-DE" altLang="cs-CZ" sz="2000" dirty="0"/>
              <a:t> aber auch von Dampfturbinen</a:t>
            </a:r>
            <a:r>
              <a:rPr lang="cs-CZ" altLang="cs-CZ" sz="2000" dirty="0"/>
              <a:t>, </a:t>
            </a:r>
            <a:r>
              <a:rPr lang="de-DE" altLang="cs-CZ" sz="2000" dirty="0"/>
              <a:t>der erste Hersteller des Tonbandgeräts </a:t>
            </a:r>
            <a:r>
              <a:rPr lang="cs-CZ" altLang="cs-CZ" sz="2000" dirty="0"/>
              <a:t>1935. </a:t>
            </a:r>
            <a:r>
              <a:rPr lang="de-DE" altLang="cs-CZ" sz="2000" dirty="0"/>
              <a:t>Gegründet </a:t>
            </a:r>
            <a:r>
              <a:rPr lang="cs-CZ" altLang="cs-CZ" sz="2000" dirty="0"/>
              <a:t>1887 </a:t>
            </a:r>
            <a:r>
              <a:rPr lang="de-DE" altLang="cs-CZ" sz="2000" dirty="0"/>
              <a:t>von </a:t>
            </a:r>
            <a:r>
              <a:rPr lang="cs-CZ" altLang="cs-CZ" sz="2000" dirty="0"/>
              <a:t>Emil </a:t>
            </a:r>
            <a:r>
              <a:rPr lang="de-DE" altLang="cs-CZ" sz="2000" dirty="0"/>
              <a:t>Rathenau</a:t>
            </a:r>
            <a:r>
              <a:rPr lang="cs-CZ" altLang="cs-CZ" sz="2000" dirty="0"/>
              <a:t>, </a:t>
            </a:r>
            <a:r>
              <a:rPr lang="de-DE" altLang="cs-CZ" sz="2000" dirty="0"/>
              <a:t>der für Deutschland von Edison Patente auf Glühbirnen abkaufte</a:t>
            </a:r>
            <a:r>
              <a:rPr lang="cs-CZ" altLang="cs-CZ" sz="2000" dirty="0"/>
              <a:t>, </a:t>
            </a:r>
            <a:r>
              <a:rPr lang="de-DE" altLang="cs-CZ" sz="2000" dirty="0"/>
              <a:t>als Deutsche Edison-Gesellschaft für angewandte Elektrizität. Diese Firma gründete </a:t>
            </a:r>
            <a:r>
              <a:rPr lang="cs-CZ" altLang="cs-CZ" sz="2000" dirty="0"/>
              <a:t>1889 </a:t>
            </a:r>
            <a:r>
              <a:rPr lang="de-DE" altLang="cs-CZ" sz="2000" dirty="0"/>
              <a:t>die Berliner Elektrizitätswerke und mit Siemens </a:t>
            </a:r>
            <a:r>
              <a:rPr lang="cs-CZ" altLang="cs-CZ" sz="2000" dirty="0"/>
              <a:t>1903 </a:t>
            </a:r>
            <a:r>
              <a:rPr lang="de-DE" altLang="cs-CZ" sz="2000" dirty="0"/>
              <a:t>die weltberühmte Firma Telefunken</a:t>
            </a:r>
            <a:r>
              <a:rPr lang="cs-CZ" altLang="cs-CZ" sz="2000" dirty="0"/>
              <a:t>. </a:t>
            </a:r>
            <a:r>
              <a:rPr lang="de-DE" altLang="cs-CZ" sz="2000" dirty="0"/>
              <a:t>Ab</a:t>
            </a:r>
            <a:r>
              <a:rPr lang="cs-CZ" altLang="cs-CZ" sz="2000" dirty="0"/>
              <a:t> 1967 AEG-</a:t>
            </a:r>
            <a:r>
              <a:rPr lang="de-DE" altLang="cs-CZ" sz="2000" dirty="0"/>
              <a:t>Telefunken mit Sitz in Frankfurt am Main</a:t>
            </a:r>
            <a:r>
              <a:rPr lang="cs-CZ" altLang="cs-CZ" sz="2000" dirty="0"/>
              <a:t>, 1996 </a:t>
            </a:r>
            <a:r>
              <a:rPr lang="de-DE" altLang="cs-CZ" sz="2000" dirty="0"/>
              <a:t>in vier verschiedene Konzerne aufgelöst</a:t>
            </a:r>
            <a:r>
              <a:rPr lang="cs-CZ" altLang="cs-CZ" sz="2000" dirty="0"/>
              <a:t> – </a:t>
            </a:r>
            <a:r>
              <a:rPr lang="de-DE" altLang="cs-CZ" sz="2000" dirty="0"/>
              <a:t>die Marke wurde belassen</a:t>
            </a:r>
            <a:r>
              <a:rPr lang="cs-CZ" altLang="cs-CZ" sz="20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CA42058B-1A17-4BFA-91FB-EC0F503D98EC}"/>
              </a:ext>
            </a:extLst>
          </p:cNvPr>
          <p:cNvSpPr>
            <a:spLocks noGrp="1"/>
          </p:cNvSpPr>
          <p:nvPr>
            <p:ph type="title"/>
          </p:nvPr>
        </p:nvSpPr>
        <p:spPr/>
        <p:txBody>
          <a:bodyPr/>
          <a:lstStyle/>
          <a:p>
            <a:pPr algn="ctr" eaLnBrk="1" hangingPunct="1"/>
            <a:r>
              <a:rPr lang="de-DE" altLang="cs-CZ" sz="2400" dirty="0"/>
              <a:t>FIRMEN II.</a:t>
            </a:r>
            <a:endParaRPr lang="cs-CZ" altLang="cs-CZ" sz="2400" dirty="0"/>
          </a:p>
        </p:txBody>
      </p:sp>
      <p:sp>
        <p:nvSpPr>
          <p:cNvPr id="9219" name="Zástupný symbol pro obsah 2">
            <a:extLst>
              <a:ext uri="{FF2B5EF4-FFF2-40B4-BE49-F238E27FC236}">
                <a16:creationId xmlns:a16="http://schemas.microsoft.com/office/drawing/2014/main" id="{A374E720-FF40-40DD-A921-D7A47C99FF44}"/>
              </a:ext>
            </a:extLst>
          </p:cNvPr>
          <p:cNvSpPr>
            <a:spLocks noGrp="1"/>
          </p:cNvSpPr>
          <p:nvPr>
            <p:ph idx="1"/>
          </p:nvPr>
        </p:nvSpPr>
        <p:spPr/>
        <p:txBody>
          <a:bodyPr/>
          <a:lstStyle/>
          <a:p>
            <a:pPr algn="just" eaLnBrk="1" hangingPunct="1"/>
            <a:r>
              <a:rPr lang="de-DE" altLang="cs-CZ" sz="2000" dirty="0"/>
              <a:t>Schering</a:t>
            </a:r>
            <a:r>
              <a:rPr lang="cs-CZ" altLang="cs-CZ" sz="2000" dirty="0"/>
              <a:t> AG </a:t>
            </a:r>
            <a:r>
              <a:rPr lang="de-DE" altLang="cs-CZ" sz="2000" dirty="0"/>
              <a:t>Berlin</a:t>
            </a:r>
            <a:r>
              <a:rPr lang="cs-CZ" altLang="cs-CZ" sz="2000" dirty="0"/>
              <a:t> (1851-2006) – </a:t>
            </a:r>
            <a:r>
              <a:rPr lang="de-DE" altLang="cs-CZ" sz="2000" dirty="0"/>
              <a:t>pharmazeutischer Konzern, der aus der 1851 von Ernst Schering gegründeten Grünen Apotheke hervorging. Der eigentliche Start des Unternehmens war Chemische Fabrik auf Aktien (vormals Ernst Schering) von 1871, das 2006</a:t>
            </a:r>
            <a:r>
              <a:rPr lang="cs-CZ" altLang="cs-CZ" sz="2000" dirty="0"/>
              <a:t> </a:t>
            </a:r>
            <a:r>
              <a:rPr lang="de-DE" altLang="cs-CZ" sz="2000" dirty="0"/>
              <a:t>der pharmazeutische Konzern </a:t>
            </a:r>
            <a:r>
              <a:rPr lang="cs-CZ" altLang="cs-CZ" sz="2000" dirty="0"/>
              <a:t>Bayer</a:t>
            </a:r>
            <a:r>
              <a:rPr lang="de-DE" altLang="cs-CZ" sz="2000" dirty="0"/>
              <a:t> übernahm</a:t>
            </a:r>
            <a:r>
              <a:rPr lang="cs-CZ" altLang="cs-CZ" sz="2000" dirty="0"/>
              <a:t>.</a:t>
            </a:r>
          </a:p>
          <a:p>
            <a:pPr algn="just" eaLnBrk="1" hangingPunct="1"/>
            <a:r>
              <a:rPr lang="de-DE" altLang="cs-CZ" sz="2000" dirty="0"/>
              <a:t>Borsig</a:t>
            </a:r>
            <a:r>
              <a:rPr lang="cs-CZ" altLang="cs-CZ" sz="2000" dirty="0"/>
              <a:t> </a:t>
            </a:r>
            <a:r>
              <a:rPr lang="de-DE" altLang="cs-CZ" sz="2000" dirty="0"/>
              <a:t>Berlin</a:t>
            </a:r>
            <a:r>
              <a:rPr lang="cs-CZ" altLang="cs-CZ" sz="2000" dirty="0"/>
              <a:t> (1837-1970) – </a:t>
            </a:r>
            <a:r>
              <a:rPr lang="de-DE" altLang="cs-CZ" sz="2000" dirty="0"/>
              <a:t>das zweitgrößte Weltunternehmen für Herstellung von Dampflokomotiven</a:t>
            </a:r>
            <a:r>
              <a:rPr lang="cs-CZ" altLang="cs-CZ" sz="2000" dirty="0"/>
              <a:t>. </a:t>
            </a:r>
            <a:r>
              <a:rPr lang="de-DE" altLang="cs-CZ" sz="2000" dirty="0"/>
              <a:t>Es wurde von Johann Friedrich August Borsig 1837 in Berlin gegründet, die erste Dampflokomotive wurde 1840 erzeugt</a:t>
            </a:r>
            <a:r>
              <a:rPr lang="cs-CZ" altLang="cs-CZ" sz="2000" dirty="0"/>
              <a:t>. </a:t>
            </a:r>
            <a:r>
              <a:rPr lang="de-DE" altLang="cs-CZ" sz="2000" dirty="0"/>
              <a:t>Die Firma stand </a:t>
            </a:r>
            <a:r>
              <a:rPr lang="cs-CZ" altLang="cs-CZ" sz="2000" dirty="0"/>
              <a:t>1930 </a:t>
            </a:r>
            <a:r>
              <a:rPr lang="de-DE" altLang="cs-CZ" sz="2000" dirty="0"/>
              <a:t>vor dem Krach</a:t>
            </a:r>
            <a:r>
              <a:rPr lang="cs-CZ" altLang="cs-CZ" sz="2000" dirty="0"/>
              <a:t>, </a:t>
            </a:r>
            <a:r>
              <a:rPr lang="de-DE" altLang="cs-CZ" sz="2000" dirty="0"/>
              <a:t>gerettet wurde sie 1931 durch Fusion mit der AEG</a:t>
            </a:r>
            <a:r>
              <a:rPr lang="cs-CZ" altLang="cs-CZ" sz="2000" dirty="0"/>
              <a:t>. </a:t>
            </a:r>
            <a:r>
              <a:rPr lang="de-DE" altLang="cs-CZ" sz="2000" dirty="0"/>
              <a:t>Definitiv endete sie </a:t>
            </a:r>
            <a:r>
              <a:rPr lang="cs-CZ" altLang="cs-CZ" sz="2000" dirty="0"/>
              <a:t>1970 </a:t>
            </a:r>
            <a:r>
              <a:rPr lang="de-DE" altLang="cs-CZ" sz="2000" dirty="0"/>
              <a:t>durch Übernahme von ursprünglich britischer Firma Babcock für Herstellung von Dampfkesseln (Deutsche Babcock AG).</a:t>
            </a:r>
            <a:endParaRPr lang="cs-CZ" altLang="cs-CZ"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CFFF14FB-9220-4CDE-A676-3A7A98D9095B}"/>
              </a:ext>
            </a:extLst>
          </p:cNvPr>
          <p:cNvSpPr>
            <a:spLocks noGrp="1"/>
          </p:cNvSpPr>
          <p:nvPr>
            <p:ph type="title"/>
          </p:nvPr>
        </p:nvSpPr>
        <p:spPr/>
        <p:txBody>
          <a:bodyPr/>
          <a:lstStyle/>
          <a:p>
            <a:pPr algn="ctr" eaLnBrk="1" hangingPunct="1"/>
            <a:r>
              <a:rPr lang="de-DE" altLang="cs-CZ" sz="2400" dirty="0"/>
              <a:t>UNIVERSITÄTEN</a:t>
            </a:r>
            <a:endParaRPr lang="cs-CZ" altLang="cs-CZ" sz="2400" dirty="0"/>
          </a:p>
        </p:txBody>
      </p:sp>
      <p:sp>
        <p:nvSpPr>
          <p:cNvPr id="10243" name="Zástupný symbol pro obsah 2">
            <a:extLst>
              <a:ext uri="{FF2B5EF4-FFF2-40B4-BE49-F238E27FC236}">
                <a16:creationId xmlns:a16="http://schemas.microsoft.com/office/drawing/2014/main" id="{F3C3ECA6-4A79-40DF-BA58-D21BBF58749C}"/>
              </a:ext>
            </a:extLst>
          </p:cNvPr>
          <p:cNvSpPr>
            <a:spLocks noGrp="1"/>
          </p:cNvSpPr>
          <p:nvPr>
            <p:ph idx="1"/>
          </p:nvPr>
        </p:nvSpPr>
        <p:spPr/>
        <p:txBody>
          <a:bodyPr/>
          <a:lstStyle/>
          <a:p>
            <a:pPr algn="just" eaLnBrk="1" hangingPunct="1"/>
            <a:r>
              <a:rPr lang="de-DE" altLang="cs-CZ" sz="2000" dirty="0"/>
              <a:t>Humboldt-Universität zu Berlin (1810). Gegründet wurde sie vom preußischen König Friedrich Wilhelm III. Nach ihrem Gründer zwischen 1828 und 1946 benannt (Friedrich-Wilhelm-Universität), trug sie 1946-1949 den Namen Universität Berlin, seit 1949 Humboldt-Universität.</a:t>
            </a:r>
          </a:p>
          <a:p>
            <a:pPr algn="just" eaLnBrk="1" hangingPunct="1"/>
            <a:r>
              <a:rPr lang="de-DE" altLang="cs-CZ" sz="2000" dirty="0"/>
              <a:t>Freie Universität Berlin (04.12.1948). Die größte Berliner Universität wurde in den Westzonen der Stadt (Berlin-Dahlem) aus Protest gegen die Sowjetisierung der ursprünglichen Berliner Universität gegründet.</a:t>
            </a:r>
          </a:p>
          <a:p>
            <a:pPr algn="just" eaLnBrk="1" hangingPunct="1"/>
            <a:r>
              <a:rPr lang="de-DE" altLang="cs-CZ" sz="2000" dirty="0"/>
              <a:t>Technische Universität Berlin (1879) ist aus drei technischen Berufsschulen der preußischen Könige </a:t>
            </a:r>
            <a:r>
              <a:rPr lang="cs-CZ" altLang="cs-CZ" sz="2000" dirty="0"/>
              <a:t>– </a:t>
            </a:r>
            <a:r>
              <a:rPr lang="de-DE" altLang="cs-CZ" sz="2000" dirty="0"/>
              <a:t>der Bergakademie (1770), der Bauakademie (1799) und der Technischen Schule (1821) hervorgegangen. Ab 1879 Königliche Technische Hochschule, ab 1946 Technische Universität. </a:t>
            </a:r>
          </a:p>
          <a:p>
            <a:pPr algn="just" eaLnBrk="1" hangingPunct="1"/>
            <a:r>
              <a:rPr lang="de-DE" altLang="cs-CZ" sz="2000" dirty="0"/>
              <a:t>Universität der Künste Berlin (1975) ist aus mehreren Künstlerschulen, von denen die älteste aus dem 17. Jahrhundert stammte, hervorgegangen. Neben der Künstlerschulen in Bremen und Essen die einzige, an der alle künstlerischen Fächer unterrichtet werden</a:t>
            </a:r>
            <a:r>
              <a:rPr lang="cs-CZ" altLang="cs-CZ" sz="2000" dirty="0"/>
              <a:t>. </a:t>
            </a:r>
            <a:r>
              <a:rPr lang="de-DE" altLang="cs-CZ" sz="2000" dirty="0"/>
              <a:t>Ab</a:t>
            </a:r>
            <a:r>
              <a:rPr lang="cs-CZ" altLang="cs-CZ" sz="2000" dirty="0"/>
              <a:t> 2001 </a:t>
            </a:r>
            <a:r>
              <a:rPr lang="de-DE" altLang="cs-CZ" sz="2000" dirty="0"/>
              <a:t>Universität der Künste.</a:t>
            </a:r>
            <a:endParaRPr lang="cs-CZ" altLang="cs-CZ" sz="2000" dirty="0"/>
          </a:p>
        </p:txBody>
      </p:sp>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1203</Words>
  <Application>Microsoft Office PowerPoint</Application>
  <PresentationFormat>Širokoúhlá obrazovka</PresentationFormat>
  <Paragraphs>80</Paragraphs>
  <Slides>27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27</vt:i4>
      </vt:variant>
    </vt:vector>
  </HeadingPairs>
  <TitlesOfParts>
    <vt:vector size="31" baseType="lpstr">
      <vt:lpstr>Arial</vt:lpstr>
      <vt:lpstr>Calibri</vt:lpstr>
      <vt:lpstr>Calibri Light</vt:lpstr>
      <vt:lpstr>Motiv Office</vt:lpstr>
      <vt:lpstr>Stadtstaaten</vt:lpstr>
      <vt:lpstr>LAND BERLIN (BE)</vt:lpstr>
      <vt:lpstr>STADTBEZIRKE</vt:lpstr>
      <vt:lpstr>STADT- UND LANDSYMBOLE</vt:lpstr>
      <vt:lpstr>GETEILTES BERLIN</vt:lpstr>
      <vt:lpstr>NACHKRIEGSGESCHICHTE</vt:lpstr>
      <vt:lpstr>FIRMEN I.</vt:lpstr>
      <vt:lpstr>FIRMEN II.</vt:lpstr>
      <vt:lpstr>UNIVERSITÄTEN</vt:lpstr>
      <vt:lpstr>UNESCO-DENKMÄLER I. ALTES MUSEUM</vt:lpstr>
      <vt:lpstr> UNESCO-DENKMÄLER – I. NEUES MUSEUM</vt:lpstr>
      <vt:lpstr>UNESCO-DENKMÄLER I. ALTE NATIONALGALERIE </vt:lpstr>
      <vt:lpstr>UNESCO-DENKMÄLER I. BODE-MUSEUM </vt:lpstr>
      <vt:lpstr>UNESCO-DENKMÄLER I.  PERGAMONMUSEUM </vt:lpstr>
      <vt:lpstr>SEHENSWÜRDIGKEITEN BERLINS BRANDENBURGER TOR</vt:lpstr>
      <vt:lpstr>SEHENSWÜRDIGKEITEN BERLINS BUNDESRAT (PREUSSISCHES HERRENHAUS) – BERLINER MAUER – BUNDESKANZLERAMT – BUNDESTAG (REICHSTAG) </vt:lpstr>
      <vt:lpstr>SEHENSWÜRDIGKEITEN BERLINS BERLINER DOM (EVANGELISCH) – ST. HEDWIGS-KATHEDRALE (KATHOLISCH) - GEDÄCHTNISKIRCHE</vt:lpstr>
      <vt:lpstr>FREIE HANSESTADT BREMEN (HB) FREE HANSESTADT BREMEN (NIEDERDEUTSCH)</vt:lpstr>
      <vt:lpstr>Die Hansestadt ist im 18. und 19. Jahrhundert durch den Kaffeehandel reich geworden. Das kleinste Bundesland bilden die Stadt Bremen und der 60 km entfernte Hafen Bremerhaven. Der Hafen sichert Arbeit für ein Drittel der Bevölkerung. </vt:lpstr>
      <vt:lpstr>STADT- UND LANDESSYMBOLE</vt:lpstr>
      <vt:lpstr>FIRMEN</vt:lpstr>
      <vt:lpstr>FREIE UND HANSESTADT HAMBURG (HH) FRIEE UN HANSESTADT HAMBORG (NIEDERDEUTSCH)</vt:lpstr>
      <vt:lpstr>LAGE IN DER BRD</vt:lpstr>
      <vt:lpstr>STADT- UND LANDESSYMBOLE</vt:lpstr>
      <vt:lpstr>SEHENSWÜRDIGKEITEN HAMBURGS PANORAMAANSICHT – ALTES RATHAUS – MODERNES HAMBURG – OHNSORG-THEATER - REEPERBAHN</vt:lpstr>
      <vt:lpstr>FIRMEN</vt:lpstr>
      <vt:lpstr>THEATER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Stadtstaaten</dc:title>
  <dc:creator>Milan Tvrdík</dc:creator>
  <cp:lastModifiedBy>Milan Tvrdík</cp:lastModifiedBy>
  <cp:revision>22</cp:revision>
  <dcterms:created xsi:type="dcterms:W3CDTF">2020-11-01T17:16:49Z</dcterms:created>
  <dcterms:modified xsi:type="dcterms:W3CDTF">2020-12-17T14:26:24Z</dcterms:modified>
</cp:coreProperties>
</file>