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80" r:id="rId4"/>
    <p:sldId id="272" r:id="rId5"/>
    <p:sldId id="266" r:id="rId6"/>
    <p:sldId id="267" r:id="rId7"/>
    <p:sldId id="268" r:id="rId8"/>
    <p:sldId id="289" r:id="rId9"/>
    <p:sldId id="282" r:id="rId10"/>
    <p:sldId id="284" r:id="rId11"/>
    <p:sldId id="269" r:id="rId12"/>
    <p:sldId id="290" r:id="rId13"/>
    <p:sldId id="257" r:id="rId14"/>
    <p:sldId id="275" r:id="rId15"/>
    <p:sldId id="279" r:id="rId16"/>
    <p:sldId id="278" r:id="rId17"/>
    <p:sldId id="265" r:id="rId18"/>
    <p:sldId id="283" r:id="rId19"/>
    <p:sldId id="285" r:id="rId20"/>
    <p:sldId id="286" r:id="rId21"/>
    <p:sldId id="288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CCFFCC"/>
    <a:srgbClr val="CCCCFF"/>
    <a:srgbClr val="CC99FF"/>
    <a:srgbClr val="CCECFF"/>
    <a:srgbClr val="00CCFF"/>
    <a:srgbClr val="FFCCFF"/>
    <a:srgbClr val="C0F2EA"/>
    <a:srgbClr val="CAE8D4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Střední sty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7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E9446-3D6A-1F88-7F12-802CB8C15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F2EE6F-9A7F-0D89-B913-A37201A8F2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06366A-E02F-D5F2-17DC-94E992ED4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90E-55FB-41CD-9BAA-EA2E34AA386A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8269B0-CEB1-29F1-A197-D2BD3EADC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E4EA39-ECB0-8ABB-0496-08A004304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0F3D-5B80-4F7E-BBDB-251E7ED69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380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D9020F-835C-51A0-DA5D-2E8B26F51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7835D54-F98E-769C-F4E6-A3FD453B3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2051EF-B462-BBD1-78E3-3DDC5604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90E-55FB-41CD-9BAA-EA2E34AA386A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8E1B25-8206-9570-F167-538B42B2E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E479B3-6DCF-145B-4687-6F6DAF3ED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0F3D-5B80-4F7E-BBDB-251E7ED69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13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9F93467-BA65-1E12-F4DC-AB02BABD3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A1D3C99-496B-F82A-A094-1CDB19F86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39B83D-8BCB-0CBD-D80A-E4F68E803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90E-55FB-41CD-9BAA-EA2E34AA386A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5CAE3E-D944-0E0C-4E7C-3B64EF976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11ECF7-9C76-53A1-5C51-E7B7D7980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0F3D-5B80-4F7E-BBDB-251E7ED69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634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30E95B-3EE7-A286-7641-0C3E85EDE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1ADB2E-6EEC-D5C4-3877-A1395AC43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D5B30B-235B-5B4E-B2B7-8F869A665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90E-55FB-41CD-9BAA-EA2E34AA386A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F8601E-3B63-FE92-9ABA-E290B7CBA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400DD0-6ECB-74EE-33EE-DFF92E7C5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0F3D-5B80-4F7E-BBDB-251E7ED69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247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832A39-2963-9F50-21BB-EDA65C2FA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CD65BBF-8AF1-79F6-1438-E9F10ECA6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6A5F73-4FDA-922E-AA62-372617704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90E-55FB-41CD-9BAA-EA2E34AA386A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471524-87C0-8639-E5FA-F54278972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3EA5F0-1026-8AD8-4A4B-7C18B8BC0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0F3D-5B80-4F7E-BBDB-251E7ED69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01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EC5E85-DBE3-620E-2A6C-92DD452EB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AFA3E0-5AF8-A716-3CEF-ED86EAE37D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A708309-974F-7DF7-2E20-5F03A9D58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486584-1EA1-437D-E65A-D7A9C0359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90E-55FB-41CD-9BAA-EA2E34AA386A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C86249-64C8-A94F-C72A-DB6F2ED25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6CD6562-E611-1048-72CB-CBDC94749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0F3D-5B80-4F7E-BBDB-251E7ED69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17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39998A-CA59-A986-8607-44FEC66BD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2EB96AA-A546-7DD6-BAE8-4D910F3F5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22228C-37B9-2285-EEF3-C029B75E7C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997710B-3E8F-62BA-EFA9-80071C2822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4DCBF4D-CF88-71DB-F32E-83C40AECD8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A967881-CBF3-213F-0FAA-D5F04A1E6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90E-55FB-41CD-9BAA-EA2E34AA386A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81FE82D-A9ED-44DB-1248-1E4E3A7AB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EB6D747-8C21-A7C8-3B36-E00341824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0F3D-5B80-4F7E-BBDB-251E7ED69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496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7DB772-9583-2651-8747-7D2C6C168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760CF77-DB91-EB37-A331-87F44CFE8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90E-55FB-41CD-9BAA-EA2E34AA386A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51B3965-439B-046D-0F60-9F995F7CC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807283-B126-32BF-402F-BE8B31DAA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0F3D-5B80-4F7E-BBDB-251E7ED69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89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E6A0FC2-1315-B7BE-C802-7F37FD4AF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90E-55FB-41CD-9BAA-EA2E34AA386A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257A3B9-7F4C-5411-95F6-3D371ACC1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935B585-05E4-6B2C-75BF-9357066CD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0F3D-5B80-4F7E-BBDB-251E7ED69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29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41B5A-BF35-AFE4-CBEF-94D680099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3B9CA6-5F35-52A1-6AFD-4B94B9B31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85CC608-3919-3EAB-FD12-DFB5CC6797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1B7BDF-0197-3FBB-B1E4-A623755AB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90E-55FB-41CD-9BAA-EA2E34AA386A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5838BCE-1241-AA02-8DF7-FC48CD272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1937A4-FD23-0116-7485-459FA3A64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0F3D-5B80-4F7E-BBDB-251E7ED69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185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FBD174-3E34-05DF-8C39-811638D95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4831936-E5F5-134F-4F60-B0AC66F138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A1F0902-B3BE-1401-A33D-29B0532C0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F6F794C-B55E-78D4-B311-5698A3971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90E-55FB-41CD-9BAA-EA2E34AA386A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D88413C-237D-9ECB-E830-3DBCCC3C5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0F3D553-7B7D-68E5-DE41-D9A309995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0F3D-5B80-4F7E-BBDB-251E7ED69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96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5F4E36C-8A98-EB60-D8D5-79E823B89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43A95A-1B69-0E9F-E23D-215FC8D4D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F3F62F-10CB-5F4C-0197-577F5709D2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8C90E-55FB-41CD-9BAA-EA2E34AA386A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BF31B3-9B89-80D0-1EFF-44D6809C70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48785D-E460-8E39-4A2F-ADA9CC08D9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F0F3D-5B80-4F7E-BBDB-251E7ED69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88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92898" y="839147"/>
            <a:ext cx="8932507" cy="590926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2. Veřejné finance v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71804" y="1744823"/>
            <a:ext cx="11187406" cy="4553340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342900" indent="-342900" algn="l">
              <a:buAutoNum type="arabicPeriod"/>
            </a:pPr>
            <a:endParaRPr lang="cs-CZ" sz="1400" b="1" dirty="0"/>
          </a:p>
          <a:p>
            <a:pPr algn="l"/>
            <a:r>
              <a:rPr lang="cs-CZ" b="1" dirty="0">
                <a:solidFill>
                  <a:srgbClr val="FF0000"/>
                </a:solidFill>
              </a:rPr>
              <a:t>2.1. Podstata a role veřejných financí </a:t>
            </a:r>
            <a:r>
              <a:rPr lang="cs-CZ" sz="1400" dirty="0"/>
              <a:t>(odkaz na blok I.)</a:t>
            </a:r>
            <a:endParaRPr lang="cs-CZ" b="1" dirty="0">
              <a:solidFill>
                <a:srgbClr val="FF0000"/>
              </a:solidFill>
            </a:endParaRPr>
          </a:p>
          <a:p>
            <a:pPr algn="l"/>
            <a:r>
              <a:rPr lang="cs-CZ" b="1" dirty="0">
                <a:solidFill>
                  <a:srgbClr val="FF0000"/>
                </a:solidFill>
              </a:rPr>
              <a:t>2.2. Fiskální a rozpočtová politika</a:t>
            </a:r>
            <a:r>
              <a:rPr lang="cs-CZ" sz="2000" b="1" dirty="0"/>
              <a:t>, totožnost x rozdílnost? podstata, druhy fiskální politiky  (expanzivní, restriktivní), vztah fiskální a monetární politiky, nástroje, rozpočtová politika – liberální,  konzervativní, sociální</a:t>
            </a:r>
            <a:endParaRPr lang="cs-CZ" b="1" dirty="0">
              <a:solidFill>
                <a:srgbClr val="FF0000"/>
              </a:solidFill>
            </a:endParaRPr>
          </a:p>
          <a:p>
            <a:pPr algn="l"/>
            <a:r>
              <a:rPr lang="cs-CZ" b="1" dirty="0">
                <a:solidFill>
                  <a:srgbClr val="FF0000"/>
                </a:solidFill>
              </a:rPr>
              <a:t>2.3. Rozpočtová soustava v ČR</a:t>
            </a:r>
          </a:p>
          <a:p>
            <a:pPr algn="l"/>
            <a:r>
              <a:rPr lang="cs-CZ" sz="2000" b="1" dirty="0"/>
              <a:t>a) Obecné principy </a:t>
            </a:r>
          </a:p>
          <a:p>
            <a:pPr algn="l"/>
            <a:r>
              <a:rPr lang="cs-CZ" sz="2000" b="1" dirty="0"/>
              <a:t>b) Rozpočtové příjmy (daňová soustava)</a:t>
            </a:r>
          </a:p>
          <a:p>
            <a:pPr algn="l"/>
            <a:r>
              <a:rPr lang="cs-CZ" sz="2000" b="1" dirty="0"/>
              <a:t>c) Rozpočtové výdaje</a:t>
            </a:r>
          </a:p>
          <a:p>
            <a:pPr algn="l"/>
            <a:r>
              <a:rPr lang="cs-CZ" sz="2000" b="1" dirty="0"/>
              <a:t>4. Rozpočtové saldo a zadluženost </a:t>
            </a:r>
          </a:p>
          <a:p>
            <a:pPr algn="l"/>
            <a:endParaRPr lang="cs-CZ" sz="2000" b="1" dirty="0"/>
          </a:p>
          <a:p>
            <a:pPr algn="l"/>
            <a:endParaRPr lang="cs-CZ" sz="2000" b="1" dirty="0"/>
          </a:p>
          <a:p>
            <a:pPr algn="l"/>
            <a:endParaRPr lang="cs-CZ" sz="2000" b="1" dirty="0"/>
          </a:p>
          <a:p>
            <a:pPr algn="l"/>
            <a:endParaRPr lang="cs-CZ" sz="2000" b="1" dirty="0"/>
          </a:p>
          <a:p>
            <a:pPr algn="l"/>
            <a:endParaRPr lang="cs-CZ" sz="2000" b="1" dirty="0"/>
          </a:p>
        </p:txBody>
      </p:sp>
      <p:pic>
        <p:nvPicPr>
          <p:cNvPr id="1026" name="Picture 2" descr="kasino kartáč 7 mld">
            <a:extLst>
              <a:ext uri="{FF2B5EF4-FFF2-40B4-BE49-F238E27FC236}">
                <a16:creationId xmlns:a16="http://schemas.microsoft.com/office/drawing/2014/main" id="{A8AC523C-4472-8430-B32E-E98AD10AB9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899" y="3429000"/>
            <a:ext cx="4162425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0650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767408" y="517084"/>
            <a:ext cx="806489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FISKÁLNÍ FEDERALISMUS</a:t>
            </a:r>
          </a:p>
          <a:p>
            <a:endParaRPr lang="cs-CZ" sz="2000" b="1" dirty="0">
              <a:solidFill>
                <a:srgbClr val="FF0000"/>
              </a:solidFill>
            </a:endParaRPr>
          </a:p>
          <a:p>
            <a:r>
              <a:rPr lang="cs-CZ" sz="1600" b="1" dirty="0"/>
              <a:t>Co je fiskální federalismus</a:t>
            </a:r>
            <a:r>
              <a:rPr lang="cs-CZ" sz="1600" dirty="0"/>
              <a:t>: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FF souvisí s tvorbou, rozdělením a využitím finančních prostředků z centra až na lokální úroveň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FF se zabývá finančními vazbami v souvislosti s decentralizací a dekoncentračními vazbami</a:t>
            </a:r>
          </a:p>
          <a:p>
            <a:r>
              <a:rPr lang="cs-CZ" sz="1600" dirty="0"/>
              <a:t>Vznik 60-80ta v USA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Fiskální federalismus je odrazem politického federalismu – je to vlastně dobrovolné propojení autonomních jednotek a jejich spolupráce na základě právních principů</a:t>
            </a:r>
          </a:p>
          <a:p>
            <a:endParaRPr lang="cs-CZ" sz="1600" b="1" dirty="0"/>
          </a:p>
          <a:p>
            <a:r>
              <a:rPr lang="cs-CZ" sz="1600" b="1" dirty="0"/>
              <a:t>3 modely FF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29A8136-EE6A-6E68-2188-52802395E90B}"/>
              </a:ext>
            </a:extLst>
          </p:cNvPr>
          <p:cNvSpPr txBox="1"/>
          <p:nvPr/>
        </p:nvSpPr>
        <p:spPr>
          <a:xfrm>
            <a:off x="1396181" y="3516570"/>
            <a:ext cx="3244645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1600" b="1" dirty="0">
                <a:solidFill>
                  <a:srgbClr val="FF0000"/>
                </a:solidFill>
              </a:rPr>
              <a:t>PLNĚ CENTRALIZOVANÝ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Rozhodují centrální instituce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Nižší úroveň není soběstačná (ani v rozhodování, ani ve financích)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Silné přerozdělovací vztahy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Dotace po vertikální linii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DCA206A-1639-2580-2FBD-8FD665A79BE3}"/>
              </a:ext>
            </a:extLst>
          </p:cNvPr>
          <p:cNvSpPr txBox="1"/>
          <p:nvPr/>
        </p:nvSpPr>
        <p:spPr>
          <a:xfrm>
            <a:off x="8376592" y="3429000"/>
            <a:ext cx="3048000" cy="2308324"/>
          </a:xfrm>
          <a:prstGeom prst="rect">
            <a:avLst/>
          </a:prstGeom>
          <a:solidFill>
            <a:srgbClr val="C0F2E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2"/>
            </a:pPr>
            <a:r>
              <a:rPr lang="cs-CZ" sz="1600" b="1" dirty="0">
                <a:solidFill>
                  <a:srgbClr val="FF0000"/>
                </a:solidFill>
              </a:rPr>
              <a:t>PLNĚ DECENTRALIZOVANÝ</a:t>
            </a:r>
          </a:p>
          <a:p>
            <a:r>
              <a:rPr lang="cs-CZ" sz="1600" dirty="0"/>
              <a:t>„</a:t>
            </a:r>
            <a:r>
              <a:rPr lang="cs-CZ" sz="1600" dirty="0" err="1"/>
              <a:t>vrstevný</a:t>
            </a:r>
            <a:r>
              <a:rPr lang="cs-CZ" sz="1600" dirty="0"/>
              <a:t> dort“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Není přerozdělování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Všechny úrovně musí být soběstačné, jak v rozhodování, tak především v příjmech a výdajích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V praxi se v podstatě nevyskytuje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DC9457A-47E2-245E-677F-DE2E3C04B2FC}"/>
              </a:ext>
            </a:extLst>
          </p:cNvPr>
          <p:cNvSpPr txBox="1"/>
          <p:nvPr/>
        </p:nvSpPr>
        <p:spPr>
          <a:xfrm>
            <a:off x="5289755" y="3516570"/>
            <a:ext cx="2477729" cy="1569660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3. KOMBINOVANÝ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Každá úroveň má své příjmy a výdaje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Možnost doplnění dotací z centra –určitá míra přerozdělení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29C3E629-66A7-A801-6735-8A66EDEB673E}"/>
              </a:ext>
            </a:extLst>
          </p:cNvPr>
          <p:cNvSpPr/>
          <p:nvPr/>
        </p:nvSpPr>
        <p:spPr>
          <a:xfrm>
            <a:off x="4739148" y="4296697"/>
            <a:ext cx="510786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leva 10">
            <a:extLst>
              <a:ext uri="{FF2B5EF4-FFF2-40B4-BE49-F238E27FC236}">
                <a16:creationId xmlns:a16="http://schemas.microsoft.com/office/drawing/2014/main" id="{327C2A04-87C0-2E69-521A-3468829FAF4F}"/>
              </a:ext>
            </a:extLst>
          </p:cNvPr>
          <p:cNvSpPr/>
          <p:nvPr/>
        </p:nvSpPr>
        <p:spPr>
          <a:xfrm>
            <a:off x="7807304" y="4268531"/>
            <a:ext cx="491121" cy="36379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869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071664" y="612226"/>
            <a:ext cx="79208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    SR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919536" y="626441"/>
            <a:ext cx="64807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 err="1"/>
              <a:t>vlastnípříjmy</a:t>
            </a:r>
            <a:endParaRPr lang="cs-CZ" sz="1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66088" y="631619"/>
            <a:ext cx="792088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/>
              <a:t>Vlastní výdaje</a:t>
            </a:r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2567608" y="796892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3935760" y="770117"/>
            <a:ext cx="3303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071664" y="1628800"/>
            <a:ext cx="792088" cy="369332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    RR</a:t>
            </a:r>
          </a:p>
        </p:txBody>
      </p:sp>
      <p:cxnSp>
        <p:nvCxnSpPr>
          <p:cNvPr id="11" name="Přímá spojnice se šipkou 10"/>
          <p:cNvCxnSpPr>
            <a:stCxn id="2" idx="2"/>
            <a:endCxn id="9" idx="0"/>
          </p:cNvCxnSpPr>
          <p:nvPr/>
        </p:nvCxnSpPr>
        <p:spPr>
          <a:xfrm>
            <a:off x="3467708" y="981558"/>
            <a:ext cx="0" cy="6472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3491176" y="116668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Dotace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071664" y="2564904"/>
            <a:ext cx="792088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   MR</a:t>
            </a:r>
          </a:p>
        </p:txBody>
      </p:sp>
      <p:cxnSp>
        <p:nvCxnSpPr>
          <p:cNvPr id="15" name="Přímá spojnice se šipkou 14"/>
          <p:cNvCxnSpPr>
            <a:stCxn id="9" idx="2"/>
            <a:endCxn id="13" idx="0"/>
          </p:cNvCxnSpPr>
          <p:nvPr/>
        </p:nvCxnSpPr>
        <p:spPr>
          <a:xfrm>
            <a:off x="3467708" y="1998132"/>
            <a:ext cx="0" cy="5667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4151784" y="1700809"/>
            <a:ext cx="906392" cy="276999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/>
              <a:t>výdaje</a:t>
            </a:r>
          </a:p>
        </p:txBody>
      </p:sp>
      <p:cxnSp>
        <p:nvCxnSpPr>
          <p:cNvPr id="23" name="Přímá spojnice se šipkou 22"/>
          <p:cNvCxnSpPr>
            <a:stCxn id="9" idx="3"/>
            <a:endCxn id="17" idx="1"/>
          </p:cNvCxnSpPr>
          <p:nvPr/>
        </p:nvCxnSpPr>
        <p:spPr>
          <a:xfrm>
            <a:off x="3863752" y="1813466"/>
            <a:ext cx="288032" cy="258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3586294" y="2147681"/>
            <a:ext cx="8429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Dotace 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2152038" y="2590977"/>
            <a:ext cx="43204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 1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6096000" y="631619"/>
            <a:ext cx="64807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/>
              <a:t>Vlastní příjmy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7320136" y="642480"/>
            <a:ext cx="79208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    SR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8688288" y="612227"/>
            <a:ext cx="72008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/>
              <a:t>Vlastní výdaje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7334976" y="1469976"/>
            <a:ext cx="792088" cy="369332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RR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6096000" y="1457056"/>
            <a:ext cx="649224" cy="461665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/>
              <a:t>Vlastní příjmy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8688288" y="1443679"/>
            <a:ext cx="720080" cy="461665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/>
              <a:t>Vlastní výdaje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6096000" y="2281520"/>
            <a:ext cx="64008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/>
              <a:t>Vlastní příjmy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7320136" y="2286179"/>
            <a:ext cx="792088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MR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8688288" y="2281519"/>
            <a:ext cx="72008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/>
              <a:t>Vlastní výdaje</a:t>
            </a:r>
          </a:p>
        </p:txBody>
      </p:sp>
      <p:cxnSp>
        <p:nvCxnSpPr>
          <p:cNvPr id="47" name="Přímá spojnice se šipkou 46"/>
          <p:cNvCxnSpPr>
            <a:cxnSpLocks/>
          </p:cNvCxnSpPr>
          <p:nvPr/>
        </p:nvCxnSpPr>
        <p:spPr>
          <a:xfrm>
            <a:off x="8127064" y="973601"/>
            <a:ext cx="576064" cy="159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>
            <a:cxnSpLocks/>
          </p:cNvCxnSpPr>
          <p:nvPr/>
        </p:nvCxnSpPr>
        <p:spPr>
          <a:xfrm>
            <a:off x="6744072" y="1861576"/>
            <a:ext cx="59090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se šipkou 55"/>
          <p:cNvCxnSpPr/>
          <p:nvPr/>
        </p:nvCxnSpPr>
        <p:spPr>
          <a:xfrm>
            <a:off x="8112050" y="1836112"/>
            <a:ext cx="561224" cy="198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ovéPole 72"/>
          <p:cNvSpPr txBox="1"/>
          <p:nvPr/>
        </p:nvSpPr>
        <p:spPr>
          <a:xfrm>
            <a:off x="9753584" y="2373852"/>
            <a:ext cx="31084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2</a:t>
            </a:r>
          </a:p>
        </p:txBody>
      </p:sp>
      <p:cxnSp>
        <p:nvCxnSpPr>
          <p:cNvPr id="75" name="Přímá spojnice 74"/>
          <p:cNvCxnSpPr/>
          <p:nvPr/>
        </p:nvCxnSpPr>
        <p:spPr>
          <a:xfrm>
            <a:off x="5519936" y="332656"/>
            <a:ext cx="0" cy="28803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76"/>
          <p:cNvCxnSpPr/>
          <p:nvPr/>
        </p:nvCxnSpPr>
        <p:spPr>
          <a:xfrm flipV="1">
            <a:off x="3401964" y="3248980"/>
            <a:ext cx="5286324" cy="360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ovéPole 78"/>
          <p:cNvSpPr txBox="1"/>
          <p:nvPr/>
        </p:nvSpPr>
        <p:spPr>
          <a:xfrm>
            <a:off x="5231904" y="3645024"/>
            <a:ext cx="72008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   SR</a:t>
            </a:r>
          </a:p>
        </p:txBody>
      </p:sp>
      <p:sp>
        <p:nvSpPr>
          <p:cNvPr id="81" name="TextovéPole 80"/>
          <p:cNvSpPr txBox="1"/>
          <p:nvPr/>
        </p:nvSpPr>
        <p:spPr>
          <a:xfrm>
            <a:off x="7028108" y="3608589"/>
            <a:ext cx="72008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/>
              <a:t>Vlastní výdaje</a:t>
            </a:r>
          </a:p>
        </p:txBody>
      </p:sp>
      <p:sp>
        <p:nvSpPr>
          <p:cNvPr id="83" name="TextovéPole 82"/>
          <p:cNvSpPr txBox="1"/>
          <p:nvPr/>
        </p:nvSpPr>
        <p:spPr>
          <a:xfrm>
            <a:off x="3401964" y="3552692"/>
            <a:ext cx="74982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/>
              <a:t>Vlastní </a:t>
            </a:r>
          </a:p>
          <a:p>
            <a:r>
              <a:rPr lang="cs-CZ" sz="1200" dirty="0"/>
              <a:t>příjmy</a:t>
            </a:r>
          </a:p>
        </p:txBody>
      </p:sp>
      <p:cxnSp>
        <p:nvCxnSpPr>
          <p:cNvPr id="85" name="Přímá spojnice se šipkou 84"/>
          <p:cNvCxnSpPr>
            <a:stCxn id="83" idx="3"/>
          </p:cNvCxnSpPr>
          <p:nvPr/>
        </p:nvCxnSpPr>
        <p:spPr>
          <a:xfrm flipV="1">
            <a:off x="4151784" y="3783524"/>
            <a:ext cx="108012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nice se šipkou 92"/>
          <p:cNvCxnSpPr/>
          <p:nvPr/>
        </p:nvCxnSpPr>
        <p:spPr>
          <a:xfrm flipV="1">
            <a:off x="6045126" y="3783524"/>
            <a:ext cx="982982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ovéPole 93"/>
          <p:cNvSpPr txBox="1"/>
          <p:nvPr/>
        </p:nvSpPr>
        <p:spPr>
          <a:xfrm>
            <a:off x="5231904" y="4365104"/>
            <a:ext cx="720080" cy="369332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  RR</a:t>
            </a:r>
          </a:p>
        </p:txBody>
      </p:sp>
      <p:sp>
        <p:nvSpPr>
          <p:cNvPr id="96" name="TextovéPole 95"/>
          <p:cNvSpPr txBox="1"/>
          <p:nvPr/>
        </p:nvSpPr>
        <p:spPr>
          <a:xfrm>
            <a:off x="4884530" y="4049657"/>
            <a:ext cx="770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Dotace </a:t>
            </a:r>
          </a:p>
        </p:txBody>
      </p:sp>
      <p:cxnSp>
        <p:nvCxnSpPr>
          <p:cNvPr id="101" name="Přímá spojnice se šipkou 100"/>
          <p:cNvCxnSpPr>
            <a:stCxn id="79" idx="2"/>
            <a:endCxn id="94" idx="0"/>
          </p:cNvCxnSpPr>
          <p:nvPr/>
        </p:nvCxnSpPr>
        <p:spPr>
          <a:xfrm>
            <a:off x="5591944" y="4014356"/>
            <a:ext cx="0" cy="3507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ovéPole 101"/>
          <p:cNvSpPr txBox="1"/>
          <p:nvPr/>
        </p:nvSpPr>
        <p:spPr>
          <a:xfrm>
            <a:off x="3819224" y="4457438"/>
            <a:ext cx="692600" cy="461665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/>
              <a:t>Vlastní příjmy</a:t>
            </a:r>
          </a:p>
        </p:txBody>
      </p:sp>
      <p:cxnSp>
        <p:nvCxnSpPr>
          <p:cNvPr id="104" name="Přímá spojnice se šipkou 103"/>
          <p:cNvCxnSpPr/>
          <p:nvPr/>
        </p:nvCxnSpPr>
        <p:spPr>
          <a:xfrm>
            <a:off x="4468368" y="4489704"/>
            <a:ext cx="763536" cy="12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ovéPole 106"/>
          <p:cNvSpPr txBox="1"/>
          <p:nvPr/>
        </p:nvSpPr>
        <p:spPr>
          <a:xfrm>
            <a:off x="5231904" y="5229200"/>
            <a:ext cx="72008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MR</a:t>
            </a:r>
          </a:p>
        </p:txBody>
      </p:sp>
      <p:cxnSp>
        <p:nvCxnSpPr>
          <p:cNvPr id="109" name="Přímá spojnice se šipkou 108"/>
          <p:cNvCxnSpPr>
            <a:stCxn id="94" idx="2"/>
          </p:cNvCxnSpPr>
          <p:nvPr/>
        </p:nvCxnSpPr>
        <p:spPr>
          <a:xfrm>
            <a:off x="5591944" y="4734436"/>
            <a:ext cx="0" cy="4947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ovéPole 109"/>
          <p:cNvSpPr txBox="1"/>
          <p:nvPr/>
        </p:nvSpPr>
        <p:spPr>
          <a:xfrm>
            <a:off x="5633505" y="4836785"/>
            <a:ext cx="927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Dotace</a:t>
            </a:r>
          </a:p>
        </p:txBody>
      </p:sp>
      <p:sp>
        <p:nvSpPr>
          <p:cNvPr id="111" name="TextovéPole 110"/>
          <p:cNvSpPr txBox="1"/>
          <p:nvPr/>
        </p:nvSpPr>
        <p:spPr>
          <a:xfrm>
            <a:off x="3887220" y="5301209"/>
            <a:ext cx="71776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/>
              <a:t>Vlastní příjmy</a:t>
            </a:r>
          </a:p>
        </p:txBody>
      </p:sp>
      <p:cxnSp>
        <p:nvCxnSpPr>
          <p:cNvPr id="117" name="Přímá spojnice se šipkou 116"/>
          <p:cNvCxnSpPr>
            <a:endCxn id="107" idx="1"/>
          </p:cNvCxnSpPr>
          <p:nvPr/>
        </p:nvCxnSpPr>
        <p:spPr>
          <a:xfrm>
            <a:off x="4604980" y="5413866"/>
            <a:ext cx="6269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ovéPole 119"/>
          <p:cNvSpPr txBox="1"/>
          <p:nvPr/>
        </p:nvSpPr>
        <p:spPr>
          <a:xfrm>
            <a:off x="7010940" y="4320349"/>
            <a:ext cx="648072" cy="461665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/>
              <a:t>Vlastní výdaje</a:t>
            </a:r>
          </a:p>
        </p:txBody>
      </p:sp>
      <p:cxnSp>
        <p:nvCxnSpPr>
          <p:cNvPr id="122" name="Přímá spojnice se šipkou 121"/>
          <p:cNvCxnSpPr>
            <a:stCxn id="94" idx="3"/>
          </p:cNvCxnSpPr>
          <p:nvPr/>
        </p:nvCxnSpPr>
        <p:spPr>
          <a:xfrm>
            <a:off x="5951984" y="4549770"/>
            <a:ext cx="100811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ovéPole 122"/>
          <p:cNvSpPr txBox="1"/>
          <p:nvPr/>
        </p:nvSpPr>
        <p:spPr>
          <a:xfrm>
            <a:off x="7017221" y="5183034"/>
            <a:ext cx="656641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/>
              <a:t>Vlastní výdaje</a:t>
            </a:r>
          </a:p>
        </p:txBody>
      </p:sp>
      <p:cxnSp>
        <p:nvCxnSpPr>
          <p:cNvPr id="125" name="Přímá spojnice se šipkou 124"/>
          <p:cNvCxnSpPr>
            <a:stCxn id="107" idx="3"/>
            <a:endCxn id="123" idx="1"/>
          </p:cNvCxnSpPr>
          <p:nvPr/>
        </p:nvCxnSpPr>
        <p:spPr>
          <a:xfrm>
            <a:off x="5951984" y="5413866"/>
            <a:ext cx="10652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F4558396-0EB7-8A5C-38F1-DBA638A2D4EC}"/>
              </a:ext>
            </a:extLst>
          </p:cNvPr>
          <p:cNvCxnSpPr>
            <a:cxnSpLocks/>
          </p:cNvCxnSpPr>
          <p:nvPr/>
        </p:nvCxnSpPr>
        <p:spPr>
          <a:xfrm>
            <a:off x="6744072" y="981558"/>
            <a:ext cx="5760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618B6F4D-2544-88A4-C322-07079A1085A2}"/>
              </a:ext>
            </a:extLst>
          </p:cNvPr>
          <p:cNvCxnSpPr>
            <a:cxnSpLocks/>
          </p:cNvCxnSpPr>
          <p:nvPr/>
        </p:nvCxnSpPr>
        <p:spPr>
          <a:xfrm flipV="1">
            <a:off x="6756609" y="2610864"/>
            <a:ext cx="588932" cy="166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82FB5469-65F4-041F-A63E-C8663A1D4FF5}"/>
              </a:ext>
            </a:extLst>
          </p:cNvPr>
          <p:cNvCxnSpPr>
            <a:cxnSpLocks/>
          </p:cNvCxnSpPr>
          <p:nvPr/>
        </p:nvCxnSpPr>
        <p:spPr>
          <a:xfrm>
            <a:off x="8074911" y="2666271"/>
            <a:ext cx="628217" cy="140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>
            <a:extLst>
              <a:ext uri="{FF2B5EF4-FFF2-40B4-BE49-F238E27FC236}">
                <a16:creationId xmlns:a16="http://schemas.microsoft.com/office/drawing/2014/main" id="{20F6A8F7-634F-173F-7001-8D9BCE7E50FB}"/>
              </a:ext>
            </a:extLst>
          </p:cNvPr>
          <p:cNvSpPr txBox="1"/>
          <p:nvPr/>
        </p:nvSpPr>
        <p:spPr>
          <a:xfrm>
            <a:off x="8074911" y="5301209"/>
            <a:ext cx="4352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3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B2377CE-3265-B1E6-4874-4E6B0F27A0BA}"/>
              </a:ext>
            </a:extLst>
          </p:cNvPr>
          <p:cNvSpPr txBox="1"/>
          <p:nvPr/>
        </p:nvSpPr>
        <p:spPr>
          <a:xfrm>
            <a:off x="4266089" y="2558518"/>
            <a:ext cx="669792" cy="307777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/>
              <a:t>výdaje</a:t>
            </a:r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359E6F59-D467-036A-1474-3FE0E1AFA477}"/>
              </a:ext>
            </a:extLst>
          </p:cNvPr>
          <p:cNvCxnSpPr>
            <a:cxnSpLocks/>
          </p:cNvCxnSpPr>
          <p:nvPr/>
        </p:nvCxnSpPr>
        <p:spPr>
          <a:xfrm flipV="1">
            <a:off x="3935760" y="2769454"/>
            <a:ext cx="330328" cy="1248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A9A199BE-8C36-FC46-A6BD-1E31D105E4EB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3863752" y="2742067"/>
            <a:ext cx="439787" cy="75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3819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9AF9D54-4382-4F67-C90B-16F3B403C639}"/>
              </a:ext>
            </a:extLst>
          </p:cNvPr>
          <p:cNvSpPr txBox="1"/>
          <p:nvPr/>
        </p:nvSpPr>
        <p:spPr>
          <a:xfrm>
            <a:off x="796413" y="943898"/>
            <a:ext cx="98027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Vztah fiskální a monetární politiky </a:t>
            </a:r>
            <a:r>
              <a:rPr lang="cs-CZ" dirty="0"/>
              <a:t>– je pro ekonomickou stabilitu jedním z určujících faktorů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E72B9B3-3E4F-438C-B4BA-4131B07B3F88}"/>
              </a:ext>
            </a:extLst>
          </p:cNvPr>
          <p:cNvSpPr txBox="1"/>
          <p:nvPr/>
        </p:nvSpPr>
        <p:spPr>
          <a:xfrm>
            <a:off x="875070" y="2123282"/>
            <a:ext cx="4257368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Kooperativní vztah x nekooperativní vztah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AFDD056-18BA-7D2F-A856-40226987B730}"/>
              </a:ext>
            </a:extLst>
          </p:cNvPr>
          <p:cNvSpPr txBox="1"/>
          <p:nvPr/>
        </p:nvSpPr>
        <p:spPr>
          <a:xfrm>
            <a:off x="5584722" y="2110544"/>
            <a:ext cx="2841523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Vůdce x následovník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BB3D1CD-3803-AF11-3699-E93F699D80A8}"/>
              </a:ext>
            </a:extLst>
          </p:cNvPr>
          <p:cNvSpPr txBox="1"/>
          <p:nvPr/>
        </p:nvSpPr>
        <p:spPr>
          <a:xfrm>
            <a:off x="8878529" y="2110544"/>
            <a:ext cx="295951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 nezávislost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C053572-750E-2BE3-E4BA-D6A0504C6232}"/>
              </a:ext>
            </a:extLst>
          </p:cNvPr>
          <p:cNvSpPr txBox="1"/>
          <p:nvPr/>
        </p:nvSpPr>
        <p:spPr>
          <a:xfrm>
            <a:off x="796413" y="2722631"/>
            <a:ext cx="109334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Příklad ČR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CB26718-FF9B-E00F-0722-951760B982C5}"/>
              </a:ext>
            </a:extLst>
          </p:cNvPr>
          <p:cNvSpPr txBox="1"/>
          <p:nvPr/>
        </p:nvSpPr>
        <p:spPr>
          <a:xfrm>
            <a:off x="3534696" y="1528674"/>
            <a:ext cx="4100052" cy="369332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Vztah mezi vládami a národními bankami</a:t>
            </a: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6B97335F-8A1E-F7E1-AEDA-07C19F2B33BC}"/>
              </a:ext>
            </a:extLst>
          </p:cNvPr>
          <p:cNvCxnSpPr>
            <a:stCxn id="9" idx="2"/>
          </p:cNvCxnSpPr>
          <p:nvPr/>
        </p:nvCxnSpPr>
        <p:spPr>
          <a:xfrm flipH="1">
            <a:off x="4798142" y="1898006"/>
            <a:ext cx="786580" cy="2252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2368819E-DB09-B0CF-39A9-71AEC8835E35}"/>
              </a:ext>
            </a:extLst>
          </p:cNvPr>
          <p:cNvCxnSpPr>
            <a:stCxn id="9" idx="2"/>
          </p:cNvCxnSpPr>
          <p:nvPr/>
        </p:nvCxnSpPr>
        <p:spPr>
          <a:xfrm>
            <a:off x="5584722" y="1898006"/>
            <a:ext cx="511278" cy="18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29A9A54C-FBC4-62C1-6B78-C84C6CE36FDA}"/>
              </a:ext>
            </a:extLst>
          </p:cNvPr>
          <p:cNvCxnSpPr>
            <a:stCxn id="9" idx="2"/>
          </p:cNvCxnSpPr>
          <p:nvPr/>
        </p:nvCxnSpPr>
        <p:spPr>
          <a:xfrm>
            <a:off x="5584722" y="1898006"/>
            <a:ext cx="3441290" cy="212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ulka 15">
            <a:extLst>
              <a:ext uri="{FF2B5EF4-FFF2-40B4-BE49-F238E27FC236}">
                <a16:creationId xmlns:a16="http://schemas.microsoft.com/office/drawing/2014/main" id="{2F004E2B-B175-8F48-8C23-A5DBCD601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080300"/>
              </p:ext>
            </p:extLst>
          </p:nvPr>
        </p:nvGraphicFramePr>
        <p:xfrm>
          <a:off x="870155" y="3092411"/>
          <a:ext cx="10451689" cy="3227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1669">
                  <a:extLst>
                    <a:ext uri="{9D8B030D-6E8A-4147-A177-3AD203B41FA5}">
                      <a16:colId xmlns:a16="http://schemas.microsoft.com/office/drawing/2014/main" val="2333885465"/>
                    </a:ext>
                  </a:extLst>
                </a:gridCol>
                <a:gridCol w="3792476">
                  <a:extLst>
                    <a:ext uri="{9D8B030D-6E8A-4147-A177-3AD203B41FA5}">
                      <a16:colId xmlns:a16="http://schemas.microsoft.com/office/drawing/2014/main" val="2044606947"/>
                    </a:ext>
                  </a:extLst>
                </a:gridCol>
                <a:gridCol w="5037544">
                  <a:extLst>
                    <a:ext uri="{9D8B030D-6E8A-4147-A177-3AD203B41FA5}">
                      <a16:colId xmlns:a16="http://schemas.microsoft.com/office/drawing/2014/main" val="3831088429"/>
                    </a:ext>
                  </a:extLst>
                </a:gridCol>
              </a:tblGrid>
              <a:tr h="375483">
                <a:tc>
                  <a:txBody>
                    <a:bodyPr/>
                    <a:lstStyle/>
                    <a:p>
                      <a:r>
                        <a:rPr lang="cs-CZ" dirty="0"/>
                        <a:t>období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Vláda – fiskální politika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ČNB – monetární </a:t>
                      </a:r>
                      <a:r>
                        <a:rPr lang="cs-CZ" dirty="0" err="1"/>
                        <a:t>politiuka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050894"/>
                  </a:ext>
                </a:extLst>
              </a:tr>
              <a:tr h="648093">
                <a:tc>
                  <a:txBody>
                    <a:bodyPr/>
                    <a:lstStyle/>
                    <a:p>
                      <a:r>
                        <a:rPr lang="cs-CZ" dirty="0"/>
                        <a:t>90tá léta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Konzervativní a střídmá fiskální politika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Úroková míra svázána s kurzem koruny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7762928"/>
                  </a:ext>
                </a:extLst>
              </a:tr>
              <a:tr h="925847">
                <a:tc>
                  <a:txBody>
                    <a:bodyPr/>
                    <a:lstStyle/>
                    <a:p>
                      <a:r>
                        <a:rPr lang="cs-CZ" dirty="0"/>
                        <a:t>2000-2020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Expanzivní fiskální politika- období utrácení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Úroková míra odpoutaná od kurzu Kč, klesající tendence (klesá cena peněz v ekonomice!),úrokové sazby klesají až k nule (viz přehled – tabule)(Singer 2010-16, Rusnok)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375456"/>
                  </a:ext>
                </a:extLst>
              </a:tr>
              <a:tr h="375483">
                <a:tc>
                  <a:txBody>
                    <a:bodyPr/>
                    <a:lstStyle/>
                    <a:p>
                      <a:r>
                        <a:rPr lang="cs-CZ" dirty="0"/>
                        <a:t>2020 - 2022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Období </a:t>
                      </a:r>
                      <a:r>
                        <a:rPr lang="cs-CZ" dirty="0" err="1"/>
                        <a:t>utrácení-zadlužování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Snaha ČNB o růst úrokových sazeb (Rusnok)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6114940"/>
                  </a:ext>
                </a:extLst>
              </a:tr>
              <a:tr h="375483">
                <a:tc>
                  <a:txBody>
                    <a:bodyPr/>
                    <a:lstStyle/>
                    <a:p>
                      <a:r>
                        <a:rPr lang="cs-CZ" dirty="0"/>
                        <a:t>Od 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Restriktivní fiskální politika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ČNB nečinnost (Michl), váhavost, stále ponechává vyšší úrokové sazby – drahé peníze tlumí ekonomiku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4269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992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5909EADF-2AEE-CBEF-C61A-2C611CF3495F}"/>
              </a:ext>
            </a:extLst>
          </p:cNvPr>
          <p:cNvSpPr txBox="1"/>
          <p:nvPr/>
        </p:nvSpPr>
        <p:spPr>
          <a:xfrm>
            <a:off x="727588" y="540773"/>
            <a:ext cx="397223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   2.3. Rozpočtová politika </a:t>
            </a:r>
          </a:p>
          <a:p>
            <a:endParaRPr lang="cs-CZ" sz="2400" b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FF0000"/>
                </a:solidFill>
              </a:rPr>
              <a:t>Obecné principy</a:t>
            </a:r>
          </a:p>
          <a:p>
            <a:pPr marL="285750" indent="-285750">
              <a:buFontTx/>
              <a:buChar char="-"/>
            </a:pPr>
            <a:r>
              <a:rPr lang="cs-CZ" b="1" dirty="0"/>
              <a:t>Rozpočtová politik</a:t>
            </a:r>
            <a:r>
              <a:rPr lang="cs-CZ" sz="2000" b="1" dirty="0"/>
              <a:t>a</a:t>
            </a:r>
          </a:p>
          <a:p>
            <a:pPr marL="285750" indent="-285750">
              <a:buFontTx/>
              <a:buChar char="-"/>
            </a:pPr>
            <a:r>
              <a:rPr lang="cs-CZ" sz="2000" b="1" dirty="0"/>
              <a:t>Rozpočtová soustava</a:t>
            </a:r>
          </a:p>
          <a:p>
            <a:pPr marL="285750" indent="-285750">
              <a:buFontTx/>
              <a:buChar char="-"/>
            </a:pPr>
            <a:r>
              <a:rPr lang="cs-CZ" sz="2000" b="1" dirty="0"/>
              <a:t>Rozpočtové zásady a pravidla</a:t>
            </a:r>
          </a:p>
          <a:p>
            <a:pPr marL="285750" indent="-285750">
              <a:buFontTx/>
              <a:buChar char="-"/>
            </a:pPr>
            <a:endParaRPr lang="cs-CZ" sz="2000" b="1" dirty="0">
              <a:solidFill>
                <a:srgbClr val="FF0000"/>
              </a:solidFill>
            </a:endParaRPr>
          </a:p>
          <a:p>
            <a:r>
              <a:rPr lang="cs-CZ" sz="2000" b="1" dirty="0">
                <a:solidFill>
                  <a:srgbClr val="FF0000"/>
                </a:solidFill>
              </a:rPr>
              <a:t>Rozpočtová politika – </a:t>
            </a:r>
            <a:r>
              <a:rPr lang="cs-CZ" sz="1600" dirty="0"/>
              <a:t>chápeme ji jako</a:t>
            </a:r>
          </a:p>
          <a:p>
            <a:pPr marL="342900" indent="-342900">
              <a:buAutoNum type="alphaLcParenR"/>
            </a:pPr>
            <a:r>
              <a:rPr lang="cs-CZ" sz="1600" dirty="0"/>
              <a:t>Druh veřejné politiky</a:t>
            </a:r>
          </a:p>
          <a:p>
            <a:pPr marL="342900" indent="-342900">
              <a:buAutoNum type="alphaLcParenR"/>
            </a:pPr>
            <a:r>
              <a:rPr lang="cs-CZ" sz="1600" dirty="0"/>
              <a:t>Nástroj k realizaci veřejné politiky (role veřejných financí)</a:t>
            </a:r>
          </a:p>
          <a:p>
            <a:r>
              <a:rPr lang="cs-CZ" sz="1600" dirty="0"/>
              <a:t>Dá se z ní vyčíst – zda vlády myslí své cíle vážně nebo jsou to jen verbální projevy bez finančních dopadů</a:t>
            </a:r>
          </a:p>
          <a:p>
            <a:r>
              <a:rPr lang="cs-CZ" sz="1600" dirty="0"/>
              <a:t>                             - jaký je typ vládnutí</a:t>
            </a:r>
          </a:p>
          <a:p>
            <a:r>
              <a:rPr lang="cs-CZ" sz="1600" dirty="0"/>
              <a:t> (systémy se liší odpovědností jedince za svůj osud)</a:t>
            </a:r>
          </a:p>
          <a:p>
            <a:pPr marL="342900" indent="-342900">
              <a:buAutoNum type="alphaLcParenR"/>
            </a:pPr>
            <a:endParaRPr lang="cs-CZ" sz="1600" dirty="0"/>
          </a:p>
          <a:p>
            <a:endParaRPr lang="cs-CZ" sz="2000" b="1" dirty="0">
              <a:solidFill>
                <a:srgbClr val="FF0000"/>
              </a:solidFill>
            </a:endParaRPr>
          </a:p>
          <a:p>
            <a:endParaRPr lang="cs-CZ" sz="1600" b="1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26618790-9C8A-639F-06FC-46152D67C6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494283"/>
              </p:ext>
            </p:extLst>
          </p:nvPr>
        </p:nvGraphicFramePr>
        <p:xfrm>
          <a:off x="4965289" y="3845400"/>
          <a:ext cx="6685935" cy="24068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1351">
                  <a:extLst>
                    <a:ext uri="{9D8B030D-6E8A-4147-A177-3AD203B41FA5}">
                      <a16:colId xmlns:a16="http://schemas.microsoft.com/office/drawing/2014/main" val="4171302769"/>
                    </a:ext>
                  </a:extLst>
                </a:gridCol>
                <a:gridCol w="4954584">
                  <a:extLst>
                    <a:ext uri="{9D8B030D-6E8A-4147-A177-3AD203B41FA5}">
                      <a16:colId xmlns:a16="http://schemas.microsoft.com/office/drawing/2014/main" val="2735132665"/>
                    </a:ext>
                  </a:extLst>
                </a:gridCol>
              </a:tblGrid>
              <a:tr h="3895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přístup vlády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Rozpočtová politika a rozpočtové dopady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8955439"/>
                  </a:ext>
                </a:extLst>
              </a:tr>
              <a:tr h="7705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liberální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úsporné veřejné výdaje, financování pouze nezbytných statků a služeb, jedincům jen v případě problémů vzniklých ne jejich vinou, cílené na skupiny obyvatel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820520"/>
                  </a:ext>
                </a:extLst>
              </a:tr>
              <a:tr h="7705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konzervativní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financování z veřejných zdrojů je cílené na určitý účel nebo na jedince, ne plošné (postaveno na spoluúčasti občanů)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43634"/>
                  </a:ext>
                </a:extLst>
              </a:tr>
              <a:tr h="4586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sociální (socialistický)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velmi štědré výdaje, plošné (všem stejně),</a:t>
                      </a:r>
                      <a:r>
                        <a:rPr lang="cs-CZ" sz="1400" dirty="0" err="1">
                          <a:effectLst/>
                        </a:rPr>
                        <a:t>nárokovost</a:t>
                      </a:r>
                      <a:r>
                        <a:rPr lang="cs-CZ" sz="1400" dirty="0">
                          <a:effectLst/>
                        </a:rPr>
                        <a:t> občanů často nepodložená, náročné na rozpočet – neefektivní </a:t>
                      </a:r>
                      <a:r>
                        <a:rPr lang="cs-CZ" sz="1400" dirty="0" err="1">
                          <a:effectLst/>
                        </a:rPr>
                        <a:t>výádaje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920273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43C915A3-6C5B-691F-B5CC-3A68C49F5430}"/>
              </a:ext>
            </a:extLst>
          </p:cNvPr>
          <p:cNvSpPr txBox="1"/>
          <p:nvPr/>
        </p:nvSpPr>
        <p:spPr>
          <a:xfrm>
            <a:off x="5909191" y="646954"/>
            <a:ext cx="4699819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Postavení jedince v typech rozpočtové politiky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CDF52F3-32E8-017F-84DD-855C45A337F5}"/>
              </a:ext>
            </a:extLst>
          </p:cNvPr>
          <p:cNvSpPr txBox="1"/>
          <p:nvPr/>
        </p:nvSpPr>
        <p:spPr>
          <a:xfrm>
            <a:off x="4857137" y="1150374"/>
            <a:ext cx="2271251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rgbClr val="FF0000"/>
                </a:solidFill>
              </a:rPr>
              <a:t>LIBERÁLNÍ</a:t>
            </a:r>
          </a:p>
          <a:p>
            <a:r>
              <a:rPr lang="cs-CZ" sz="1600" b="1" i="1" dirty="0"/>
              <a:t>„svoboda občana</a:t>
            </a:r>
            <a:r>
              <a:rPr lang="cs-CZ" sz="1600" dirty="0"/>
              <a:t>“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0"/>
              <a:t>Člověk sám odpovídá za svůj osud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0"/>
              <a:t>Minimální výdaje na sociální politiku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0"/>
              <a:t>Sociální politika cílená </a:t>
            </a:r>
            <a:r>
              <a:rPr lang="cs-CZ" sz="1600" b="1" dirty="0"/>
              <a:t>na skupiny</a:t>
            </a:r>
          </a:p>
          <a:p>
            <a:pPr marL="285750" indent="-285750">
              <a:buFontTx/>
              <a:buChar char="-"/>
            </a:pP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102B3D6-0B52-D9B6-30EC-A9D83ACC1204}"/>
              </a:ext>
            </a:extLst>
          </p:cNvPr>
          <p:cNvSpPr txBox="1"/>
          <p:nvPr/>
        </p:nvSpPr>
        <p:spPr>
          <a:xfrm>
            <a:off x="7172630" y="1140340"/>
            <a:ext cx="2271251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rgbClr val="FF0000"/>
                </a:solidFill>
              </a:rPr>
              <a:t>KONZERVATIVNÍ</a:t>
            </a:r>
          </a:p>
          <a:p>
            <a:r>
              <a:rPr lang="cs-CZ" sz="1600" b="1" i="1" dirty="0"/>
              <a:t>„evoluce, ne revoluce“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0"/>
              <a:t>Osobní odpovědnost člověka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0"/>
              <a:t>Minimální sociální programy -účelové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0"/>
              <a:t>Sociální politika cílená </a:t>
            </a:r>
            <a:r>
              <a:rPr lang="cs-CZ" sz="1600" b="1" dirty="0"/>
              <a:t>na jednotlivce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16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BF086F7-1CF7-5108-73EA-C5B3C27F78CC}"/>
              </a:ext>
            </a:extLst>
          </p:cNvPr>
          <p:cNvSpPr txBox="1"/>
          <p:nvPr/>
        </p:nvSpPr>
        <p:spPr>
          <a:xfrm>
            <a:off x="9488122" y="1140340"/>
            <a:ext cx="2163101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rgbClr val="FF0000"/>
                </a:solidFill>
              </a:rPr>
              <a:t>SOCIÁLNÍ </a:t>
            </a:r>
          </a:p>
          <a:p>
            <a:r>
              <a:rPr lang="cs-CZ" sz="1600" dirty="0"/>
              <a:t>„</a:t>
            </a:r>
            <a:r>
              <a:rPr lang="cs-CZ" sz="1600" b="1" i="1" dirty="0"/>
              <a:t>princip rovnosti ve společnosti“</a:t>
            </a:r>
            <a:endParaRPr lang="cs-CZ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0"/>
              <a:t>Odpovědnost za občana přebírá stát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0"/>
              <a:t>Bohaté sociální transfery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b="1" dirty="0"/>
              <a:t>Plošné</a:t>
            </a:r>
            <a:r>
              <a:rPr lang="cs-CZ" sz="1600" dirty="0"/>
              <a:t> (všem), </a:t>
            </a:r>
            <a:r>
              <a:rPr lang="cs-CZ" sz="1600" dirty="0" err="1"/>
              <a:t>nárokovost</a:t>
            </a:r>
            <a:r>
              <a:rPr lang="cs-CZ" sz="1600" dirty="0"/>
              <a:t> ???</a:t>
            </a:r>
          </a:p>
          <a:p>
            <a:endParaRPr lang="cs-CZ" sz="1600" dirty="0"/>
          </a:p>
        </p:txBody>
      </p:sp>
      <p:sp>
        <p:nvSpPr>
          <p:cNvPr id="10" name="Šipka: dolů 9">
            <a:extLst>
              <a:ext uri="{FF2B5EF4-FFF2-40B4-BE49-F238E27FC236}">
                <a16:creationId xmlns:a16="http://schemas.microsoft.com/office/drawing/2014/main" id="{CEDD2AFD-F3F1-8179-B821-7B6641772604}"/>
              </a:ext>
            </a:extLst>
          </p:cNvPr>
          <p:cNvSpPr/>
          <p:nvPr/>
        </p:nvSpPr>
        <p:spPr>
          <a:xfrm>
            <a:off x="7875639" y="3572718"/>
            <a:ext cx="766916" cy="1832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482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363794" y="275323"/>
            <a:ext cx="540774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Rozpočtovou politiku můžeme sledovat z různých úhlů pohledu, např.</a:t>
            </a:r>
          </a:p>
          <a:p>
            <a:pPr marL="342900" indent="-342900">
              <a:buAutoNum type="alphaLcParenR"/>
            </a:pPr>
            <a:r>
              <a:rPr lang="cs-CZ" b="1" dirty="0"/>
              <a:t>Institucionální pohled</a:t>
            </a:r>
          </a:p>
          <a:p>
            <a:pPr marL="342900" indent="-342900">
              <a:buAutoNum type="alphaLcParenR"/>
            </a:pPr>
            <a:r>
              <a:rPr lang="cs-CZ" b="1" dirty="0"/>
              <a:t>Systémový pohled</a:t>
            </a:r>
          </a:p>
          <a:p>
            <a:pPr marL="342900" indent="-342900">
              <a:buAutoNum type="alphaLcParenR"/>
            </a:pPr>
            <a:r>
              <a:rPr lang="cs-CZ" b="1" dirty="0"/>
              <a:t>Procesní hledisko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457226" y="2041174"/>
            <a:ext cx="226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b="1" dirty="0">
                <a:solidFill>
                  <a:srgbClr val="FF0000"/>
                </a:solidFill>
              </a:rPr>
              <a:t>Institucionální pohled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704277" y="1990588"/>
            <a:ext cx="2805655" cy="258532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Centrální (státní rozpočet)</a:t>
            </a:r>
          </a:p>
          <a:p>
            <a:endParaRPr lang="cs-CZ" dirty="0"/>
          </a:p>
          <a:p>
            <a:r>
              <a:rPr lang="cs-CZ" dirty="0"/>
              <a:t>Politika  státních fondů,</a:t>
            </a:r>
          </a:p>
          <a:p>
            <a:endParaRPr lang="cs-CZ" dirty="0"/>
          </a:p>
          <a:p>
            <a:r>
              <a:rPr lang="cs-CZ" dirty="0"/>
              <a:t>Organizačních složek státu</a:t>
            </a:r>
          </a:p>
          <a:p>
            <a:endParaRPr lang="cs-CZ" dirty="0"/>
          </a:p>
          <a:p>
            <a:r>
              <a:rPr lang="cs-CZ" dirty="0"/>
              <a:t>Veřejných podniků a veřejnoprávních neziskových organizací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858672" y="3217913"/>
            <a:ext cx="2541080" cy="646331"/>
          </a:xfrm>
          <a:prstGeom prst="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cs-CZ" b="1" dirty="0"/>
              <a:t>Centrální úroveň politiky</a:t>
            </a:r>
          </a:p>
          <a:p>
            <a:r>
              <a:rPr lang="cs-CZ" b="1" dirty="0"/>
              <a:t> (vláda ČR)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640395" y="4990521"/>
            <a:ext cx="2788829" cy="646331"/>
          </a:xfrm>
          <a:prstGeom prst="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b="1" dirty="0"/>
              <a:t>Samosprávná úroveň politiky  (kraje, obce)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3771234" y="4813848"/>
            <a:ext cx="2880320" cy="14773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dirty="0"/>
              <a:t>Rozpočty krajů,</a:t>
            </a:r>
          </a:p>
          <a:p>
            <a:endParaRPr lang="cs-CZ" dirty="0"/>
          </a:p>
          <a:p>
            <a:r>
              <a:rPr lang="cs-CZ" dirty="0"/>
              <a:t>rozpočty obcí 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mimorozpočtové fondy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7417196" y="4121898"/>
            <a:ext cx="1584176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dirty="0"/>
              <a:t>Veřejná rozpočtová soustava</a:t>
            </a:r>
          </a:p>
        </p:txBody>
      </p:sp>
      <p:cxnSp>
        <p:nvCxnSpPr>
          <p:cNvPr id="23" name="Přímá spojnice se šipkou 22"/>
          <p:cNvCxnSpPr>
            <a:cxnSpLocks/>
          </p:cNvCxnSpPr>
          <p:nvPr/>
        </p:nvCxnSpPr>
        <p:spPr>
          <a:xfrm>
            <a:off x="3383793" y="3591303"/>
            <a:ext cx="36169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cxnSpLocks/>
          </p:cNvCxnSpPr>
          <p:nvPr/>
        </p:nvCxnSpPr>
        <p:spPr>
          <a:xfrm>
            <a:off x="3448914" y="5313687"/>
            <a:ext cx="32232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5A2800C2-0D0D-BF47-B203-75136F327BCC}"/>
              </a:ext>
            </a:extLst>
          </p:cNvPr>
          <p:cNvCxnSpPr>
            <a:cxnSpLocks/>
          </p:cNvCxnSpPr>
          <p:nvPr/>
        </p:nvCxnSpPr>
        <p:spPr>
          <a:xfrm>
            <a:off x="6509932" y="3907011"/>
            <a:ext cx="6969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29516151-7BE5-5B36-2BBF-5E3D0B3D41C8}"/>
              </a:ext>
            </a:extLst>
          </p:cNvPr>
          <p:cNvCxnSpPr>
            <a:cxnSpLocks/>
          </p:cNvCxnSpPr>
          <p:nvPr/>
        </p:nvCxnSpPr>
        <p:spPr>
          <a:xfrm>
            <a:off x="7217534" y="3907011"/>
            <a:ext cx="14420" cy="16455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3D753011-1BC9-5FC6-0967-E0D93A683D63}"/>
              </a:ext>
            </a:extLst>
          </p:cNvPr>
          <p:cNvCxnSpPr>
            <a:cxnSpLocks/>
            <a:stCxn id="20" idx="3"/>
          </p:cNvCxnSpPr>
          <p:nvPr/>
        </p:nvCxnSpPr>
        <p:spPr>
          <a:xfrm>
            <a:off x="6651554" y="5552512"/>
            <a:ext cx="56335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2EE0BE66-784D-B5DC-CF5B-3EAA1AD3011B}"/>
              </a:ext>
            </a:extLst>
          </p:cNvPr>
          <p:cNvCxnSpPr>
            <a:cxnSpLocks/>
          </p:cNvCxnSpPr>
          <p:nvPr/>
        </p:nvCxnSpPr>
        <p:spPr>
          <a:xfrm>
            <a:off x="7231954" y="4585503"/>
            <a:ext cx="1852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08F79190-539E-61D9-2D2F-3B3478DF515C}"/>
              </a:ext>
            </a:extLst>
          </p:cNvPr>
          <p:cNvSpPr txBox="1"/>
          <p:nvPr/>
        </p:nvSpPr>
        <p:spPr>
          <a:xfrm>
            <a:off x="6894365" y="517680"/>
            <a:ext cx="50583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Institucionální pohled sleduje rozpočtovou politiku jednotlivých institucí (</a:t>
            </a:r>
            <a:r>
              <a:rPr lang="cs-CZ" sz="1600" b="1" u="sng" dirty="0"/>
              <a:t>ty si mohou </a:t>
            </a:r>
            <a:r>
              <a:rPr lang="cs-CZ" sz="1600" b="1" u="sng" dirty="0" err="1"/>
              <a:t>navzájemv</a:t>
            </a:r>
            <a:r>
              <a:rPr lang="cs-CZ" sz="1600" b="1" u="sng" dirty="0"/>
              <a:t> alokaci a distribuci veřejných financí konkurovat)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Instituce a úřady potřebu veřejných prostředků „nafukují“, neodpovídá to realitě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Tento přístup ovlivňuje jak rozpočtové plánování, tak rozhodování o finančních tocích (mezi institucemi)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Od stále více ekonomů je konstatováno, že toto hledisko je jednou z příčin </a:t>
            </a:r>
            <a:r>
              <a:rPr lang="cs-CZ" sz="1600" b="1" dirty="0"/>
              <a:t>alokační neefektivnosti </a:t>
            </a:r>
            <a:r>
              <a:rPr lang="cs-CZ" sz="1600" dirty="0"/>
              <a:t>ve veřejném sektoru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Vrcholnou institucí je ministerstvo financí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1619922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extLst>
              <a:ext uri="{FF2B5EF4-FFF2-40B4-BE49-F238E27FC236}">
                <a16:creationId xmlns:a16="http://schemas.microsoft.com/office/drawing/2014/main" id="{115EBF05-35B8-AFB1-E0A6-A639A8263F7A}"/>
              </a:ext>
            </a:extLst>
          </p:cNvPr>
          <p:cNvSpPr txBox="1"/>
          <p:nvPr/>
        </p:nvSpPr>
        <p:spPr>
          <a:xfrm>
            <a:off x="422787" y="154377"/>
            <a:ext cx="6096000" cy="187743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cs-CZ" b="1" dirty="0">
                <a:solidFill>
                  <a:srgbClr val="FF0000"/>
                </a:solidFill>
              </a:rPr>
              <a:t>Systémový pohled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b="1" dirty="0"/>
              <a:t>Sledujeme jako tok příjmů a výdajů (rozpočtová bilance)</a:t>
            </a:r>
            <a:endParaRPr lang="cs-CZ" dirty="0"/>
          </a:p>
          <a:p>
            <a:r>
              <a:rPr lang="cs-CZ" sz="1600" dirty="0"/>
              <a:t>Mohou vzniknout situace (zjednodušeně, podrobně v dalších přednáškách) </a:t>
            </a:r>
          </a:p>
          <a:p>
            <a:pPr lvl="0"/>
            <a:r>
              <a:rPr lang="cs-CZ" sz="1600" dirty="0"/>
              <a:t>Příjmy jsou menší než výdaje – </a:t>
            </a:r>
            <a:r>
              <a:rPr lang="cs-CZ" sz="1600" b="1" dirty="0"/>
              <a:t>deficitně sestavený rozpočet</a:t>
            </a:r>
            <a:endParaRPr lang="cs-CZ" sz="1600" dirty="0"/>
          </a:p>
          <a:p>
            <a:pPr lvl="0"/>
            <a:r>
              <a:rPr lang="cs-CZ" sz="1600" dirty="0"/>
              <a:t>Příjmy = výdaje – </a:t>
            </a:r>
            <a:r>
              <a:rPr lang="cs-CZ" sz="1600" b="1" dirty="0"/>
              <a:t>vyrovnaný rozpočet</a:t>
            </a:r>
            <a:endParaRPr lang="cs-CZ" sz="1600" dirty="0"/>
          </a:p>
          <a:p>
            <a:pPr lvl="0"/>
            <a:r>
              <a:rPr lang="cs-CZ" sz="1600" dirty="0"/>
              <a:t>Příjmy jsou větší než výdaje – </a:t>
            </a:r>
            <a:r>
              <a:rPr lang="cs-CZ" sz="1600" b="1" dirty="0"/>
              <a:t>přebytkový rozpočet</a:t>
            </a:r>
            <a:endParaRPr lang="cs-CZ" sz="16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A46D0CF-7EA2-60C6-617A-EE2497D30266}"/>
              </a:ext>
            </a:extLst>
          </p:cNvPr>
          <p:cNvSpPr txBox="1"/>
          <p:nvPr/>
        </p:nvSpPr>
        <p:spPr>
          <a:xfrm>
            <a:off x="344129" y="2241755"/>
            <a:ext cx="1897626" cy="462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A56CCEB-28D5-DF6D-CE96-71572AAB0A57}"/>
              </a:ext>
            </a:extLst>
          </p:cNvPr>
          <p:cNvSpPr txBox="1"/>
          <p:nvPr/>
        </p:nvSpPr>
        <p:spPr>
          <a:xfrm>
            <a:off x="589935" y="2241755"/>
            <a:ext cx="1995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Procesní hledisko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13163953-CE2D-09E6-666A-004DF676E98C}"/>
              </a:ext>
            </a:extLst>
          </p:cNvPr>
          <p:cNvSpPr txBox="1"/>
          <p:nvPr/>
        </p:nvSpPr>
        <p:spPr>
          <a:xfrm>
            <a:off x="422787" y="2821028"/>
            <a:ext cx="2576052" cy="32932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1600" b="1" dirty="0">
                <a:solidFill>
                  <a:srgbClr val="FF0000"/>
                </a:solidFill>
              </a:rPr>
              <a:t>Fáze – přípravná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připravují správci kapitol a státních fondů (podle výsledků hospodaření a makroekonomického rámce 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Návrhy zpracuje MF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Návrh předloží vládě „</a:t>
            </a:r>
            <a:r>
              <a:rPr lang="cs-CZ" sz="1600" b="1" dirty="0"/>
              <a:t>předběžný návrh“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Ten pak MF projedná se správci kapitol  - zpracuje „</a:t>
            </a:r>
            <a:r>
              <a:rPr lang="cs-CZ" sz="1600" b="1" dirty="0"/>
              <a:t>finální návrh“</a:t>
            </a:r>
          </a:p>
          <a:p>
            <a:r>
              <a:rPr lang="cs-CZ" sz="1600" dirty="0"/>
              <a:t>-     Ten jde do PSP ČR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D5B09DDC-D616-AE8E-8A93-B8D1F2895661}"/>
              </a:ext>
            </a:extLst>
          </p:cNvPr>
          <p:cNvSpPr txBox="1"/>
          <p:nvPr/>
        </p:nvSpPr>
        <p:spPr>
          <a:xfrm>
            <a:off x="3441291" y="2821028"/>
            <a:ext cx="2694038" cy="32932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2. Fáze  - schvalování PSP ČR</a:t>
            </a:r>
          </a:p>
          <a:p>
            <a:r>
              <a:rPr lang="cs-CZ" sz="1600" b="1" dirty="0"/>
              <a:t>1.Čtení </a:t>
            </a:r>
            <a:r>
              <a:rPr lang="cs-CZ" sz="1600" dirty="0"/>
              <a:t>– projednání příjmů, výdajů, salda (buď se schválí nebo se návrh upraví)</a:t>
            </a:r>
          </a:p>
          <a:p>
            <a:r>
              <a:rPr lang="cs-CZ" sz="1600" b="1" dirty="0"/>
              <a:t>2. Čtení </a:t>
            </a:r>
            <a:r>
              <a:rPr lang="cs-CZ" sz="1600" dirty="0"/>
              <a:t>– vznáší se pozměňovací návrhy</a:t>
            </a:r>
          </a:p>
          <a:p>
            <a:r>
              <a:rPr lang="cs-CZ" sz="1600" b="1" dirty="0"/>
              <a:t>3. Čtení </a:t>
            </a:r>
            <a:r>
              <a:rPr lang="cs-CZ" sz="1600" dirty="0"/>
              <a:t>– hlasuje se o pozměňovacích návrzích a technických záležitostech</a:t>
            </a:r>
          </a:p>
          <a:p>
            <a:pPr marL="342900" indent="-342900">
              <a:buAutoNum type="alphaLcParenR"/>
            </a:pPr>
            <a:r>
              <a:rPr lang="cs-CZ" sz="1600" dirty="0"/>
              <a:t>Rozpočet se schválí – </a:t>
            </a:r>
            <a:r>
              <a:rPr lang="cs-CZ" sz="1600" b="1" dirty="0"/>
              <a:t>zákon</a:t>
            </a:r>
          </a:p>
          <a:p>
            <a:pPr marL="342900" indent="-342900">
              <a:buAutoNum type="alphaLcParenR"/>
            </a:pPr>
            <a:r>
              <a:rPr lang="cs-CZ" sz="1600" dirty="0"/>
              <a:t>Neschválí – </a:t>
            </a:r>
            <a:r>
              <a:rPr lang="cs-CZ" sz="1600" b="1" dirty="0"/>
              <a:t>rozpočtové provizorium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7DABDDE4-DEBA-C0AD-3736-2D764DB6869C}"/>
              </a:ext>
            </a:extLst>
          </p:cNvPr>
          <p:cNvSpPr txBox="1"/>
          <p:nvPr/>
        </p:nvSpPr>
        <p:spPr>
          <a:xfrm>
            <a:off x="6577781" y="2296285"/>
            <a:ext cx="2389239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3. Fáze – realizace</a:t>
            </a:r>
          </a:p>
          <a:p>
            <a:r>
              <a:rPr lang="cs-CZ" sz="1600" dirty="0"/>
              <a:t>V realizovaném rozpočtu nelze měnit objem příjmů a výdajů, lze jen v jejich rámci prostředky přesouvat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2B2A5D96-5205-4538-8891-4E58E0BBFC52}"/>
              </a:ext>
            </a:extLst>
          </p:cNvPr>
          <p:cNvSpPr txBox="1"/>
          <p:nvPr/>
        </p:nvSpPr>
        <p:spPr>
          <a:xfrm>
            <a:off x="6587613" y="4561715"/>
            <a:ext cx="2389239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4. Fáze – vyhodnocení</a:t>
            </a:r>
          </a:p>
          <a:p>
            <a:r>
              <a:rPr lang="cs-CZ" sz="1600" dirty="0"/>
              <a:t>Po ukončení rozpočtového roku</a:t>
            </a:r>
          </a:p>
          <a:p>
            <a:r>
              <a:rPr lang="cs-CZ" sz="1600" dirty="0"/>
              <a:t>MF vypracuje „</a:t>
            </a:r>
            <a:r>
              <a:rPr lang="cs-CZ" sz="1600" b="1" dirty="0"/>
              <a:t>státní</a:t>
            </a:r>
            <a:r>
              <a:rPr lang="cs-CZ" sz="1600" dirty="0"/>
              <a:t> </a:t>
            </a:r>
            <a:r>
              <a:rPr lang="cs-CZ" sz="1600" b="1" dirty="0"/>
              <a:t>závěrečný účet“ </a:t>
            </a:r>
            <a:r>
              <a:rPr lang="cs-CZ" sz="1600" dirty="0"/>
              <a:t>a ten se předkládá PSP ČR</a:t>
            </a:r>
          </a:p>
        </p:txBody>
      </p:sp>
      <p:sp>
        <p:nvSpPr>
          <p:cNvPr id="18" name="Šipka: doprava 17">
            <a:extLst>
              <a:ext uri="{FF2B5EF4-FFF2-40B4-BE49-F238E27FC236}">
                <a16:creationId xmlns:a16="http://schemas.microsoft.com/office/drawing/2014/main" id="{94717150-C51C-6469-6D15-0B5AB4211096}"/>
              </a:ext>
            </a:extLst>
          </p:cNvPr>
          <p:cNvSpPr/>
          <p:nvPr/>
        </p:nvSpPr>
        <p:spPr>
          <a:xfrm>
            <a:off x="2998839" y="4384283"/>
            <a:ext cx="442452" cy="3548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: doprava 18">
            <a:extLst>
              <a:ext uri="{FF2B5EF4-FFF2-40B4-BE49-F238E27FC236}">
                <a16:creationId xmlns:a16="http://schemas.microsoft.com/office/drawing/2014/main" id="{03DDEFA6-3959-D983-0AF3-551649662122}"/>
              </a:ext>
            </a:extLst>
          </p:cNvPr>
          <p:cNvSpPr/>
          <p:nvPr/>
        </p:nvSpPr>
        <p:spPr>
          <a:xfrm>
            <a:off x="6145161" y="3500985"/>
            <a:ext cx="442452" cy="3548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: dolů 19">
            <a:extLst>
              <a:ext uri="{FF2B5EF4-FFF2-40B4-BE49-F238E27FC236}">
                <a16:creationId xmlns:a16="http://schemas.microsoft.com/office/drawing/2014/main" id="{77E72F84-EDC4-0355-41FE-E080334EE995}"/>
              </a:ext>
            </a:extLst>
          </p:cNvPr>
          <p:cNvSpPr/>
          <p:nvPr/>
        </p:nvSpPr>
        <p:spPr>
          <a:xfrm>
            <a:off x="7669161" y="3865945"/>
            <a:ext cx="294968" cy="6957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999B4347-E7F1-CC96-88E4-7580D8EC46CB}"/>
              </a:ext>
            </a:extLst>
          </p:cNvPr>
          <p:cNvSpPr txBox="1"/>
          <p:nvPr/>
        </p:nvSpPr>
        <p:spPr>
          <a:xfrm>
            <a:off x="6518787" y="259347"/>
            <a:ext cx="495545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„</a:t>
            </a:r>
            <a:r>
              <a:rPr lang="cs-CZ" sz="1600" b="1" u="sng" dirty="0"/>
              <a:t>porcování medvěda“</a:t>
            </a:r>
          </a:p>
          <a:p>
            <a:pPr marL="285750" indent="-285750">
              <a:buFontTx/>
              <a:buChar char="-"/>
            </a:pPr>
            <a:r>
              <a:rPr lang="cs-CZ" sz="1400" b="1" dirty="0"/>
              <a:t>Pomyslný medvěd= dosud nezískané finanční prostředky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Lobbing, prosazování regionálních/obecních zájmů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Do 2010 se medvěd porcoval v PSP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2020 porcování nahradily v podstatě v PSP ČR pozměňovací návrhy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Lobují správci jednotlivých kapitol a fondů na MF a na vládě</a:t>
            </a:r>
          </a:p>
          <a:p>
            <a:pPr marL="285750" indent="-285750">
              <a:buFontTx/>
              <a:buChar char="-"/>
            </a:pPr>
            <a:endParaRPr lang="cs-CZ" sz="1600" dirty="0"/>
          </a:p>
        </p:txBody>
      </p:sp>
      <p:pic>
        <p:nvPicPr>
          <p:cNvPr id="22" name="Picture 4" descr="Porcování medvěda - Bystrčáci">
            <a:extLst>
              <a:ext uri="{FF2B5EF4-FFF2-40B4-BE49-F238E27FC236}">
                <a16:creationId xmlns:a16="http://schemas.microsoft.com/office/drawing/2014/main" id="{F691F7F6-EBCE-C94E-849B-0ABE4F0D67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8933" y="2175902"/>
            <a:ext cx="2520280" cy="2039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ovéPole 24">
            <a:extLst>
              <a:ext uri="{FF2B5EF4-FFF2-40B4-BE49-F238E27FC236}">
                <a16:creationId xmlns:a16="http://schemas.microsoft.com/office/drawing/2014/main" id="{8F0C108A-F2B3-F174-6FB8-29F20739D0E5}"/>
              </a:ext>
            </a:extLst>
          </p:cNvPr>
          <p:cNvSpPr txBox="1"/>
          <p:nvPr/>
        </p:nvSpPr>
        <p:spPr>
          <a:xfrm>
            <a:off x="9379974" y="4384283"/>
            <a:ext cx="2389239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FF0000"/>
                </a:solidFill>
              </a:rPr>
              <a:t>Budoucnost= fiskální unie EU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Po 2. fázi se rozpočet nestane zákonem, ale pošle se EK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Ta ho schválí – stane se zákonem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Nebo neschválí a musí se předělat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Ztráta státní suverenity – státy se tomu brání</a:t>
            </a:r>
          </a:p>
        </p:txBody>
      </p:sp>
    </p:spTree>
    <p:extLst>
      <p:ext uri="{BB962C8B-B14F-4D97-AF65-F5344CB8AC3E}">
        <p14:creationId xmlns:p14="http://schemas.microsoft.com/office/powerpoint/2010/main" val="3143013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54315" y="578068"/>
            <a:ext cx="109440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2400" b="1" dirty="0">
                <a:solidFill>
                  <a:srgbClr val="FF0000"/>
                </a:solidFill>
              </a:rPr>
              <a:t>  Rozpočtová soustava</a:t>
            </a:r>
          </a:p>
          <a:p>
            <a:r>
              <a:rPr lang="cs-CZ" sz="1600" b="1" dirty="0">
                <a:solidFill>
                  <a:srgbClr val="FF0000"/>
                </a:solidFill>
              </a:rPr>
              <a:t>V rámci rozpočtové soustavy se odehrává pohyb veřejných financí uvnitř státu (</a:t>
            </a:r>
            <a:r>
              <a:rPr lang="cs-CZ" sz="1600" b="1" dirty="0"/>
              <a:t>viz schéma</a:t>
            </a:r>
            <a:r>
              <a:rPr lang="cs-CZ" sz="1600" b="1" dirty="0">
                <a:solidFill>
                  <a:srgbClr val="FF0000"/>
                </a:solidFill>
              </a:rPr>
              <a:t>) i vně státu (mezi ČR a EU, NATO, mezinárodními organizacemi, finančními trhy, mise atd…….)</a:t>
            </a:r>
            <a:endParaRPr lang="cs-CZ" sz="1600" dirty="0">
              <a:solidFill>
                <a:srgbClr val="FF0000"/>
              </a:solidFill>
            </a:endParaRPr>
          </a:p>
          <a:p>
            <a:r>
              <a:rPr lang="cs-CZ" sz="1600" dirty="0"/>
              <a:t>Platí přitom pravidla :</a:t>
            </a:r>
            <a:endParaRPr lang="cs-CZ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Naplnění funkcí </a:t>
            </a:r>
            <a:r>
              <a:rPr lang="cs-CZ" sz="1600" dirty="0"/>
              <a:t>– alokační, redistribuční, stabilizační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Naplnění principů </a:t>
            </a:r>
            <a:r>
              <a:rPr lang="cs-CZ" sz="1600" dirty="0"/>
              <a:t>– nenávratnosti, nedobrovolnosti, </a:t>
            </a:r>
            <a:r>
              <a:rPr lang="cs-CZ" sz="1600" dirty="0" err="1"/>
              <a:t>neekvivalence</a:t>
            </a: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Při dosažení </a:t>
            </a:r>
            <a:r>
              <a:rPr lang="cs-CZ" sz="1600" dirty="0"/>
              <a:t>– efektivnosti, účelnosti, hospodárnosti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00B8CC8-2F54-4C5A-E2B5-FCE26E6AF8D3}"/>
              </a:ext>
            </a:extLst>
          </p:cNvPr>
          <p:cNvSpPr txBox="1"/>
          <p:nvPr/>
        </p:nvSpPr>
        <p:spPr>
          <a:xfrm>
            <a:off x="4014952" y="2795752"/>
            <a:ext cx="3216165" cy="307777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PENĚŽNÍ FONDY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426069F-035F-89E7-BFC4-9F084C041BE8}"/>
              </a:ext>
            </a:extLst>
          </p:cNvPr>
          <p:cNvSpPr txBox="1"/>
          <p:nvPr/>
        </p:nvSpPr>
        <p:spPr>
          <a:xfrm>
            <a:off x="1826067" y="3429000"/>
            <a:ext cx="2900856" cy="307777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ROZPOČTOVÁ SOUSTAVA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9D6B1C2-A1D4-8C83-4B6C-93B695B4370B}"/>
              </a:ext>
            </a:extLst>
          </p:cNvPr>
          <p:cNvSpPr txBox="1"/>
          <p:nvPr/>
        </p:nvSpPr>
        <p:spPr>
          <a:xfrm>
            <a:off x="7231117" y="3429000"/>
            <a:ext cx="2469931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OSTATNÍ PENĚŽNÍ FONDY, úvěrové, pojistné, atd.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FFF528C-4DE2-B3F7-401D-95B075A12C1A}"/>
              </a:ext>
            </a:extLst>
          </p:cNvPr>
          <p:cNvSpPr txBox="1"/>
          <p:nvPr/>
        </p:nvSpPr>
        <p:spPr>
          <a:xfrm>
            <a:off x="554315" y="3991011"/>
            <a:ext cx="2543504" cy="307777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VEŘEJNÉ ROZPOČTY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5D00743-D9A6-3DF5-8029-1F63138FB3F7}"/>
              </a:ext>
            </a:extLst>
          </p:cNvPr>
          <p:cNvSpPr txBox="1"/>
          <p:nvPr/>
        </p:nvSpPr>
        <p:spPr>
          <a:xfrm>
            <a:off x="3394841" y="4015469"/>
            <a:ext cx="2995449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MIMOROZPOČTOVÉ FONDY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FE6E781-0FC9-9132-7CAB-E2B445D66BE8}"/>
              </a:ext>
            </a:extLst>
          </p:cNvPr>
          <p:cNvSpPr txBox="1"/>
          <p:nvPr/>
        </p:nvSpPr>
        <p:spPr>
          <a:xfrm>
            <a:off x="249515" y="4553022"/>
            <a:ext cx="1673878" cy="307777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CENTRALIZOVANÉ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17245098-3B2A-A44D-45E1-5C4A336B1292}"/>
              </a:ext>
            </a:extLst>
          </p:cNvPr>
          <p:cNvSpPr txBox="1"/>
          <p:nvPr/>
        </p:nvSpPr>
        <p:spPr>
          <a:xfrm>
            <a:off x="2036274" y="4553021"/>
            <a:ext cx="1870841" cy="307777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DECENTRALIZOVANÉ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3F5C0430-21DD-B612-D4AD-E9A29BEA3D3A}"/>
              </a:ext>
            </a:extLst>
          </p:cNvPr>
          <p:cNvSpPr txBox="1"/>
          <p:nvPr/>
        </p:nvSpPr>
        <p:spPr>
          <a:xfrm>
            <a:off x="249515" y="5108028"/>
            <a:ext cx="1576552" cy="307777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STÁTNÍ ROZPOČET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88311CC2-C0E2-70D1-687D-01CCBCEE50D0}"/>
              </a:ext>
            </a:extLst>
          </p:cNvPr>
          <p:cNvSpPr txBox="1"/>
          <p:nvPr/>
        </p:nvSpPr>
        <p:spPr>
          <a:xfrm>
            <a:off x="2036274" y="5115031"/>
            <a:ext cx="1870841" cy="307777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ÚZEMNÍ ROZPOČTY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6BB81D60-E1DB-6E74-05FA-1E6FF4A4BFAB}"/>
              </a:ext>
            </a:extLst>
          </p:cNvPr>
          <p:cNvSpPr txBox="1"/>
          <p:nvPr/>
        </p:nvSpPr>
        <p:spPr>
          <a:xfrm>
            <a:off x="1245475" y="5745922"/>
            <a:ext cx="1355835" cy="307777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OBCÍ, MĚST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10EDF3C2-048F-B211-6635-13E7D9AB3477}"/>
              </a:ext>
            </a:extLst>
          </p:cNvPr>
          <p:cNvSpPr txBox="1"/>
          <p:nvPr/>
        </p:nvSpPr>
        <p:spPr>
          <a:xfrm>
            <a:off x="2748455" y="5792089"/>
            <a:ext cx="1665890" cy="52322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VYŠŠÍCH ÚZEMNÍCH CELKŮ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58E0E039-B4A7-B07B-0F2B-A45A00265447}"/>
              </a:ext>
            </a:extLst>
          </p:cNvPr>
          <p:cNvSpPr txBox="1"/>
          <p:nvPr/>
        </p:nvSpPr>
        <p:spPr>
          <a:xfrm>
            <a:off x="6279930" y="4601938"/>
            <a:ext cx="218615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CENTRALIZOVANÉ- STÁTNÍ FONDY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1DB1EC64-4A43-FC30-2D7C-59DF8CF14A45}"/>
              </a:ext>
            </a:extLst>
          </p:cNvPr>
          <p:cNvSpPr txBox="1"/>
          <p:nvPr/>
        </p:nvSpPr>
        <p:spPr>
          <a:xfrm>
            <a:off x="6253655" y="5392956"/>
            <a:ext cx="2259724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DECENTRALIZOVANÉ – ÚČELOVÉ FONDY</a:t>
            </a:r>
          </a:p>
        </p:txBody>
      </p: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E9D834B5-C9E9-C7B3-A683-CAD3611879AC}"/>
              </a:ext>
            </a:extLst>
          </p:cNvPr>
          <p:cNvCxnSpPr>
            <a:stCxn id="6" idx="2"/>
          </p:cNvCxnSpPr>
          <p:nvPr/>
        </p:nvCxnSpPr>
        <p:spPr>
          <a:xfrm flipH="1">
            <a:off x="5623034" y="3103529"/>
            <a:ext cx="1" cy="2072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C6D97E02-EB2D-10EA-AD8E-C6703B968269}"/>
              </a:ext>
            </a:extLst>
          </p:cNvPr>
          <p:cNvCxnSpPr/>
          <p:nvPr/>
        </p:nvCxnSpPr>
        <p:spPr>
          <a:xfrm>
            <a:off x="3279228" y="3295343"/>
            <a:ext cx="537078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Přímá spojnice se šipkou 38">
            <a:extLst>
              <a:ext uri="{FF2B5EF4-FFF2-40B4-BE49-F238E27FC236}">
                <a16:creationId xmlns:a16="http://schemas.microsoft.com/office/drawing/2014/main" id="{AD6B57A6-8A31-8C08-60BD-F181640FBB71}"/>
              </a:ext>
            </a:extLst>
          </p:cNvPr>
          <p:cNvCxnSpPr>
            <a:endCxn id="7" idx="0"/>
          </p:cNvCxnSpPr>
          <p:nvPr/>
        </p:nvCxnSpPr>
        <p:spPr>
          <a:xfrm flipH="1">
            <a:off x="3276495" y="3295343"/>
            <a:ext cx="2733" cy="133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88CFB361-5C9A-DE27-568E-22C64CE6AE88}"/>
              </a:ext>
            </a:extLst>
          </p:cNvPr>
          <p:cNvCxnSpPr>
            <a:cxnSpLocks/>
          </p:cNvCxnSpPr>
          <p:nvPr/>
        </p:nvCxnSpPr>
        <p:spPr>
          <a:xfrm>
            <a:off x="8647281" y="3279928"/>
            <a:ext cx="2733" cy="149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Přímá spojnice 44">
            <a:extLst>
              <a:ext uri="{FF2B5EF4-FFF2-40B4-BE49-F238E27FC236}">
                <a16:creationId xmlns:a16="http://schemas.microsoft.com/office/drawing/2014/main" id="{6BB8E2B5-3861-091F-943E-06BEFB52EEEE}"/>
              </a:ext>
            </a:extLst>
          </p:cNvPr>
          <p:cNvCxnSpPr>
            <a:stCxn id="7" idx="2"/>
          </p:cNvCxnSpPr>
          <p:nvPr/>
        </p:nvCxnSpPr>
        <p:spPr>
          <a:xfrm>
            <a:off x="3276495" y="3736777"/>
            <a:ext cx="0" cy="1100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Přímá spojnice 46">
            <a:extLst>
              <a:ext uri="{FF2B5EF4-FFF2-40B4-BE49-F238E27FC236}">
                <a16:creationId xmlns:a16="http://schemas.microsoft.com/office/drawing/2014/main" id="{93CBA545-6C83-3554-405B-0F61D721997E}"/>
              </a:ext>
            </a:extLst>
          </p:cNvPr>
          <p:cNvCxnSpPr/>
          <p:nvPr/>
        </p:nvCxnSpPr>
        <p:spPr>
          <a:xfrm flipV="1">
            <a:off x="1826067" y="3846786"/>
            <a:ext cx="3082264" cy="19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Přímá spojnice se šipkou 48">
            <a:extLst>
              <a:ext uri="{FF2B5EF4-FFF2-40B4-BE49-F238E27FC236}">
                <a16:creationId xmlns:a16="http://schemas.microsoft.com/office/drawing/2014/main" id="{36315918-F5B2-279A-E2D2-D2AFF3E58186}"/>
              </a:ext>
            </a:extLst>
          </p:cNvPr>
          <p:cNvCxnSpPr>
            <a:endCxn id="10" idx="0"/>
          </p:cNvCxnSpPr>
          <p:nvPr/>
        </p:nvCxnSpPr>
        <p:spPr>
          <a:xfrm>
            <a:off x="1826067" y="3866397"/>
            <a:ext cx="0" cy="124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Přímá spojnice se šipkou 50">
            <a:extLst>
              <a:ext uri="{FF2B5EF4-FFF2-40B4-BE49-F238E27FC236}">
                <a16:creationId xmlns:a16="http://schemas.microsoft.com/office/drawing/2014/main" id="{D1F58917-ACF4-2587-8A92-1AD021B65A11}"/>
              </a:ext>
            </a:extLst>
          </p:cNvPr>
          <p:cNvCxnSpPr>
            <a:endCxn id="11" idx="0"/>
          </p:cNvCxnSpPr>
          <p:nvPr/>
        </p:nvCxnSpPr>
        <p:spPr>
          <a:xfrm flipH="1">
            <a:off x="4892566" y="3846786"/>
            <a:ext cx="15765" cy="168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Přímá spojnice 54">
            <a:extLst>
              <a:ext uri="{FF2B5EF4-FFF2-40B4-BE49-F238E27FC236}">
                <a16:creationId xmlns:a16="http://schemas.microsoft.com/office/drawing/2014/main" id="{B3AFB109-D6E7-EEE6-829A-255CFDA97B13}"/>
              </a:ext>
            </a:extLst>
          </p:cNvPr>
          <p:cNvCxnSpPr>
            <a:stCxn id="10" idx="2"/>
          </p:cNvCxnSpPr>
          <p:nvPr/>
        </p:nvCxnSpPr>
        <p:spPr>
          <a:xfrm>
            <a:off x="1826067" y="4298788"/>
            <a:ext cx="0" cy="1050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Přímá spojnice 56">
            <a:extLst>
              <a:ext uri="{FF2B5EF4-FFF2-40B4-BE49-F238E27FC236}">
                <a16:creationId xmlns:a16="http://schemas.microsoft.com/office/drawing/2014/main" id="{D4CD0FB9-86E2-20C0-2BB5-9950925840D1}"/>
              </a:ext>
            </a:extLst>
          </p:cNvPr>
          <p:cNvCxnSpPr/>
          <p:nvPr/>
        </p:nvCxnSpPr>
        <p:spPr>
          <a:xfrm>
            <a:off x="872359" y="4403834"/>
            <a:ext cx="18760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Přímá spojnice se šipkou 58">
            <a:extLst>
              <a:ext uri="{FF2B5EF4-FFF2-40B4-BE49-F238E27FC236}">
                <a16:creationId xmlns:a16="http://schemas.microsoft.com/office/drawing/2014/main" id="{12005DA7-2136-F0BA-F95B-999FD5899E6A}"/>
              </a:ext>
            </a:extLst>
          </p:cNvPr>
          <p:cNvCxnSpPr/>
          <p:nvPr/>
        </p:nvCxnSpPr>
        <p:spPr>
          <a:xfrm>
            <a:off x="872359" y="4403834"/>
            <a:ext cx="0" cy="1491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Přímá spojnice se šipkou 60">
            <a:extLst>
              <a:ext uri="{FF2B5EF4-FFF2-40B4-BE49-F238E27FC236}">
                <a16:creationId xmlns:a16="http://schemas.microsoft.com/office/drawing/2014/main" id="{7E1279D2-BB6B-6FF1-EFBD-A48A168B3356}"/>
              </a:ext>
            </a:extLst>
          </p:cNvPr>
          <p:cNvCxnSpPr/>
          <p:nvPr/>
        </p:nvCxnSpPr>
        <p:spPr>
          <a:xfrm>
            <a:off x="2748455" y="4403834"/>
            <a:ext cx="0" cy="1491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Přímá spojnice se šipkou 64">
            <a:extLst>
              <a:ext uri="{FF2B5EF4-FFF2-40B4-BE49-F238E27FC236}">
                <a16:creationId xmlns:a16="http://schemas.microsoft.com/office/drawing/2014/main" id="{BC1ACD31-1D2D-B274-D478-FA4BFAA703DC}"/>
              </a:ext>
            </a:extLst>
          </p:cNvPr>
          <p:cNvCxnSpPr>
            <a:stCxn id="12" idx="2"/>
          </p:cNvCxnSpPr>
          <p:nvPr/>
        </p:nvCxnSpPr>
        <p:spPr>
          <a:xfrm>
            <a:off x="1086454" y="4860799"/>
            <a:ext cx="6622" cy="247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Přímá spojnice se šipkou 66">
            <a:extLst>
              <a:ext uri="{FF2B5EF4-FFF2-40B4-BE49-F238E27FC236}">
                <a16:creationId xmlns:a16="http://schemas.microsoft.com/office/drawing/2014/main" id="{B229465D-B5A6-1325-2C80-3A45CC7B7ABE}"/>
              </a:ext>
            </a:extLst>
          </p:cNvPr>
          <p:cNvCxnSpPr>
            <a:stCxn id="14" idx="2"/>
            <a:endCxn id="17" idx="0"/>
          </p:cNvCxnSpPr>
          <p:nvPr/>
        </p:nvCxnSpPr>
        <p:spPr>
          <a:xfrm>
            <a:off x="2971695" y="4860798"/>
            <a:ext cx="0" cy="254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Přímá spojnice 68">
            <a:extLst>
              <a:ext uri="{FF2B5EF4-FFF2-40B4-BE49-F238E27FC236}">
                <a16:creationId xmlns:a16="http://schemas.microsoft.com/office/drawing/2014/main" id="{2BCAB8E6-8B65-98A5-56CB-C862560AC0FF}"/>
              </a:ext>
            </a:extLst>
          </p:cNvPr>
          <p:cNvCxnSpPr/>
          <p:nvPr/>
        </p:nvCxnSpPr>
        <p:spPr>
          <a:xfrm>
            <a:off x="2270234" y="5549462"/>
            <a:ext cx="13243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Přímá spojnice 70">
            <a:extLst>
              <a:ext uri="{FF2B5EF4-FFF2-40B4-BE49-F238E27FC236}">
                <a16:creationId xmlns:a16="http://schemas.microsoft.com/office/drawing/2014/main" id="{80A8E5D2-DF7C-78CB-E270-8C322CB987CB}"/>
              </a:ext>
            </a:extLst>
          </p:cNvPr>
          <p:cNvCxnSpPr>
            <a:stCxn id="17" idx="2"/>
          </p:cNvCxnSpPr>
          <p:nvPr/>
        </p:nvCxnSpPr>
        <p:spPr>
          <a:xfrm>
            <a:off x="2971695" y="5422808"/>
            <a:ext cx="0" cy="1266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Přímá spojnice se šipkou 72">
            <a:extLst>
              <a:ext uri="{FF2B5EF4-FFF2-40B4-BE49-F238E27FC236}">
                <a16:creationId xmlns:a16="http://schemas.microsoft.com/office/drawing/2014/main" id="{B654EC75-6C44-28D2-9706-4AAD03AD4D55}"/>
              </a:ext>
            </a:extLst>
          </p:cNvPr>
          <p:cNvCxnSpPr/>
          <p:nvPr/>
        </p:nvCxnSpPr>
        <p:spPr>
          <a:xfrm>
            <a:off x="2270234" y="5549462"/>
            <a:ext cx="0" cy="196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Přímá spojnice se šipkou 74">
            <a:extLst>
              <a:ext uri="{FF2B5EF4-FFF2-40B4-BE49-F238E27FC236}">
                <a16:creationId xmlns:a16="http://schemas.microsoft.com/office/drawing/2014/main" id="{20CF8CC3-F9CE-9468-8EC9-87A56782F452}"/>
              </a:ext>
            </a:extLst>
          </p:cNvPr>
          <p:cNvCxnSpPr>
            <a:cxnSpLocks/>
            <a:endCxn id="21" idx="0"/>
          </p:cNvCxnSpPr>
          <p:nvPr/>
        </p:nvCxnSpPr>
        <p:spPr>
          <a:xfrm flipH="1">
            <a:off x="3581400" y="5549462"/>
            <a:ext cx="13138" cy="242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Přímá spojnice 77">
            <a:extLst>
              <a:ext uri="{FF2B5EF4-FFF2-40B4-BE49-F238E27FC236}">
                <a16:creationId xmlns:a16="http://schemas.microsoft.com/office/drawing/2014/main" id="{9EA14F88-A4D2-945E-C627-951E8E1BE5A0}"/>
              </a:ext>
            </a:extLst>
          </p:cNvPr>
          <p:cNvCxnSpPr/>
          <p:nvPr/>
        </p:nvCxnSpPr>
        <p:spPr>
          <a:xfrm>
            <a:off x="5454869" y="4323246"/>
            <a:ext cx="0" cy="13313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Přímá spojnice se šipkou 79">
            <a:extLst>
              <a:ext uri="{FF2B5EF4-FFF2-40B4-BE49-F238E27FC236}">
                <a16:creationId xmlns:a16="http://schemas.microsoft.com/office/drawing/2014/main" id="{7979D953-2DB6-4C6D-EA10-770D310EA05B}"/>
              </a:ext>
            </a:extLst>
          </p:cNvPr>
          <p:cNvCxnSpPr/>
          <p:nvPr/>
        </p:nvCxnSpPr>
        <p:spPr>
          <a:xfrm>
            <a:off x="5454869" y="4960883"/>
            <a:ext cx="7987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Přímá spojnice se šipkou 81">
            <a:extLst>
              <a:ext uri="{FF2B5EF4-FFF2-40B4-BE49-F238E27FC236}">
                <a16:creationId xmlns:a16="http://schemas.microsoft.com/office/drawing/2014/main" id="{10CBD49A-C7F5-71BC-E8E7-8263A5C5E0B0}"/>
              </a:ext>
            </a:extLst>
          </p:cNvPr>
          <p:cNvCxnSpPr>
            <a:endCxn id="26" idx="1"/>
          </p:cNvCxnSpPr>
          <p:nvPr/>
        </p:nvCxnSpPr>
        <p:spPr>
          <a:xfrm>
            <a:off x="5454869" y="5631717"/>
            <a:ext cx="798786" cy="22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754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8FC333F-F335-F953-D753-48E61E60E9CC}"/>
              </a:ext>
            </a:extLst>
          </p:cNvPr>
          <p:cNvSpPr txBox="1"/>
          <p:nvPr/>
        </p:nvSpPr>
        <p:spPr>
          <a:xfrm>
            <a:off x="357352" y="504497"/>
            <a:ext cx="554946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Rozpočtovou soustavu můžeme definovat např. :</a:t>
            </a:r>
          </a:p>
          <a:p>
            <a:pPr marL="342900" indent="-342900">
              <a:buAutoNum type="alphaLcParenR"/>
            </a:pPr>
            <a:r>
              <a:rPr lang="cs-CZ" sz="1600" dirty="0"/>
              <a:t>Jako širší a užší (podle rozsahu – šíře)</a:t>
            </a:r>
          </a:p>
          <a:p>
            <a:pPr marL="342900" indent="-342900">
              <a:buAutoNum type="alphaLcParenR"/>
            </a:pPr>
            <a:r>
              <a:rPr lang="cs-CZ" sz="1600" dirty="0"/>
              <a:t>Jako horizontální a vertikální (podle struktury)</a:t>
            </a:r>
          </a:p>
          <a:p>
            <a:pPr marL="342900" indent="-342900">
              <a:buAutoNum type="alphaLcParenR"/>
            </a:pPr>
            <a:endParaRPr lang="cs-CZ" sz="1600" dirty="0"/>
          </a:p>
          <a:p>
            <a:pPr marL="342900" indent="-342900">
              <a:buAutoNum type="alphaLcParenR"/>
            </a:pPr>
            <a:endParaRPr lang="cs-CZ" sz="14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27263A2-6656-1503-988B-52ACD802C4B5}"/>
              </a:ext>
            </a:extLst>
          </p:cNvPr>
          <p:cNvSpPr txBox="1"/>
          <p:nvPr/>
        </p:nvSpPr>
        <p:spPr>
          <a:xfrm>
            <a:off x="441432" y="1870731"/>
            <a:ext cx="3983421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Širší pojetí </a:t>
            </a:r>
            <a:r>
              <a:rPr lang="cs-CZ" sz="1600" dirty="0"/>
              <a:t>:  převažuje v ČR</a:t>
            </a:r>
          </a:p>
          <a:p>
            <a:r>
              <a:rPr lang="cs-CZ" sz="1600" b="1" dirty="0"/>
              <a:t>Zahrnuje</a:t>
            </a:r>
            <a:r>
              <a:rPr lang="cs-CZ" sz="1600" dirty="0"/>
              <a:t> </a:t>
            </a:r>
            <a:r>
              <a:rPr lang="cs-CZ" sz="1600" b="1" dirty="0"/>
              <a:t>soustavy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0"/>
              <a:t>Soustavu veřejných rozpočtů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0"/>
              <a:t>Soustavu rozpočtových orgánů a institucí (od MF po obecní zastupitelstvo)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0"/>
              <a:t>Kontrolní struktury (</a:t>
            </a:r>
            <a:r>
              <a:rPr lang="cs-CZ" sz="1600" b="1" dirty="0"/>
              <a:t>uvnitř</a:t>
            </a:r>
            <a:r>
              <a:rPr lang="cs-CZ" sz="1600" dirty="0"/>
              <a:t>: finanční a celní orgány , správci kapitol, </a:t>
            </a:r>
            <a:r>
              <a:rPr lang="cs-CZ" sz="1600" b="1" dirty="0"/>
              <a:t>vně</a:t>
            </a:r>
            <a:r>
              <a:rPr lang="cs-CZ" sz="1600" dirty="0"/>
              <a:t>: NKÚ, PSP ČR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0"/>
              <a:t>Rozpočtová pravidla a zásady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16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AEA01AE-C16B-F397-669F-02454EE79396}"/>
              </a:ext>
            </a:extLst>
          </p:cNvPr>
          <p:cNvSpPr txBox="1"/>
          <p:nvPr/>
        </p:nvSpPr>
        <p:spPr>
          <a:xfrm>
            <a:off x="441432" y="4666087"/>
            <a:ext cx="3983421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Užší pojetí </a:t>
            </a:r>
            <a:r>
              <a:rPr lang="cs-CZ" sz="1600" dirty="0"/>
              <a:t>: jedná se o </a:t>
            </a:r>
            <a:r>
              <a:rPr lang="cs-CZ" sz="1600" b="1" dirty="0"/>
              <a:t>soustavu rozpočtových finančních vztahů</a:t>
            </a:r>
          </a:p>
          <a:p>
            <a:r>
              <a:rPr lang="cs-CZ" sz="1200" dirty="0"/>
              <a:t>(podrobně viz dále) </a:t>
            </a:r>
            <a:r>
              <a:rPr lang="cs-CZ" sz="1600" b="1" dirty="0"/>
              <a:t>provázaný systém </a:t>
            </a:r>
            <a:r>
              <a:rPr lang="cs-CZ" sz="1600" dirty="0"/>
              <a:t>relativně samostatných rozpočtů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64F4170-41E8-2D34-D1F2-00B514C5FCAA}"/>
              </a:ext>
            </a:extLst>
          </p:cNvPr>
          <p:cNvSpPr txBox="1"/>
          <p:nvPr/>
        </p:nvSpPr>
        <p:spPr>
          <a:xfrm>
            <a:off x="6096000" y="588579"/>
            <a:ext cx="4162097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Horizontální a vertikální pojetí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D1E2E1D-5336-1EA2-970D-BAFF4E922795}"/>
              </a:ext>
            </a:extLst>
          </p:cNvPr>
          <p:cNvSpPr txBox="1"/>
          <p:nvPr/>
        </p:nvSpPr>
        <p:spPr>
          <a:xfrm>
            <a:off x="5160579" y="1035214"/>
            <a:ext cx="3456384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/>
              <a:t>Horizontální struktura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600" b="1" dirty="0"/>
              <a:t>Vychází z rozdělení kompetencí </a:t>
            </a:r>
            <a:r>
              <a:rPr lang="cs-CZ" sz="1600" dirty="0"/>
              <a:t>mezi stupni veřejné správy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600" dirty="0"/>
              <a:t>Odvozuje se od územně správního uspořádání státu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600" dirty="0"/>
              <a:t>Obsahuje</a:t>
            </a:r>
          </a:p>
          <a:p>
            <a:pPr marL="285750" indent="-285750">
              <a:buFontTx/>
              <a:buChar char="-"/>
            </a:pPr>
            <a:r>
              <a:rPr lang="cs-CZ" sz="1600" b="1" dirty="0"/>
              <a:t>Fiskální federalismus</a:t>
            </a:r>
          </a:p>
          <a:p>
            <a:pPr marL="285750" indent="-285750">
              <a:buFontTx/>
              <a:buChar char="-"/>
            </a:pPr>
            <a:r>
              <a:rPr lang="cs-CZ" sz="1600" b="1" dirty="0"/>
              <a:t>Fiskální decentralizaci</a:t>
            </a:r>
          </a:p>
          <a:p>
            <a:pPr marL="285750" indent="-285750">
              <a:buFontTx/>
              <a:buChar char="-"/>
            </a:pPr>
            <a:r>
              <a:rPr lang="cs-CZ" sz="1600" b="1" dirty="0"/>
              <a:t>Subsidiaritu</a:t>
            </a:r>
          </a:p>
          <a:p>
            <a:pPr marL="285750" indent="-285750">
              <a:buFontTx/>
              <a:buChar char="-"/>
            </a:pPr>
            <a:r>
              <a:rPr lang="cs-CZ" sz="1600" b="1" dirty="0"/>
              <a:t>internacionalismus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B24D21A-4388-B446-0EBA-19DEDA3D6604}"/>
              </a:ext>
            </a:extLst>
          </p:cNvPr>
          <p:cNvSpPr txBox="1"/>
          <p:nvPr/>
        </p:nvSpPr>
        <p:spPr>
          <a:xfrm>
            <a:off x="8758258" y="1035214"/>
            <a:ext cx="2582404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/>
              <a:t>Vertikální struktura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600" b="1" dirty="0"/>
              <a:t>Existuje v rámci horizontální struktury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600" dirty="0"/>
              <a:t>Centrální a decentralizovaný model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0CB528B-C770-56E5-2FB3-C27755F9EBC6}"/>
              </a:ext>
            </a:extLst>
          </p:cNvPr>
          <p:cNvSpPr txBox="1"/>
          <p:nvPr/>
        </p:nvSpPr>
        <p:spPr>
          <a:xfrm>
            <a:off x="5879976" y="4149080"/>
            <a:ext cx="1296144" cy="369332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1B09788-4D83-9EE9-43B0-D60E0BDCFD1A}"/>
              </a:ext>
            </a:extLst>
          </p:cNvPr>
          <p:cNvSpPr txBox="1"/>
          <p:nvPr/>
        </p:nvSpPr>
        <p:spPr>
          <a:xfrm>
            <a:off x="7392144" y="4149080"/>
            <a:ext cx="1296144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9315431-9298-2666-23AE-61D488E6D1ED}"/>
              </a:ext>
            </a:extLst>
          </p:cNvPr>
          <p:cNvSpPr txBox="1"/>
          <p:nvPr/>
        </p:nvSpPr>
        <p:spPr>
          <a:xfrm>
            <a:off x="8985408" y="4149080"/>
            <a:ext cx="99902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C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5925E2A-413E-4E22-A423-DBD6CD13D52A}"/>
              </a:ext>
            </a:extLst>
          </p:cNvPr>
          <p:cNvSpPr txBox="1"/>
          <p:nvPr/>
        </p:nvSpPr>
        <p:spPr>
          <a:xfrm>
            <a:off x="5879976" y="4790187"/>
            <a:ext cx="504056" cy="369332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A1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C6A0E6F-2050-0F44-DBDA-37DCAAB90D8D}"/>
              </a:ext>
            </a:extLst>
          </p:cNvPr>
          <p:cNvSpPr txBox="1"/>
          <p:nvPr/>
        </p:nvSpPr>
        <p:spPr>
          <a:xfrm>
            <a:off x="5879976" y="5445224"/>
            <a:ext cx="504056" cy="369332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A2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5460274-76CC-8F26-EA0F-3289D2B370D2}"/>
              </a:ext>
            </a:extLst>
          </p:cNvPr>
          <p:cNvSpPr txBox="1"/>
          <p:nvPr/>
        </p:nvSpPr>
        <p:spPr>
          <a:xfrm>
            <a:off x="7392144" y="4790187"/>
            <a:ext cx="50405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B1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841DBDD-38DF-81AC-850B-8C99F824A641}"/>
              </a:ext>
            </a:extLst>
          </p:cNvPr>
          <p:cNvSpPr txBox="1"/>
          <p:nvPr/>
        </p:nvSpPr>
        <p:spPr>
          <a:xfrm>
            <a:off x="7392144" y="5439480"/>
            <a:ext cx="50405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B2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0A5E24EE-5FEF-4464-3576-EAD0CD5694FD}"/>
              </a:ext>
            </a:extLst>
          </p:cNvPr>
          <p:cNvSpPr txBox="1"/>
          <p:nvPr/>
        </p:nvSpPr>
        <p:spPr>
          <a:xfrm>
            <a:off x="7392144" y="6093296"/>
            <a:ext cx="50405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B3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45B35997-0B89-1B33-3D7D-E54D5D628937}"/>
              </a:ext>
            </a:extLst>
          </p:cNvPr>
          <p:cNvSpPr txBox="1"/>
          <p:nvPr/>
        </p:nvSpPr>
        <p:spPr>
          <a:xfrm>
            <a:off x="8985408" y="4790187"/>
            <a:ext cx="566976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C1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E5EA733F-8E61-C7E8-9D22-FB79AF228157}"/>
              </a:ext>
            </a:extLst>
          </p:cNvPr>
          <p:cNvSpPr txBox="1"/>
          <p:nvPr/>
        </p:nvSpPr>
        <p:spPr>
          <a:xfrm>
            <a:off x="8985408" y="5517232"/>
            <a:ext cx="566976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C2</a:t>
            </a:r>
          </a:p>
        </p:txBody>
      </p: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8C3363B9-8C95-763C-4CB9-E087F5F7568B}"/>
              </a:ext>
            </a:extLst>
          </p:cNvPr>
          <p:cNvCxnSpPr/>
          <p:nvPr/>
        </p:nvCxnSpPr>
        <p:spPr>
          <a:xfrm>
            <a:off x="6222124" y="3899338"/>
            <a:ext cx="29954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BE2E54BD-D7D6-3F51-E02E-815F9BAF79F6}"/>
              </a:ext>
            </a:extLst>
          </p:cNvPr>
          <p:cNvCxnSpPr/>
          <p:nvPr/>
        </p:nvCxnSpPr>
        <p:spPr>
          <a:xfrm>
            <a:off x="10394731" y="4179055"/>
            <a:ext cx="0" cy="19142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18564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23636" y="411636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Zásady a pravidla rozpočtové soustavy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952228" y="2631466"/>
            <a:ext cx="4896544" cy="1846659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Obecná rozpočtová pravidla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Určení navrhovatele rozpočtu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Schvalování rozpočtu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Výdaje rozpočtu – alokace, účelnost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Omezení přesunů v rozpočtu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Stanovení rezerv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Rozpočtové provizorium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952228" y="4720641"/>
            <a:ext cx="4896544" cy="16004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Konkrétní rozpočtová pravidla (v zákonech)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Střednědobý výhled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Příjmy a výdaje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Státní aktiva a pasiva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Řízení státní pokladny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…….</a:t>
            </a:r>
          </a:p>
        </p:txBody>
      </p:sp>
      <p:sp>
        <p:nvSpPr>
          <p:cNvPr id="7" name="Rovnoramenný trojúhelník 6"/>
          <p:cNvSpPr/>
          <p:nvPr/>
        </p:nvSpPr>
        <p:spPr>
          <a:xfrm>
            <a:off x="2027548" y="2289647"/>
            <a:ext cx="2232248" cy="2435497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/>
          <p:cNvCxnSpPr/>
          <p:nvPr/>
        </p:nvCxnSpPr>
        <p:spPr>
          <a:xfrm>
            <a:off x="2711624" y="3284984"/>
            <a:ext cx="8640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2423592" y="3992289"/>
            <a:ext cx="15121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vnoramenný trojúhelník 11"/>
          <p:cNvSpPr/>
          <p:nvPr/>
        </p:nvSpPr>
        <p:spPr>
          <a:xfrm>
            <a:off x="2351584" y="2282378"/>
            <a:ext cx="1584176" cy="1715417"/>
          </a:xfrm>
          <a:prstGeom prst="triangl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Rovnoramenný trojúhelník 12"/>
          <p:cNvSpPr/>
          <p:nvPr/>
        </p:nvSpPr>
        <p:spPr>
          <a:xfrm>
            <a:off x="2819635" y="2282379"/>
            <a:ext cx="670703" cy="714573"/>
          </a:xfrm>
          <a:prstGeom prst="triangl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3359696" y="1988840"/>
            <a:ext cx="923004" cy="36933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zásady</a:t>
            </a:r>
          </a:p>
        </p:txBody>
      </p:sp>
      <p:cxnSp>
        <p:nvCxnSpPr>
          <p:cNvPr id="16" name="Přímá spojnice se šipkou 15"/>
          <p:cNvCxnSpPr/>
          <p:nvPr/>
        </p:nvCxnSpPr>
        <p:spPr>
          <a:xfrm flipH="1">
            <a:off x="3490338" y="2358172"/>
            <a:ext cx="36004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864105" y="2323038"/>
            <a:ext cx="1152128" cy="646331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Obecná pravidla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312236" y="5301208"/>
            <a:ext cx="196712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Konkrétní pravidla</a:t>
            </a:r>
          </a:p>
        </p:txBody>
      </p:sp>
      <p:cxnSp>
        <p:nvCxnSpPr>
          <p:cNvPr id="22" name="Přímá spojnice se šipkou 21"/>
          <p:cNvCxnSpPr/>
          <p:nvPr/>
        </p:nvCxnSpPr>
        <p:spPr>
          <a:xfrm flipV="1">
            <a:off x="2855640" y="4797152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F3E7C2A9-BE17-BE54-B48E-0EA600B51F98}"/>
              </a:ext>
            </a:extLst>
          </p:cNvPr>
          <p:cNvCxnSpPr/>
          <p:nvPr/>
        </p:nvCxnSpPr>
        <p:spPr>
          <a:xfrm>
            <a:off x="2016233" y="2969369"/>
            <a:ext cx="548291" cy="5380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5F361AF9-5501-A06C-655E-BC0983C7A099}"/>
              </a:ext>
            </a:extLst>
          </p:cNvPr>
          <p:cNvSpPr txBox="1"/>
          <p:nvPr/>
        </p:nvSpPr>
        <p:spPr>
          <a:xfrm>
            <a:off x="5952227" y="283779"/>
            <a:ext cx="5840380" cy="233910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Zásady: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Úplnosti a jednotnosti                            - včasnost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Reálnosti a pravdivosti                           - časové omezení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Vyrovnanosti                                            - neúčelovost příjmů a 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Přednost výdajů před příjmy                    účelovost výdajů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Publicity                                                     - sestavování v brutto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Transparentnosti a přehlednosti           - efektivnost a</a:t>
            </a:r>
          </a:p>
          <a:p>
            <a:pPr marL="285750" indent="-285750">
              <a:buFontTx/>
              <a:buChar char="-"/>
            </a:pPr>
            <a:r>
              <a:rPr lang="cs-CZ" sz="1600" dirty="0" err="1"/>
              <a:t>Každoročnosti</a:t>
            </a:r>
            <a:r>
              <a:rPr lang="cs-CZ" sz="1600" dirty="0"/>
              <a:t>                                             hospodárnost</a:t>
            </a:r>
          </a:p>
          <a:p>
            <a:r>
              <a:rPr lang="cs-CZ" sz="1600" dirty="0"/>
              <a:t>                                                                           - účetní jednotky</a:t>
            </a:r>
          </a:p>
        </p:txBody>
      </p:sp>
    </p:spTree>
    <p:extLst>
      <p:ext uri="{BB962C8B-B14F-4D97-AF65-F5344CB8AC3E}">
        <p14:creationId xmlns:p14="http://schemas.microsoft.com/office/powerpoint/2010/main" val="2338102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4547ED92-F878-2DCE-61DA-E571E12FE31A}"/>
              </a:ext>
            </a:extLst>
          </p:cNvPr>
          <p:cNvSpPr txBox="1"/>
          <p:nvPr/>
        </p:nvSpPr>
        <p:spPr>
          <a:xfrm>
            <a:off x="2133600" y="471948"/>
            <a:ext cx="7374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Rozpočtová soustava (viz schéma)  -  </a:t>
            </a:r>
            <a:r>
              <a:rPr lang="cs-CZ" b="1" dirty="0">
                <a:solidFill>
                  <a:srgbClr val="FF0000"/>
                </a:solidFill>
              </a:rPr>
              <a:t>MIMOROZPOČTOVÉ FONDY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6C1265A-34C8-B2EA-EE82-92CC2BEE7E81}"/>
              </a:ext>
            </a:extLst>
          </p:cNvPr>
          <p:cNvSpPr txBox="1"/>
          <p:nvPr/>
        </p:nvSpPr>
        <p:spPr>
          <a:xfrm>
            <a:off x="324465" y="1199535"/>
            <a:ext cx="11533238" cy="20621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0"/>
              <a:t>Poměrně mladá aktivita (konec 20.století) - Důvod vzniku =  oslabování státních rozpočtů jak ve smyslu horizontálním, tak vertikálním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0"/>
              <a:t>Jejich funkce je specifická a proto jsou specifickým segmentem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b="1" dirty="0"/>
              <a:t>Jsou založeny ke konkrétnímu účelu – </a:t>
            </a:r>
            <a:r>
              <a:rPr lang="cs-CZ" sz="1600" dirty="0"/>
              <a:t>jsou ryze účelové a proto efektivnější („fond je seskupení aktiv a pasiv k účelu stanovenému zřizovatelem“)</a:t>
            </a:r>
            <a:endParaRPr lang="cs-CZ" sz="1600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b="1" dirty="0"/>
              <a:t>Mají vlastní příjmy </a:t>
            </a:r>
            <a:r>
              <a:rPr lang="cs-CZ" sz="1600" dirty="0"/>
              <a:t>(+ dotace ze státního rozpočtu) </a:t>
            </a:r>
            <a:r>
              <a:rPr lang="cs-CZ" sz="1600" b="1" dirty="0"/>
              <a:t>a vlastní rozpočet </a:t>
            </a:r>
            <a:r>
              <a:rPr lang="cs-CZ" sz="1600" dirty="0"/>
              <a:t>(peníze jdou na konkrétní účel a ne podle toho, kde se zrovna potřebují)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b="1" dirty="0"/>
              <a:t>Relativně velká míra samostatnosti v řízení a rozhodování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b="1" dirty="0"/>
              <a:t>Vznikají jak horizontálně </a:t>
            </a:r>
            <a:r>
              <a:rPr lang="cs-CZ" sz="1600" dirty="0"/>
              <a:t>(vznik nových fondů)</a:t>
            </a:r>
            <a:r>
              <a:rPr lang="cs-CZ" sz="1600" b="1" dirty="0"/>
              <a:t>, tak vertikálně </a:t>
            </a:r>
            <a:r>
              <a:rPr lang="cs-CZ" sz="1600" dirty="0"/>
              <a:t>(decentralizace existujících fondů)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2A8D5B5-AF74-2A99-5FDE-3D00C645C31E}"/>
              </a:ext>
            </a:extLst>
          </p:cNvPr>
          <p:cNvSpPr txBox="1"/>
          <p:nvPr/>
        </p:nvSpPr>
        <p:spPr>
          <a:xfrm>
            <a:off x="324465" y="3410958"/>
            <a:ext cx="5702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Mimorozpočtové fondy : 1.</a:t>
            </a:r>
            <a:r>
              <a:rPr lang="cs-CZ" sz="1600" b="1" dirty="0"/>
              <a:t> centralizované </a:t>
            </a:r>
            <a:r>
              <a:rPr lang="cs-CZ" sz="1600" dirty="0"/>
              <a:t>(státní účelové fondy)                                          </a:t>
            </a:r>
          </a:p>
          <a:p>
            <a:r>
              <a:rPr lang="cs-CZ" sz="1600" b="1" dirty="0"/>
              <a:t>                                              2. decentralizované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A268FAB-AAB3-B494-EA9E-B015CA051088}"/>
              </a:ext>
            </a:extLst>
          </p:cNvPr>
          <p:cNvSpPr/>
          <p:nvPr/>
        </p:nvSpPr>
        <p:spPr>
          <a:xfrm>
            <a:off x="324464" y="3995732"/>
            <a:ext cx="11257935" cy="23083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Státní účelové fondy: </a:t>
            </a:r>
            <a:r>
              <a:rPr lang="cs-CZ" sz="1600" dirty="0"/>
              <a:t>určeny k financování segmentu veřejného sektoru  a potřeb obyvatel. Jsou to právnické osoby, ale jsou pod „dohledem“ jednotlivých ministerstev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Státní fond životního prostředí </a:t>
            </a:r>
            <a:r>
              <a:rPr lang="cs-CZ" sz="1600" dirty="0"/>
              <a:t>(vznik 1991)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Státní fond kultury (</a:t>
            </a:r>
            <a:r>
              <a:rPr lang="cs-CZ" sz="1600" dirty="0"/>
              <a:t>vznik 1992) - </a:t>
            </a:r>
            <a:r>
              <a:rPr lang="cs-CZ" sz="1600" b="1" dirty="0"/>
              <a:t> </a:t>
            </a:r>
            <a:r>
              <a:rPr lang="cs-CZ" sz="1600" dirty="0"/>
              <a:t>podpora profesionálního umění, ochrana památek, muzea, galerie, knihovny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Státní fond dopravní infrastruktury </a:t>
            </a:r>
            <a:r>
              <a:rPr lang="cs-CZ" sz="1600" dirty="0"/>
              <a:t>(vznik 2000) </a:t>
            </a:r>
            <a:r>
              <a:rPr lang="cs-CZ" sz="1600" b="1" dirty="0"/>
              <a:t>- </a:t>
            </a:r>
            <a:r>
              <a:rPr lang="cs-CZ" sz="1600" dirty="0"/>
              <a:t>výstavba a údržba dálnic, silnic, železnic, vodních cest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Státní fond podpory investic </a:t>
            </a:r>
            <a:r>
              <a:rPr lang="cs-CZ" sz="1600" dirty="0"/>
              <a:t>(vznik 2020)</a:t>
            </a:r>
            <a:r>
              <a:rPr lang="cs-CZ" sz="1600" b="1" dirty="0"/>
              <a:t> - </a:t>
            </a:r>
            <a:r>
              <a:rPr lang="cs-CZ" sz="1600" dirty="0"/>
              <a:t>dříve Státní fond rozvoje bydlení (2000), byty, ale i kultura, turistika, sport v regionální dimenzi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Státní fond kinematografie </a:t>
            </a:r>
            <a:r>
              <a:rPr lang="cs-CZ" sz="1600" dirty="0"/>
              <a:t>(mladý, od 2021) – státní fond na podporu a rozvoj kinematografie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Státní zemědělský intervenční fond – </a:t>
            </a:r>
            <a:r>
              <a:rPr lang="cs-CZ" sz="1600" dirty="0"/>
              <a:t>(vznik 2000), souvislost se společnou zemědělskou politikou EU, intervenční nákupy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146541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54563" y="1394114"/>
            <a:ext cx="7987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rgbClr val="FF0000"/>
                </a:solidFill>
              </a:rPr>
              <a:t>Pojetí veřejných financí (různé definice) – </a:t>
            </a:r>
            <a:r>
              <a:rPr lang="cs-CZ" b="1" dirty="0"/>
              <a:t>viz přednášky I. Blok přednášek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rgbClr val="FF0000"/>
                </a:solidFill>
              </a:rPr>
              <a:t>Finanční vztahy mezi státem a subjekty</a:t>
            </a:r>
            <a:r>
              <a:rPr lang="cs-CZ" sz="1400" b="1" dirty="0">
                <a:solidFill>
                  <a:srgbClr val="FF0000"/>
                </a:solidFill>
              </a:rPr>
              <a:t> </a:t>
            </a:r>
            <a:r>
              <a:rPr lang="cs-CZ" sz="1400" dirty="0"/>
              <a:t>(některé toky jednostranné, některé oboustranné)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28058" y="727788"/>
            <a:ext cx="987293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2.1. Veřejné finance, jejich postavení a role v ekonomice státu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4DFA464-47AB-9FF9-0704-277E4EAD531F}"/>
              </a:ext>
            </a:extLst>
          </p:cNvPr>
          <p:cNvSpPr txBox="1"/>
          <p:nvPr/>
        </p:nvSpPr>
        <p:spPr>
          <a:xfrm>
            <a:off x="1847461" y="2556588"/>
            <a:ext cx="2034074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Orgány a instituce centrální státní správy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87366D0-6D40-26AF-6719-E0C74BEA7A25}"/>
              </a:ext>
            </a:extLst>
          </p:cNvPr>
          <p:cNvSpPr txBox="1"/>
          <p:nvPr/>
        </p:nvSpPr>
        <p:spPr>
          <a:xfrm>
            <a:off x="2696546" y="3729362"/>
            <a:ext cx="2034074" cy="584775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Fondy EU v rámci kohezní politiky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456C256-1993-0C84-AE7A-60820AD79339}"/>
              </a:ext>
            </a:extLst>
          </p:cNvPr>
          <p:cNvSpPr txBox="1"/>
          <p:nvPr/>
        </p:nvSpPr>
        <p:spPr>
          <a:xfrm>
            <a:off x="709127" y="3710362"/>
            <a:ext cx="1352939" cy="584775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Rozpočet EU</a:t>
            </a:r>
          </a:p>
          <a:p>
            <a:endParaRPr lang="cs-CZ" sz="1600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FA3364B6-5A3B-0AF3-C085-1EB137D6E650}"/>
              </a:ext>
            </a:extLst>
          </p:cNvPr>
          <p:cNvCxnSpPr>
            <a:stCxn id="2" idx="1"/>
          </p:cNvCxnSpPr>
          <p:nvPr/>
        </p:nvCxnSpPr>
        <p:spPr>
          <a:xfrm flipH="1" flipV="1">
            <a:off x="1082351" y="2848975"/>
            <a:ext cx="765110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8AD2BF1E-303C-FE08-E930-08B5D41FB879}"/>
              </a:ext>
            </a:extLst>
          </p:cNvPr>
          <p:cNvCxnSpPr/>
          <p:nvPr/>
        </p:nvCxnSpPr>
        <p:spPr>
          <a:xfrm>
            <a:off x="1091682" y="2859369"/>
            <a:ext cx="0" cy="8509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3B3CE4C2-A82F-1337-4229-E531C205078E}"/>
              </a:ext>
            </a:extLst>
          </p:cNvPr>
          <p:cNvCxnSpPr>
            <a:stCxn id="6" idx="3"/>
            <a:endCxn id="5" idx="1"/>
          </p:cNvCxnSpPr>
          <p:nvPr/>
        </p:nvCxnSpPr>
        <p:spPr>
          <a:xfrm>
            <a:off x="2062066" y="4002750"/>
            <a:ext cx="634480" cy="19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9CEA5F63-3ABC-0C1F-2480-D6923859144B}"/>
              </a:ext>
            </a:extLst>
          </p:cNvPr>
          <p:cNvCxnSpPr>
            <a:stCxn id="5" idx="0"/>
          </p:cNvCxnSpPr>
          <p:nvPr/>
        </p:nvCxnSpPr>
        <p:spPr>
          <a:xfrm flipV="1">
            <a:off x="3713583" y="3141363"/>
            <a:ext cx="0" cy="587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6DFB3A8F-B1E8-8EB9-36B4-27DCDBCFFB27}"/>
              </a:ext>
            </a:extLst>
          </p:cNvPr>
          <p:cNvSpPr txBox="1"/>
          <p:nvPr/>
        </p:nvSpPr>
        <p:spPr>
          <a:xfrm>
            <a:off x="709126" y="4674636"/>
            <a:ext cx="2715189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Plnění závazků vůči světovým institucím (na základě členství nebo smluv)</a:t>
            </a:r>
          </a:p>
        </p:txBody>
      </p: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12878CEB-20A0-C4A8-90E6-86587B7F78B9}"/>
              </a:ext>
            </a:extLst>
          </p:cNvPr>
          <p:cNvCxnSpPr/>
          <p:nvPr/>
        </p:nvCxnSpPr>
        <p:spPr>
          <a:xfrm flipH="1">
            <a:off x="428058" y="2696547"/>
            <a:ext cx="141940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0FAF89D9-9F2D-9FDF-B44C-5DA3B331BB2C}"/>
              </a:ext>
            </a:extLst>
          </p:cNvPr>
          <p:cNvCxnSpPr/>
          <p:nvPr/>
        </p:nvCxnSpPr>
        <p:spPr>
          <a:xfrm>
            <a:off x="428058" y="2696547"/>
            <a:ext cx="0" cy="23699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C8244500-0097-CC41-AA6F-89A02728E70E}"/>
              </a:ext>
            </a:extLst>
          </p:cNvPr>
          <p:cNvCxnSpPr/>
          <p:nvPr/>
        </p:nvCxnSpPr>
        <p:spPr>
          <a:xfrm>
            <a:off x="428058" y="5066522"/>
            <a:ext cx="2810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3973E9D3-9080-26DC-8BCC-1635281B0762}"/>
              </a:ext>
            </a:extLst>
          </p:cNvPr>
          <p:cNvSpPr txBox="1"/>
          <p:nvPr/>
        </p:nvSpPr>
        <p:spPr>
          <a:xfrm>
            <a:off x="5943600" y="2481943"/>
            <a:ext cx="1576873" cy="584775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Občané, domácnosti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7A48573A-5CAF-A589-BD55-9A3A946B405E}"/>
              </a:ext>
            </a:extLst>
          </p:cNvPr>
          <p:cNvSpPr txBox="1"/>
          <p:nvPr/>
        </p:nvSpPr>
        <p:spPr>
          <a:xfrm>
            <a:off x="5943600" y="3340359"/>
            <a:ext cx="2285998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Obce, města, kraje – orgány a instituce samosprávy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6ABA8993-36CB-8DB5-FB8F-E255211404D6}"/>
              </a:ext>
            </a:extLst>
          </p:cNvPr>
          <p:cNvSpPr txBox="1"/>
          <p:nvPr/>
        </p:nvSpPr>
        <p:spPr>
          <a:xfrm>
            <a:off x="5943600" y="4441371"/>
            <a:ext cx="1576862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Státní podniky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2AB89D88-20B5-B46B-FE91-FD702BBF62CF}"/>
              </a:ext>
            </a:extLst>
          </p:cNvPr>
          <p:cNvSpPr txBox="1"/>
          <p:nvPr/>
        </p:nvSpPr>
        <p:spPr>
          <a:xfrm>
            <a:off x="5943600" y="5066522"/>
            <a:ext cx="228599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Neziskové organizace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2FD1B88C-148C-D650-5946-F2F321A46A93}"/>
              </a:ext>
            </a:extLst>
          </p:cNvPr>
          <p:cNvSpPr txBox="1"/>
          <p:nvPr/>
        </p:nvSpPr>
        <p:spPr>
          <a:xfrm>
            <a:off x="5943600" y="5710335"/>
            <a:ext cx="228599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Centrální finanční fondy</a:t>
            </a:r>
          </a:p>
        </p:txBody>
      </p: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6B73F4F7-278D-2FC0-9759-605D8B770E5D}"/>
              </a:ext>
            </a:extLst>
          </p:cNvPr>
          <p:cNvCxnSpPr/>
          <p:nvPr/>
        </p:nvCxnSpPr>
        <p:spPr>
          <a:xfrm>
            <a:off x="3881535" y="2696547"/>
            <a:ext cx="2062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Přímá spojnice se šipkou 41">
            <a:extLst>
              <a:ext uri="{FF2B5EF4-FFF2-40B4-BE49-F238E27FC236}">
                <a16:creationId xmlns:a16="http://schemas.microsoft.com/office/drawing/2014/main" id="{5DC06A0A-5116-6F15-7C8C-62D66404A877}"/>
              </a:ext>
            </a:extLst>
          </p:cNvPr>
          <p:cNvCxnSpPr>
            <a:cxnSpLocks/>
          </p:cNvCxnSpPr>
          <p:nvPr/>
        </p:nvCxnSpPr>
        <p:spPr>
          <a:xfrm flipH="1">
            <a:off x="3881535" y="2967135"/>
            <a:ext cx="2062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Přímá spojnice 44">
            <a:extLst>
              <a:ext uri="{FF2B5EF4-FFF2-40B4-BE49-F238E27FC236}">
                <a16:creationId xmlns:a16="http://schemas.microsoft.com/office/drawing/2014/main" id="{4B484BC2-770F-1AE4-871B-089363FCF657}"/>
              </a:ext>
            </a:extLst>
          </p:cNvPr>
          <p:cNvCxnSpPr>
            <a:stCxn id="2" idx="3"/>
          </p:cNvCxnSpPr>
          <p:nvPr/>
        </p:nvCxnSpPr>
        <p:spPr>
          <a:xfrm>
            <a:off x="3881535" y="2848976"/>
            <a:ext cx="1212979" cy="103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Přímá spojnice 46">
            <a:extLst>
              <a:ext uri="{FF2B5EF4-FFF2-40B4-BE49-F238E27FC236}">
                <a16:creationId xmlns:a16="http://schemas.microsoft.com/office/drawing/2014/main" id="{4B2CA317-F070-89B5-4CB4-E495C91767D0}"/>
              </a:ext>
            </a:extLst>
          </p:cNvPr>
          <p:cNvCxnSpPr/>
          <p:nvPr/>
        </p:nvCxnSpPr>
        <p:spPr>
          <a:xfrm>
            <a:off x="5094514" y="2867553"/>
            <a:ext cx="0" cy="30293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Přímá spojnice se šipkou 50">
            <a:extLst>
              <a:ext uri="{FF2B5EF4-FFF2-40B4-BE49-F238E27FC236}">
                <a16:creationId xmlns:a16="http://schemas.microsoft.com/office/drawing/2014/main" id="{C6D90461-3A87-8334-1F94-6AA3EB93CEFD}"/>
              </a:ext>
            </a:extLst>
          </p:cNvPr>
          <p:cNvCxnSpPr/>
          <p:nvPr/>
        </p:nvCxnSpPr>
        <p:spPr>
          <a:xfrm>
            <a:off x="5094514" y="4674636"/>
            <a:ext cx="8490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Přímá spojnice se šipkou 52">
            <a:extLst>
              <a:ext uri="{FF2B5EF4-FFF2-40B4-BE49-F238E27FC236}">
                <a16:creationId xmlns:a16="http://schemas.microsoft.com/office/drawing/2014/main" id="{C34A82E6-9439-AFA2-E8A2-EC46A97C32D2}"/>
              </a:ext>
            </a:extLst>
          </p:cNvPr>
          <p:cNvCxnSpPr>
            <a:endCxn id="28" idx="1"/>
          </p:cNvCxnSpPr>
          <p:nvPr/>
        </p:nvCxnSpPr>
        <p:spPr>
          <a:xfrm flipV="1">
            <a:off x="5094514" y="5235799"/>
            <a:ext cx="849086" cy="173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Přímá spojnice se šipkou 54">
            <a:extLst>
              <a:ext uri="{FF2B5EF4-FFF2-40B4-BE49-F238E27FC236}">
                <a16:creationId xmlns:a16="http://schemas.microsoft.com/office/drawing/2014/main" id="{4E4F25AD-547E-0BA3-FAB9-2FC44E3FF073}"/>
              </a:ext>
            </a:extLst>
          </p:cNvPr>
          <p:cNvCxnSpPr>
            <a:cxnSpLocks/>
            <a:endCxn id="29" idx="1"/>
          </p:cNvCxnSpPr>
          <p:nvPr/>
        </p:nvCxnSpPr>
        <p:spPr>
          <a:xfrm>
            <a:off x="5094513" y="5879612"/>
            <a:ext cx="8490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Přímá spojnice se šipkou 56">
            <a:extLst>
              <a:ext uri="{FF2B5EF4-FFF2-40B4-BE49-F238E27FC236}">
                <a16:creationId xmlns:a16="http://schemas.microsoft.com/office/drawing/2014/main" id="{08CB9919-6933-5BAE-D190-0EAEF2A3291E}"/>
              </a:ext>
            </a:extLst>
          </p:cNvPr>
          <p:cNvCxnSpPr/>
          <p:nvPr/>
        </p:nvCxnSpPr>
        <p:spPr>
          <a:xfrm>
            <a:off x="5094514" y="4021750"/>
            <a:ext cx="8490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Šipka: doprava 60">
            <a:extLst>
              <a:ext uri="{FF2B5EF4-FFF2-40B4-BE49-F238E27FC236}">
                <a16:creationId xmlns:a16="http://schemas.microsoft.com/office/drawing/2014/main" id="{EAD86482-C9CB-367F-EBAB-2C96CD9B3074}"/>
              </a:ext>
            </a:extLst>
          </p:cNvPr>
          <p:cNvSpPr/>
          <p:nvPr/>
        </p:nvSpPr>
        <p:spPr>
          <a:xfrm>
            <a:off x="1987420" y="2341984"/>
            <a:ext cx="709126" cy="2146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Šipka: doleva 61">
            <a:extLst>
              <a:ext uri="{FF2B5EF4-FFF2-40B4-BE49-F238E27FC236}">
                <a16:creationId xmlns:a16="http://schemas.microsoft.com/office/drawing/2014/main" id="{520B51D1-FDB5-0811-0BC8-A294CC62D1C1}"/>
              </a:ext>
            </a:extLst>
          </p:cNvPr>
          <p:cNvSpPr/>
          <p:nvPr/>
        </p:nvSpPr>
        <p:spPr>
          <a:xfrm>
            <a:off x="2836506" y="2341983"/>
            <a:ext cx="587810" cy="21460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4" name="Přímá spojnice 63">
            <a:extLst>
              <a:ext uri="{FF2B5EF4-FFF2-40B4-BE49-F238E27FC236}">
                <a16:creationId xmlns:a16="http://schemas.microsoft.com/office/drawing/2014/main" id="{26183FB0-FD01-B524-368B-F4DAD0CB62C9}"/>
              </a:ext>
            </a:extLst>
          </p:cNvPr>
          <p:cNvCxnSpPr>
            <a:stCxn id="25" idx="3"/>
          </p:cNvCxnSpPr>
          <p:nvPr/>
        </p:nvCxnSpPr>
        <p:spPr>
          <a:xfrm flipV="1">
            <a:off x="7520473" y="2771192"/>
            <a:ext cx="1744825" cy="31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Přímá spojnice 65">
            <a:extLst>
              <a:ext uri="{FF2B5EF4-FFF2-40B4-BE49-F238E27FC236}">
                <a16:creationId xmlns:a16="http://schemas.microsoft.com/office/drawing/2014/main" id="{43856D68-F80C-9E3B-D495-55773A38D802}"/>
              </a:ext>
            </a:extLst>
          </p:cNvPr>
          <p:cNvCxnSpPr/>
          <p:nvPr/>
        </p:nvCxnSpPr>
        <p:spPr>
          <a:xfrm>
            <a:off x="9265298" y="2771192"/>
            <a:ext cx="0" cy="10200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Přímá spojnice se šipkou 67">
            <a:extLst>
              <a:ext uri="{FF2B5EF4-FFF2-40B4-BE49-F238E27FC236}">
                <a16:creationId xmlns:a16="http://schemas.microsoft.com/office/drawing/2014/main" id="{E29CC4C0-ABB9-17F0-1E27-95B714751B6E}"/>
              </a:ext>
            </a:extLst>
          </p:cNvPr>
          <p:cNvCxnSpPr>
            <a:cxnSpLocks/>
            <a:endCxn id="26" idx="3"/>
          </p:cNvCxnSpPr>
          <p:nvPr/>
        </p:nvCxnSpPr>
        <p:spPr>
          <a:xfrm flipH="1" flipV="1">
            <a:off x="8229598" y="3755858"/>
            <a:ext cx="1035700" cy="403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Přímá spojnice se šipkou 70">
            <a:extLst>
              <a:ext uri="{FF2B5EF4-FFF2-40B4-BE49-F238E27FC236}">
                <a16:creationId xmlns:a16="http://schemas.microsoft.com/office/drawing/2014/main" id="{6B449A3A-88F2-F2A1-5BAA-1EBCA8C86F66}"/>
              </a:ext>
            </a:extLst>
          </p:cNvPr>
          <p:cNvCxnSpPr>
            <a:stCxn id="27" idx="1"/>
          </p:cNvCxnSpPr>
          <p:nvPr/>
        </p:nvCxnSpPr>
        <p:spPr>
          <a:xfrm flipH="1">
            <a:off x="5094514" y="4610648"/>
            <a:ext cx="8490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Přímá spojnice se šipkou 72">
            <a:extLst>
              <a:ext uri="{FF2B5EF4-FFF2-40B4-BE49-F238E27FC236}">
                <a16:creationId xmlns:a16="http://schemas.microsoft.com/office/drawing/2014/main" id="{192FB1C5-EAE7-9AF6-AB96-A144F470E78C}"/>
              </a:ext>
            </a:extLst>
          </p:cNvPr>
          <p:cNvCxnSpPr>
            <a:cxnSpLocks/>
          </p:cNvCxnSpPr>
          <p:nvPr/>
        </p:nvCxnSpPr>
        <p:spPr>
          <a:xfrm flipH="1">
            <a:off x="5094514" y="3582955"/>
            <a:ext cx="849086" cy="8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TextovéPole 75">
            <a:extLst>
              <a:ext uri="{FF2B5EF4-FFF2-40B4-BE49-F238E27FC236}">
                <a16:creationId xmlns:a16="http://schemas.microsoft.com/office/drawing/2014/main" id="{05E14369-01EA-36C1-8FA0-DBE82EE65630}"/>
              </a:ext>
            </a:extLst>
          </p:cNvPr>
          <p:cNvSpPr txBox="1"/>
          <p:nvPr/>
        </p:nvSpPr>
        <p:spPr>
          <a:xfrm>
            <a:off x="8798768" y="4062124"/>
            <a:ext cx="2965174" cy="954107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400" b="1" dirty="0"/>
              <a:t>Principy rozdělování veřejných financí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400" b="1" dirty="0"/>
              <a:t>Nenávratnost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400" b="1" dirty="0"/>
              <a:t>Neekvivalentnost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400" b="1" dirty="0"/>
              <a:t>Nedobrovolnost </a:t>
            </a:r>
            <a:endParaRPr lang="cs-CZ" sz="1400" dirty="0"/>
          </a:p>
        </p:txBody>
      </p:sp>
      <p:sp>
        <p:nvSpPr>
          <p:cNvPr id="81" name="TextovéPole 80">
            <a:extLst>
              <a:ext uri="{FF2B5EF4-FFF2-40B4-BE49-F238E27FC236}">
                <a16:creationId xmlns:a16="http://schemas.microsoft.com/office/drawing/2014/main" id="{500DAB4B-44D6-7A17-96DC-22B1B4EA0BFE}"/>
              </a:ext>
            </a:extLst>
          </p:cNvPr>
          <p:cNvSpPr txBox="1"/>
          <p:nvPr/>
        </p:nvSpPr>
        <p:spPr>
          <a:xfrm>
            <a:off x="8798767" y="5439178"/>
            <a:ext cx="3215205" cy="98488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/>
              <a:t>Funkce veřejných financí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400" b="1" dirty="0"/>
              <a:t>Alokační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400" b="1" dirty="0"/>
              <a:t>Distribuční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400" b="1" dirty="0"/>
              <a:t> Stabilizační </a:t>
            </a:r>
          </a:p>
        </p:txBody>
      </p:sp>
      <p:sp>
        <p:nvSpPr>
          <p:cNvPr id="82" name="Šipka: nahoru 81">
            <a:extLst>
              <a:ext uri="{FF2B5EF4-FFF2-40B4-BE49-F238E27FC236}">
                <a16:creationId xmlns:a16="http://schemas.microsoft.com/office/drawing/2014/main" id="{DA7B7F26-12A7-37E1-40A2-66AF6C100F52}"/>
              </a:ext>
            </a:extLst>
          </p:cNvPr>
          <p:cNvSpPr/>
          <p:nvPr/>
        </p:nvSpPr>
        <p:spPr>
          <a:xfrm>
            <a:off x="10217020" y="5066522"/>
            <a:ext cx="177282" cy="33855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Šipka: dolů 82">
            <a:extLst>
              <a:ext uri="{FF2B5EF4-FFF2-40B4-BE49-F238E27FC236}">
                <a16:creationId xmlns:a16="http://schemas.microsoft.com/office/drawing/2014/main" id="{D6A12332-31AE-4C0D-71EE-ADDE4595D508}"/>
              </a:ext>
            </a:extLst>
          </p:cNvPr>
          <p:cNvSpPr/>
          <p:nvPr/>
        </p:nvSpPr>
        <p:spPr>
          <a:xfrm>
            <a:off x="9918440" y="5066522"/>
            <a:ext cx="177282" cy="3385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67A0D0B-5DE2-DE0A-35DE-A7FF88EC1AA3}"/>
              </a:ext>
            </a:extLst>
          </p:cNvPr>
          <p:cNvSpPr txBox="1"/>
          <p:nvPr/>
        </p:nvSpPr>
        <p:spPr>
          <a:xfrm>
            <a:off x="5943600" y="6282813"/>
            <a:ext cx="2177845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firmy</a:t>
            </a:r>
          </a:p>
        </p:txBody>
      </p: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C09365BC-FB51-B2D1-7255-43AF11B3BAE1}"/>
              </a:ext>
            </a:extLst>
          </p:cNvPr>
          <p:cNvCxnSpPr/>
          <p:nvPr/>
        </p:nvCxnSpPr>
        <p:spPr>
          <a:xfrm>
            <a:off x="5094513" y="5896947"/>
            <a:ext cx="0" cy="5271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88A496EC-5337-3F33-30A0-31780D9F1170}"/>
              </a:ext>
            </a:extLst>
          </p:cNvPr>
          <p:cNvCxnSpPr>
            <a:endCxn id="7" idx="1"/>
          </p:cNvCxnSpPr>
          <p:nvPr/>
        </p:nvCxnSpPr>
        <p:spPr>
          <a:xfrm>
            <a:off x="5094513" y="6424063"/>
            <a:ext cx="849087" cy="280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19AF22BF-1494-DC4C-8FAB-4FA56D25B1B6}"/>
              </a:ext>
            </a:extLst>
          </p:cNvPr>
          <p:cNvCxnSpPr>
            <a:cxnSpLocks/>
          </p:cNvCxnSpPr>
          <p:nvPr/>
        </p:nvCxnSpPr>
        <p:spPr>
          <a:xfrm flipH="1" flipV="1">
            <a:off x="5094510" y="6308212"/>
            <a:ext cx="849088" cy="280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8293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AA78116-A410-CFFB-3C13-7B4A7CCF2F14}"/>
              </a:ext>
            </a:extLst>
          </p:cNvPr>
          <p:cNvSpPr txBox="1"/>
          <p:nvPr/>
        </p:nvSpPr>
        <p:spPr>
          <a:xfrm>
            <a:off x="727587" y="481781"/>
            <a:ext cx="73446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Financování státních mimorozpočtových fondů: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1AFACE6-B744-89A3-7986-86D712E60FBD}"/>
              </a:ext>
            </a:extLst>
          </p:cNvPr>
          <p:cNvSpPr txBox="1"/>
          <p:nvPr/>
        </p:nvSpPr>
        <p:spPr>
          <a:xfrm>
            <a:off x="442453" y="1042219"/>
            <a:ext cx="1553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25B69DB-416E-945B-AE56-4E78C9CB6C1B}"/>
              </a:ext>
            </a:extLst>
          </p:cNvPr>
          <p:cNvSpPr txBox="1"/>
          <p:nvPr/>
        </p:nvSpPr>
        <p:spPr>
          <a:xfrm>
            <a:off x="594853" y="1194619"/>
            <a:ext cx="1553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82A5371-EA92-4EA4-7EA0-4DED5E1DAD10}"/>
              </a:ext>
            </a:extLst>
          </p:cNvPr>
          <p:cNvSpPr txBox="1"/>
          <p:nvPr/>
        </p:nvSpPr>
        <p:spPr>
          <a:xfrm>
            <a:off x="378543" y="1191831"/>
            <a:ext cx="15534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SF na INV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40400D4-2FA2-3A33-B1F6-2A655C99EB72}"/>
              </a:ext>
            </a:extLst>
          </p:cNvPr>
          <p:cNvSpPr txBox="1"/>
          <p:nvPr/>
        </p:nvSpPr>
        <p:spPr>
          <a:xfrm>
            <a:off x="2335162" y="1191831"/>
            <a:ext cx="149450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SF </a:t>
            </a:r>
            <a:r>
              <a:rPr lang="cs-CZ" dirty="0" err="1"/>
              <a:t>kinemat</a:t>
            </a:r>
            <a:r>
              <a:rPr lang="cs-CZ" dirty="0"/>
              <a:t>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D3D0FB6-87EE-6C77-05F9-C7971D4D9F96}"/>
              </a:ext>
            </a:extLst>
          </p:cNvPr>
          <p:cNvSpPr txBox="1"/>
          <p:nvPr/>
        </p:nvSpPr>
        <p:spPr>
          <a:xfrm>
            <a:off x="4178710" y="1194619"/>
            <a:ext cx="149450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SF kultury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8E9DA31-E78D-3F98-01D9-6C711DC39069}"/>
              </a:ext>
            </a:extLst>
          </p:cNvPr>
          <p:cNvSpPr txBox="1"/>
          <p:nvPr/>
        </p:nvSpPr>
        <p:spPr>
          <a:xfrm>
            <a:off x="6032090" y="1211496"/>
            <a:ext cx="142567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SF ŽP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D28D058-B90B-7D85-4570-8ACFB608D81D}"/>
              </a:ext>
            </a:extLst>
          </p:cNvPr>
          <p:cNvSpPr txBox="1"/>
          <p:nvPr/>
        </p:nvSpPr>
        <p:spPr>
          <a:xfrm>
            <a:off x="7737987" y="1196088"/>
            <a:ext cx="13470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SF DI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4421C02-57B0-2203-4B54-9BCC4CDB4D95}"/>
              </a:ext>
            </a:extLst>
          </p:cNvPr>
          <p:cNvSpPr txBox="1"/>
          <p:nvPr/>
        </p:nvSpPr>
        <p:spPr>
          <a:xfrm>
            <a:off x="9360310" y="1186256"/>
            <a:ext cx="13470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SZIF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58C9014-12A9-A071-08AB-97100AEAA051}"/>
              </a:ext>
            </a:extLst>
          </p:cNvPr>
          <p:cNvSpPr txBox="1"/>
          <p:nvPr/>
        </p:nvSpPr>
        <p:spPr>
          <a:xfrm>
            <a:off x="4178710" y="2231923"/>
            <a:ext cx="3048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Dotace ze státního rozpočtu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067DDB7A-71F7-901D-20EE-CEA4FCD5A151}"/>
              </a:ext>
            </a:extLst>
          </p:cNvPr>
          <p:cNvCxnSpPr>
            <a:cxnSpLocks/>
            <a:stCxn id="12" idx="0"/>
          </p:cNvCxnSpPr>
          <p:nvPr/>
        </p:nvCxnSpPr>
        <p:spPr>
          <a:xfrm flipV="1">
            <a:off x="5702710" y="1910207"/>
            <a:ext cx="0" cy="321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5BE0CE1A-FFD6-65D3-A35E-C1AEE2C81C76}"/>
              </a:ext>
            </a:extLst>
          </p:cNvPr>
          <p:cNvCxnSpPr>
            <a:cxnSpLocks/>
          </p:cNvCxnSpPr>
          <p:nvPr/>
        </p:nvCxnSpPr>
        <p:spPr>
          <a:xfrm flipV="1">
            <a:off x="1091381" y="1897626"/>
            <a:ext cx="8839200" cy="322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68FF27B7-BC15-297F-2857-F63EDE2368F6}"/>
              </a:ext>
            </a:extLst>
          </p:cNvPr>
          <p:cNvCxnSpPr>
            <a:cxnSpLocks/>
            <a:endCxn id="6" idx="2"/>
          </p:cNvCxnSpPr>
          <p:nvPr/>
        </p:nvCxnSpPr>
        <p:spPr>
          <a:xfrm flipV="1">
            <a:off x="1155291" y="1561163"/>
            <a:ext cx="0" cy="368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8CCEFBDD-CCDC-76B1-093B-F453A18A28D0}"/>
              </a:ext>
            </a:extLst>
          </p:cNvPr>
          <p:cNvCxnSpPr/>
          <p:nvPr/>
        </p:nvCxnSpPr>
        <p:spPr>
          <a:xfrm flipV="1">
            <a:off x="9930581" y="1555588"/>
            <a:ext cx="0" cy="3420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>
            <a:extLst>
              <a:ext uri="{FF2B5EF4-FFF2-40B4-BE49-F238E27FC236}">
                <a16:creationId xmlns:a16="http://schemas.microsoft.com/office/drawing/2014/main" id="{CB090F2B-51C7-C51B-5E20-2F24334DC489}"/>
              </a:ext>
            </a:extLst>
          </p:cNvPr>
          <p:cNvCxnSpPr>
            <a:cxnSpLocks/>
            <a:endCxn id="7" idx="2"/>
          </p:cNvCxnSpPr>
          <p:nvPr/>
        </p:nvCxnSpPr>
        <p:spPr>
          <a:xfrm flipV="1">
            <a:off x="3082414" y="1561163"/>
            <a:ext cx="0" cy="3322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>
            <a:extLst>
              <a:ext uri="{FF2B5EF4-FFF2-40B4-BE49-F238E27FC236}">
                <a16:creationId xmlns:a16="http://schemas.microsoft.com/office/drawing/2014/main" id="{3F70309A-BB74-BAE8-FE52-D99923E9596D}"/>
              </a:ext>
            </a:extLst>
          </p:cNvPr>
          <p:cNvCxnSpPr/>
          <p:nvPr/>
        </p:nvCxnSpPr>
        <p:spPr>
          <a:xfrm flipV="1">
            <a:off x="4842389" y="1533173"/>
            <a:ext cx="0" cy="360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>
            <a:extLst>
              <a:ext uri="{FF2B5EF4-FFF2-40B4-BE49-F238E27FC236}">
                <a16:creationId xmlns:a16="http://schemas.microsoft.com/office/drawing/2014/main" id="{D2F50A99-7A12-9B05-E3EC-FB9F2FBADECE}"/>
              </a:ext>
            </a:extLst>
          </p:cNvPr>
          <p:cNvCxnSpPr>
            <a:cxnSpLocks/>
            <a:endCxn id="9" idx="2"/>
          </p:cNvCxnSpPr>
          <p:nvPr/>
        </p:nvCxnSpPr>
        <p:spPr>
          <a:xfrm flipV="1">
            <a:off x="6744929" y="1580828"/>
            <a:ext cx="0" cy="368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>
            <a:extLst>
              <a:ext uri="{FF2B5EF4-FFF2-40B4-BE49-F238E27FC236}">
                <a16:creationId xmlns:a16="http://schemas.microsoft.com/office/drawing/2014/main" id="{103ADC9B-4453-B987-3359-7807F70BF684}"/>
              </a:ext>
            </a:extLst>
          </p:cNvPr>
          <p:cNvCxnSpPr>
            <a:cxnSpLocks/>
          </p:cNvCxnSpPr>
          <p:nvPr/>
        </p:nvCxnSpPr>
        <p:spPr>
          <a:xfrm flipV="1">
            <a:off x="8573729" y="1580828"/>
            <a:ext cx="0" cy="3420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>
            <a:extLst>
              <a:ext uri="{FF2B5EF4-FFF2-40B4-BE49-F238E27FC236}">
                <a16:creationId xmlns:a16="http://schemas.microsoft.com/office/drawing/2014/main" id="{0759217C-41CB-A2CF-1CA8-FF1EC88B0EB5}"/>
              </a:ext>
            </a:extLst>
          </p:cNvPr>
          <p:cNvSpPr txBox="1"/>
          <p:nvPr/>
        </p:nvSpPr>
        <p:spPr>
          <a:xfrm>
            <a:off x="6508955" y="2910350"/>
            <a:ext cx="3126658" cy="338554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Daňové výnosy + pokuty</a:t>
            </a:r>
          </a:p>
        </p:txBody>
      </p: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0F4E007B-EA2F-1D62-CB2F-8090FF2FE05C}"/>
              </a:ext>
            </a:extLst>
          </p:cNvPr>
          <p:cNvCxnSpPr/>
          <p:nvPr/>
        </p:nvCxnSpPr>
        <p:spPr>
          <a:xfrm flipV="1">
            <a:off x="7384026" y="1569677"/>
            <a:ext cx="0" cy="13028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>
            <a:extLst>
              <a:ext uri="{FF2B5EF4-FFF2-40B4-BE49-F238E27FC236}">
                <a16:creationId xmlns:a16="http://schemas.microsoft.com/office/drawing/2014/main" id="{FD7A5DCF-BF4C-07F1-1B19-73572904D8AE}"/>
              </a:ext>
            </a:extLst>
          </p:cNvPr>
          <p:cNvCxnSpPr>
            <a:stCxn id="39" idx="0"/>
          </p:cNvCxnSpPr>
          <p:nvPr/>
        </p:nvCxnSpPr>
        <p:spPr>
          <a:xfrm flipV="1">
            <a:off x="8072284" y="1580828"/>
            <a:ext cx="0" cy="1329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BA32D60D-F246-CF09-DF65-DF37BBFBA5DF}"/>
              </a:ext>
            </a:extLst>
          </p:cNvPr>
          <p:cNvSpPr txBox="1"/>
          <p:nvPr/>
        </p:nvSpPr>
        <p:spPr>
          <a:xfrm>
            <a:off x="6032090" y="481781"/>
            <a:ext cx="1804220" cy="338554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poplatky</a:t>
            </a:r>
          </a:p>
        </p:txBody>
      </p:sp>
      <p:cxnSp>
        <p:nvCxnSpPr>
          <p:cNvPr id="46" name="Přímá spojnice se šipkou 45">
            <a:extLst>
              <a:ext uri="{FF2B5EF4-FFF2-40B4-BE49-F238E27FC236}">
                <a16:creationId xmlns:a16="http://schemas.microsoft.com/office/drawing/2014/main" id="{277F5495-0268-5160-1AFB-8C14E599145B}"/>
              </a:ext>
            </a:extLst>
          </p:cNvPr>
          <p:cNvCxnSpPr/>
          <p:nvPr/>
        </p:nvCxnSpPr>
        <p:spPr>
          <a:xfrm>
            <a:off x="6390968" y="820335"/>
            <a:ext cx="0" cy="391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>
            <a:extLst>
              <a:ext uri="{FF2B5EF4-FFF2-40B4-BE49-F238E27FC236}">
                <a16:creationId xmlns:a16="http://schemas.microsoft.com/office/drawing/2014/main" id="{9EE7B7A3-4267-2A15-0038-8D454665B472}"/>
              </a:ext>
            </a:extLst>
          </p:cNvPr>
          <p:cNvSpPr txBox="1"/>
          <p:nvPr/>
        </p:nvSpPr>
        <p:spPr>
          <a:xfrm>
            <a:off x="1484670" y="3259723"/>
            <a:ext cx="2694040" cy="338554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Dotace z EU</a:t>
            </a:r>
          </a:p>
        </p:txBody>
      </p:sp>
      <p:cxnSp>
        <p:nvCxnSpPr>
          <p:cNvPr id="49" name="Přímá spojnice se šipkou 48">
            <a:extLst>
              <a:ext uri="{FF2B5EF4-FFF2-40B4-BE49-F238E27FC236}">
                <a16:creationId xmlns:a16="http://schemas.microsoft.com/office/drawing/2014/main" id="{8BF9442B-D7D9-47F8-FE5C-8B0F819EA7A4}"/>
              </a:ext>
            </a:extLst>
          </p:cNvPr>
          <p:cNvCxnSpPr/>
          <p:nvPr/>
        </p:nvCxnSpPr>
        <p:spPr>
          <a:xfrm flipV="1">
            <a:off x="1661652" y="1535961"/>
            <a:ext cx="0" cy="17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>
            <a:extLst>
              <a:ext uri="{FF2B5EF4-FFF2-40B4-BE49-F238E27FC236}">
                <a16:creationId xmlns:a16="http://schemas.microsoft.com/office/drawing/2014/main" id="{DD560D66-F040-B686-7D9C-C40D65A055D5}"/>
              </a:ext>
            </a:extLst>
          </p:cNvPr>
          <p:cNvCxnSpPr>
            <a:stCxn id="47" idx="3"/>
          </p:cNvCxnSpPr>
          <p:nvPr/>
        </p:nvCxnSpPr>
        <p:spPr>
          <a:xfrm>
            <a:off x="4178710" y="3429000"/>
            <a:ext cx="60763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>
            <a:extLst>
              <a:ext uri="{FF2B5EF4-FFF2-40B4-BE49-F238E27FC236}">
                <a16:creationId xmlns:a16="http://schemas.microsoft.com/office/drawing/2014/main" id="{2BF51E26-8CD2-45A2-12BB-FE3BE65CD760}"/>
              </a:ext>
            </a:extLst>
          </p:cNvPr>
          <p:cNvCxnSpPr>
            <a:cxnSpLocks/>
          </p:cNvCxnSpPr>
          <p:nvPr/>
        </p:nvCxnSpPr>
        <p:spPr>
          <a:xfrm flipV="1">
            <a:off x="10181302" y="1555588"/>
            <a:ext cx="1" cy="18734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>
            <a:extLst>
              <a:ext uri="{FF2B5EF4-FFF2-40B4-BE49-F238E27FC236}">
                <a16:creationId xmlns:a16="http://schemas.microsoft.com/office/drawing/2014/main" id="{62BC62A0-62C9-1B49-64BB-263F4AA512BB}"/>
              </a:ext>
            </a:extLst>
          </p:cNvPr>
          <p:cNvCxnSpPr/>
          <p:nvPr/>
        </p:nvCxnSpPr>
        <p:spPr>
          <a:xfrm flipV="1">
            <a:off x="8917858" y="3259723"/>
            <a:ext cx="0" cy="169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>
            <a:extLst>
              <a:ext uri="{FF2B5EF4-FFF2-40B4-BE49-F238E27FC236}">
                <a16:creationId xmlns:a16="http://schemas.microsoft.com/office/drawing/2014/main" id="{35E11C98-1C7C-9CA0-600D-10374810AB80}"/>
              </a:ext>
            </a:extLst>
          </p:cNvPr>
          <p:cNvCxnSpPr/>
          <p:nvPr/>
        </p:nvCxnSpPr>
        <p:spPr>
          <a:xfrm flipV="1">
            <a:off x="8878529" y="1580828"/>
            <a:ext cx="0" cy="1329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74D9CA26-E47E-2F22-1FA0-DF66207F571F}"/>
              </a:ext>
            </a:extLst>
          </p:cNvPr>
          <p:cNvSpPr txBox="1"/>
          <p:nvPr/>
        </p:nvSpPr>
        <p:spPr>
          <a:xfrm>
            <a:off x="378543" y="2245589"/>
            <a:ext cx="101271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200" dirty="0"/>
              <a:t>Dluhopisy,, veřejné sbírky, úroky</a:t>
            </a:r>
          </a:p>
        </p:txBody>
      </p:sp>
      <p:cxnSp>
        <p:nvCxnSpPr>
          <p:cNvPr id="60" name="Přímá spojnice se šipkou 59">
            <a:extLst>
              <a:ext uri="{FF2B5EF4-FFF2-40B4-BE49-F238E27FC236}">
                <a16:creationId xmlns:a16="http://schemas.microsoft.com/office/drawing/2014/main" id="{6855C9BC-D7FC-B641-D6BE-B37AFB3D6935}"/>
              </a:ext>
            </a:extLst>
          </p:cNvPr>
          <p:cNvCxnSpPr/>
          <p:nvPr/>
        </p:nvCxnSpPr>
        <p:spPr>
          <a:xfrm flipV="1">
            <a:off x="594853" y="1563951"/>
            <a:ext cx="0" cy="681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ovéPole 60">
            <a:extLst>
              <a:ext uri="{FF2B5EF4-FFF2-40B4-BE49-F238E27FC236}">
                <a16:creationId xmlns:a16="http://schemas.microsoft.com/office/drawing/2014/main" id="{EEE50C08-B7EE-74E5-132E-C47B35E6A461}"/>
              </a:ext>
            </a:extLst>
          </p:cNvPr>
          <p:cNvSpPr txBox="1"/>
          <p:nvPr/>
        </p:nvSpPr>
        <p:spPr>
          <a:xfrm>
            <a:off x="4021394" y="3942735"/>
            <a:ext cx="2369574" cy="338554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Podnikání, nájmy, vstupné</a:t>
            </a:r>
          </a:p>
        </p:txBody>
      </p:sp>
      <p:cxnSp>
        <p:nvCxnSpPr>
          <p:cNvPr id="68" name="Přímá spojnice 67">
            <a:extLst>
              <a:ext uri="{FF2B5EF4-FFF2-40B4-BE49-F238E27FC236}">
                <a16:creationId xmlns:a16="http://schemas.microsoft.com/office/drawing/2014/main" id="{E85E0488-418E-FF57-37AB-FB6FEA93D156}"/>
              </a:ext>
            </a:extLst>
          </p:cNvPr>
          <p:cNvCxnSpPr/>
          <p:nvPr/>
        </p:nvCxnSpPr>
        <p:spPr>
          <a:xfrm flipV="1">
            <a:off x="4552335" y="2584143"/>
            <a:ext cx="0" cy="1358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>
            <a:extLst>
              <a:ext uri="{FF2B5EF4-FFF2-40B4-BE49-F238E27FC236}">
                <a16:creationId xmlns:a16="http://schemas.microsoft.com/office/drawing/2014/main" id="{EC269EFE-DE5A-0993-7F61-678392AABB6E}"/>
              </a:ext>
            </a:extLst>
          </p:cNvPr>
          <p:cNvCxnSpPr/>
          <p:nvPr/>
        </p:nvCxnSpPr>
        <p:spPr>
          <a:xfrm flipV="1">
            <a:off x="4552335" y="1555588"/>
            <a:ext cx="0" cy="676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ovéPole 70">
            <a:extLst>
              <a:ext uri="{FF2B5EF4-FFF2-40B4-BE49-F238E27FC236}">
                <a16:creationId xmlns:a16="http://schemas.microsoft.com/office/drawing/2014/main" id="{80E2291D-BFF4-9C63-D616-0F4F359FF8D0}"/>
              </a:ext>
            </a:extLst>
          </p:cNvPr>
          <p:cNvSpPr txBox="1"/>
          <p:nvPr/>
        </p:nvSpPr>
        <p:spPr>
          <a:xfrm>
            <a:off x="2030352" y="2231923"/>
            <a:ext cx="1877951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Podnikání, vstupné</a:t>
            </a:r>
          </a:p>
        </p:txBody>
      </p:sp>
      <p:cxnSp>
        <p:nvCxnSpPr>
          <p:cNvPr id="73" name="Přímá spojnice se šipkou 72">
            <a:extLst>
              <a:ext uri="{FF2B5EF4-FFF2-40B4-BE49-F238E27FC236}">
                <a16:creationId xmlns:a16="http://schemas.microsoft.com/office/drawing/2014/main" id="{C5EABEF6-3B03-8B95-F68B-C1A45F361EA4}"/>
              </a:ext>
            </a:extLst>
          </p:cNvPr>
          <p:cNvCxnSpPr/>
          <p:nvPr/>
        </p:nvCxnSpPr>
        <p:spPr>
          <a:xfrm flipV="1">
            <a:off x="2644877" y="1533173"/>
            <a:ext cx="0" cy="698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ovéPole 74">
            <a:extLst>
              <a:ext uri="{FF2B5EF4-FFF2-40B4-BE49-F238E27FC236}">
                <a16:creationId xmlns:a16="http://schemas.microsoft.com/office/drawing/2014/main" id="{218DB7E2-DCDA-71E4-90CF-115F824A7B78}"/>
              </a:ext>
            </a:extLst>
          </p:cNvPr>
          <p:cNvSpPr txBox="1"/>
          <p:nvPr/>
        </p:nvSpPr>
        <p:spPr>
          <a:xfrm>
            <a:off x="594852" y="4761640"/>
            <a:ext cx="11056374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Decentralizované fondy </a:t>
            </a:r>
            <a:r>
              <a:rPr lang="cs-CZ" dirty="0"/>
              <a:t>: účelové (např. </a:t>
            </a:r>
            <a:r>
              <a:rPr lang="cs-CZ" sz="1600" dirty="0"/>
              <a:t>Památkový fond, rezervní fond, fondy měst a obcí)</a:t>
            </a:r>
          </a:p>
          <a:p>
            <a:r>
              <a:rPr lang="cs-CZ" b="1" dirty="0">
                <a:solidFill>
                  <a:srgbClr val="FF0000"/>
                </a:solidFill>
              </a:rPr>
              <a:t>Ostatní peněžní fondy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Fond zdravotného pojištění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Fond sociálního zabezpečení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Fondy svěřenecké – pojištění na nezaměstnanost, důchodové pojištění, nemocenské pojištění, životní pojištění atd.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(Svěřenecké  x  svěřenské)</a:t>
            </a:r>
          </a:p>
        </p:txBody>
      </p:sp>
    </p:spTree>
    <p:extLst>
      <p:ext uri="{BB962C8B-B14F-4D97-AF65-F5344CB8AC3E}">
        <p14:creationId xmlns:p14="http://schemas.microsoft.com/office/powerpoint/2010/main" val="38216947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423592" y="476672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Finanční vztahy veřejných rozpočtů a mimorozpočtových fondů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351584" y="1340768"/>
            <a:ext cx="144016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příjmy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007768" y="1340768"/>
            <a:ext cx="1872208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Státní rozpočet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312024" y="1340768"/>
            <a:ext cx="136815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výdaje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400256" y="1340768"/>
            <a:ext cx="144016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příjmy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007768" y="3140968"/>
            <a:ext cx="1800200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Rozpočty krajů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423592" y="3140968"/>
            <a:ext cx="129614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příjmy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007768" y="4941168"/>
            <a:ext cx="2160240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Rozpočty měst a obcí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423592" y="4941168"/>
            <a:ext cx="129614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příjmy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312024" y="3140968"/>
            <a:ext cx="144016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výdaje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384032" y="4941168"/>
            <a:ext cx="144016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výdaje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7104112" y="2204865"/>
            <a:ext cx="2736304" cy="369332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Fondové financování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8464216" y="2996952"/>
            <a:ext cx="136815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výdaje</a:t>
            </a:r>
          </a:p>
        </p:txBody>
      </p:sp>
      <p:cxnSp>
        <p:nvCxnSpPr>
          <p:cNvPr id="16" name="Přímá spojnice se šipkou 15"/>
          <p:cNvCxnSpPr>
            <a:stCxn id="3" idx="3"/>
            <a:endCxn id="4" idx="1"/>
          </p:cNvCxnSpPr>
          <p:nvPr/>
        </p:nvCxnSpPr>
        <p:spPr>
          <a:xfrm>
            <a:off x="3791744" y="1525434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4" idx="3"/>
            <a:endCxn id="5" idx="1"/>
          </p:cNvCxnSpPr>
          <p:nvPr/>
        </p:nvCxnSpPr>
        <p:spPr>
          <a:xfrm>
            <a:off x="5879976" y="1525434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4511824" y="1710100"/>
            <a:ext cx="0" cy="14715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4511824" y="3510300"/>
            <a:ext cx="0" cy="14308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3575720" y="2204865"/>
            <a:ext cx="93610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dotace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3575720" y="4077072"/>
            <a:ext cx="93610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dotace</a:t>
            </a:r>
          </a:p>
        </p:txBody>
      </p:sp>
      <p:cxnSp>
        <p:nvCxnSpPr>
          <p:cNvPr id="26" name="Přímá spojnice se šipkou 25"/>
          <p:cNvCxnSpPr>
            <a:stCxn id="8" idx="3"/>
            <a:endCxn id="7" idx="1"/>
          </p:cNvCxnSpPr>
          <p:nvPr/>
        </p:nvCxnSpPr>
        <p:spPr>
          <a:xfrm>
            <a:off x="3719736" y="3325634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stCxn id="10" idx="3"/>
            <a:endCxn id="9" idx="1"/>
          </p:cNvCxnSpPr>
          <p:nvPr/>
        </p:nvCxnSpPr>
        <p:spPr>
          <a:xfrm>
            <a:off x="3719736" y="5125834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>
            <a:stCxn id="9" idx="3"/>
            <a:endCxn id="12" idx="1"/>
          </p:cNvCxnSpPr>
          <p:nvPr/>
        </p:nvCxnSpPr>
        <p:spPr>
          <a:xfrm>
            <a:off x="6168008" y="5125834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>
            <a:stCxn id="7" idx="3"/>
            <a:endCxn id="11" idx="1"/>
          </p:cNvCxnSpPr>
          <p:nvPr/>
        </p:nvCxnSpPr>
        <p:spPr>
          <a:xfrm>
            <a:off x="5807968" y="3325634"/>
            <a:ext cx="50405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>
            <a:stCxn id="6" idx="2"/>
          </p:cNvCxnSpPr>
          <p:nvPr/>
        </p:nvCxnSpPr>
        <p:spPr>
          <a:xfrm>
            <a:off x="9120336" y="1710101"/>
            <a:ext cx="0" cy="4947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>
            <a:endCxn id="14" idx="0"/>
          </p:cNvCxnSpPr>
          <p:nvPr/>
        </p:nvCxnSpPr>
        <p:spPr>
          <a:xfrm>
            <a:off x="9148292" y="2574198"/>
            <a:ext cx="0" cy="4227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4727848" y="1710101"/>
            <a:ext cx="0" cy="6794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>
            <a:endCxn id="13" idx="1"/>
          </p:cNvCxnSpPr>
          <p:nvPr/>
        </p:nvCxnSpPr>
        <p:spPr>
          <a:xfrm>
            <a:off x="4727848" y="2389531"/>
            <a:ext cx="237626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5231904" y="2020199"/>
            <a:ext cx="10441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dotace</a:t>
            </a:r>
          </a:p>
        </p:txBody>
      </p:sp>
      <p:cxnSp>
        <p:nvCxnSpPr>
          <p:cNvPr id="52" name="Přímá spojnice 51"/>
          <p:cNvCxnSpPr>
            <a:cxnSpLocks/>
          </p:cNvCxnSpPr>
          <p:nvPr/>
        </p:nvCxnSpPr>
        <p:spPr>
          <a:xfrm flipH="1">
            <a:off x="5087888" y="2574197"/>
            <a:ext cx="17160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>
            <a:off x="5087888" y="2574198"/>
            <a:ext cx="0" cy="566771"/>
          </a:xfrm>
          <a:prstGeom prst="straightConnector1">
            <a:avLst/>
          </a:prstGeom>
          <a:ln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ovéPole 54"/>
          <p:cNvSpPr txBox="1"/>
          <p:nvPr/>
        </p:nvSpPr>
        <p:spPr>
          <a:xfrm>
            <a:off x="5519936" y="2574197"/>
            <a:ext cx="86409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dotace</a:t>
            </a:r>
          </a:p>
        </p:txBody>
      </p:sp>
      <p:cxnSp>
        <p:nvCxnSpPr>
          <p:cNvPr id="57" name="Přímá spojnice 56"/>
          <p:cNvCxnSpPr>
            <a:cxnSpLocks/>
          </p:cNvCxnSpPr>
          <p:nvPr/>
        </p:nvCxnSpPr>
        <p:spPr>
          <a:xfrm>
            <a:off x="8040216" y="2841523"/>
            <a:ext cx="0" cy="14202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 flipH="1">
            <a:off x="5519936" y="4261738"/>
            <a:ext cx="25202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>
            <a:off x="5519936" y="4261738"/>
            <a:ext cx="0" cy="67943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ovéPole 61"/>
          <p:cNvSpPr txBox="1"/>
          <p:nvPr/>
        </p:nvSpPr>
        <p:spPr>
          <a:xfrm>
            <a:off x="5987988" y="4282446"/>
            <a:ext cx="10441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dotace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8616280" y="4797153"/>
            <a:ext cx="1512168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dirty="0"/>
              <a:t>Kraje a obce si také vytvářejí mimorozpočtové fondy</a:t>
            </a:r>
          </a:p>
        </p:txBody>
      </p:sp>
      <p:cxnSp>
        <p:nvCxnSpPr>
          <p:cNvPr id="19" name="Přímá spojnice 18"/>
          <p:cNvCxnSpPr/>
          <p:nvPr/>
        </p:nvCxnSpPr>
        <p:spPr>
          <a:xfrm>
            <a:off x="5087888" y="2574198"/>
            <a:ext cx="0" cy="5667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5519936" y="4282446"/>
            <a:ext cx="0" cy="658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>
            <a:extLst>
              <a:ext uri="{FF2B5EF4-FFF2-40B4-BE49-F238E27FC236}">
                <a16:creationId xmlns:a16="http://schemas.microsoft.com/office/drawing/2014/main" id="{E2A69BDC-9DD7-1FC6-3F86-5EEC4F7AB1F7}"/>
              </a:ext>
            </a:extLst>
          </p:cNvPr>
          <p:cNvCxnSpPr/>
          <p:nvPr/>
        </p:nvCxnSpPr>
        <p:spPr>
          <a:xfrm>
            <a:off x="6833419" y="2574197"/>
            <a:ext cx="2706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0A4BC54F-6189-D4E9-8C2F-C1C9301216E0}"/>
              </a:ext>
            </a:extLst>
          </p:cNvPr>
          <p:cNvCxnSpPr/>
          <p:nvPr/>
        </p:nvCxnSpPr>
        <p:spPr>
          <a:xfrm flipV="1">
            <a:off x="8040216" y="2574197"/>
            <a:ext cx="0" cy="2476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382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F2523C9-F5F9-61EF-3251-C81BF855343B}"/>
              </a:ext>
            </a:extLst>
          </p:cNvPr>
          <p:cNvSpPr txBox="1"/>
          <p:nvPr/>
        </p:nvSpPr>
        <p:spPr>
          <a:xfrm>
            <a:off x="541176" y="195942"/>
            <a:ext cx="97504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Objemy veřejných financí se v jednotlivých zemích liší. Pro srovnání se používají 2 ukazatele:</a:t>
            </a:r>
          </a:p>
          <a:p>
            <a:pPr marL="342900" indent="-342900">
              <a:buAutoNum type="arabicParenR"/>
            </a:pPr>
            <a:r>
              <a:rPr lang="cs-CZ" sz="1600" dirty="0"/>
              <a:t>Státní výdaje / obyvatele (absolutní částka, EUR, USD)</a:t>
            </a:r>
          </a:p>
          <a:p>
            <a:pPr marL="342900" indent="-342900">
              <a:buAutoNum type="arabicParenR"/>
            </a:pPr>
            <a:r>
              <a:rPr lang="cs-CZ" sz="1600" b="1" dirty="0">
                <a:solidFill>
                  <a:srgbClr val="FF0000"/>
                </a:solidFill>
              </a:rPr>
              <a:t>Státní výdaje / HDP (%) – příklad země EU</a:t>
            </a:r>
          </a:p>
        </p:txBody>
      </p:sp>
      <p:graphicFrame>
        <p:nvGraphicFramePr>
          <p:cNvPr id="3" name="Tabulka 3">
            <a:extLst>
              <a:ext uri="{FF2B5EF4-FFF2-40B4-BE49-F238E27FC236}">
                <a16:creationId xmlns:a16="http://schemas.microsoft.com/office/drawing/2014/main" id="{64592A06-C96E-0E67-9C7E-EA372EBA14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19836"/>
              </p:ext>
            </p:extLst>
          </p:nvPr>
        </p:nvGraphicFramePr>
        <p:xfrm>
          <a:off x="541176" y="1026939"/>
          <a:ext cx="10188806" cy="5635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416">
                  <a:extLst>
                    <a:ext uri="{9D8B030D-6E8A-4147-A177-3AD203B41FA5}">
                      <a16:colId xmlns:a16="http://schemas.microsoft.com/office/drawing/2014/main" val="4190126501"/>
                    </a:ext>
                  </a:extLst>
                </a:gridCol>
                <a:gridCol w="1280770">
                  <a:extLst>
                    <a:ext uri="{9D8B030D-6E8A-4147-A177-3AD203B41FA5}">
                      <a16:colId xmlns:a16="http://schemas.microsoft.com/office/drawing/2014/main" val="871581832"/>
                    </a:ext>
                  </a:extLst>
                </a:gridCol>
                <a:gridCol w="1280770">
                  <a:extLst>
                    <a:ext uri="{9D8B030D-6E8A-4147-A177-3AD203B41FA5}">
                      <a16:colId xmlns:a16="http://schemas.microsoft.com/office/drawing/2014/main" val="936502727"/>
                    </a:ext>
                  </a:extLst>
                </a:gridCol>
                <a:gridCol w="1280770">
                  <a:extLst>
                    <a:ext uri="{9D8B030D-6E8A-4147-A177-3AD203B41FA5}">
                      <a16:colId xmlns:a16="http://schemas.microsoft.com/office/drawing/2014/main" val="2085616127"/>
                    </a:ext>
                  </a:extLst>
                </a:gridCol>
                <a:gridCol w="1280770">
                  <a:extLst>
                    <a:ext uri="{9D8B030D-6E8A-4147-A177-3AD203B41FA5}">
                      <a16:colId xmlns:a16="http://schemas.microsoft.com/office/drawing/2014/main" val="1332460206"/>
                    </a:ext>
                  </a:extLst>
                </a:gridCol>
                <a:gridCol w="1280770">
                  <a:extLst>
                    <a:ext uri="{9D8B030D-6E8A-4147-A177-3AD203B41FA5}">
                      <a16:colId xmlns:a16="http://schemas.microsoft.com/office/drawing/2014/main" val="3123822214"/>
                    </a:ext>
                  </a:extLst>
                </a:gridCol>
                <a:gridCol w="1280770">
                  <a:extLst>
                    <a:ext uri="{9D8B030D-6E8A-4147-A177-3AD203B41FA5}">
                      <a16:colId xmlns:a16="http://schemas.microsoft.com/office/drawing/2014/main" val="4090427417"/>
                    </a:ext>
                  </a:extLst>
                </a:gridCol>
                <a:gridCol w="1280770">
                  <a:extLst>
                    <a:ext uri="{9D8B030D-6E8A-4147-A177-3AD203B41FA5}">
                      <a16:colId xmlns:a16="http://schemas.microsoft.com/office/drawing/2014/main" val="3723969423"/>
                    </a:ext>
                  </a:extLst>
                </a:gridCol>
              </a:tblGrid>
              <a:tr h="375675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Země EU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Země EU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5957231"/>
                  </a:ext>
                </a:extLst>
              </a:tr>
              <a:tr h="375675">
                <a:tc>
                  <a:txBody>
                    <a:bodyPr/>
                    <a:lstStyle/>
                    <a:p>
                      <a:r>
                        <a:rPr lang="cs-CZ" sz="1200" dirty="0"/>
                        <a:t>Belgie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52,1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53,2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Litva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34,6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36,4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354863"/>
                  </a:ext>
                </a:extLst>
              </a:tr>
              <a:tr h="375675">
                <a:tc>
                  <a:txBody>
                    <a:bodyPr/>
                    <a:lstStyle/>
                    <a:p>
                      <a:r>
                        <a:rPr lang="cs-CZ" sz="1200" dirty="0"/>
                        <a:t>Bulharsko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36,3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48,6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41,6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Lucembursko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45,6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42,9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43,9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561208"/>
                  </a:ext>
                </a:extLst>
              </a:tr>
              <a:tr h="375675"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FF0000"/>
                          </a:solidFill>
                        </a:rPr>
                        <a:t>Česká republika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rgbClr val="FF0000"/>
                          </a:solidFill>
                        </a:rPr>
                        <a:t>41,3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rgbClr val="FF0000"/>
                          </a:solidFill>
                        </a:rPr>
                        <a:t>46,5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rgbClr val="FF0000"/>
                          </a:solidFill>
                        </a:rPr>
                        <a:t>44,6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Maďarsko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45,6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48,4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48,8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302737"/>
                  </a:ext>
                </a:extLst>
              </a:tr>
              <a:tr h="375675">
                <a:tc>
                  <a:txBody>
                    <a:bodyPr/>
                    <a:lstStyle/>
                    <a:p>
                      <a:r>
                        <a:rPr lang="cs-CZ" sz="1200" dirty="0"/>
                        <a:t>Dánsko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49,2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50,8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Malta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37,1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43,6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39,3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304297"/>
                  </a:ext>
                </a:extLst>
              </a:tr>
              <a:tr h="375675">
                <a:tc>
                  <a:txBody>
                    <a:bodyPr/>
                    <a:lstStyle/>
                    <a:p>
                      <a:r>
                        <a:rPr lang="cs-CZ" sz="1200" dirty="0"/>
                        <a:t>Německo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45,2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49,5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Nizozemí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42,0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46,6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43,5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247818"/>
                  </a:ext>
                </a:extLst>
              </a:tr>
              <a:tr h="375675">
                <a:tc>
                  <a:txBody>
                    <a:bodyPr/>
                    <a:lstStyle/>
                    <a:p>
                      <a:r>
                        <a:rPr lang="cs-CZ" sz="1200" dirty="0"/>
                        <a:t>Estonsko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38,9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41,5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39,8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Rakousko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48,4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56,0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53,2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937359"/>
                  </a:ext>
                </a:extLst>
              </a:tr>
              <a:tr h="375675">
                <a:tc>
                  <a:txBody>
                    <a:bodyPr/>
                    <a:lstStyle/>
                    <a:p>
                      <a:r>
                        <a:rPr lang="cs-CZ" sz="1200" dirty="0"/>
                        <a:t>Irsko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24,5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24,8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21,2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Polsko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41,8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44,2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43,9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523902"/>
                  </a:ext>
                </a:extLst>
              </a:tr>
              <a:tr h="375675">
                <a:tc>
                  <a:txBody>
                    <a:bodyPr/>
                    <a:lstStyle/>
                    <a:p>
                      <a:r>
                        <a:rPr lang="cs-CZ" sz="1200" dirty="0"/>
                        <a:t>Řecko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47,8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57,4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52,9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Portugalsko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47,8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44,1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331355"/>
                  </a:ext>
                </a:extLst>
              </a:tr>
              <a:tr h="375675">
                <a:tc>
                  <a:txBody>
                    <a:bodyPr/>
                    <a:lstStyle/>
                    <a:p>
                      <a:r>
                        <a:rPr lang="cs-CZ" sz="1200" dirty="0"/>
                        <a:t>Španělsko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42,1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50,6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47,4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Rumunsko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36,2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39,8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40,2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721750"/>
                  </a:ext>
                </a:extLst>
              </a:tr>
              <a:tr h="375675">
                <a:tc>
                  <a:txBody>
                    <a:bodyPr/>
                    <a:lstStyle/>
                    <a:p>
                      <a:r>
                        <a:rPr lang="cs-CZ" sz="1200" dirty="0"/>
                        <a:t>Francie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55,6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59,0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58,3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Slovinsko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43,3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49,3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47,2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4129065"/>
                  </a:ext>
                </a:extLst>
              </a:tr>
              <a:tr h="375675">
                <a:tc>
                  <a:txBody>
                    <a:bodyPr/>
                    <a:lstStyle/>
                    <a:p>
                      <a:r>
                        <a:rPr lang="cs-CZ" sz="1200" dirty="0"/>
                        <a:t>Chorvatsko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47,0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48,5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44,9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Slovensko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46,3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42,3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303147"/>
                  </a:ext>
                </a:extLst>
              </a:tr>
              <a:tr h="375675">
                <a:tc>
                  <a:txBody>
                    <a:bodyPr/>
                    <a:lstStyle/>
                    <a:p>
                      <a:r>
                        <a:rPr lang="cs-CZ" sz="1200" dirty="0"/>
                        <a:t>Itálie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48,6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55,3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56,1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Finsko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53,2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55,6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53,3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852927"/>
                  </a:ext>
                </a:extLst>
              </a:tr>
              <a:tr h="375675">
                <a:tc>
                  <a:txBody>
                    <a:bodyPr/>
                    <a:lstStyle/>
                    <a:p>
                      <a:r>
                        <a:rPr lang="cs-CZ" sz="1200" dirty="0"/>
                        <a:t>Kypr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43,1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38,8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Švédsko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49,3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49,5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47,5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299978"/>
                  </a:ext>
                </a:extLst>
              </a:tr>
              <a:tr h="375675">
                <a:tc>
                  <a:txBody>
                    <a:bodyPr/>
                    <a:lstStyle/>
                    <a:p>
                      <a:r>
                        <a:rPr lang="cs-CZ" sz="1200" dirty="0"/>
                        <a:t>Lotyšsko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38,4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44,0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40,4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EU-27 /s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46,6/47,0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51,5/52,3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49,6/50,5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282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902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62064" y="1296137"/>
            <a:ext cx="806489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Partnerství privátního a veřejného sektoru (PPP –PUBLIC PRIVATE PARTNERSHIPS)</a:t>
            </a:r>
          </a:p>
          <a:p>
            <a:endParaRPr lang="cs-CZ" sz="1600" b="1" dirty="0">
              <a:solidFill>
                <a:srgbClr val="FF0000"/>
              </a:solidFill>
            </a:endParaRPr>
          </a:p>
          <a:p>
            <a:r>
              <a:rPr lang="cs-CZ" sz="1600" dirty="0">
                <a:solidFill>
                  <a:srgbClr val="FF0000"/>
                </a:solidFill>
              </a:rPr>
              <a:t>Definice </a:t>
            </a:r>
            <a:r>
              <a:rPr lang="cs-CZ" sz="1600" dirty="0"/>
              <a:t>se liší, nejvíce používané :</a:t>
            </a:r>
          </a:p>
          <a:p>
            <a:endParaRPr lang="cs-CZ" sz="1600" dirty="0"/>
          </a:p>
          <a:p>
            <a:pPr marL="342900" indent="-342900">
              <a:buAutoNum type="arabicPeriod"/>
            </a:pPr>
            <a:r>
              <a:rPr lang="cs-CZ" sz="1600" b="1" i="1" dirty="0"/>
              <a:t>PPP je dlouhodobý smluvní vztah mezi veřejným a soukromým sektorem. Soukromý subjekt vynakládá vlastní zdroje a nese část rizika spojeného s investicí</a:t>
            </a:r>
          </a:p>
          <a:p>
            <a:endParaRPr lang="cs-CZ" sz="1600" b="1" i="1" dirty="0"/>
          </a:p>
          <a:p>
            <a:pPr marL="342900" indent="-342900">
              <a:buAutoNum type="arabicPeriod"/>
            </a:pPr>
            <a:r>
              <a:rPr lang="cs-CZ" sz="1600" b="1" i="1" dirty="0"/>
              <a:t>PPP zahrnuje soukromé financování, konstrukci a správu objektu výměnou za příslib budoucích plateb z veřejného sektoru</a:t>
            </a:r>
          </a:p>
          <a:p>
            <a:endParaRPr lang="cs-CZ" sz="1600" b="1" dirty="0">
              <a:solidFill>
                <a:srgbClr val="FF0000"/>
              </a:solidFill>
            </a:endParaRPr>
          </a:p>
          <a:p>
            <a:r>
              <a:rPr lang="cs-CZ" sz="1600" dirty="0"/>
              <a:t>Typické 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dirty="0"/>
              <a:t>Dlouhodobý charakter smlouvy (5-30 let)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dirty="0"/>
              <a:t>Vysoké finanční objemy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cs-CZ" sz="1600" dirty="0"/>
              <a:t>(financuje soukromý sektor)</a:t>
            </a:r>
            <a:endParaRPr lang="cs-CZ" sz="1600" b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dirty="0"/>
              <a:t>Vyšší kvalita prací  (kontrola)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dirty="0"/>
              <a:t> vyšší rychlost vykonání práce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dirty="0"/>
              <a:t>Větší transparentnost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dirty="0"/>
              <a:t>Otázka politické odpovědnosti</a:t>
            </a:r>
          </a:p>
        </p:txBody>
      </p:sp>
      <p:sp>
        <p:nvSpPr>
          <p:cNvPr id="3" name="AutoShape 2" descr="Private public partnership (ppp)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AutoShape 4" descr="Private public partnership (ppp)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0" name="Picture 6" descr="Public-private-partnership legal resource center | ManagEner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875" y="4492822"/>
            <a:ext cx="4316743" cy="2052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57E106D-CA20-589E-7E60-F0859916F1D2}"/>
              </a:ext>
            </a:extLst>
          </p:cNvPr>
          <p:cNvSpPr txBox="1"/>
          <p:nvPr/>
        </p:nvSpPr>
        <p:spPr>
          <a:xfrm>
            <a:off x="839755" y="312739"/>
            <a:ext cx="106089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Při srovnání má význam nejen výše výdajů veřejných financí, ale také struktura výdajů, zejména proporce mezi investicemi a dávkami vyplývajícími ze sociální politiky</a:t>
            </a:r>
          </a:p>
          <a:p>
            <a:r>
              <a:rPr lang="cs-CZ" sz="1600" dirty="0"/>
              <a:t>Problém investic se řeší pomocí:</a:t>
            </a:r>
          </a:p>
        </p:txBody>
      </p:sp>
    </p:spTree>
    <p:extLst>
      <p:ext uri="{BB962C8B-B14F-4D97-AF65-F5344CB8AC3E}">
        <p14:creationId xmlns:p14="http://schemas.microsoft.com/office/powerpoint/2010/main" val="1473684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34980" y="316646"/>
            <a:ext cx="547260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2.2.  FISKÁLNÍ A ROZPOČTOVÁ POLITIKA</a:t>
            </a:r>
          </a:p>
        </p:txBody>
      </p:sp>
      <p:sp>
        <p:nvSpPr>
          <p:cNvPr id="3" name="Obdélník 2"/>
          <p:cNvSpPr/>
          <p:nvPr/>
        </p:nvSpPr>
        <p:spPr>
          <a:xfrm>
            <a:off x="403123" y="911035"/>
            <a:ext cx="11169445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dirty="0"/>
              <a:t>- </a:t>
            </a:r>
            <a:r>
              <a:rPr lang="cs-CZ" sz="1400" dirty="0"/>
              <a:t>FP a RP jsou obě veřejnými politikami nebo je to jedna veřejná politika? Vymezení není jasné, názory se rozcházejí</a:t>
            </a:r>
          </a:p>
          <a:p>
            <a:pPr lvl="0"/>
            <a:r>
              <a:rPr lang="cs-CZ" sz="1400" dirty="0"/>
              <a:t>- Obě </a:t>
            </a:r>
            <a:r>
              <a:rPr lang="cs-CZ" sz="1400" dirty="0">
                <a:solidFill>
                  <a:srgbClr val="FF0000"/>
                </a:solidFill>
              </a:rPr>
              <a:t>ovlivňují stabilitu ekonomického prostředí</a:t>
            </a:r>
          </a:p>
          <a:p>
            <a:pPr lvl="0"/>
            <a:r>
              <a:rPr lang="cs-CZ" sz="1400" dirty="0"/>
              <a:t>- </a:t>
            </a:r>
            <a:r>
              <a:rPr lang="cs-CZ" sz="1400" b="1" dirty="0">
                <a:solidFill>
                  <a:srgbClr val="FF0000"/>
                </a:solidFill>
              </a:rPr>
              <a:t>Základní otázka – jsou to identické politiky nebo ne ?</a:t>
            </a:r>
            <a:r>
              <a:rPr lang="cs-CZ" sz="1400" b="1" dirty="0"/>
              <a:t> </a:t>
            </a:r>
            <a:r>
              <a:rPr lang="cs-CZ" sz="1400" dirty="0"/>
              <a:t>Pokud nejsou identické, která je nadřazená……..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4" name="Textové pole 44"/>
          <p:cNvSpPr txBox="1"/>
          <p:nvPr/>
        </p:nvSpPr>
        <p:spPr>
          <a:xfrm>
            <a:off x="983225" y="2074606"/>
            <a:ext cx="10166555" cy="4270026"/>
          </a:xfrm>
          <a:prstGeom prst="rect">
            <a:avLst/>
          </a:prstGeom>
          <a:solidFill>
            <a:schemeClr val="bg2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b="1" dirty="0">
                <a:solidFill>
                  <a:srgbClr val="FF0000"/>
                </a:solidFill>
                <a:ea typeface="Calibri"/>
                <a:cs typeface="Times New Roman"/>
              </a:rPr>
              <a:t>Veřejná politika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400" b="1" dirty="0">
                <a:ea typeface="Calibri"/>
                <a:cs typeface="Times New Roman"/>
              </a:rPr>
              <a:t>                                          Názor 1. Nejsou totožné                                          Názor 2. Jsou totožné, protože mají stejný cíl</a:t>
            </a:r>
            <a:endParaRPr lang="cs-CZ" sz="1100" dirty="0">
              <a:ea typeface="Calibri"/>
              <a:cs typeface="Times New Roman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351584" y="2996953"/>
            <a:ext cx="2650576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Fiskální politika má</a:t>
            </a:r>
            <a:r>
              <a:rPr lang="cs-CZ" dirty="0"/>
              <a:t>  širší obsah</a:t>
            </a:r>
          </a:p>
          <a:p>
            <a:r>
              <a:rPr lang="cs-CZ" dirty="0"/>
              <a:t>Politika vedoucí ke stabilitě státu</a:t>
            </a:r>
          </a:p>
          <a:p>
            <a:r>
              <a:rPr lang="cs-CZ" b="1" dirty="0">
                <a:solidFill>
                  <a:srgbClr val="FF0000"/>
                </a:solidFill>
              </a:rPr>
              <a:t>Cíl=ekonomická stabilita</a:t>
            </a:r>
          </a:p>
        </p:txBody>
      </p:sp>
      <p:sp>
        <p:nvSpPr>
          <p:cNvPr id="6" name="Obdélník 5"/>
          <p:cNvSpPr/>
          <p:nvPr/>
        </p:nvSpPr>
        <p:spPr>
          <a:xfrm>
            <a:off x="2341336" y="4396512"/>
            <a:ext cx="2660824" cy="1477328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dirty="0"/>
              <a:t>Rozpočtová politika – užší rozsah</a:t>
            </a:r>
          </a:p>
          <a:p>
            <a:pPr lvl="0"/>
            <a:r>
              <a:rPr lang="cs-CZ" dirty="0"/>
              <a:t>Je </a:t>
            </a:r>
            <a:r>
              <a:rPr lang="cs-CZ" b="1" dirty="0">
                <a:solidFill>
                  <a:srgbClr val="FF0000"/>
                </a:solidFill>
              </a:rPr>
              <a:t>nástrojem</a:t>
            </a:r>
            <a:r>
              <a:rPr lang="cs-CZ" dirty="0"/>
              <a:t> (peněžním) fiskální politiky jak stability dosáhnout</a:t>
            </a:r>
          </a:p>
        </p:txBody>
      </p:sp>
      <p:sp>
        <p:nvSpPr>
          <p:cNvPr id="7" name="Obdélník 6"/>
          <p:cNvSpPr/>
          <p:nvPr/>
        </p:nvSpPr>
        <p:spPr>
          <a:xfrm>
            <a:off x="5807968" y="2996953"/>
            <a:ext cx="4001592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dirty="0"/>
              <a:t>Fiskální politika= rozpočtová politika</a:t>
            </a:r>
          </a:p>
          <a:p>
            <a:pPr lvl="0"/>
            <a:r>
              <a:rPr lang="cs-CZ" dirty="0"/>
              <a:t>Jsou to synonyma</a:t>
            </a:r>
          </a:p>
          <a:p>
            <a:pPr lvl="0"/>
            <a:r>
              <a:rPr lang="cs-CZ" dirty="0"/>
              <a:t>Mají </a:t>
            </a:r>
            <a:r>
              <a:rPr lang="cs-CZ" b="1" dirty="0">
                <a:solidFill>
                  <a:srgbClr val="FF0000"/>
                </a:solidFill>
              </a:rPr>
              <a:t>jeden společný cíl </a:t>
            </a:r>
            <a:r>
              <a:rPr lang="cs-CZ" dirty="0"/>
              <a:t>– ekonomickou stabilitu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331352" y="3397001"/>
            <a:ext cx="144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401096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40774" y="363795"/>
            <a:ext cx="1103179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FISKÁLNÍ POLITIKA</a:t>
            </a:r>
          </a:p>
          <a:p>
            <a:endParaRPr lang="cs-CZ" sz="2000" b="1" dirty="0">
              <a:solidFill>
                <a:srgbClr val="FF0000"/>
              </a:solidFill>
            </a:endParaRPr>
          </a:p>
          <a:p>
            <a:pPr lvl="0"/>
            <a:r>
              <a:rPr lang="cs-CZ" dirty="0"/>
              <a:t>Poprvé se začal tento pojem používat v souvislosti s keynesiánskou teorií hospodářské politiky, tj.:</a:t>
            </a:r>
          </a:p>
          <a:p>
            <a:pPr lvl="0"/>
            <a:endParaRPr lang="cs-CZ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/>
              <a:t>Nutnost státních zásahů do ekonomiky </a:t>
            </a:r>
            <a:r>
              <a:rPr lang="cs-CZ" dirty="0"/>
              <a:t>(jedině stát může moudře rozhodnout)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Nejvhodnějším nástrojem k těmto zásahům je </a:t>
            </a:r>
            <a:r>
              <a:rPr lang="cs-CZ" b="1" dirty="0"/>
              <a:t>fiskální politika </a:t>
            </a:r>
            <a:r>
              <a:rPr lang="cs-CZ" dirty="0"/>
              <a:t>– </a:t>
            </a:r>
            <a:r>
              <a:rPr lang="cs-CZ" b="1" dirty="0">
                <a:solidFill>
                  <a:srgbClr val="FF0000"/>
                </a:solidFill>
              </a:rPr>
              <a:t>hovoří o FP jako o nástroji </a:t>
            </a:r>
            <a:r>
              <a:rPr lang="cs-CZ" dirty="0"/>
              <a:t>(tím se liší od názoru, že RP je nástrojem, ne FP)</a:t>
            </a:r>
          </a:p>
          <a:p>
            <a:pPr lvl="0"/>
            <a:endParaRPr lang="cs-CZ" b="1" dirty="0"/>
          </a:p>
          <a:p>
            <a:pPr lvl="0"/>
            <a:r>
              <a:rPr lang="cs-CZ" b="1" dirty="0">
                <a:solidFill>
                  <a:srgbClr val="FF0000"/>
                </a:solidFill>
              </a:rPr>
              <a:t>Prioritou je poptávka – agregátní poptávka. </a:t>
            </a:r>
            <a:r>
              <a:rPr lang="cs-CZ" sz="1600" b="1" dirty="0"/>
              <a:t>(AD je agregátní množství produkce</a:t>
            </a:r>
          </a:p>
          <a:p>
            <a:pPr lvl="0"/>
            <a:r>
              <a:rPr lang="cs-CZ" sz="1600" b="1" dirty="0"/>
              <a:t>které bude při dané cenové úrovni dobrovolně nakoupeno). Vláda ji ovlivňuje</a:t>
            </a:r>
          </a:p>
          <a:p>
            <a:pPr lvl="0"/>
            <a:r>
              <a:rPr lang="cs-CZ" sz="1600" b="1" dirty="0"/>
              <a:t>přímo (investice) nebo nepřímo (daně, transfery)</a:t>
            </a:r>
          </a:p>
          <a:p>
            <a:pPr lvl="0"/>
            <a:r>
              <a:rPr lang="cs-CZ" b="1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1026" name="Picture 2" descr="cenová hladina. AD. P. B. P2. A. P1. C. P3. AD. HDP2. HDP1. HDP3. reálný HDP (mld. Kč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431" y="3429000"/>
            <a:ext cx="4211187" cy="3161213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01767C75-0E35-23F2-2363-A2CEFFF85AE1}"/>
              </a:ext>
            </a:extLst>
          </p:cNvPr>
          <p:cNvSpPr txBox="1"/>
          <p:nvPr/>
        </p:nvSpPr>
        <p:spPr>
          <a:xfrm>
            <a:off x="865239" y="3780115"/>
            <a:ext cx="54077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AD = C  +  I  +  G  +  NX</a:t>
            </a:r>
          </a:p>
          <a:p>
            <a:endParaRPr lang="cs-CZ" dirty="0"/>
          </a:p>
          <a:p>
            <a:r>
              <a:rPr lang="cs-CZ" dirty="0"/>
              <a:t>C = spotřeba (výrobní i nevýrobní)</a:t>
            </a:r>
          </a:p>
          <a:p>
            <a:r>
              <a:rPr lang="cs-CZ" dirty="0"/>
              <a:t>I = investice (státní i soukromé)</a:t>
            </a:r>
          </a:p>
          <a:p>
            <a:r>
              <a:rPr lang="cs-CZ" dirty="0"/>
              <a:t>G = vládní výdaje na statky a služby</a:t>
            </a:r>
          </a:p>
          <a:p>
            <a:r>
              <a:rPr lang="cs-CZ" dirty="0"/>
              <a:t>NX = čistý export (X-M, export-import)</a:t>
            </a:r>
          </a:p>
        </p:txBody>
      </p:sp>
    </p:spTree>
    <p:extLst>
      <p:ext uri="{BB962C8B-B14F-4D97-AF65-F5344CB8AC3E}">
        <p14:creationId xmlns:p14="http://schemas.microsoft.com/office/powerpoint/2010/main" val="1032992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 pole 50"/>
          <p:cNvSpPr txBox="1"/>
          <p:nvPr/>
        </p:nvSpPr>
        <p:spPr>
          <a:xfrm>
            <a:off x="613647" y="1091381"/>
            <a:ext cx="4518791" cy="3445542"/>
          </a:xfrm>
          <a:prstGeom prst="rect">
            <a:avLst/>
          </a:prstGeom>
          <a:solidFill>
            <a:srgbClr val="99FFCC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000" b="1" dirty="0">
                <a:solidFill>
                  <a:srgbClr val="FF0000"/>
                </a:solidFill>
                <a:ea typeface="Calibri"/>
                <a:cs typeface="Times New Roman"/>
              </a:rPr>
              <a:t>Expanzivní</a:t>
            </a:r>
            <a:r>
              <a:rPr lang="cs-CZ" sz="1600" b="1" dirty="0">
                <a:ea typeface="Calibri"/>
                <a:cs typeface="Times New Roman"/>
              </a:rPr>
              <a:t>- zaměřena na růst AD (RHDP)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b="1" dirty="0">
                <a:ea typeface="Calibri"/>
                <a:cs typeface="Times New Roman"/>
              </a:rPr>
              <a:t>Snaha o růst jejích komponentů</a:t>
            </a:r>
            <a:endParaRPr lang="cs-CZ" sz="1600" dirty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+mj-lt"/>
              <a:buAutoNum type="alphaLcParenR"/>
            </a:pPr>
            <a:r>
              <a:rPr lang="cs-CZ" sz="1600" dirty="0">
                <a:ea typeface="Calibri"/>
                <a:cs typeface="Times New Roman"/>
              </a:rPr>
              <a:t>Růst spotřeby </a:t>
            </a:r>
          </a:p>
          <a:p>
            <a:pPr marL="342900" indent="-342900">
              <a:lnSpc>
                <a:spcPct val="115000"/>
              </a:lnSpc>
              <a:buFont typeface="+mj-lt"/>
              <a:buAutoNum type="alphaLcParenR"/>
            </a:pPr>
            <a:r>
              <a:rPr lang="cs-CZ" sz="1600" dirty="0">
                <a:ea typeface="Calibri"/>
                <a:cs typeface="Times New Roman"/>
              </a:rPr>
              <a:t>Růst  investic</a:t>
            </a:r>
          </a:p>
          <a:p>
            <a:pPr marL="342900" indent="-342900">
              <a:lnSpc>
                <a:spcPct val="115000"/>
              </a:lnSpc>
              <a:buFont typeface="+mj-lt"/>
              <a:buAutoNum type="alphaLcParenR"/>
            </a:pPr>
            <a:r>
              <a:rPr lang="cs-CZ" sz="1600" dirty="0">
                <a:ea typeface="Calibri"/>
                <a:cs typeface="Times New Roman"/>
              </a:rPr>
              <a:t>Růst vládních výdajů</a:t>
            </a:r>
          </a:p>
          <a:p>
            <a:pPr marL="342900" indent="-342900">
              <a:lnSpc>
                <a:spcPct val="115000"/>
              </a:lnSpc>
              <a:buFont typeface="+mj-lt"/>
              <a:buAutoNum type="alphaLcParenR"/>
            </a:pPr>
            <a:r>
              <a:rPr lang="cs-CZ" sz="1600" dirty="0">
                <a:ea typeface="Calibri"/>
                <a:cs typeface="Times New Roman"/>
              </a:rPr>
              <a:t>Růst čistého exportu</a:t>
            </a:r>
          </a:p>
          <a:p>
            <a:pPr>
              <a:lnSpc>
                <a:spcPct val="115000"/>
              </a:lnSpc>
            </a:pPr>
            <a:r>
              <a:rPr lang="cs-CZ" sz="1600" b="1" dirty="0">
                <a:ea typeface="Calibri"/>
                <a:cs typeface="Times New Roman"/>
              </a:rPr>
              <a:t>Cesty:</a:t>
            </a:r>
          </a:p>
          <a:p>
            <a:pPr>
              <a:lnSpc>
                <a:spcPct val="115000"/>
              </a:lnSpc>
            </a:pPr>
            <a:r>
              <a:rPr lang="cs-CZ" sz="1600" dirty="0">
                <a:ea typeface="Calibri"/>
                <a:cs typeface="Times New Roman"/>
              </a:rPr>
              <a:t>Zvýšení vládních výdajů (roste státní dluh)</a:t>
            </a:r>
          </a:p>
          <a:p>
            <a:pPr>
              <a:lnSpc>
                <a:spcPct val="115000"/>
              </a:lnSpc>
            </a:pPr>
            <a:r>
              <a:rPr lang="cs-CZ" sz="1600" dirty="0">
                <a:ea typeface="Calibri"/>
                <a:cs typeface="Times New Roman"/>
              </a:rPr>
              <a:t>Snížení daní (růst spotřeby, investičních aktivit)</a:t>
            </a:r>
          </a:p>
          <a:p>
            <a:pPr>
              <a:lnSpc>
                <a:spcPct val="115000"/>
              </a:lnSpc>
            </a:pPr>
            <a:r>
              <a:rPr lang="cs-CZ" sz="1600" dirty="0">
                <a:ea typeface="Calibri"/>
                <a:cs typeface="Times New Roman"/>
              </a:rPr>
              <a:t>Použití při ekonomické recesi (problém inflace)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a typeface="Calibri"/>
                <a:cs typeface="Times New Roman"/>
              </a:rPr>
              <a:t> </a:t>
            </a:r>
          </a:p>
        </p:txBody>
      </p:sp>
      <p:sp>
        <p:nvSpPr>
          <p:cNvPr id="3" name="Textové pole 51"/>
          <p:cNvSpPr txBox="1"/>
          <p:nvPr/>
        </p:nvSpPr>
        <p:spPr>
          <a:xfrm>
            <a:off x="7847400" y="1248426"/>
            <a:ext cx="3624593" cy="31459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000" b="1" dirty="0">
                <a:solidFill>
                  <a:srgbClr val="FF0000"/>
                </a:solidFill>
                <a:ea typeface="Calibri"/>
                <a:cs typeface="Times New Roman"/>
              </a:rPr>
              <a:t>Restriktivní</a:t>
            </a:r>
            <a:r>
              <a:rPr lang="cs-CZ" sz="1600" b="1" dirty="0">
                <a:ea typeface="Calibri"/>
                <a:cs typeface="Times New Roman"/>
              </a:rPr>
              <a:t>- </a:t>
            </a:r>
            <a:r>
              <a:rPr lang="cs-CZ" sz="1600" dirty="0">
                <a:ea typeface="Calibri"/>
                <a:cs typeface="Times New Roman"/>
              </a:rPr>
              <a:t> </a:t>
            </a:r>
            <a:r>
              <a:rPr lang="cs-CZ" sz="1600" b="1" dirty="0">
                <a:ea typeface="Calibri"/>
                <a:cs typeface="Times New Roman"/>
              </a:rPr>
              <a:t>znamená snižování nebo omezení agregátní poptávky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a typeface="Calibri"/>
                <a:cs typeface="Times New Roman"/>
              </a:rPr>
              <a:t>a)HDP se uměle snižuje (přehřátá ekonomika, zadlužené státy)</a:t>
            </a:r>
          </a:p>
          <a:p>
            <a:pPr marL="457200" indent="-228600"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a typeface="Calibri"/>
                <a:cs typeface="Times New Roman"/>
              </a:rPr>
              <a:t>b) Pokles u komponentů agregátní poptávky</a:t>
            </a:r>
          </a:p>
          <a:p>
            <a:pPr marL="457200" indent="-228600">
              <a:lnSpc>
                <a:spcPct val="115000"/>
              </a:lnSpc>
              <a:spcAft>
                <a:spcPts val="1000"/>
              </a:spcAft>
            </a:pPr>
            <a:r>
              <a:rPr lang="cs-CZ" sz="1600" b="1" dirty="0">
                <a:ea typeface="Calibri"/>
                <a:cs typeface="Times New Roman"/>
              </a:rPr>
              <a:t>Cesty: s</a:t>
            </a:r>
            <a:r>
              <a:rPr lang="cs-CZ" sz="1600" dirty="0">
                <a:ea typeface="Calibri"/>
                <a:cs typeface="Times New Roman"/>
              </a:rPr>
              <a:t>nížení vládních výdajů, zvýšení daní</a:t>
            </a:r>
          </a:p>
          <a:p>
            <a:pPr marL="457200" indent="-228600">
              <a:lnSpc>
                <a:spcPct val="115000"/>
              </a:lnSpc>
              <a:spcAft>
                <a:spcPts val="1000"/>
              </a:spcAft>
            </a:pPr>
            <a:endParaRPr lang="cs-CZ" sz="1400" dirty="0">
              <a:ea typeface="Calibri"/>
              <a:cs typeface="Times New Roman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14916" y="298104"/>
            <a:ext cx="33765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b="1" dirty="0">
                <a:solidFill>
                  <a:srgbClr val="FF0000"/>
                </a:solidFill>
              </a:rPr>
              <a:t>Druhy  fiskální politiky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985856" y="5517232"/>
            <a:ext cx="8358616" cy="3693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dirty="0"/>
              <a:t>           V praxi se používá „fiskální mix“- kombinace expanzivní a restriktivní politiky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807969" y="1268761"/>
            <a:ext cx="1416478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/>
              <a:t>Neutrální FP</a:t>
            </a:r>
          </a:p>
          <a:p>
            <a:r>
              <a:rPr lang="cs-CZ" sz="1600" dirty="0"/>
              <a:t>Nedosažitelná</a:t>
            </a:r>
          </a:p>
          <a:p>
            <a:r>
              <a:rPr lang="cs-CZ" sz="1600" b="1" dirty="0"/>
              <a:t>Výdaje=příjmy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783632" y="4797153"/>
            <a:ext cx="1656184" cy="33855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/>
              <a:t>     </a:t>
            </a:r>
            <a:r>
              <a:rPr lang="cs-CZ" sz="1600" b="1" dirty="0"/>
              <a:t>Výdaje&gt;příjmy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968208" y="4801712"/>
            <a:ext cx="1970552" cy="33855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/>
              <a:t>         Výdaje &lt; příjmy</a:t>
            </a:r>
          </a:p>
        </p:txBody>
      </p:sp>
      <p:cxnSp>
        <p:nvCxnSpPr>
          <p:cNvPr id="10" name="Přímá spojnice se šipkou 9"/>
          <p:cNvCxnSpPr>
            <a:cxnSpLocks/>
          </p:cNvCxnSpPr>
          <p:nvPr/>
        </p:nvCxnSpPr>
        <p:spPr>
          <a:xfrm>
            <a:off x="5132438" y="4536923"/>
            <a:ext cx="891554" cy="8362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cxnSpLocks/>
          </p:cNvCxnSpPr>
          <p:nvPr/>
        </p:nvCxnSpPr>
        <p:spPr>
          <a:xfrm flipH="1">
            <a:off x="6744072" y="4394369"/>
            <a:ext cx="1103328" cy="9788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 flipH="1">
            <a:off x="2193363" y="5886565"/>
            <a:ext cx="829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 obou případech se změní struktura AD (některé komponenty rostou, některé klesají)</a:t>
            </a:r>
          </a:p>
        </p:txBody>
      </p:sp>
    </p:spTree>
    <p:extLst>
      <p:ext uri="{BB962C8B-B14F-4D97-AF65-F5344CB8AC3E}">
        <p14:creationId xmlns:p14="http://schemas.microsoft.com/office/powerpoint/2010/main" val="1746626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EE7799D9-E380-7151-A460-4C3812BBC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000148" y="2310580"/>
            <a:ext cx="9110154" cy="384317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10039DA-84F9-9822-1470-AEBCB1C096FA}"/>
              </a:ext>
            </a:extLst>
          </p:cNvPr>
          <p:cNvSpPr txBox="1"/>
          <p:nvPr/>
        </p:nvSpPr>
        <p:spPr>
          <a:xfrm>
            <a:off x="806246" y="383459"/>
            <a:ext cx="894735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Fiskální úsilí </a:t>
            </a:r>
            <a:r>
              <a:rPr lang="cs-CZ" dirty="0"/>
              <a:t>: hodnotí změnu strukturálního salda</a:t>
            </a:r>
          </a:p>
          <a:p>
            <a:pPr marL="342900" indent="-342900">
              <a:buAutoNum type="alphaLcParenR"/>
            </a:pPr>
            <a:r>
              <a:rPr lang="cs-CZ" dirty="0"/>
              <a:t>je-li záporné – uvolňování fiskální politiky</a:t>
            </a:r>
          </a:p>
          <a:p>
            <a:pPr marL="342900" indent="-342900">
              <a:buAutoNum type="alphaLcParenR"/>
            </a:pPr>
            <a:r>
              <a:rPr lang="cs-CZ" dirty="0"/>
              <a:t>Je-li kladné – zpřísňování fiskální politiky</a:t>
            </a:r>
          </a:p>
          <a:p>
            <a:pPr marL="342900" indent="-342900">
              <a:buAutoNum type="alphaLcParenR"/>
            </a:pPr>
            <a:endParaRPr lang="cs-CZ" dirty="0"/>
          </a:p>
          <a:p>
            <a:r>
              <a:rPr lang="cs-CZ" sz="1200" dirty="0"/>
              <a:t>(</a:t>
            </a:r>
            <a:r>
              <a:rPr lang="cs-CZ" sz="1200" dirty="0" err="1"/>
              <a:t>Tab.dole</a:t>
            </a:r>
            <a:r>
              <a:rPr lang="cs-CZ" sz="1200" dirty="0"/>
              <a:t> uvádí fiskální úsilí za období posledních vlád)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74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DC6511C-528F-D8AA-C2D2-8E84A8F91DE2}"/>
              </a:ext>
            </a:extLst>
          </p:cNvPr>
          <p:cNvSpPr txBox="1"/>
          <p:nvPr/>
        </p:nvSpPr>
        <p:spPr>
          <a:xfrm>
            <a:off x="619432" y="324465"/>
            <a:ext cx="51226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2400" b="1" dirty="0">
                <a:solidFill>
                  <a:srgbClr val="FF0000"/>
                </a:solidFill>
              </a:rPr>
              <a:t>Nástroje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</a:rPr>
              <a:t>fiskální politiky</a:t>
            </a:r>
          </a:p>
          <a:p>
            <a:r>
              <a:rPr lang="cs-CZ" sz="1600" dirty="0"/>
              <a:t>Dělíme do dvou skupin </a:t>
            </a:r>
          </a:p>
          <a:p>
            <a:pPr marL="342900" indent="-342900">
              <a:buAutoNum type="alphaLcParenR"/>
            </a:pPr>
            <a:r>
              <a:rPr lang="cs-CZ" sz="1600" dirty="0"/>
              <a:t>Podle charakteru</a:t>
            </a:r>
          </a:p>
          <a:p>
            <a:pPr marL="342900" indent="-342900">
              <a:buAutoNum type="alphaLcParenR"/>
            </a:pPr>
            <a:r>
              <a:rPr lang="cs-CZ" sz="1600" dirty="0"/>
              <a:t>Podle toho, zda jsou na straně příjmů nebo výdajů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50981D3-A7FD-CBC2-F439-3752D9BCDFCC}"/>
              </a:ext>
            </a:extLst>
          </p:cNvPr>
          <p:cNvSpPr txBox="1"/>
          <p:nvPr/>
        </p:nvSpPr>
        <p:spPr>
          <a:xfrm>
            <a:off x="344128" y="1570844"/>
            <a:ext cx="5476568" cy="28315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Podle charakteru</a:t>
            </a:r>
          </a:p>
          <a:p>
            <a:pPr marL="342900" indent="-342900">
              <a:buAutoNum type="arabicPeriod"/>
            </a:pPr>
            <a:r>
              <a:rPr lang="cs-CZ" sz="1600" b="1" u="sng" dirty="0"/>
              <a:t>Diskreční (záměrná) opatření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Reagují na krátkodobé výchylky ekonomické stability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Mají jednorázový, krátkodobý charakter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Musí být podloženy politickým souhlasem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Problémem je časový nesoulad mezi potřebou a realizací</a:t>
            </a:r>
          </a:p>
          <a:p>
            <a:pPr marL="285750" indent="-285750">
              <a:buFontTx/>
              <a:buChar char="-"/>
            </a:pPr>
            <a:endParaRPr lang="cs-CZ" sz="1600" dirty="0"/>
          </a:p>
          <a:p>
            <a:r>
              <a:rPr lang="cs-CZ" sz="1600" dirty="0"/>
              <a:t>2</a:t>
            </a:r>
            <a:r>
              <a:rPr lang="cs-CZ" sz="1600" b="1" dirty="0"/>
              <a:t>.  </a:t>
            </a:r>
            <a:r>
              <a:rPr lang="cs-CZ" sz="1600" b="1" u="sng" dirty="0"/>
              <a:t>Vestavěné stabilizátory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Dlouhodobé 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Relativně stabilní, jsou systémové</a:t>
            </a:r>
          </a:p>
          <a:p>
            <a:pPr marL="285750" indent="-285750">
              <a:buFontTx/>
              <a:buChar char="-"/>
            </a:pPr>
            <a:endParaRPr lang="cs-CZ" sz="16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F98BB0D-BF91-383E-BE08-CEB8B0B9EF01}"/>
              </a:ext>
            </a:extLst>
          </p:cNvPr>
          <p:cNvSpPr txBox="1"/>
          <p:nvPr/>
        </p:nvSpPr>
        <p:spPr>
          <a:xfrm>
            <a:off x="6194323" y="1524794"/>
            <a:ext cx="5181600" cy="28315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Podle toho, zda jsou na straně příjmů nebo výdajů</a:t>
            </a:r>
          </a:p>
          <a:p>
            <a:pPr marL="342900" indent="-342900">
              <a:buAutoNum type="arabicPeriod"/>
            </a:pPr>
            <a:r>
              <a:rPr lang="cs-CZ" sz="1600" dirty="0"/>
              <a:t>Výdajové nástroje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Přímý vliv na AD (např. státní nákupy)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Nepřímý vliv na AD („transferové“ – ovlivňují příjmy obyvatel, firem, podnikatelské stimuly)</a:t>
            </a:r>
          </a:p>
          <a:p>
            <a:pPr marL="285750" indent="-285750">
              <a:buFontTx/>
              <a:buChar char="-"/>
            </a:pPr>
            <a:endParaRPr lang="cs-CZ" sz="1600" dirty="0"/>
          </a:p>
          <a:p>
            <a:pPr marL="342900" indent="-342900">
              <a:buAutoNum type="arabicPeriod" startAt="2"/>
            </a:pPr>
            <a:r>
              <a:rPr lang="cs-CZ" sz="1600" dirty="0"/>
              <a:t>Příjmové nástroje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Změny v daních </a:t>
            </a:r>
          </a:p>
          <a:p>
            <a:r>
              <a:rPr lang="cs-CZ" sz="1600" dirty="0"/>
              <a:t>                            krátkodobé (např. sazby daní)</a:t>
            </a:r>
          </a:p>
          <a:p>
            <a:r>
              <a:rPr lang="cs-CZ" sz="1600" dirty="0"/>
              <a:t>                            dlouhodobé (změny daňového systému)</a:t>
            </a:r>
          </a:p>
          <a:p>
            <a:endParaRPr lang="cs-CZ" sz="16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0EF8010-B6C5-C2DE-2B01-09BBAE1BDD5C}"/>
              </a:ext>
            </a:extLst>
          </p:cNvPr>
          <p:cNvSpPr txBox="1"/>
          <p:nvPr/>
        </p:nvSpPr>
        <p:spPr>
          <a:xfrm>
            <a:off x="540774" y="4516069"/>
            <a:ext cx="904568" cy="3146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/>
              <a:t>charakter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1831284-EAEC-30EF-2D22-481C5254139C}"/>
              </a:ext>
            </a:extLst>
          </p:cNvPr>
          <p:cNvSpPr txBox="1"/>
          <p:nvPr/>
        </p:nvSpPr>
        <p:spPr>
          <a:xfrm>
            <a:off x="540774" y="4935794"/>
            <a:ext cx="38739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Vestavěný stabilizátor – změna daňové soustavy (zavedení nebo zrušení daně)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5E421CA-D059-5097-3F91-C2C82788BFD6}"/>
              </a:ext>
            </a:extLst>
          </p:cNvPr>
          <p:cNvSpPr txBox="1"/>
          <p:nvPr/>
        </p:nvSpPr>
        <p:spPr>
          <a:xfrm>
            <a:off x="540774" y="5761471"/>
            <a:ext cx="3834581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Diskreční opatření (úprava daňových sazeb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60CDF88-5223-C7ED-9BA2-86892575F4A1}"/>
              </a:ext>
            </a:extLst>
          </p:cNvPr>
          <p:cNvSpPr txBox="1"/>
          <p:nvPr/>
        </p:nvSpPr>
        <p:spPr>
          <a:xfrm>
            <a:off x="4552336" y="5191432"/>
            <a:ext cx="983226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Příjmové nástroje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A061561-61F7-39EC-BCF9-FE6FE458B546}"/>
              </a:ext>
            </a:extLst>
          </p:cNvPr>
          <p:cNvSpPr txBox="1"/>
          <p:nvPr/>
        </p:nvSpPr>
        <p:spPr>
          <a:xfrm>
            <a:off x="5909187" y="4566462"/>
            <a:ext cx="1081548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/>
              <a:t>charakter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49EB7C9-138D-0D58-589F-71B4F21CE2AA}"/>
              </a:ext>
            </a:extLst>
          </p:cNvPr>
          <p:cNvSpPr txBox="1"/>
          <p:nvPr/>
        </p:nvSpPr>
        <p:spPr>
          <a:xfrm>
            <a:off x="5820696" y="4994768"/>
            <a:ext cx="461132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Vestavěný stabilizátor – sociální dávky (zavedení nové podpory, zrušení stávající konkrétní podpory)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5C269A3-5759-8F39-3D34-2646FC99F165}"/>
              </a:ext>
            </a:extLst>
          </p:cNvPr>
          <p:cNvSpPr txBox="1"/>
          <p:nvPr/>
        </p:nvSpPr>
        <p:spPr>
          <a:xfrm>
            <a:off x="5820696" y="5776207"/>
            <a:ext cx="461132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Diskreční opatření – úprava výše podpory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7B5262D-305E-0C4C-4E73-FED3340240B1}"/>
              </a:ext>
            </a:extLst>
          </p:cNvPr>
          <p:cNvSpPr txBox="1"/>
          <p:nvPr/>
        </p:nvSpPr>
        <p:spPr>
          <a:xfrm>
            <a:off x="10707329" y="5176696"/>
            <a:ext cx="943897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Výdajové nástroje</a:t>
            </a:r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D7E15DDC-AF59-0AD5-6EC5-A2EF96D21091}"/>
              </a:ext>
            </a:extLst>
          </p:cNvPr>
          <p:cNvCxnSpPr>
            <a:stCxn id="8" idx="1"/>
            <a:endCxn id="6" idx="3"/>
          </p:cNvCxnSpPr>
          <p:nvPr/>
        </p:nvCxnSpPr>
        <p:spPr>
          <a:xfrm flipH="1" flipV="1">
            <a:off x="4414684" y="5228182"/>
            <a:ext cx="137652" cy="255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6FA0EE6E-9E8C-F932-5E01-6E62A0741293}"/>
              </a:ext>
            </a:extLst>
          </p:cNvPr>
          <p:cNvCxnSpPr>
            <a:stCxn id="8" idx="1"/>
            <a:endCxn id="7" idx="3"/>
          </p:cNvCxnSpPr>
          <p:nvPr/>
        </p:nvCxnSpPr>
        <p:spPr>
          <a:xfrm flipH="1">
            <a:off x="4375355" y="5483820"/>
            <a:ext cx="176981" cy="4469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D7C620C6-C2D8-6CBF-E060-0864EC5717C6}"/>
              </a:ext>
            </a:extLst>
          </p:cNvPr>
          <p:cNvCxnSpPr>
            <a:stCxn id="12" idx="1"/>
            <a:endCxn id="10" idx="3"/>
          </p:cNvCxnSpPr>
          <p:nvPr/>
        </p:nvCxnSpPr>
        <p:spPr>
          <a:xfrm flipH="1" flipV="1">
            <a:off x="10432025" y="5287156"/>
            <a:ext cx="275304" cy="1819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DBB4268C-BB54-0728-EA1F-9C5DEB609C15}"/>
              </a:ext>
            </a:extLst>
          </p:cNvPr>
          <p:cNvCxnSpPr>
            <a:stCxn id="12" idx="1"/>
            <a:endCxn id="11" idx="3"/>
          </p:cNvCxnSpPr>
          <p:nvPr/>
        </p:nvCxnSpPr>
        <p:spPr>
          <a:xfrm flipH="1">
            <a:off x="10432024" y="5469084"/>
            <a:ext cx="275305" cy="476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351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</TotalTime>
  <Words>2739</Words>
  <Application>Microsoft Office PowerPoint</Application>
  <PresentationFormat>Širokoúhlá obrazovka</PresentationFormat>
  <Paragraphs>572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Motiv Office</vt:lpstr>
      <vt:lpstr>2. Veřejné finance v ČR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Ivana Boháčková</dc:creator>
  <cp:lastModifiedBy>Jan Sima</cp:lastModifiedBy>
  <cp:revision>72</cp:revision>
  <dcterms:created xsi:type="dcterms:W3CDTF">2023-03-02T09:00:35Z</dcterms:created>
  <dcterms:modified xsi:type="dcterms:W3CDTF">2024-04-10T08:55:28Z</dcterms:modified>
</cp:coreProperties>
</file>