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8" r:id="rId2"/>
    <p:sldId id="287" r:id="rId3"/>
    <p:sldId id="262" r:id="rId4"/>
    <p:sldId id="263" r:id="rId5"/>
    <p:sldId id="264" r:id="rId6"/>
    <p:sldId id="261" r:id="rId7"/>
    <p:sldId id="496" r:id="rId8"/>
    <p:sldId id="269" r:id="rId9"/>
    <p:sldId id="284" r:id="rId10"/>
    <p:sldId id="290" r:id="rId11"/>
    <p:sldId id="29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ie Lukešová" initials="LL" lastIdx="1" clrIdx="0">
    <p:extLst>
      <p:ext uri="{19B8F6BF-5375-455C-9EA6-DF929625EA0E}">
        <p15:presenceInfo xmlns:p15="http://schemas.microsoft.com/office/powerpoint/2012/main" userId="Lucie Lukeš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71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BD659-0E91-4E68-A668-D6949CCEDB80}" type="datetimeFigureOut">
              <a:rPr lang="cs-CZ" smtClean="0"/>
              <a:pPr/>
              <a:t>18.02.2019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5EBDF-F698-47C2-8851-6B8664304BD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40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5EBDF-F698-47C2-8851-6B8664304BD6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2710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33F6C-DBF4-4654-A695-55229DD85E51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BE47-ADE9-4B58-8E2B-1B90ED3A4819}" type="datetime1">
              <a:rPr lang="en-US" smtClean="0"/>
              <a:pPr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Vyuýití korpusů ve výuce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98B3-B216-48BA-91F3-32D4421A81D5}" type="datetime1">
              <a:rPr lang="en-US" smtClean="0"/>
              <a:pPr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Vyuýití korpusů ve výuce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8DA5-0DD7-4E7B-9629-813F9E050518}" type="datetime1">
              <a:rPr lang="en-US" smtClean="0"/>
              <a:pPr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Vyuýití korpusů ve výuce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E96E-7166-433E-A24C-8263C130A34D}" type="datetime1">
              <a:rPr lang="en-US" smtClean="0"/>
              <a:pPr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Vyuýití korpusů ve výuce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A3EE-4112-4513-8099-573DC9697DC5}" type="datetime1">
              <a:rPr lang="en-US" smtClean="0"/>
              <a:pPr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Vyuýití korpusů ve výuce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EBD5-75DF-49E8-8FB4-57AE21A5119A}" type="datetime1">
              <a:rPr lang="en-US" smtClean="0"/>
              <a:pPr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Vyuýití korpusů ve výuce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9CA1-394A-472D-A522-18FB0BDEDE75}" type="datetime1">
              <a:rPr lang="en-US" smtClean="0"/>
              <a:pPr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Vyuýití korpusů ve výuce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45E40-A109-4049-B76C-4A6AB5015C0A}" type="datetime1">
              <a:rPr lang="en-US" smtClean="0"/>
              <a:pPr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Vyuýití korpusů ve výuce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FB9F-F233-436E-B2DA-A761BF14C8A3}" type="datetime1">
              <a:rPr lang="en-US" smtClean="0"/>
              <a:pPr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Vyuýití korpusů ve výuce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40F89-0322-449C-9D7F-6201049595E6}" type="datetime1">
              <a:rPr lang="en-US" smtClean="0"/>
              <a:pPr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Vyuýití korpusů ve výuce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E0D-F184-49EB-9FAE-4E820188F228}" type="datetime1">
              <a:rPr lang="en-US" smtClean="0"/>
              <a:pPr/>
              <a:t>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Vyuýití korpusů ve výuce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DAF6A-D74F-4733-A43F-52350C5BB71F}" type="datetime1">
              <a:rPr lang="en-US" smtClean="0"/>
              <a:pPr/>
              <a:t>2/18/2019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Vyuýití korpusů ve výuce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1B79-CC19-4525-8C51-108BC5E10A9C}" type="datetime1">
              <a:rPr lang="en-US" smtClean="0"/>
              <a:pPr/>
              <a:t>2/18/2019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Vyuýití korpusů ve výuce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9F94-8616-47E0-99EF-DFAB1F6C1AA8}" type="datetime1">
              <a:rPr lang="en-US" smtClean="0"/>
              <a:pPr/>
              <a:t>2/18/2019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Vyuýití korpusů ve výuce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CF0E7-AB3F-49C2-9D9F-630D4486C9B4}" type="datetime1">
              <a:rPr lang="en-US" smtClean="0"/>
              <a:pPr/>
              <a:t>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Vyuýití korpusů ve výuce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2C0B0-3F89-42CA-B2B2-228D6A44ABC4}" type="datetime1">
              <a:rPr lang="en-US" smtClean="0"/>
              <a:pPr/>
              <a:t>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Vyuýití korpusů ve výuce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6A8C0-6909-4068-8390-5608F5789E1D}" type="datetime1">
              <a:rPr lang="en-US" smtClean="0"/>
              <a:pPr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Vyuýití korpusů ve výuce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katerina.sormova@ff.cuni.cz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korpus.cz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rpus.cz/proskoly" TargetMode="External"/><Relationship Id="rId2" Type="http://schemas.openxmlformats.org/officeDocument/2006/relationships/hyperlink" Target="https://wiki.korpus.cz/doku.php/kurz:uvod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1. Program kurzu, základní zdroje a odkazy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Lucie Lukešová, Ph.D., Český národní korpus</a:t>
            </a:r>
            <a:br>
              <a:rPr lang="cs-CZ" dirty="0"/>
            </a:br>
            <a:r>
              <a:rPr lang="cs-CZ" dirty="0"/>
              <a:t>Mgr. Barbora Kukrechtová, Ústav českého jazyka a teorie komunikace</a:t>
            </a:r>
          </a:p>
          <a:p>
            <a:r>
              <a:rPr lang="cs-CZ" dirty="0"/>
              <a:t>Mgr. Věra Hejhalová, PhD., Ústav germánských studií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Vyu</a:t>
            </a:r>
            <a:r>
              <a:rPr lang="cs-CZ" dirty="0"/>
              <a:t>ž</a:t>
            </a:r>
            <a:r>
              <a:rPr lang="en-US" dirty="0" err="1"/>
              <a:t>ití</a:t>
            </a:r>
            <a:r>
              <a:rPr lang="en-US" dirty="0"/>
              <a:t> </a:t>
            </a:r>
            <a:r>
              <a:rPr lang="en-US" dirty="0" err="1"/>
              <a:t>korpusů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výuce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751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Inspirace: portál Pro školy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Vyuýití korpusů ve výuce</a:t>
            </a:r>
            <a:endParaRPr lang="en-US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8F5F3FB-5C0A-4C48-85D4-357E44476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57633"/>
            <a:ext cx="8596668" cy="3880773"/>
          </a:xfrm>
        </p:spPr>
        <p:txBody>
          <a:bodyPr/>
          <a:lstStyle/>
          <a:p>
            <a:r>
              <a:rPr lang="cs-CZ" dirty="0"/>
              <a:t>specializovaná stránka ČNK pro použití korpusů ve výuce</a:t>
            </a:r>
          </a:p>
          <a:p>
            <a:pPr lvl="1"/>
            <a:r>
              <a:rPr lang="cs-CZ" dirty="0"/>
              <a:t>s pracovními listy ke stažení</a:t>
            </a:r>
          </a:p>
          <a:p>
            <a:pPr lvl="1"/>
            <a:r>
              <a:rPr lang="cs-CZ" dirty="0"/>
              <a:t>klíč a zadání pro studenty</a:t>
            </a:r>
          </a:p>
          <a:p>
            <a:pPr lvl="1"/>
            <a:r>
              <a:rPr lang="cs-CZ" dirty="0"/>
              <a:t>cvičení z mnoha různých rovin jazyka (např. lexikologie, slovotvorba, tvarosloví, stylistika apod.)</a:t>
            </a:r>
          </a:p>
          <a:p>
            <a:pPr lvl="1"/>
            <a:r>
              <a:rPr lang="cs-CZ" dirty="0"/>
              <a:t>i Vy můžete přispět svými nápady!</a:t>
            </a:r>
          </a:p>
          <a:p>
            <a:pPr lvl="1"/>
            <a:endParaRPr lang="cs-CZ" dirty="0"/>
          </a:p>
          <a:p>
            <a:pPr marL="457200" lvl="1" indent="0" algn="ctr">
              <a:buNone/>
            </a:pPr>
            <a:r>
              <a:rPr lang="cs-CZ" sz="2800" dirty="0"/>
              <a:t>www.korpus.cz/proskoly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2707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 školy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Vyuýití korpusů ve výuce</a:t>
            </a:r>
            <a:endParaRPr lang="en-US" dirty="0"/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95143FB0-4881-42CC-819C-3A931F8AA2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7998" y="741364"/>
            <a:ext cx="6020071" cy="5779509"/>
          </a:xfrm>
        </p:spPr>
      </p:pic>
    </p:spTree>
    <p:extLst>
      <p:ext uri="{BB962C8B-B14F-4D97-AF65-F5344CB8AC3E}">
        <p14:creationId xmlns:p14="http://schemas.microsoft.com/office/powerpoint/2010/main" val="3756380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4303" y="150607"/>
            <a:ext cx="8596668" cy="860612"/>
          </a:xfrm>
        </p:spPr>
        <p:txBody>
          <a:bodyPr/>
          <a:lstStyle/>
          <a:p>
            <a:r>
              <a:rPr lang="cs-CZ" dirty="0"/>
              <a:t>Obsah lekce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3" y="968189"/>
            <a:ext cx="9445613" cy="5583218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cs-CZ" sz="7200" dirty="0"/>
              <a:t>Vítejte v tomto kurzu!</a:t>
            </a:r>
          </a:p>
          <a:p>
            <a:pPr lvl="1">
              <a:lnSpc>
                <a:spcPct val="200000"/>
              </a:lnSpc>
              <a:spcBef>
                <a:spcPts val="0"/>
              </a:spcBef>
              <a:defRPr/>
            </a:pPr>
            <a:r>
              <a:rPr lang="cs-CZ" sz="7200" dirty="0"/>
              <a:t>realizační tým</a:t>
            </a:r>
          </a:p>
          <a:p>
            <a:pPr lvl="1">
              <a:lnSpc>
                <a:spcPct val="200000"/>
              </a:lnSpc>
              <a:spcBef>
                <a:spcPts val="0"/>
              </a:spcBef>
              <a:defRPr/>
            </a:pPr>
            <a:r>
              <a:rPr lang="cs-CZ" sz="7200" dirty="0"/>
              <a:t>program kurzu</a:t>
            </a:r>
          </a:p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cs-CZ" sz="7200" dirty="0"/>
              <a:t>Co je to vůbec korpus a proč ho používat ve výuce?</a:t>
            </a:r>
          </a:p>
          <a:p>
            <a:pPr lvl="1">
              <a:lnSpc>
                <a:spcPct val="200000"/>
              </a:lnSpc>
              <a:spcBef>
                <a:spcPts val="0"/>
              </a:spcBef>
              <a:defRPr/>
            </a:pPr>
            <a:r>
              <a:rPr lang="cs-CZ" sz="7200" dirty="0"/>
              <a:t>příklady využití korpusu a korpusových nástrojů ve výuce</a:t>
            </a:r>
            <a:endParaRPr lang="cs-CZ" sz="7200" dirty="0">
              <a:solidFill>
                <a:schemeClr val="accent3"/>
              </a:solidFill>
            </a:endParaRPr>
          </a:p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cs-CZ" sz="7200" dirty="0"/>
              <a:t>Užitečné zdroje</a:t>
            </a:r>
          </a:p>
          <a:p>
            <a:pPr lvl="1">
              <a:lnSpc>
                <a:spcPct val="200000"/>
              </a:lnSpc>
              <a:spcBef>
                <a:spcPts val="0"/>
              </a:spcBef>
              <a:defRPr/>
            </a:pPr>
            <a:r>
              <a:rPr lang="cs-CZ" sz="7200" dirty="0"/>
              <a:t> korpusový portál</a:t>
            </a:r>
          </a:p>
          <a:p>
            <a:pPr lvl="1">
              <a:lnSpc>
                <a:spcPct val="200000"/>
              </a:lnSpc>
              <a:spcBef>
                <a:spcPts val="0"/>
              </a:spcBef>
              <a:defRPr/>
            </a:pPr>
            <a:r>
              <a:rPr lang="cs-CZ" sz="7200" dirty="0"/>
              <a:t> stránka s materiály pro výuku Pro školy</a:t>
            </a:r>
          </a:p>
          <a:p>
            <a:pPr>
              <a:lnSpc>
                <a:spcPct val="200000"/>
              </a:lnSpc>
              <a:spcBef>
                <a:spcPts val="0"/>
              </a:spcBef>
              <a:defRPr/>
            </a:pPr>
            <a:endParaRPr lang="cs-CZ" sz="8800" dirty="0"/>
          </a:p>
          <a:p>
            <a:pPr>
              <a:lnSpc>
                <a:spcPct val="200000"/>
              </a:lnSpc>
              <a:spcBef>
                <a:spcPts val="0"/>
              </a:spcBef>
              <a:buNone/>
              <a:defRPr/>
            </a:pPr>
            <a:endParaRPr lang="cs-CZ" sz="8800" dirty="0"/>
          </a:p>
          <a:p>
            <a:pPr lvl="1">
              <a:lnSpc>
                <a:spcPct val="200000"/>
              </a:lnSpc>
              <a:spcBef>
                <a:spcPts val="0"/>
              </a:spcBef>
              <a:defRPr/>
            </a:pPr>
            <a:endParaRPr lang="cs-CZ" sz="8400" dirty="0"/>
          </a:p>
          <a:p>
            <a:pPr lvl="1">
              <a:lnSpc>
                <a:spcPct val="200000"/>
              </a:lnSpc>
              <a:spcBef>
                <a:spcPts val="0"/>
              </a:spcBef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Využití</a:t>
            </a:r>
            <a:r>
              <a:rPr lang="en-US" dirty="0"/>
              <a:t> </a:t>
            </a:r>
            <a:r>
              <a:rPr lang="en-US" dirty="0" err="1"/>
              <a:t>korpusů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výuce</a:t>
            </a:r>
            <a:endParaRPr lang="cs-CZ" dirty="0"/>
          </a:p>
          <a:p>
            <a:r>
              <a:rPr lang="cs-CZ" dirty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762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Vítejte v kurzu!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Co se tady naučíte?</a:t>
            </a:r>
          </a:p>
          <a:p>
            <a:pPr lvl="1"/>
            <a:r>
              <a:rPr lang="cs-CZ" dirty="0"/>
              <a:t>co je jazykový korpus a čím je specifický</a:t>
            </a:r>
          </a:p>
          <a:p>
            <a:pPr lvl="1"/>
            <a:r>
              <a:rPr lang="cs-CZ" dirty="0"/>
              <a:t>jaké typy jazykových korpusů existují, jak se liší a k čemu se hodí</a:t>
            </a:r>
          </a:p>
          <a:p>
            <a:pPr lvl="1"/>
            <a:r>
              <a:rPr lang="cs-CZ" dirty="0"/>
              <a:t>jak pracovat s korpusovým vyhledávačem a dalšími korpusovými aplikacemi</a:t>
            </a:r>
          </a:p>
          <a:p>
            <a:pPr lvl="1"/>
            <a:r>
              <a:rPr lang="cs-CZ" dirty="0"/>
              <a:t>jak v korpusu vyhledat a porovnat nejrůznější jazykové jevy</a:t>
            </a:r>
          </a:p>
          <a:p>
            <a:pPr lvl="1"/>
            <a:r>
              <a:rPr lang="cs-CZ" dirty="0"/>
              <a:t>jak prakticky využít všechny korpusové zdroje ve výuce </a:t>
            </a:r>
          </a:p>
          <a:p>
            <a:pPr lvl="1"/>
            <a:r>
              <a:rPr lang="cs-CZ" dirty="0"/>
              <a:t>jak vytvořit cvičení založená na korpusech</a:t>
            </a:r>
          </a:p>
          <a:p>
            <a:pPr lvl="1"/>
            <a:r>
              <a:rPr lang="cs-CZ" dirty="0"/>
              <a:t>jak na základě těchto cvičení vytvořit pracovní listy použitelné ve výuce</a:t>
            </a:r>
          </a:p>
          <a:p>
            <a:pPr marL="457200" lvl="1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Vyu</a:t>
            </a:r>
            <a:r>
              <a:rPr lang="cs-CZ" dirty="0"/>
              <a:t>ž</a:t>
            </a:r>
            <a:r>
              <a:rPr lang="en-US" dirty="0" err="1"/>
              <a:t>ití</a:t>
            </a:r>
            <a:r>
              <a:rPr lang="en-US" dirty="0"/>
              <a:t> </a:t>
            </a:r>
            <a:r>
              <a:rPr lang="en-US" dirty="0" err="1"/>
              <a:t>korpusů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výuce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346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Realizační tým kurzu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Hlavní koordinátorka: </a:t>
            </a:r>
          </a:p>
          <a:p>
            <a:pPr lvl="1"/>
            <a:r>
              <a:rPr lang="cs-CZ" dirty="0"/>
              <a:t>Mgr. Kateřina Šormová, Ph.D. </a:t>
            </a:r>
            <a:r>
              <a:rPr lang="cs-CZ" dirty="0">
                <a:solidFill>
                  <a:schemeClr val="tx1"/>
                </a:solidFill>
              </a:rPr>
              <a:t>(Ústav českého jazyka a teorie komunikace),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>
                <a:hlinkClick r:id="rId2"/>
              </a:rPr>
              <a:t>katerina.sormova@ff.cuni.cz</a:t>
            </a:r>
            <a:endParaRPr lang="cs-CZ" dirty="0"/>
          </a:p>
          <a:p>
            <a:r>
              <a:rPr lang="cs-CZ" dirty="0"/>
              <a:t>Administrátorky kurzu:</a:t>
            </a:r>
          </a:p>
          <a:p>
            <a:pPr lvl="1"/>
            <a:r>
              <a:rPr lang="cs-CZ" dirty="0"/>
              <a:t>Mgr. Barbora Kukrechtová </a:t>
            </a:r>
            <a:r>
              <a:rPr lang="cs-CZ" dirty="0">
                <a:solidFill>
                  <a:schemeClr val="tx1"/>
                </a:solidFill>
              </a:rPr>
              <a:t>- Ústav českého jazyka a teorie komunikace, </a:t>
            </a:r>
            <a:r>
              <a:rPr lang="cs-CZ" u="sng" dirty="0">
                <a:solidFill>
                  <a:schemeClr val="accent1"/>
                </a:solidFill>
              </a:rPr>
              <a:t>barbora.kukrechtova@ff.cuni.cz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Mgr. Věra Hejhalová, Ph.D. – Ústav germánských studií, </a:t>
            </a:r>
            <a:r>
              <a:rPr lang="cs-CZ" u="sng" dirty="0">
                <a:solidFill>
                  <a:schemeClr val="accent1"/>
                </a:solidFill>
              </a:rPr>
              <a:t>vera.hejhalova@ff.cuni.cz</a:t>
            </a:r>
          </a:p>
          <a:p>
            <a:r>
              <a:rPr lang="cs-CZ" dirty="0"/>
              <a:t>Další autoři studijních materiálů: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PhDr. Tomáš Gráf, Ph.D. - </a:t>
            </a:r>
            <a:r>
              <a:rPr lang="cs-CZ" dirty="0"/>
              <a:t>Ústav anglického jazyka a didaktiky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Mgr. Lucie Lukešová, Ph.D. – Ústav Českého národního korpusu </a:t>
            </a:r>
          </a:p>
          <a:p>
            <a:pPr lvl="1"/>
            <a:r>
              <a:rPr lang="cs-CZ" dirty="0"/>
              <a:t>PhDr. Olga Nádvorníková, Ph.D. – Ústav románských studií FF UK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Vyu</a:t>
            </a:r>
            <a:r>
              <a:rPr lang="cs-CZ" dirty="0"/>
              <a:t>ž</a:t>
            </a:r>
            <a:r>
              <a:rPr lang="en-US" dirty="0" err="1"/>
              <a:t>ití</a:t>
            </a:r>
            <a:r>
              <a:rPr lang="en-US" dirty="0"/>
              <a:t> </a:t>
            </a:r>
            <a:r>
              <a:rPr lang="en-US" dirty="0" err="1"/>
              <a:t>korpusů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výuce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58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0222" y="601211"/>
            <a:ext cx="8596668" cy="1320800"/>
          </a:xfrm>
        </p:spPr>
        <p:txBody>
          <a:bodyPr/>
          <a:lstStyle/>
          <a:p>
            <a:r>
              <a:rPr lang="cs-CZ" dirty="0"/>
              <a:t>Program kurzu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848104"/>
            <a:ext cx="8596668" cy="3880773"/>
          </a:xfrm>
        </p:spPr>
        <p:txBody>
          <a:bodyPr>
            <a:normAutofit fontScale="77500" lnSpcReduction="20000"/>
          </a:bodyPr>
          <a:lstStyle/>
          <a:p>
            <a:pPr>
              <a:buAutoNum type="arabicPeriod"/>
            </a:pPr>
            <a:r>
              <a:rPr lang="cs-CZ" dirty="0"/>
              <a:t>Charakteristika korpusu a typy korpusů							</a:t>
            </a:r>
          </a:p>
          <a:p>
            <a:pPr>
              <a:buAutoNum type="arabicPeriod"/>
            </a:pPr>
            <a:r>
              <a:rPr lang="cs-CZ" dirty="0"/>
              <a:t>Nástroj </a:t>
            </a:r>
            <a:r>
              <a:rPr lang="cs-CZ" dirty="0" err="1"/>
              <a:t>SyD</a:t>
            </a:r>
            <a:endParaRPr lang="cs-CZ" dirty="0"/>
          </a:p>
          <a:p>
            <a:pPr>
              <a:buAutoNum type="arabicPeriod"/>
            </a:pPr>
            <a:r>
              <a:rPr lang="cs-CZ" dirty="0"/>
              <a:t> </a:t>
            </a:r>
            <a:r>
              <a:rPr lang="cs-CZ" dirty="0" err="1"/>
              <a:t>SyD</a:t>
            </a:r>
            <a:r>
              <a:rPr lang="cs-CZ" dirty="0"/>
              <a:t> - pracovní listy</a:t>
            </a:r>
          </a:p>
          <a:p>
            <a:pPr>
              <a:buAutoNum type="arabicPeriod"/>
            </a:pPr>
            <a:r>
              <a:rPr lang="cs-CZ" dirty="0"/>
              <a:t>Nástroj </a:t>
            </a:r>
            <a:r>
              <a:rPr lang="cs-CZ" dirty="0" err="1"/>
              <a:t>Treq</a:t>
            </a:r>
            <a:endParaRPr lang="cs-CZ" dirty="0"/>
          </a:p>
          <a:p>
            <a:pPr>
              <a:buAutoNum type="arabicPeriod"/>
            </a:pPr>
            <a:r>
              <a:rPr lang="cs-CZ" dirty="0" err="1"/>
              <a:t>Treq</a:t>
            </a:r>
            <a:r>
              <a:rPr lang="cs-CZ" dirty="0"/>
              <a:t> - pracovní listy</a:t>
            </a:r>
          </a:p>
          <a:p>
            <a:pPr>
              <a:buAutoNum type="arabicPeriod"/>
            </a:pPr>
            <a:r>
              <a:rPr lang="cs-CZ" dirty="0"/>
              <a:t>Nástroj </a:t>
            </a:r>
            <a:r>
              <a:rPr lang="cs-CZ" dirty="0" err="1"/>
              <a:t>Morfio</a:t>
            </a:r>
            <a:endParaRPr lang="cs-CZ" dirty="0"/>
          </a:p>
          <a:p>
            <a:pPr>
              <a:buAutoNum type="arabicPeriod"/>
            </a:pPr>
            <a:r>
              <a:rPr lang="cs-CZ" dirty="0" err="1"/>
              <a:t>Morfio</a:t>
            </a:r>
            <a:r>
              <a:rPr lang="cs-CZ" dirty="0"/>
              <a:t> - pracovní listy</a:t>
            </a:r>
          </a:p>
          <a:p>
            <a:pPr>
              <a:buAutoNum type="arabicPeriod"/>
            </a:pPr>
            <a:r>
              <a:rPr lang="cs-CZ" dirty="0"/>
              <a:t>Nástroj </a:t>
            </a:r>
            <a:r>
              <a:rPr lang="cs-CZ" dirty="0" err="1"/>
              <a:t>KWords</a:t>
            </a:r>
            <a:endParaRPr lang="cs-CZ" dirty="0"/>
          </a:p>
          <a:p>
            <a:pPr>
              <a:buAutoNum type="arabicPeriod"/>
            </a:pPr>
            <a:r>
              <a:rPr lang="cs-CZ" dirty="0" err="1"/>
              <a:t>KWords</a:t>
            </a:r>
            <a:r>
              <a:rPr lang="cs-CZ" dirty="0"/>
              <a:t> - pracovní listy </a:t>
            </a:r>
          </a:p>
          <a:p>
            <a:pPr>
              <a:buAutoNum type="arabicPeriod"/>
            </a:pPr>
            <a:r>
              <a:rPr lang="cs-CZ" dirty="0"/>
              <a:t>Rozhraní </a:t>
            </a:r>
            <a:r>
              <a:rPr lang="cs-CZ" dirty="0" err="1"/>
              <a:t>KonText</a:t>
            </a:r>
            <a:r>
              <a:rPr lang="cs-CZ" dirty="0"/>
              <a:t> </a:t>
            </a:r>
          </a:p>
          <a:p>
            <a:pPr>
              <a:buAutoNum type="arabicPeriod"/>
            </a:pPr>
            <a:r>
              <a:rPr lang="cs-CZ" dirty="0" err="1"/>
              <a:t>KonText</a:t>
            </a:r>
            <a:r>
              <a:rPr lang="cs-CZ" dirty="0"/>
              <a:t> - pracovní listy</a:t>
            </a:r>
          </a:p>
          <a:p>
            <a:pPr>
              <a:buAutoNum type="arabicPeriod"/>
            </a:pPr>
            <a:r>
              <a:rPr lang="cs-CZ" dirty="0"/>
              <a:t>Akviziční korpusy </a:t>
            </a:r>
          </a:p>
          <a:p>
            <a:pPr>
              <a:buAutoNum type="arabicPeriod"/>
            </a:pPr>
            <a:r>
              <a:rPr lang="cs-CZ" dirty="0"/>
              <a:t>Akviziční korpusy - pracovní listy</a:t>
            </a:r>
          </a:p>
          <a:p>
            <a:endParaRPr lang="cs-CZ" dirty="0"/>
          </a:p>
          <a:p>
            <a:pPr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Vyu</a:t>
            </a:r>
            <a:r>
              <a:rPr lang="cs-CZ" dirty="0"/>
              <a:t>ž</a:t>
            </a:r>
            <a:r>
              <a:rPr lang="en-US" dirty="0" err="1"/>
              <a:t>ití</a:t>
            </a:r>
            <a:r>
              <a:rPr lang="en-US" dirty="0"/>
              <a:t> </a:t>
            </a:r>
            <a:r>
              <a:rPr lang="en-US" dirty="0" err="1"/>
              <a:t>korpusů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výuce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47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potřeba pro splnění kurzu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Podmínky atestace: </a:t>
            </a:r>
          </a:p>
          <a:p>
            <a:pPr lvl="1"/>
            <a:r>
              <a:rPr lang="cs-CZ" dirty="0"/>
              <a:t>splnění všech zadaných úkolů</a:t>
            </a:r>
          </a:p>
          <a:p>
            <a:pPr lvl="1"/>
            <a:r>
              <a:rPr lang="cs-CZ" dirty="0"/>
              <a:t>úkoly odevzdávejte prostřednictvím </a:t>
            </a:r>
            <a:r>
              <a:rPr lang="cs-CZ" dirty="0" err="1"/>
              <a:t>moodlu</a:t>
            </a:r>
            <a:r>
              <a:rPr lang="cs-CZ" dirty="0"/>
              <a:t> kliknutím na ikonu ruky držící papír (= ikona úkolu) nebo je posílejte e-mailem: barbora.kukrechtova@ff.cuni.cz</a:t>
            </a:r>
          </a:p>
          <a:p>
            <a:pPr lvl="1"/>
            <a:r>
              <a:rPr lang="cs-CZ" dirty="0"/>
              <a:t>V prvním týdnu budou úkoly zaměřené všeobecně na orientaci v dostupných korpusech. První prezentace bude také nejteoretičtější. </a:t>
            </a:r>
          </a:p>
          <a:p>
            <a:pPr lvl="1"/>
            <a:r>
              <a:rPr lang="cs-CZ" dirty="0"/>
              <a:t>V dalších týdnech budou prezentace i úkoly praktičtější:</a:t>
            </a:r>
          </a:p>
          <a:p>
            <a:pPr lvl="2"/>
            <a:r>
              <a:rPr lang="cs-CZ" dirty="0"/>
              <a:t>vyhledání a porovnání jazykových jevů pomocí korpusových nástrojů</a:t>
            </a:r>
          </a:p>
          <a:p>
            <a:pPr lvl="2"/>
            <a:r>
              <a:rPr lang="cs-CZ" dirty="0"/>
              <a:t>zhodnocení ukázkových pracovních listů a tvorba vlastních</a:t>
            </a:r>
          </a:p>
          <a:p>
            <a:pPr lvl="2"/>
            <a:r>
              <a:rPr lang="cs-CZ" dirty="0"/>
              <a:t>nutná je registrace na portálu www.korpus.cz</a:t>
            </a:r>
          </a:p>
          <a:p>
            <a:pPr lvl="2"/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Vyu</a:t>
            </a:r>
            <a:r>
              <a:rPr lang="cs-CZ" dirty="0"/>
              <a:t>ž</a:t>
            </a:r>
            <a:r>
              <a:rPr lang="en-US" dirty="0" err="1"/>
              <a:t>ití</a:t>
            </a:r>
            <a:r>
              <a:rPr lang="en-US" dirty="0"/>
              <a:t> </a:t>
            </a:r>
            <a:r>
              <a:rPr lang="en-US" dirty="0" err="1"/>
              <a:t>korpusů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výuce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258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483410"/>
            <a:ext cx="8596668" cy="963478"/>
          </a:xfrm>
        </p:spPr>
        <p:txBody>
          <a:bodyPr/>
          <a:lstStyle/>
          <a:p>
            <a:r>
              <a:rPr lang="cs-CZ" dirty="0"/>
              <a:t>Korpusový portál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214237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www.korpus.cz</a:t>
            </a:r>
            <a:endParaRPr lang="cs-CZ" sz="2800" dirty="0">
              <a:solidFill>
                <a:schemeClr val="tx1"/>
              </a:solidFill>
            </a:endParaRPr>
          </a:p>
          <a:p>
            <a:r>
              <a:rPr lang="cs-CZ" sz="2400" dirty="0"/>
              <a:t>na jedné stránce </a:t>
            </a:r>
            <a:r>
              <a:rPr lang="cs-CZ" sz="2400" dirty="0">
                <a:solidFill>
                  <a:schemeClr val="tx2"/>
                </a:solidFill>
              </a:rPr>
              <a:t>najdete přístup ke všem korpusům, veškeré nástroje, informace i manuály k nim</a:t>
            </a:r>
          </a:p>
          <a:p>
            <a:r>
              <a:rPr lang="cs-CZ" sz="2400" dirty="0"/>
              <a:t>všechny nástroje a jejich používání je </a:t>
            </a:r>
            <a:r>
              <a:rPr lang="cs-CZ" sz="2400" dirty="0">
                <a:solidFill>
                  <a:schemeClr val="accent1"/>
                </a:solidFill>
              </a:rPr>
              <a:t>zdarma</a:t>
            </a:r>
          </a:p>
          <a:p>
            <a:endParaRPr lang="cs-CZ" sz="2400" dirty="0">
              <a:solidFill>
                <a:schemeClr val="accent1"/>
              </a:solidFill>
            </a:endParaRPr>
          </a:p>
          <a:p>
            <a:endParaRPr lang="cs-CZ" sz="2400" dirty="0"/>
          </a:p>
          <a:p>
            <a:pPr lvl="1"/>
            <a:endParaRPr lang="cs-CZ" dirty="0"/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Vyu</a:t>
            </a:r>
            <a:r>
              <a:rPr lang="cs-CZ" dirty="0"/>
              <a:t>ž</a:t>
            </a:r>
            <a:r>
              <a:rPr lang="en-US" dirty="0" err="1"/>
              <a:t>ití</a:t>
            </a:r>
            <a:r>
              <a:rPr lang="en-US" dirty="0"/>
              <a:t> </a:t>
            </a:r>
            <a:r>
              <a:rPr lang="en-US" dirty="0" err="1"/>
              <a:t>korpusů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výuce</a:t>
            </a:r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B75728F-F13A-487E-9A7E-3212A309A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713" y="3154623"/>
            <a:ext cx="5828146" cy="350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961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Registrace a přihlášení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Vyu</a:t>
            </a:r>
            <a:r>
              <a:rPr lang="cs-CZ" dirty="0"/>
              <a:t>ž</a:t>
            </a:r>
            <a:r>
              <a:rPr lang="en-US" dirty="0" err="1"/>
              <a:t>ití</a:t>
            </a:r>
            <a:r>
              <a:rPr lang="en-US" dirty="0"/>
              <a:t> </a:t>
            </a:r>
            <a:r>
              <a:rPr lang="en-US" dirty="0" err="1"/>
              <a:t>korpusů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výuce</a:t>
            </a:r>
            <a:endParaRPr lang="en-US" dirty="0"/>
          </a:p>
        </p:txBody>
      </p:sp>
      <p:pic>
        <p:nvPicPr>
          <p:cNvPr id="7" name="Zástupný symbol pro obsah 6" descr="registrace.png">
            <a:extLst>
              <a:ext uri="{FF2B5EF4-FFF2-40B4-BE49-F238E27FC236}">
                <a16:creationId xmlns:a16="http://schemas.microsoft.com/office/drawing/2014/main" id="{C47E9039-C3CF-4ABE-A612-6FD58AF3D3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67080"/>
            <a:ext cx="6944504" cy="4674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42960032-3DD4-424D-926F-58FD47848921}"/>
              </a:ext>
            </a:extLst>
          </p:cNvPr>
          <p:cNvCxnSpPr/>
          <p:nvPr/>
        </p:nvCxnSpPr>
        <p:spPr>
          <a:xfrm>
            <a:off x="5624945" y="942109"/>
            <a:ext cx="1773382" cy="341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319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Doporučená bibliografie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357298"/>
            <a:ext cx="8229600" cy="4929222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cs-CZ" sz="1400" b="1" u="sng" dirty="0"/>
              <a:t>Učebnice a cvičebnice</a:t>
            </a:r>
          </a:p>
          <a:p>
            <a:pPr lvl="0">
              <a:buNone/>
            </a:pPr>
            <a:r>
              <a:rPr lang="cs-CZ" sz="1400" i="1" dirty="0"/>
              <a:t>Kurz práce s korpusem v rozhraní </a:t>
            </a:r>
            <a:r>
              <a:rPr lang="cs-CZ" sz="1400" i="1" dirty="0" err="1"/>
              <a:t>KonText</a:t>
            </a:r>
            <a:r>
              <a:rPr lang="cs-CZ" sz="1400" dirty="0"/>
              <a:t>. Dostupný na </a:t>
            </a:r>
            <a:r>
              <a:rPr lang="cs-CZ" sz="1400" dirty="0">
                <a:hlinkClick r:id="rId2"/>
              </a:rPr>
              <a:t>https://wiki.korpus.cz/doku.php/kurz:uvod</a:t>
            </a:r>
            <a:endParaRPr lang="cs-CZ" sz="1400" dirty="0"/>
          </a:p>
          <a:p>
            <a:pPr lvl="0">
              <a:buNone/>
            </a:pPr>
            <a:r>
              <a:rPr lang="cs-CZ" sz="1400" dirty="0" err="1"/>
              <a:t>Kocek</a:t>
            </a:r>
            <a:r>
              <a:rPr lang="cs-CZ" sz="1400" dirty="0"/>
              <a:t>, J. - Kopřivová, M. - Kučera, K. (</a:t>
            </a:r>
            <a:r>
              <a:rPr lang="cs-CZ" sz="1400" dirty="0" err="1"/>
              <a:t>eds</a:t>
            </a:r>
            <a:r>
              <a:rPr lang="cs-CZ" sz="1400" dirty="0"/>
              <a:t>.) (2010). </a:t>
            </a:r>
            <a:r>
              <a:rPr lang="cs-CZ" sz="1400" i="1" dirty="0"/>
              <a:t>Český národní korpus - úvod a příručka uživatele.</a:t>
            </a:r>
            <a:r>
              <a:rPr lang="cs-CZ" sz="1400" dirty="0"/>
              <a:t> Praha. ÚČNK FF UK 2000. </a:t>
            </a:r>
          </a:p>
          <a:p>
            <a:pPr>
              <a:buNone/>
            </a:pPr>
            <a:r>
              <a:rPr lang="cs-CZ" sz="1400" dirty="0" err="1"/>
              <a:t>McEnery</a:t>
            </a:r>
            <a:r>
              <a:rPr lang="en-US" sz="1400" dirty="0"/>
              <a:t>, T. – </a:t>
            </a:r>
            <a:r>
              <a:rPr lang="cs-CZ" sz="1400" dirty="0" err="1"/>
              <a:t>Hardie</a:t>
            </a:r>
            <a:r>
              <a:rPr lang="en-US" sz="1400" dirty="0"/>
              <a:t>, A. (</a:t>
            </a:r>
            <a:r>
              <a:rPr lang="cs-CZ" sz="1400" dirty="0"/>
              <a:t>2012</a:t>
            </a:r>
            <a:r>
              <a:rPr lang="en-US" sz="1400" dirty="0"/>
              <a:t>). </a:t>
            </a:r>
            <a:r>
              <a:rPr lang="en-US" sz="1400" i="1" dirty="0"/>
              <a:t>Corpus Linguistics.</a:t>
            </a:r>
            <a:r>
              <a:rPr lang="en-US" sz="1400" dirty="0"/>
              <a:t> </a:t>
            </a:r>
            <a:r>
              <a:rPr lang="cs-CZ" sz="1400" dirty="0"/>
              <a:t>Cambridge</a:t>
            </a:r>
            <a:r>
              <a:rPr lang="en-US" sz="1400" dirty="0"/>
              <a:t>: </a:t>
            </a:r>
            <a:r>
              <a:rPr lang="cs-CZ" sz="1400" dirty="0"/>
              <a:t>Cambridge </a:t>
            </a:r>
            <a:r>
              <a:rPr lang="en-US" sz="1400" dirty="0"/>
              <a:t>University Press.</a:t>
            </a:r>
            <a:endParaRPr lang="cs-CZ" sz="1400" dirty="0"/>
          </a:p>
          <a:p>
            <a:pPr>
              <a:buNone/>
            </a:pPr>
            <a:r>
              <a:rPr lang="cs-CZ" sz="1400" i="1" dirty="0"/>
              <a:t>Portál Pro školy </a:t>
            </a:r>
            <a:r>
              <a:rPr lang="cs-CZ" sz="1400" dirty="0"/>
              <a:t>(korpusová cvičení pro použití ve výuce na ZŠ i SŠ). Dostupný na </a:t>
            </a:r>
            <a:r>
              <a:rPr lang="cs-CZ" sz="1400" dirty="0">
                <a:hlinkClick r:id="rId3"/>
              </a:rPr>
              <a:t>https://www.korpus.cz/proskoly</a:t>
            </a:r>
            <a:endParaRPr lang="cs-CZ" sz="1400" dirty="0"/>
          </a:p>
          <a:p>
            <a:pPr lvl="0">
              <a:buNone/>
            </a:pPr>
            <a:r>
              <a:rPr lang="cs-CZ" sz="1400" b="1" u="sng" dirty="0"/>
              <a:t>Ukázky aplikací korpusu:</a:t>
            </a:r>
          </a:p>
          <a:p>
            <a:pPr lvl="0">
              <a:buNone/>
            </a:pPr>
            <a:r>
              <a:rPr lang="cs-CZ" sz="1400" dirty="0"/>
              <a:t>Čermák, P. – </a:t>
            </a:r>
            <a:r>
              <a:rPr lang="cs-CZ" sz="1400" dirty="0" err="1"/>
              <a:t>Štichauer</a:t>
            </a:r>
            <a:r>
              <a:rPr lang="cs-CZ" sz="1400" dirty="0"/>
              <a:t>, P. (2010). „Španělské a italské kauzativní konstrukce </a:t>
            </a:r>
            <a:r>
              <a:rPr lang="cs-CZ" sz="1400" i="1" dirty="0" err="1"/>
              <a:t>hacer</a:t>
            </a:r>
            <a:r>
              <a:rPr lang="cs-CZ" sz="1400" i="1" dirty="0"/>
              <a:t> / </a:t>
            </a:r>
            <a:r>
              <a:rPr lang="cs-CZ" sz="1400" i="1" dirty="0" err="1"/>
              <a:t>fare</a:t>
            </a:r>
            <a:r>
              <a:rPr lang="cs-CZ" sz="1400" i="1" dirty="0"/>
              <a:t> + sloveso</a:t>
            </a:r>
            <a:r>
              <a:rPr lang="cs-CZ" sz="1400" dirty="0"/>
              <a:t> a jejich české ekvivalenty“. In Čermák, F. – </a:t>
            </a:r>
            <a:r>
              <a:rPr lang="cs-CZ" sz="1400" dirty="0" err="1"/>
              <a:t>Kocek</a:t>
            </a:r>
            <a:r>
              <a:rPr lang="cs-CZ" sz="1400" dirty="0"/>
              <a:t>, J. (</a:t>
            </a:r>
            <a:r>
              <a:rPr lang="cs-CZ" sz="1400" dirty="0" err="1"/>
              <a:t>et</a:t>
            </a:r>
            <a:r>
              <a:rPr lang="cs-CZ" sz="1400" dirty="0"/>
              <a:t> </a:t>
            </a:r>
            <a:r>
              <a:rPr lang="cs-CZ" sz="1400" dirty="0" err="1"/>
              <a:t>alii</a:t>
            </a:r>
            <a:r>
              <a:rPr lang="cs-CZ" sz="1400" dirty="0"/>
              <a:t>). 1. </a:t>
            </a:r>
            <a:r>
              <a:rPr lang="cs-CZ" sz="1400" dirty="0" err="1"/>
              <a:t>vyd</a:t>
            </a:r>
            <a:r>
              <a:rPr lang="cs-CZ" sz="1400" dirty="0"/>
              <a:t>. </a:t>
            </a:r>
            <a:r>
              <a:rPr lang="cs-CZ" sz="1400" i="1" dirty="0"/>
              <a:t>Mnohojazyčný korpus </a:t>
            </a:r>
            <a:r>
              <a:rPr lang="cs-CZ" sz="1400" i="1" dirty="0" err="1"/>
              <a:t>Intercorp</a:t>
            </a:r>
            <a:r>
              <a:rPr lang="cs-CZ" sz="1400" i="1" dirty="0"/>
              <a:t>: Možnosti studia</a:t>
            </a:r>
            <a:r>
              <a:rPr lang="cs-CZ" sz="1400" dirty="0"/>
              <a:t>. Praha: NLN/ÚČNK 2010, s. 70-91.</a:t>
            </a:r>
          </a:p>
          <a:p>
            <a:pPr lvl="0">
              <a:buNone/>
            </a:pPr>
            <a:r>
              <a:rPr lang="cs-CZ" sz="1400" dirty="0"/>
              <a:t>Čermáková, A. – </a:t>
            </a:r>
            <a:r>
              <a:rPr lang="cs-CZ" sz="1400" dirty="0" err="1"/>
              <a:t>Fárová</a:t>
            </a:r>
            <a:r>
              <a:rPr lang="cs-CZ" sz="1400" dirty="0"/>
              <a:t>, L.: „</a:t>
            </a:r>
            <a:r>
              <a:rPr lang="cs-CZ" sz="1400" dirty="0" err="1"/>
              <a:t>Keywords</a:t>
            </a:r>
            <a:r>
              <a:rPr lang="cs-CZ" sz="1400" dirty="0"/>
              <a:t> in </a:t>
            </a:r>
            <a:r>
              <a:rPr lang="cs-CZ" sz="1400" dirty="0" err="1"/>
              <a:t>Harry</a:t>
            </a:r>
            <a:r>
              <a:rPr lang="cs-CZ" sz="1400" dirty="0"/>
              <a:t> </a:t>
            </a:r>
            <a:r>
              <a:rPr lang="cs-CZ" sz="1400" dirty="0" err="1"/>
              <a:t>Potter</a:t>
            </a:r>
            <a:r>
              <a:rPr lang="cs-CZ" sz="1400" dirty="0"/>
              <a:t> </a:t>
            </a:r>
            <a:r>
              <a:rPr lang="cs-CZ" sz="1400" dirty="0" err="1"/>
              <a:t>and</a:t>
            </a:r>
            <a:r>
              <a:rPr lang="cs-CZ" sz="1400" dirty="0"/>
              <a:t> </a:t>
            </a:r>
            <a:r>
              <a:rPr lang="cs-CZ" sz="1400" dirty="0" err="1"/>
              <a:t>their</a:t>
            </a:r>
            <a:r>
              <a:rPr lang="cs-CZ" sz="1400" dirty="0"/>
              <a:t> </a:t>
            </a:r>
            <a:r>
              <a:rPr lang="cs-CZ" sz="1400" dirty="0" err="1"/>
              <a:t>Czech</a:t>
            </a:r>
            <a:r>
              <a:rPr lang="cs-CZ" sz="1400" dirty="0"/>
              <a:t> </a:t>
            </a:r>
            <a:r>
              <a:rPr lang="cs-CZ" sz="1400" dirty="0" err="1"/>
              <a:t>and</a:t>
            </a:r>
            <a:r>
              <a:rPr lang="cs-CZ" sz="1400" dirty="0"/>
              <a:t> </a:t>
            </a:r>
            <a:r>
              <a:rPr lang="cs-CZ" sz="1400" dirty="0" err="1"/>
              <a:t>Finnish</a:t>
            </a:r>
            <a:r>
              <a:rPr lang="cs-CZ" sz="1400" dirty="0"/>
              <a:t> </a:t>
            </a:r>
            <a:r>
              <a:rPr lang="cs-CZ" sz="1400" dirty="0" err="1"/>
              <a:t>translation</a:t>
            </a:r>
            <a:r>
              <a:rPr lang="cs-CZ" sz="1400" dirty="0"/>
              <a:t> </a:t>
            </a:r>
            <a:r>
              <a:rPr lang="cs-CZ" sz="1400" dirty="0" err="1"/>
              <a:t>equivalents</a:t>
            </a:r>
            <a:r>
              <a:rPr lang="cs-CZ" sz="1400" dirty="0"/>
              <a:t>“. In Čermák, Fr. – </a:t>
            </a:r>
            <a:r>
              <a:rPr lang="cs-CZ" sz="1400" dirty="0" err="1"/>
              <a:t>Corness</a:t>
            </a:r>
            <a:r>
              <a:rPr lang="cs-CZ" sz="1400" dirty="0"/>
              <a:t>, P. – </a:t>
            </a:r>
            <a:r>
              <a:rPr lang="cs-CZ" sz="1400" dirty="0" err="1"/>
              <a:t>Klégr</a:t>
            </a:r>
            <a:r>
              <a:rPr lang="cs-CZ" sz="1400" dirty="0"/>
              <a:t>, A.: </a:t>
            </a:r>
            <a:r>
              <a:rPr lang="cs-CZ" sz="1400" i="1" dirty="0" err="1"/>
              <a:t>InterCorp</a:t>
            </a:r>
            <a:r>
              <a:rPr lang="cs-CZ" sz="1400" i="1" dirty="0"/>
              <a:t>: </a:t>
            </a:r>
            <a:r>
              <a:rPr lang="cs-CZ" sz="1400" i="1" dirty="0" err="1"/>
              <a:t>Exploring</a:t>
            </a:r>
            <a:r>
              <a:rPr lang="cs-CZ" sz="1400" i="1" dirty="0"/>
              <a:t> a </a:t>
            </a:r>
            <a:r>
              <a:rPr lang="cs-CZ" sz="1400" i="1" dirty="0" err="1"/>
              <a:t>Multilingual</a:t>
            </a:r>
            <a:r>
              <a:rPr lang="cs-CZ" sz="1400" i="1" dirty="0"/>
              <a:t> Corpus</a:t>
            </a:r>
            <a:r>
              <a:rPr lang="cs-CZ" sz="1400" dirty="0"/>
              <a:t>. Praha: NLN – ÚČNK 2010, s. 177-189.</a:t>
            </a:r>
          </a:p>
          <a:p>
            <a:pPr lvl="0">
              <a:buNone/>
            </a:pPr>
            <a:r>
              <a:rPr lang="cs-CZ" sz="1400" dirty="0"/>
              <a:t>Nádvorníková, O. – Polická, A. – Šotolová, J. – </a:t>
            </a:r>
            <a:r>
              <a:rPr lang="cs-CZ" sz="1400" dirty="0" err="1"/>
              <a:t>Vurm</a:t>
            </a:r>
            <a:r>
              <a:rPr lang="cs-CZ" sz="1400" dirty="0"/>
              <a:t>, P. (2010). </a:t>
            </a:r>
            <a:r>
              <a:rPr lang="cs-CZ" sz="1400" i="1" dirty="0"/>
              <a:t>Využití </a:t>
            </a:r>
            <a:r>
              <a:rPr lang="cs-CZ" sz="1400" i="1" dirty="0" err="1"/>
              <a:t>InterCorpu</a:t>
            </a:r>
            <a:r>
              <a:rPr lang="cs-CZ" sz="1400" i="1" dirty="0"/>
              <a:t> ve vysokoškolských kurzech francouzské filologie. </a:t>
            </a:r>
            <a:r>
              <a:rPr lang="cs-CZ" sz="1400" dirty="0"/>
              <a:t>In: Čermák, Fr. – </a:t>
            </a:r>
            <a:r>
              <a:rPr lang="cs-CZ" sz="1400" dirty="0" err="1"/>
              <a:t>Kocek</a:t>
            </a:r>
            <a:r>
              <a:rPr lang="cs-CZ" sz="1400" dirty="0"/>
              <a:t>, J. (</a:t>
            </a:r>
            <a:r>
              <a:rPr lang="cs-CZ" sz="1400" dirty="0" err="1"/>
              <a:t>eds</a:t>
            </a:r>
            <a:r>
              <a:rPr lang="cs-CZ" sz="1400" dirty="0"/>
              <a:t>) </a:t>
            </a:r>
            <a:r>
              <a:rPr lang="cs-CZ" sz="1400" i="1" dirty="0"/>
              <a:t>Mnohojazyčný korpus </a:t>
            </a:r>
            <a:r>
              <a:rPr lang="cs-CZ" sz="1400" i="1" dirty="0" err="1"/>
              <a:t>InterCorp</a:t>
            </a:r>
            <a:r>
              <a:rPr lang="cs-CZ" sz="1400" i="1" dirty="0"/>
              <a:t>: Možnosti studia. </a:t>
            </a:r>
            <a:r>
              <a:rPr lang="cs-CZ" sz="1400" dirty="0"/>
              <a:t>Praha: </a:t>
            </a:r>
            <a:r>
              <a:rPr lang="en-US" sz="1400" dirty="0" err="1"/>
              <a:t>Nakladatelství</a:t>
            </a:r>
            <a:r>
              <a:rPr lang="cs-CZ" sz="1400" dirty="0"/>
              <a:t> Lidové noviny/Ústav Českého národního korpusu, 2010, s. 232-241.</a:t>
            </a:r>
          </a:p>
          <a:p>
            <a:pPr lvl="0">
              <a:buNone/>
            </a:pPr>
            <a:r>
              <a:rPr lang="cs-CZ" sz="1400" dirty="0"/>
              <a:t>Čermák, F. – </a:t>
            </a:r>
            <a:r>
              <a:rPr lang="cs-CZ" sz="1400" dirty="0" err="1"/>
              <a:t>Kocek</a:t>
            </a:r>
            <a:r>
              <a:rPr lang="cs-CZ" sz="1400" dirty="0"/>
              <a:t>, J. (</a:t>
            </a:r>
            <a:r>
              <a:rPr lang="cs-CZ" sz="1400" dirty="0" err="1"/>
              <a:t>eds</a:t>
            </a:r>
            <a:r>
              <a:rPr lang="cs-CZ" sz="1400" dirty="0"/>
              <a:t>) (2010). </a:t>
            </a:r>
            <a:r>
              <a:rPr lang="cs-CZ" sz="1400" i="1" dirty="0"/>
              <a:t>Mnohojazyčný korpus </a:t>
            </a:r>
            <a:r>
              <a:rPr lang="cs-CZ" sz="1400" i="1" dirty="0" err="1"/>
              <a:t>InterCorp</a:t>
            </a:r>
            <a:r>
              <a:rPr lang="cs-CZ" sz="1400" i="1" dirty="0"/>
              <a:t>: Možnosti studia. </a:t>
            </a:r>
            <a:r>
              <a:rPr lang="cs-CZ" sz="1400" dirty="0"/>
              <a:t>Praha: NLN/Ústav Českého národního korpusu 2010.</a:t>
            </a:r>
          </a:p>
          <a:p>
            <a:pPr lvl="0">
              <a:buNone/>
            </a:pPr>
            <a:r>
              <a:rPr lang="cs-CZ" sz="1400" b="1" u="sng" dirty="0"/>
              <a:t>Zamyšlení nad korpusy:</a:t>
            </a:r>
          </a:p>
          <a:p>
            <a:pPr lvl="0">
              <a:buNone/>
            </a:pPr>
            <a:r>
              <a:rPr lang="cs-CZ" sz="1400" dirty="0"/>
              <a:t>Cvrček, V. - </a:t>
            </a:r>
            <a:r>
              <a:rPr lang="cs-CZ" sz="1400" dirty="0" err="1"/>
              <a:t>Kováříková</a:t>
            </a:r>
            <a:r>
              <a:rPr lang="cs-CZ" sz="1400" dirty="0"/>
              <a:t>, D. (2011). „Možnosti a meze korpusové lingvistiky“. </a:t>
            </a:r>
            <a:r>
              <a:rPr lang="cs-CZ" sz="1400" i="1" dirty="0"/>
              <a:t>Naše řeč </a:t>
            </a:r>
            <a:r>
              <a:rPr lang="cs-CZ" sz="1400" dirty="0"/>
              <a:t>94/3. 2011, s. 113-133 .  ISSN 0027-8203.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Vyuýití korpusů ve výuce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055011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2227</TotalTime>
  <Words>742</Words>
  <Application>Microsoft Office PowerPoint</Application>
  <PresentationFormat>Širokoúhlá obrazovka</PresentationFormat>
  <Paragraphs>101</Paragraphs>
  <Slides>11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Trebuchet MS</vt:lpstr>
      <vt:lpstr>Wingdings 3</vt:lpstr>
      <vt:lpstr>Faseta</vt:lpstr>
      <vt:lpstr>1. Program kurzu, základní zdroje a odkazy</vt:lpstr>
      <vt:lpstr>Obsah lekce</vt:lpstr>
      <vt:lpstr>Vítejte v kurzu!</vt:lpstr>
      <vt:lpstr>Realizační tým kurzu</vt:lpstr>
      <vt:lpstr>Program kurzu</vt:lpstr>
      <vt:lpstr>Co je potřeba pro splnění kurzu</vt:lpstr>
      <vt:lpstr>Korpusový portál</vt:lpstr>
      <vt:lpstr>Registrace a přihlášení</vt:lpstr>
      <vt:lpstr>Doporučená bibliografie</vt:lpstr>
      <vt:lpstr>Inspirace: portál Pro školy</vt:lpstr>
      <vt:lpstr>Pro školy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Kateřina Šormová</dc:creator>
  <cp:lastModifiedBy>Barbora Kukrechtová</cp:lastModifiedBy>
  <cp:revision>32</cp:revision>
  <dcterms:created xsi:type="dcterms:W3CDTF">2016-12-22T22:00:05Z</dcterms:created>
  <dcterms:modified xsi:type="dcterms:W3CDTF">2019-02-18T11:03:09Z</dcterms:modified>
</cp:coreProperties>
</file>