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8" r:id="rId4"/>
    <p:sldId id="494" r:id="rId5"/>
    <p:sldId id="262" r:id="rId6"/>
    <p:sldId id="266" r:id="rId7"/>
    <p:sldId id="267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492" r:id="rId16"/>
    <p:sldId id="493" r:id="rId17"/>
    <p:sldId id="276" r:id="rId18"/>
    <p:sldId id="495" r:id="rId19"/>
    <p:sldId id="261" r:id="rId20"/>
    <p:sldId id="482" r:id="rId21"/>
    <p:sldId id="483" r:id="rId22"/>
    <p:sldId id="486" r:id="rId23"/>
    <p:sldId id="487" r:id="rId24"/>
    <p:sldId id="467" r:id="rId25"/>
    <p:sldId id="488" r:id="rId26"/>
    <p:sldId id="489" r:id="rId27"/>
    <p:sldId id="490" r:id="rId28"/>
    <p:sldId id="484" r:id="rId29"/>
    <p:sldId id="485" r:id="rId30"/>
    <p:sldId id="480" r:id="rId31"/>
    <p:sldId id="260" r:id="rId32"/>
    <p:sldId id="263" r:id="rId33"/>
    <p:sldId id="264" r:id="rId34"/>
    <p:sldId id="265" r:id="rId35"/>
  </p:sldIdLst>
  <p:sldSz cx="12192000" cy="6858000"/>
  <p:notesSz cx="6889750" cy="967105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7" autoAdjust="0"/>
    <p:restoredTop sz="94660"/>
  </p:normalViewPr>
  <p:slideViewPr>
    <p:cSldViewPr snapToGrid="0">
      <p:cViewPr varScale="1">
        <p:scale>
          <a:sx n="82" d="100"/>
          <a:sy n="82" d="100"/>
        </p:scale>
        <p:origin x="58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485232"/>
          </a:xfrm>
          <a:prstGeom prst="rect">
            <a:avLst/>
          </a:prstGeom>
        </p:spPr>
        <p:txBody>
          <a:bodyPr vert="horz" lIns="94631" tIns="47316" rIns="94631" bIns="47316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485232"/>
          </a:xfrm>
          <a:prstGeom prst="rect">
            <a:avLst/>
          </a:prstGeom>
        </p:spPr>
        <p:txBody>
          <a:bodyPr vert="horz" lIns="94631" tIns="47316" rIns="94631" bIns="47316" rtlCol="0"/>
          <a:lstStyle>
            <a:lvl1pPr algn="r">
              <a:defRPr sz="1200"/>
            </a:lvl1pPr>
          </a:lstStyle>
          <a:p>
            <a:fld id="{98B398DF-EEEF-4BE0-AD89-530A443EA7DB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542925" y="1208088"/>
            <a:ext cx="5803900" cy="32654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31" tIns="47316" rIns="94631" bIns="47316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8975" y="4654193"/>
            <a:ext cx="5511800" cy="3807976"/>
          </a:xfrm>
          <a:prstGeom prst="rect">
            <a:avLst/>
          </a:prstGeom>
        </p:spPr>
        <p:txBody>
          <a:bodyPr vert="horz" lIns="94631" tIns="47316" rIns="94631" bIns="47316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185820"/>
            <a:ext cx="2985558" cy="485231"/>
          </a:xfrm>
          <a:prstGeom prst="rect">
            <a:avLst/>
          </a:prstGeom>
        </p:spPr>
        <p:txBody>
          <a:bodyPr vert="horz" lIns="94631" tIns="47316" rIns="94631" bIns="47316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902597" y="9185820"/>
            <a:ext cx="2985558" cy="485231"/>
          </a:xfrm>
          <a:prstGeom prst="rect">
            <a:avLst/>
          </a:prstGeom>
        </p:spPr>
        <p:txBody>
          <a:bodyPr vert="horz" lIns="94631" tIns="47316" rIns="94631" bIns="47316" rtlCol="0" anchor="b"/>
          <a:lstStyle>
            <a:lvl1pPr algn="r">
              <a:defRPr sz="1200"/>
            </a:lvl1pPr>
          </a:lstStyle>
          <a:p>
            <a:fld id="{B2FAA2E7-58E4-428D-A15C-5520974D09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3701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832849" indent="-320326" eaLnBrk="0" hangingPunct="0">
              <a:defRPr sz="2700">
                <a:solidFill>
                  <a:schemeClr val="tx1"/>
                </a:solidFill>
                <a:latin typeface="Times New Roman" pitchFamily="18" charset="0"/>
              </a:defRPr>
            </a:lvl2pPr>
            <a:lvl3pPr marL="1281308" indent="-256262" eaLnBrk="0" hangingPunct="0">
              <a:defRPr sz="2700">
                <a:solidFill>
                  <a:schemeClr val="tx1"/>
                </a:solidFill>
                <a:latin typeface="Times New Roman" pitchFamily="18" charset="0"/>
              </a:defRPr>
            </a:lvl3pPr>
            <a:lvl4pPr marL="1793830" indent="-256262" eaLnBrk="0" hangingPunct="0">
              <a:defRPr sz="2700">
                <a:solidFill>
                  <a:schemeClr val="tx1"/>
                </a:solidFill>
                <a:latin typeface="Times New Roman" pitchFamily="18" charset="0"/>
              </a:defRPr>
            </a:lvl4pPr>
            <a:lvl5pPr marL="2306353" indent="-256262" eaLnBrk="0" hangingPunct="0">
              <a:defRPr sz="2700">
                <a:solidFill>
                  <a:schemeClr val="tx1"/>
                </a:solidFill>
                <a:latin typeface="Times New Roman" pitchFamily="18" charset="0"/>
              </a:defRPr>
            </a:lvl5pPr>
            <a:lvl6pPr marL="2818876" indent="-256262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Times New Roman" pitchFamily="18" charset="0"/>
              </a:defRPr>
            </a:lvl6pPr>
            <a:lvl7pPr marL="3331399" indent="-256262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Times New Roman" pitchFamily="18" charset="0"/>
              </a:defRPr>
            </a:lvl7pPr>
            <a:lvl8pPr marL="3843922" indent="-256262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Times New Roman" pitchFamily="18" charset="0"/>
              </a:defRPr>
            </a:lvl8pPr>
            <a:lvl9pPr marL="4356445" indent="-256262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D7F6B94-B8FF-41D3-B0ED-95ECF37747B2}" type="slidenum">
              <a:rPr lang="en-US" altLang="cs-CZ" sz="1300"/>
              <a:pPr eaLnBrk="1" hangingPunct="1"/>
              <a:t>24</a:t>
            </a:fld>
            <a:endParaRPr lang="en-US" altLang="cs-CZ" sz="130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085935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832849" indent="-320326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281308" indent="-256262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793830" indent="-256262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306353" indent="-256262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818876" indent="-25626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3331399" indent="-25626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843922" indent="-25626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4356445" indent="-25626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8FD0696E-FFC0-45EB-A2E0-6B4C850F5858}" type="slidenum">
              <a:rPr lang="en-US" altLang="cs-CZ"/>
              <a:pPr eaLnBrk="1" hangingPunct="1"/>
              <a:t>30</a:t>
            </a:fld>
            <a:endParaRPr lang="en-US" altLang="cs-CZ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3685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F61644-AC01-4439-9616-58384FD42C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1025FAA-8800-4E28-9E7C-3B61F276D9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A50510A-2D3A-4740-991B-014C310B1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EE8CD-2968-4E0A-9583-814585F2A029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CE481D6-BD12-4C83-9B83-81618D8C9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DFDF55E-37A8-42AB-9FA1-3E7549AD6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D8B9B-3D4A-4255-9C0D-23CAAC2CA8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6583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9E0F4F-3ADA-4F57-BF89-4A573417D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068ACF5-4235-47D8-9A5B-C1779BE796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10AE20B-4E3F-4FA7-A6CC-79A3FD829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EE8CD-2968-4E0A-9583-814585F2A029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14B709E-F1D1-4515-9603-8F9FBE291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9111C66-F8B8-4781-A850-27017ED26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D8B9B-3D4A-4255-9C0D-23CAAC2CA8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063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F200438-90FA-4AA8-8562-FE6B908982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EC2659C-7597-478C-864B-FA8635BAF0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295A823-3591-45AA-96C4-2FDB56797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EE8CD-2968-4E0A-9583-814585F2A029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6A801F1-D9E2-4EA4-B343-4E3E578E5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94133D3-0F5C-413D-9C05-E3328E641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D8B9B-3D4A-4255-9C0D-23CAAC2CA8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9891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C6465D-12E9-4BC4-92F7-19556A6BC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9835034-C127-471D-83D0-B76AC55CD8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D615DE7-0643-4FA4-81C6-2D9F0ED41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EE8CD-2968-4E0A-9583-814585F2A029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CE11016-DC94-4C71-AD7F-2A732E826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47BB54B-D083-44B2-96B8-C67B59007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D8B9B-3D4A-4255-9C0D-23CAAC2CA8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6100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EF5338-824D-420B-A3DA-7B3300C45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789C183-E3C6-4128-9DA6-16EDB5886B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E93F730-0ED4-4F3E-B1FF-D2BC60316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EE8CD-2968-4E0A-9583-814585F2A029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0A045D0-7A38-4783-B0E8-C2E4DB816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0E98C65-565B-48B6-B0C7-5CB20FCC4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D8B9B-3D4A-4255-9C0D-23CAAC2CA8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2001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85D94C-9D4B-460F-8D5E-0A6B9918D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D827E98-C874-411C-BF3E-5F082BEA4E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3E01372-CD55-42E2-BDF9-04BEAE562D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154AE3E-F672-49B7-803C-B37901213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EE8CD-2968-4E0A-9583-814585F2A029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E06FF40-F99C-4284-9A81-766541E77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1B220F4-B9CE-4BE7-A2F2-97602B62F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D8B9B-3D4A-4255-9C0D-23CAAC2CA8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4658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6B6644-F258-4A2E-B031-2D5EA42CD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65FB8FB-3FF1-4AAD-A504-D241EF4311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B88EA3D-874B-43F6-ABF8-C212773490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F9013B73-B8CB-4997-83EE-F573E6865F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AC2FF1B-288D-420F-A068-C0B1CB2804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DB71289-60D0-4F12-8B28-5DD74D804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EE8CD-2968-4E0A-9583-814585F2A029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5A91F8C-8CCF-4713-A36E-A9648EB40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EC8A1423-DF29-4B29-A32D-9405ABB14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D8B9B-3D4A-4255-9C0D-23CAAC2CA8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297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5A1714-1EAB-4153-89B3-7C30963FA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F6BE617F-F241-4A98-AAE3-135084774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EE8CD-2968-4E0A-9583-814585F2A029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19B997A-85E6-45D4-96BE-10568AFF0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EBF2A48-5E1F-4A29-8CB1-0423DA81F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D8B9B-3D4A-4255-9C0D-23CAAC2CA8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5675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790AF74-940F-4FE9-81D5-F72E903C6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EE8CD-2968-4E0A-9583-814585F2A029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3800B9A-1652-4E2F-8B04-57BA50EB1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642106A-EA47-44DB-B069-0B066D145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D8B9B-3D4A-4255-9C0D-23CAAC2CA8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1963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8C8839-8CC2-400A-AEC2-B134704C1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79FBEEB-50DF-474F-B0EA-EEE919196E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8D51260-DD44-4310-80CD-2FABDB863D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F6089E0-32A5-4DFF-91B7-3A419B2F2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EE8CD-2968-4E0A-9583-814585F2A029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6812A23-DA47-48C7-8E18-239FBE35F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72AA4A5-1012-4F22-B168-5CB3D6AD9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D8B9B-3D4A-4255-9C0D-23CAAC2CA8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1158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FBBCF7-FD5B-4976-AB57-EC6022D4C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1A5A26C-93E3-43B9-B76C-538E94B46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A2FFBCF-FE3F-43C8-810A-2381FC87A6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C597DD7-F843-4F84-98C9-40980D1BC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EE8CD-2968-4E0A-9583-814585F2A029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C027A89-773F-4E4D-B000-145170C94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E0BA655-964B-49D4-AA63-90BD694ED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D8B9B-3D4A-4255-9C0D-23CAAC2CA8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8279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B7F569FE-0514-422D-8733-03C67E0E3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E8EA7FC-7E44-44BD-8AFE-981252E5D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45225D9-72E2-40C3-872D-BA858E273C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CEE8CD-2968-4E0A-9583-814585F2A029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742BCF-5803-4D53-97C0-CC5A9AAD95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CB6D5F3-D75C-40E6-B650-987E53EF5C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7D8B9B-3D4A-4255-9C0D-23CAAC2CA8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4391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6FDC2B-A08D-4322-A146-1626D31A2E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Veřejné finance</a:t>
            </a:r>
            <a:br>
              <a:rPr lang="cs-CZ" dirty="0"/>
            </a:br>
            <a:r>
              <a:rPr lang="cs-CZ" sz="4000" dirty="0"/>
              <a:t>1. seminář</a:t>
            </a:r>
            <a:br>
              <a:rPr lang="cs-CZ" dirty="0"/>
            </a:br>
            <a:r>
              <a:rPr lang="cs-CZ" sz="3200" dirty="0"/>
              <a:t>FTVS UK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880907D-8941-4C78-AEBA-6F9A57F468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904270"/>
          </a:xfrm>
        </p:spPr>
        <p:txBody>
          <a:bodyPr>
            <a:normAutofit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Ing. Michal Čermák</a:t>
            </a:r>
          </a:p>
          <a:p>
            <a:r>
              <a:rPr lang="cs-CZ" i="1" dirty="0"/>
              <a:t>cermak@pef.czu.cz</a:t>
            </a:r>
          </a:p>
        </p:txBody>
      </p:sp>
      <p:pic>
        <p:nvPicPr>
          <p:cNvPr id="5" name="Obrázek 4" descr="Obsah obrázku text, indikátor&#10;&#10;Popis byl vytvořen automaticky">
            <a:extLst>
              <a:ext uri="{FF2B5EF4-FFF2-40B4-BE49-F238E27FC236}">
                <a16:creationId xmlns:a16="http://schemas.microsoft.com/office/drawing/2014/main" id="{62486346-8842-4195-BFCD-CDAB90A849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911" y="3374981"/>
            <a:ext cx="4177877" cy="2785252"/>
          </a:xfrm>
          <a:prstGeom prst="rect">
            <a:avLst/>
          </a:prstGeom>
        </p:spPr>
      </p:pic>
      <p:pic>
        <p:nvPicPr>
          <p:cNvPr id="7" name="Obrázek 6" descr="Obsah obrázku text&#10;&#10;Popis byl vytvořen automaticky">
            <a:extLst>
              <a:ext uri="{FF2B5EF4-FFF2-40B4-BE49-F238E27FC236}">
                <a16:creationId xmlns:a16="http://schemas.microsoft.com/office/drawing/2014/main" id="{C7F3418B-A640-4C73-9359-A3897C1424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3326" y="3446123"/>
            <a:ext cx="4004763" cy="2642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1867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586D30-A985-4C70-A38B-E550D1914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Dělení národního hospodářství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97AA80D-4B83-47FB-8A85-53F5CBA891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Dle odvětví </a:t>
            </a:r>
            <a:r>
              <a:rPr lang="cs-CZ" dirty="0"/>
              <a:t>– výroba, služby (materiální, nemateriální potřeby). Význam veřejného sektoru v oblasti nemateriálních potřeb (veřejná správa, armáda, justice, kultura, školství, výzkum, doprava, sociální služby)</a:t>
            </a:r>
          </a:p>
          <a:p>
            <a:r>
              <a:rPr lang="cs-CZ" b="1" dirty="0"/>
              <a:t>Dle sektorů </a:t>
            </a:r>
            <a:r>
              <a:rPr lang="cs-CZ" dirty="0"/>
              <a:t>– primární (prvovýroba), sekundární (</a:t>
            </a:r>
            <a:r>
              <a:rPr lang="cs-CZ" dirty="0" err="1"/>
              <a:t>zpracovatelství</a:t>
            </a:r>
            <a:r>
              <a:rPr lang="cs-CZ" dirty="0"/>
              <a:t>), terciální (služby), </a:t>
            </a:r>
            <a:r>
              <a:rPr lang="cs-CZ" dirty="0" err="1"/>
              <a:t>kvartární</a:t>
            </a:r>
            <a:r>
              <a:rPr lang="cs-CZ" dirty="0"/>
              <a:t> (veřejný charakter služeb – společenské potřeby), </a:t>
            </a:r>
            <a:r>
              <a:rPr lang="cs-CZ" dirty="0" err="1"/>
              <a:t>kvintální</a:t>
            </a:r>
            <a:r>
              <a:rPr lang="cs-CZ" dirty="0"/>
              <a:t> (rozvoj člověka)</a:t>
            </a:r>
          </a:p>
          <a:p>
            <a:r>
              <a:rPr lang="cs-CZ" b="1" dirty="0"/>
              <a:t>Dle vlastnictví </a:t>
            </a:r>
            <a:r>
              <a:rPr lang="cs-CZ" dirty="0"/>
              <a:t>– soukromý, veřejný – státní, municipální</a:t>
            </a:r>
          </a:p>
          <a:p>
            <a:r>
              <a:rPr lang="cs-CZ" b="1" dirty="0"/>
              <a:t>Podle zdrojů financování provozu </a:t>
            </a:r>
            <a:r>
              <a:rPr lang="cs-CZ" dirty="0"/>
              <a:t>– ziskový – příjem z prodeje statků za tržní cenu, soukromé subjekty, minimum státních podniků, neziskový – užitek, cena stanovená na základě veřejného zájmu</a:t>
            </a:r>
          </a:p>
        </p:txBody>
      </p:sp>
    </p:spTree>
    <p:extLst>
      <p:ext uri="{BB962C8B-B14F-4D97-AF65-F5344CB8AC3E}">
        <p14:creationId xmlns:p14="http://schemas.microsoft.com/office/powerpoint/2010/main" val="23266792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73203A-F66B-4531-AD2C-4E6D6CFDD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Způsoby financování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05639E-20DB-4445-9057-AE9F1CC9F3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Veřejné finance </a:t>
            </a:r>
            <a:r>
              <a:rPr lang="cs-CZ" dirty="0"/>
              <a:t>– veřejné rozpočty, přerozdělování zdrojů</a:t>
            </a:r>
          </a:p>
          <a:p>
            <a:r>
              <a:rPr lang="cs-CZ" b="1" dirty="0"/>
              <a:t>Soukromé finance </a:t>
            </a:r>
            <a:r>
              <a:rPr lang="cs-CZ" dirty="0"/>
              <a:t>– soukromé subjekty, uspokojování potřeb</a:t>
            </a:r>
          </a:p>
          <a:p>
            <a:r>
              <a:rPr lang="cs-CZ" b="1" dirty="0"/>
              <a:t>Smíšené finance </a:t>
            </a:r>
            <a:r>
              <a:rPr lang="cs-CZ" dirty="0"/>
              <a:t>– projekty typu PPP (partnerství veřejného a soukromého sektoru)</a:t>
            </a:r>
          </a:p>
        </p:txBody>
      </p:sp>
    </p:spTree>
    <p:extLst>
      <p:ext uri="{BB962C8B-B14F-4D97-AF65-F5344CB8AC3E}">
        <p14:creationId xmlns:p14="http://schemas.microsoft.com/office/powerpoint/2010/main" val="42094252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AD8A5A-9CCE-4634-9D1B-0585F44F2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Veřejný sektor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DE1E6C-AC4D-4E31-9842-B752E25B16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Je součástí ekonomiky (národního hospodářství)</a:t>
            </a:r>
          </a:p>
          <a:p>
            <a:r>
              <a:rPr lang="cs-CZ" dirty="0"/>
              <a:t>Poskytuje veřejné statky a služby</a:t>
            </a:r>
          </a:p>
          <a:p>
            <a:r>
              <a:rPr lang="cs-CZ" dirty="0"/>
              <a:t>Založen na veřejných rozpočtech</a:t>
            </a:r>
          </a:p>
          <a:p>
            <a:r>
              <a:rPr lang="cs-CZ" dirty="0"/>
              <a:t>Řízen výkonem veřejné správy – státní správa a samospráva</a:t>
            </a:r>
          </a:p>
          <a:p>
            <a:r>
              <a:rPr lang="cs-CZ" dirty="0"/>
              <a:t>Součástí VS jsou takové statky a služby, které jsou nevýhodné a nepraktické, aby byly poskytovány komerčním subjektem. </a:t>
            </a:r>
          </a:p>
          <a:p>
            <a:r>
              <a:rPr lang="cs-CZ" dirty="0"/>
              <a:t>Podléhá veřejné kontrole</a:t>
            </a:r>
          </a:p>
          <a:p>
            <a:r>
              <a:rPr lang="cs-CZ" dirty="0"/>
              <a:t>Rozhoduje se veřejnou volbou – kolektivní rozhodnutí</a:t>
            </a:r>
          </a:p>
          <a:p>
            <a:r>
              <a:rPr lang="cs-CZ" dirty="0"/>
              <a:t>Neexistence přímého vztahu mezi poskytovatelem a příjemcem veřejné služby</a:t>
            </a:r>
          </a:p>
          <a:p>
            <a:endParaRPr lang="cs-CZ" dirty="0"/>
          </a:p>
        </p:txBody>
      </p:sp>
      <p:pic>
        <p:nvPicPr>
          <p:cNvPr id="5" name="Obrázek 4" descr="Obsah obrázku text, několik, rodina&#10;&#10;Popis byl vytvořen automaticky">
            <a:extLst>
              <a:ext uri="{FF2B5EF4-FFF2-40B4-BE49-F238E27FC236}">
                <a16:creationId xmlns:a16="http://schemas.microsoft.com/office/drawing/2014/main" id="{C026F6BB-36DE-4DF3-97CD-F150A471A8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0172" y="322526"/>
            <a:ext cx="2993628" cy="2871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567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CAB4CB-31F5-4088-ADC7-0F2AB590B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Vliv extrémního rozdělení příjmu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50BEFB4-3A0B-440C-8F2B-BC05E87E96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i="1" dirty="0"/>
              <a:t>Polarizace chudoby</a:t>
            </a:r>
          </a:p>
          <a:p>
            <a:r>
              <a:rPr lang="cs-CZ" b="1" i="1" dirty="0"/>
              <a:t>Polarizace bohatství</a:t>
            </a:r>
          </a:p>
          <a:p>
            <a:endParaRPr lang="cs-CZ" dirty="0"/>
          </a:p>
          <a:p>
            <a:r>
              <a:rPr lang="cs-CZ" dirty="0"/>
              <a:t>Řešení?</a:t>
            </a:r>
          </a:p>
          <a:p>
            <a:r>
              <a:rPr lang="cs-CZ" dirty="0"/>
              <a:t>Likvidace tržního mechanismu</a:t>
            </a:r>
          </a:p>
          <a:p>
            <a:r>
              <a:rPr lang="cs-CZ" dirty="0"/>
              <a:t>Přerozdělování transferů – následky chudoby</a:t>
            </a:r>
          </a:p>
          <a:p>
            <a:r>
              <a:rPr lang="cs-CZ" dirty="0"/>
              <a:t>Aktivní politika – zaměstnanost, kurzy….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45043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79FA86-AA25-4BC4-A398-B7B0A980F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% populace žijící pod 1 USD za den</a:t>
            </a:r>
          </a:p>
        </p:txBody>
      </p:sp>
      <p:pic>
        <p:nvPicPr>
          <p:cNvPr id="5" name="Zástupný obsah 4" descr="Obsah obrázku mapa&#10;&#10;Popis byl vytvořen automaticky">
            <a:extLst>
              <a:ext uri="{FF2B5EF4-FFF2-40B4-BE49-F238E27FC236}">
                <a16:creationId xmlns:a16="http://schemas.microsoft.com/office/drawing/2014/main" id="{4BB95E07-F4F3-47DC-A57E-64DC09B817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60" y="1314577"/>
            <a:ext cx="9265919" cy="5178298"/>
          </a:xfr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1107ABF2-B7F8-482C-B2EF-1956ADA331F3}"/>
              </a:ext>
            </a:extLst>
          </p:cNvPr>
          <p:cNvSpPr txBox="1"/>
          <p:nvPr/>
        </p:nvSpPr>
        <p:spPr>
          <a:xfrm>
            <a:off x="1280160" y="6412468"/>
            <a:ext cx="544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</a:t>
            </a:r>
            <a:r>
              <a:rPr lang="cs-CZ" dirty="0" err="1"/>
              <a:t>World</a:t>
            </a:r>
            <a:r>
              <a:rPr lang="cs-CZ" dirty="0"/>
              <a:t> Bank, 2020</a:t>
            </a:r>
          </a:p>
        </p:txBody>
      </p:sp>
    </p:spTree>
    <p:extLst>
      <p:ext uri="{BB962C8B-B14F-4D97-AF65-F5344CB8AC3E}">
        <p14:creationId xmlns:p14="http://schemas.microsoft.com/office/powerpoint/2010/main" val="22362175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02F5A9-C322-4C2C-86D1-788D9B5AB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Giniho</a:t>
            </a:r>
            <a:r>
              <a:rPr lang="cs-CZ" dirty="0"/>
              <a:t> koeficient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20FFF5-FD0D-4FA1-996E-00E23EF512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Ukazatel, který sleduje rozložení bohatství ve společnosti</a:t>
            </a:r>
          </a:p>
          <a:p>
            <a:r>
              <a:rPr lang="cs-CZ" dirty="0"/>
              <a:t>Důchodová nerovnost ve státě</a:t>
            </a:r>
          </a:p>
          <a:p>
            <a:r>
              <a:rPr lang="cs-CZ" dirty="0"/>
              <a:t>Sleduje nerovnoměrně rozložené příjmy chudí/bohatí</a:t>
            </a:r>
          </a:p>
          <a:p>
            <a:r>
              <a:rPr lang="cs-CZ" dirty="0"/>
              <a:t>Hodnoty nabývají od 0 do 100 %, přičemž 0 znamená, že všichni ve státě mají přibližně stejné příjmy.</a:t>
            </a:r>
          </a:p>
          <a:p>
            <a:r>
              <a:rPr lang="cs-CZ" dirty="0"/>
              <a:t>ČR má hodnotu indexu 24 %</a:t>
            </a:r>
          </a:p>
          <a:p>
            <a:r>
              <a:rPr lang="cs-CZ" dirty="0"/>
              <a:t>Nejvyšší hodnotu ukazatele má stát Lesotho (63%)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17995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D903FF-DCF1-4606-B1B9-361FD83E0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Giniho</a:t>
            </a:r>
            <a:r>
              <a:rPr lang="cs-CZ" dirty="0"/>
              <a:t> koeficient ve světě (2021)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0666A0-B0BF-4454-9B41-AF0A62C243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 descr="Obsah obrázku mapa&#10;&#10;Popis byl vytvořen automaticky">
            <a:extLst>
              <a:ext uri="{FF2B5EF4-FFF2-40B4-BE49-F238E27FC236}">
                <a16:creationId xmlns:a16="http://schemas.microsoft.com/office/drawing/2014/main" id="{454249DA-40B6-46A8-A7BD-E335A3C862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70" y="1219200"/>
            <a:ext cx="9907490" cy="5273675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4ED8B024-4837-4A7B-81F4-41EDB105BE8E}"/>
              </a:ext>
            </a:extLst>
          </p:cNvPr>
          <p:cNvSpPr txBox="1"/>
          <p:nvPr/>
        </p:nvSpPr>
        <p:spPr>
          <a:xfrm>
            <a:off x="516670" y="6324203"/>
            <a:ext cx="4358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wikipedie.org</a:t>
            </a:r>
          </a:p>
        </p:txBody>
      </p:sp>
    </p:spTree>
    <p:extLst>
      <p:ext uri="{BB962C8B-B14F-4D97-AF65-F5344CB8AC3E}">
        <p14:creationId xmlns:p14="http://schemas.microsoft.com/office/powerpoint/2010/main" val="21912979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93F49B-34E6-49C8-B2A0-1C81BBEF6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Charakteristika veřejného sektoru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4B8B794-6956-44B3-B131-51591B6AE7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Podíl veřejných výdajů na HDP</a:t>
            </a:r>
          </a:p>
          <a:p>
            <a:r>
              <a:rPr lang="cs-CZ" dirty="0"/>
              <a:t>Elasticita veřejných výdajů*</a:t>
            </a:r>
          </a:p>
          <a:p>
            <a:r>
              <a:rPr lang="cs-CZ" dirty="0"/>
              <a:t>Struktura veřejných výdajů</a:t>
            </a:r>
          </a:p>
          <a:p>
            <a:r>
              <a:rPr lang="cs-CZ" dirty="0"/>
              <a:t>Počet zaměstnanců ve veřejném sektoru na celkovém počtu zaměstnanců</a:t>
            </a:r>
          </a:p>
          <a:p>
            <a:r>
              <a:rPr lang="cs-CZ" dirty="0"/>
              <a:t>Podíl počtu zaměstnanců ve veřejném sektoru na počet obyvatel</a:t>
            </a:r>
          </a:p>
          <a:p>
            <a:r>
              <a:rPr lang="cs-CZ" dirty="0"/>
              <a:t>Podíl příjmu pracovníku ve veřejném sektoru na celkovém příjmu pracovníků v NH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2204355-FB04-4E6E-95AE-8343848E79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0120" y="1023684"/>
            <a:ext cx="3276600" cy="2207609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D500B515-F4B5-4F34-B097-13A6C249AC64}"/>
              </a:ext>
            </a:extLst>
          </p:cNvPr>
          <p:cNvSpPr txBox="1"/>
          <p:nvPr/>
        </p:nvSpPr>
        <p:spPr>
          <a:xfrm>
            <a:off x="4709160" y="5573236"/>
            <a:ext cx="71475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s-CZ" dirty="0"/>
              <a:t>*Pokud bude elasticita větší než 1, pak veřejné výdaje rostou rychleji než HDP</a:t>
            </a:r>
          </a:p>
          <a:p>
            <a:pPr lvl="0"/>
            <a:r>
              <a:rPr lang="cs-CZ" dirty="0"/>
              <a:t>Pokud bude rovna 1, tak veřejné výdaje rostou stejně rychle jako HDP </a:t>
            </a:r>
          </a:p>
          <a:p>
            <a:pPr lvl="0"/>
            <a:r>
              <a:rPr lang="cs-CZ" dirty="0"/>
              <a:t>Pokud bude nižší než 1, tak VV rostou pomaleji než HDP.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85455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FB864B-91C1-CAE5-01AD-B1546ADA2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 descr="Obsah obrázku text, snímek obrazovky, Paralelní, řada/pruh&#10;&#10;Popis byl vytvořen automaticky">
            <a:extLst>
              <a:ext uri="{FF2B5EF4-FFF2-40B4-BE49-F238E27FC236}">
                <a16:creationId xmlns:a16="http://schemas.microsoft.com/office/drawing/2014/main" id="{530864E8-2BED-FF04-DC25-6EA57C0D07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133" y="252136"/>
            <a:ext cx="8703733" cy="6353727"/>
          </a:xfrm>
        </p:spPr>
      </p:pic>
    </p:spTree>
    <p:extLst>
      <p:ext uri="{BB962C8B-B14F-4D97-AF65-F5344CB8AC3E}">
        <p14:creationId xmlns:p14="http://schemas.microsoft.com/office/powerpoint/2010/main" val="25340170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A58A757E-FA5F-456C-94F7-5B712E2BCC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E5A4D6A2-CEEA-E5B9-E9D2-9F39E4E1FF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77" y="9939"/>
            <a:ext cx="116058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76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E73F60-A423-4912-AC4B-613A99E95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1. Program seminářů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50F8A94-E33B-45B0-9E24-23591425D2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4015"/>
            <a:ext cx="10515600" cy="4822948"/>
          </a:xfrm>
        </p:spPr>
        <p:txBody>
          <a:bodyPr>
            <a:normAutofit/>
          </a:bodyPr>
          <a:lstStyle/>
          <a:p>
            <a:r>
              <a:rPr lang="cs-CZ" sz="2400" dirty="0"/>
              <a:t>Semináře jsou založeny na několika komplexních tématech:</a:t>
            </a:r>
          </a:p>
          <a:p>
            <a:pPr>
              <a:buFontTx/>
              <a:buChar char="-"/>
            </a:pPr>
            <a:r>
              <a:rPr lang="cs-CZ" sz="2400" i="1" dirty="0"/>
              <a:t>Národní hospodářství, Teorie potřeb</a:t>
            </a:r>
          </a:p>
          <a:p>
            <a:pPr>
              <a:buFontTx/>
              <a:buChar char="-"/>
            </a:pPr>
            <a:r>
              <a:rPr lang="cs-CZ" sz="2400" i="1" dirty="0"/>
              <a:t>Veřejný sektor,</a:t>
            </a:r>
          </a:p>
          <a:p>
            <a:pPr>
              <a:buFontTx/>
              <a:buChar char="-"/>
            </a:pPr>
            <a:r>
              <a:rPr lang="cs-CZ" sz="2400" i="1" dirty="0"/>
              <a:t> Veřejné statky a služby, Externality, Specifika veřejného sektoru</a:t>
            </a:r>
          </a:p>
          <a:p>
            <a:pPr>
              <a:buFontTx/>
              <a:buChar char="-"/>
            </a:pPr>
            <a:r>
              <a:rPr lang="cs-CZ" sz="2400" i="1" dirty="0"/>
              <a:t>Veřejné finance v mezinárodním kontextu, ekonomické vztahy v EU</a:t>
            </a:r>
          </a:p>
          <a:p>
            <a:pPr>
              <a:buFontTx/>
              <a:buChar char="-"/>
            </a:pPr>
            <a:r>
              <a:rPr lang="cs-CZ" sz="2400" i="1" dirty="0"/>
              <a:t>Rozpočet ČR a EU, strategie členských států při čerpání rozpočtu EU</a:t>
            </a:r>
          </a:p>
          <a:p>
            <a:pPr algn="just">
              <a:buFontTx/>
              <a:buChar char="-"/>
            </a:pPr>
            <a:r>
              <a:rPr lang="cs-CZ" sz="2400" i="1" dirty="0"/>
              <a:t>Rozpočtové kapitoly, rozpočtový proces, fiskální federalismus, veřejné výdaje</a:t>
            </a:r>
          </a:p>
          <a:p>
            <a:pPr algn="just">
              <a:buFontTx/>
              <a:buChar char="-"/>
            </a:pPr>
            <a:r>
              <a:rPr lang="cs-CZ" sz="2400" i="1" dirty="0"/>
              <a:t>Financování sportu v ČR z veřejných a soukromých zdrojů</a:t>
            </a:r>
          </a:p>
          <a:p>
            <a:pPr algn="just">
              <a:buFontTx/>
              <a:buChar char="-"/>
            </a:pPr>
            <a:r>
              <a:rPr lang="cs-CZ" sz="2400" i="1" dirty="0"/>
              <a:t>Evropská unie a sport, kapitola rozpočtu EU</a:t>
            </a:r>
          </a:p>
          <a:p>
            <a:pPr marL="0" indent="0" algn="just">
              <a:buNone/>
            </a:pPr>
            <a:r>
              <a:rPr lang="cs-CZ" sz="2400" i="1" dirty="0"/>
              <a:t> - Národní sportovní agentura, Loterijní společnosti </a:t>
            </a:r>
          </a:p>
        </p:txBody>
      </p:sp>
    </p:spTree>
    <p:extLst>
      <p:ext uri="{BB962C8B-B14F-4D97-AF65-F5344CB8AC3E}">
        <p14:creationId xmlns:p14="http://schemas.microsoft.com/office/powerpoint/2010/main" val="14357788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60276A-7C15-43F9-AC09-A26DF2E21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b="1" dirty="0"/>
              <a:t>Veřejné statky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983677B-DDEB-4789-BFDF-3F3F035C11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Statek – vše, co zvyšuje užitek</a:t>
            </a:r>
          </a:p>
          <a:p>
            <a:r>
              <a:rPr lang="cs-CZ" dirty="0"/>
              <a:t>Statkem nemůžeme chápat jen fyzický objekt, ale celou skupinu činností a objektů s tím spojenou</a:t>
            </a:r>
          </a:p>
          <a:p>
            <a:r>
              <a:rPr lang="cs-CZ" dirty="0"/>
              <a:t>Pro </a:t>
            </a:r>
            <a:r>
              <a:rPr lang="cs-CZ" u="sng" dirty="0"/>
              <a:t>veřejné statky je charakteristické:</a:t>
            </a:r>
          </a:p>
          <a:p>
            <a:pPr marL="0" indent="0">
              <a:buNone/>
            </a:pPr>
            <a:r>
              <a:rPr lang="cs-CZ" b="1" dirty="0"/>
              <a:t>-  </a:t>
            </a:r>
            <a:r>
              <a:rPr lang="cs-CZ" b="1" dirty="0" err="1"/>
              <a:t>nerivalita</a:t>
            </a:r>
            <a:r>
              <a:rPr lang="cs-CZ" b="1" dirty="0"/>
              <a:t> (nedělitelnost)</a:t>
            </a:r>
          </a:p>
          <a:p>
            <a:pPr>
              <a:buFontTx/>
              <a:buChar char="-"/>
            </a:pPr>
            <a:r>
              <a:rPr lang="cs-CZ" b="1" dirty="0"/>
              <a:t>nevylučitelnost ze spotřeby</a:t>
            </a:r>
          </a:p>
          <a:p>
            <a:pPr>
              <a:buFontTx/>
              <a:buChar char="-"/>
            </a:pPr>
            <a:r>
              <a:rPr lang="cs-CZ" b="1" dirty="0"/>
              <a:t>nulové mezní náklady na spotřebu dalšího spotřebitele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Veřejný statek – </a:t>
            </a:r>
            <a:r>
              <a:rPr lang="cs-CZ" dirty="0"/>
              <a:t>poskytování VS, nezmenšuje se spotřebou a je možno vyloučit příjemce</a:t>
            </a:r>
          </a:p>
          <a:p>
            <a:pPr marL="0" indent="0">
              <a:buNone/>
            </a:pPr>
            <a:r>
              <a:rPr lang="cs-CZ" b="1" dirty="0"/>
              <a:t>Soukromý statek </a:t>
            </a:r>
            <a:r>
              <a:rPr lang="cs-CZ" dirty="0"/>
              <a:t>– nemá vlastnost veřejného statku</a:t>
            </a:r>
          </a:p>
          <a:p>
            <a:pPr marL="0" indent="0">
              <a:buNone/>
            </a:pPr>
            <a:r>
              <a:rPr lang="cs-CZ" b="1" dirty="0"/>
              <a:t>Smíšený statek – </a:t>
            </a:r>
            <a:r>
              <a:rPr lang="cs-CZ" dirty="0"/>
              <a:t>má alespoň jednu vlastnost veřejného statku</a:t>
            </a:r>
          </a:p>
        </p:txBody>
      </p:sp>
    </p:spTree>
    <p:extLst>
      <p:ext uri="{BB962C8B-B14F-4D97-AF65-F5344CB8AC3E}">
        <p14:creationId xmlns:p14="http://schemas.microsoft.com/office/powerpoint/2010/main" val="36559658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E86030-F820-4FAB-83B3-49323258C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Čistý veřejný statek - charakteristiky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3366EFC-8BC1-4635-98C2-7FF2A9E8DA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Nedělitelnost spotřeby </a:t>
            </a:r>
            <a:r>
              <a:rPr lang="cs-CZ" dirty="0"/>
              <a:t>– všichni spotřebitelé spotřebovávají statek společně – nesnižuje se množství statku. Čistě veřejný statek je vždy nerivalitní</a:t>
            </a:r>
          </a:p>
          <a:p>
            <a:r>
              <a:rPr lang="cs-CZ" b="1" dirty="0"/>
              <a:t>Nevylučitelnost ze spotřeby </a:t>
            </a:r>
            <a:r>
              <a:rPr lang="cs-CZ" dirty="0"/>
              <a:t>– spotřebitel nemůže být vyloučen ze spotřeby statku. </a:t>
            </a:r>
          </a:p>
          <a:p>
            <a:r>
              <a:rPr lang="cs-CZ" b="1" dirty="0"/>
              <a:t>Nulové mezní náklady </a:t>
            </a:r>
            <a:r>
              <a:rPr lang="cs-CZ" dirty="0"/>
              <a:t>– problém s výší produkčních nákladů, soukromý sektor nemá zájem na provozu – tržní selhání, rozptýlené individuální užitky, spotřebitelé neodhalují své preference. </a:t>
            </a:r>
          </a:p>
        </p:txBody>
      </p:sp>
    </p:spTree>
    <p:extLst>
      <p:ext uri="{BB962C8B-B14F-4D97-AF65-F5344CB8AC3E}">
        <p14:creationId xmlns:p14="http://schemas.microsoft.com/office/powerpoint/2010/main" val="27570245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5A6BF3-9599-4E31-98A2-4272F3C8C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Členění statků dle ekonomických vlastností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B6E84C3-3F6F-4215-9AF6-3B0C9002EB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1C1EBAB5-317D-48D0-B861-D3F45B5A49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7542121"/>
              </p:ext>
            </p:extLst>
          </p:nvPr>
        </p:nvGraphicFramePr>
        <p:xfrm>
          <a:off x="2110740" y="1506450"/>
          <a:ext cx="7970520" cy="47000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6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56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568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55701"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>
                          <a:solidFill>
                            <a:schemeClr val="accent5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Rivalitní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2800" dirty="0">
                          <a:solidFill>
                            <a:schemeClr val="accent5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nerivalitní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2170">
                <a:tc>
                  <a:txBody>
                    <a:bodyPr/>
                    <a:lstStyle/>
                    <a:p>
                      <a:r>
                        <a:rPr lang="cs-CZ" sz="2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vylučitelné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dirty="0"/>
                        <a:t>Soukromé statky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dirty="0"/>
                        <a:t>Klubové statky</a:t>
                      </a:r>
                      <a:r>
                        <a:rPr lang="cs-CZ" sz="2800" baseline="0" dirty="0"/>
                        <a:t> / přirozené monopoly</a:t>
                      </a:r>
                      <a:endParaRPr lang="cs-CZ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2170">
                <a:tc>
                  <a:txBody>
                    <a:bodyPr/>
                    <a:lstStyle/>
                    <a:p>
                      <a:r>
                        <a:rPr lang="cs-CZ" sz="2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nevylučitelné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dirty="0"/>
                        <a:t>Zdroje ve společném</a:t>
                      </a:r>
                      <a:r>
                        <a:rPr lang="cs-CZ" sz="2800" baseline="0" dirty="0"/>
                        <a:t> vlastnictví </a:t>
                      </a:r>
                      <a:endParaRPr lang="cs-CZ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dirty="0"/>
                        <a:t>Veřejné statky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0225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855C10-5775-48F9-91DE-79D3757A4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Typy statků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D186381-1E21-4B41-8035-7CD6D501BD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eaLnBrk="1" hangingPunct="1">
              <a:spcBef>
                <a:spcPct val="10000"/>
              </a:spcBef>
              <a:buFont typeface="Wingdings" pitchFamily="2" charset="2"/>
              <a:buNone/>
            </a:pPr>
            <a:r>
              <a:rPr lang="cs-CZ" altLang="cs-CZ" dirty="0">
                <a:solidFill>
                  <a:srgbClr val="C00000"/>
                </a:solidFill>
              </a:rPr>
              <a:t>Soukromé statky</a:t>
            </a:r>
            <a:r>
              <a:rPr lang="en-US" altLang="cs-CZ" dirty="0">
                <a:solidFill>
                  <a:srgbClr val="C00000"/>
                </a:solidFill>
              </a:rPr>
              <a:t>:   </a:t>
            </a:r>
            <a:r>
              <a:rPr lang="cs-CZ" altLang="cs-CZ" dirty="0"/>
              <a:t>vylučitelné a </a:t>
            </a:r>
          </a:p>
          <a:p>
            <a:pPr marL="919163" lvl="1" eaLnBrk="1" hangingPunct="1">
              <a:spcBef>
                <a:spcPct val="10000"/>
              </a:spcBef>
              <a:buNone/>
            </a:pPr>
            <a:r>
              <a:rPr lang="cs-CZ" altLang="cs-CZ" sz="2800" dirty="0"/>
              <a:t>	příklad</a:t>
            </a:r>
            <a:r>
              <a:rPr lang="en-US" altLang="cs-CZ" sz="2800" dirty="0"/>
              <a:t>:  </a:t>
            </a:r>
            <a:r>
              <a:rPr lang="cs-CZ" altLang="cs-CZ" sz="2800" dirty="0"/>
              <a:t>počítač</a:t>
            </a:r>
            <a:endParaRPr lang="en-US" altLang="cs-CZ" sz="2800" dirty="0"/>
          </a:p>
          <a:p>
            <a:pPr marL="0" indent="0" eaLnBrk="1" hangingPunct="1">
              <a:buFont typeface="Wingdings" pitchFamily="2" charset="2"/>
              <a:buNone/>
            </a:pPr>
            <a:r>
              <a:rPr lang="cs-CZ" altLang="cs-CZ" dirty="0">
                <a:solidFill>
                  <a:srgbClr val="CC0000"/>
                </a:solidFill>
              </a:rPr>
              <a:t>Veřejné statky</a:t>
            </a:r>
            <a:r>
              <a:rPr lang="en-US" altLang="cs-CZ" dirty="0"/>
              <a:t>:  </a:t>
            </a:r>
            <a:r>
              <a:rPr lang="cs-CZ" altLang="cs-CZ" dirty="0"/>
              <a:t>nevylučitelné a nerivalitní </a:t>
            </a:r>
            <a:endParaRPr lang="en-US" altLang="cs-CZ" dirty="0"/>
          </a:p>
          <a:p>
            <a:pPr marL="919163" lvl="1" eaLnBrk="1" hangingPunct="1">
              <a:spcBef>
                <a:spcPct val="10000"/>
              </a:spcBef>
              <a:buFontTx/>
              <a:buNone/>
            </a:pPr>
            <a:r>
              <a:rPr lang="cs-CZ" altLang="cs-CZ" sz="2800" dirty="0"/>
              <a:t>	příklad: národní obrana </a:t>
            </a:r>
            <a:endParaRPr lang="en-US" altLang="cs-CZ" sz="2800" dirty="0"/>
          </a:p>
          <a:p>
            <a:pPr marL="0" indent="0" eaLnBrk="1" hangingPunct="1">
              <a:buFont typeface="Wingdings" pitchFamily="2" charset="2"/>
              <a:buNone/>
            </a:pPr>
            <a:r>
              <a:rPr lang="cs-CZ" altLang="cs-CZ" dirty="0">
                <a:solidFill>
                  <a:srgbClr val="CC0000"/>
                </a:solidFill>
              </a:rPr>
              <a:t>Zdroje ve společném vlastnictví</a:t>
            </a:r>
            <a:r>
              <a:rPr lang="en-US" altLang="cs-CZ" dirty="0"/>
              <a:t>:  </a:t>
            </a:r>
            <a:r>
              <a:rPr lang="cs-CZ" altLang="cs-CZ" dirty="0"/>
              <a:t>rivalitní ale nevylučitelné </a:t>
            </a:r>
          </a:p>
          <a:p>
            <a:pPr marL="919163" lvl="1" eaLnBrk="1" hangingPunct="1">
              <a:spcBef>
                <a:spcPct val="10000"/>
              </a:spcBef>
              <a:buFontTx/>
              <a:buNone/>
            </a:pPr>
            <a:r>
              <a:rPr lang="cs-CZ" altLang="cs-CZ" sz="2800" dirty="0"/>
              <a:t>	příklad: ryby v moři</a:t>
            </a:r>
            <a:endParaRPr lang="en-US" altLang="cs-CZ" sz="2800" dirty="0"/>
          </a:p>
          <a:p>
            <a:pPr marL="0" indent="0" eaLnBrk="1" hangingPunct="1">
              <a:buFont typeface="Wingdings" pitchFamily="2" charset="2"/>
              <a:buNone/>
            </a:pPr>
            <a:r>
              <a:rPr lang="cs-CZ" altLang="cs-CZ" dirty="0">
                <a:solidFill>
                  <a:srgbClr val="CC0000"/>
                </a:solidFill>
              </a:rPr>
              <a:t>Klubové statky/přirozené monopoly</a:t>
            </a:r>
            <a:r>
              <a:rPr lang="en-US" altLang="cs-CZ" dirty="0"/>
              <a:t>:  </a:t>
            </a:r>
            <a:r>
              <a:rPr lang="cs-CZ" altLang="cs-CZ" dirty="0"/>
              <a:t>vylučitelné ale nerivalitní	</a:t>
            </a:r>
          </a:p>
          <a:p>
            <a:pPr marL="919163" lvl="1" eaLnBrk="1" hangingPunct="1">
              <a:spcBef>
                <a:spcPct val="10000"/>
              </a:spcBef>
              <a:buFontTx/>
              <a:buNone/>
            </a:pPr>
            <a:r>
              <a:rPr lang="cs-CZ" altLang="cs-CZ" sz="2800" dirty="0"/>
              <a:t>příklad: internet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6343384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1" name="Group 46"/>
          <p:cNvGrpSpPr>
            <a:grpSpLocks/>
          </p:cNvGrpSpPr>
          <p:nvPr/>
        </p:nvGrpSpPr>
        <p:grpSpPr bwMode="auto">
          <a:xfrm>
            <a:off x="3429000" y="1309688"/>
            <a:ext cx="5867400" cy="4191000"/>
            <a:chOff x="1200" y="825"/>
            <a:chExt cx="3696" cy="2640"/>
          </a:xfrm>
        </p:grpSpPr>
        <p:sp>
          <p:nvSpPr>
            <p:cNvPr id="12308" name="Text Box 18"/>
            <p:cNvSpPr txBox="1">
              <a:spLocks noChangeArrowheads="1"/>
            </p:cNvSpPr>
            <p:nvPr/>
          </p:nvSpPr>
          <p:spPr bwMode="auto">
            <a:xfrm>
              <a:off x="4656" y="825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cs-CZ" b="1" dirty="0">
                  <a:solidFill>
                    <a:srgbClr val="660066"/>
                  </a:solidFill>
                  <a:latin typeface="Arial" charset="0"/>
                </a:rPr>
                <a:t>A</a:t>
              </a:r>
            </a:p>
          </p:txBody>
        </p:sp>
        <p:sp>
          <p:nvSpPr>
            <p:cNvPr id="12309" name="Text Box 20"/>
            <p:cNvSpPr txBox="1">
              <a:spLocks noChangeArrowheads="1"/>
            </p:cNvSpPr>
            <p:nvPr/>
          </p:nvSpPr>
          <p:spPr bwMode="auto">
            <a:xfrm>
              <a:off x="1200" y="3177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cs-CZ" b="1" dirty="0">
                  <a:solidFill>
                    <a:srgbClr val="660066"/>
                  </a:solidFill>
                  <a:latin typeface="Arial" charset="0"/>
                </a:rPr>
                <a:t>B</a:t>
              </a:r>
            </a:p>
          </p:txBody>
        </p:sp>
        <p:sp>
          <p:nvSpPr>
            <p:cNvPr id="12310" name="Text Box 22"/>
            <p:cNvSpPr txBox="1">
              <a:spLocks noChangeArrowheads="1"/>
            </p:cNvSpPr>
            <p:nvPr/>
          </p:nvSpPr>
          <p:spPr bwMode="auto">
            <a:xfrm>
              <a:off x="1200" y="1161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cs-CZ" b="1">
                  <a:solidFill>
                    <a:srgbClr val="660066"/>
                  </a:solidFill>
                  <a:latin typeface="Arial" charset="0"/>
                </a:rPr>
                <a:t>C</a:t>
              </a:r>
            </a:p>
          </p:txBody>
        </p:sp>
        <p:sp>
          <p:nvSpPr>
            <p:cNvPr id="12311" name="Text Box 24"/>
            <p:cNvSpPr txBox="1">
              <a:spLocks noChangeArrowheads="1"/>
            </p:cNvSpPr>
            <p:nvPr/>
          </p:nvSpPr>
          <p:spPr bwMode="auto">
            <a:xfrm>
              <a:off x="2708" y="1725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cs-CZ" b="1">
                  <a:solidFill>
                    <a:srgbClr val="660066"/>
                  </a:solidFill>
                  <a:latin typeface="Arial" charset="0"/>
                </a:rPr>
                <a:t>H</a:t>
              </a:r>
            </a:p>
          </p:txBody>
        </p:sp>
      </p:grpSp>
      <p:sp>
        <p:nvSpPr>
          <p:cNvPr id="12292" name="Text Box 4"/>
          <p:cNvSpPr txBox="1">
            <a:spLocks noChangeArrowheads="1"/>
          </p:cNvSpPr>
          <p:nvPr/>
        </p:nvSpPr>
        <p:spPr bwMode="auto">
          <a:xfrm rot="-5363210">
            <a:off x="1974851" y="3375026"/>
            <a:ext cx="17510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1800" b="1" dirty="0" err="1">
                <a:solidFill>
                  <a:srgbClr val="660066"/>
                </a:solidFill>
                <a:latin typeface="Arial" charset="0"/>
              </a:rPr>
              <a:t>vylučitelnost</a:t>
            </a:r>
            <a:endParaRPr lang="en-US" altLang="cs-CZ" sz="1800" b="1" dirty="0">
              <a:solidFill>
                <a:srgbClr val="660066"/>
              </a:solidFill>
              <a:latin typeface="Arial" charset="0"/>
            </a:endParaRPr>
          </a:p>
        </p:txBody>
      </p:sp>
      <p:sp>
        <p:nvSpPr>
          <p:cNvPr id="12293" name="Text Box 13"/>
          <p:cNvSpPr txBox="1">
            <a:spLocks noChangeArrowheads="1"/>
          </p:cNvSpPr>
          <p:nvPr/>
        </p:nvSpPr>
        <p:spPr bwMode="auto">
          <a:xfrm>
            <a:off x="5660945" y="5880894"/>
            <a:ext cx="104465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1800" b="1" dirty="0">
                <a:solidFill>
                  <a:srgbClr val="660066"/>
                </a:solidFill>
                <a:latin typeface="Arial" charset="0"/>
              </a:rPr>
              <a:t>Rivalita</a:t>
            </a:r>
            <a:endParaRPr lang="en-US" altLang="cs-CZ" sz="1800" b="1" dirty="0">
              <a:solidFill>
                <a:srgbClr val="660066"/>
              </a:solidFill>
              <a:latin typeface="Arial" charset="0"/>
            </a:endParaRPr>
          </a:p>
        </p:txBody>
      </p:sp>
      <p:sp>
        <p:nvSpPr>
          <p:cNvPr id="12294" name="Text Box 8"/>
          <p:cNvSpPr txBox="1">
            <a:spLocks noChangeArrowheads="1"/>
          </p:cNvSpPr>
          <p:nvPr/>
        </p:nvSpPr>
        <p:spPr bwMode="auto">
          <a:xfrm>
            <a:off x="2971800" y="5576888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cs-CZ" b="1">
                <a:latin typeface="Arial" charset="0"/>
              </a:rPr>
              <a:t>0</a:t>
            </a:r>
          </a:p>
        </p:txBody>
      </p:sp>
      <p:sp>
        <p:nvSpPr>
          <p:cNvPr id="12295" name="Line 5"/>
          <p:cNvSpPr>
            <a:spLocks noChangeShapeType="1"/>
          </p:cNvSpPr>
          <p:nvPr/>
        </p:nvSpPr>
        <p:spPr bwMode="auto">
          <a:xfrm flipV="1">
            <a:off x="2849563" y="4586288"/>
            <a:ext cx="0" cy="9144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296" name="Line 7"/>
          <p:cNvSpPr>
            <a:spLocks noChangeShapeType="1"/>
          </p:cNvSpPr>
          <p:nvPr/>
        </p:nvSpPr>
        <p:spPr bwMode="auto">
          <a:xfrm flipV="1">
            <a:off x="2849563" y="1843088"/>
            <a:ext cx="0" cy="9144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297" name="Text Box 12"/>
          <p:cNvSpPr txBox="1">
            <a:spLocks noChangeArrowheads="1"/>
          </p:cNvSpPr>
          <p:nvPr/>
        </p:nvSpPr>
        <p:spPr bwMode="auto">
          <a:xfrm>
            <a:off x="2895600" y="1538288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cs-CZ" b="1">
                <a:latin typeface="Arial" charset="0"/>
              </a:rPr>
              <a:t>1</a:t>
            </a:r>
          </a:p>
        </p:txBody>
      </p:sp>
      <p:sp>
        <p:nvSpPr>
          <p:cNvPr id="12298" name="Line 14"/>
          <p:cNvSpPr>
            <a:spLocks noChangeShapeType="1"/>
          </p:cNvSpPr>
          <p:nvPr/>
        </p:nvSpPr>
        <p:spPr bwMode="auto">
          <a:xfrm>
            <a:off x="3581400" y="6064250"/>
            <a:ext cx="1981200" cy="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299" name="Line 15"/>
          <p:cNvSpPr>
            <a:spLocks noChangeShapeType="1"/>
          </p:cNvSpPr>
          <p:nvPr/>
        </p:nvSpPr>
        <p:spPr bwMode="auto">
          <a:xfrm>
            <a:off x="6705600" y="6064250"/>
            <a:ext cx="2133600" cy="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300" name="Text Box 16"/>
          <p:cNvSpPr txBox="1">
            <a:spLocks noChangeArrowheads="1"/>
          </p:cNvSpPr>
          <p:nvPr/>
        </p:nvSpPr>
        <p:spPr bwMode="auto">
          <a:xfrm>
            <a:off x="8839200" y="5576888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cs-CZ" b="1">
                <a:latin typeface="Arial" charset="0"/>
              </a:rPr>
              <a:t>1</a:t>
            </a:r>
          </a:p>
        </p:txBody>
      </p:sp>
      <p:sp>
        <p:nvSpPr>
          <p:cNvPr id="12301" name="Rectangle 37"/>
          <p:cNvSpPr>
            <a:spLocks noChangeArrowheads="1"/>
          </p:cNvSpPr>
          <p:nvPr/>
        </p:nvSpPr>
        <p:spPr bwMode="auto">
          <a:xfrm>
            <a:off x="3352800" y="1766888"/>
            <a:ext cx="5486400" cy="3810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cs-CZ" altLang="cs-CZ" dirty="0"/>
          </a:p>
        </p:txBody>
      </p:sp>
      <p:grpSp>
        <p:nvGrpSpPr>
          <p:cNvPr id="12303" name="Group 45"/>
          <p:cNvGrpSpPr>
            <a:grpSpLocks/>
          </p:cNvGrpSpPr>
          <p:nvPr/>
        </p:nvGrpSpPr>
        <p:grpSpPr bwMode="auto">
          <a:xfrm>
            <a:off x="3276600" y="1690688"/>
            <a:ext cx="5638800" cy="3962400"/>
            <a:chOff x="1104" y="1065"/>
            <a:chExt cx="3552" cy="2496"/>
          </a:xfrm>
        </p:grpSpPr>
        <p:sp>
          <p:nvSpPr>
            <p:cNvPr id="12304" name="Oval 17"/>
            <p:cNvSpPr>
              <a:spLocks noChangeArrowheads="1"/>
            </p:cNvSpPr>
            <p:nvPr/>
          </p:nvSpPr>
          <p:spPr bwMode="auto">
            <a:xfrm>
              <a:off x="4560" y="1065"/>
              <a:ext cx="96" cy="96"/>
            </a:xfrm>
            <a:prstGeom prst="ellipse">
              <a:avLst/>
            </a:prstGeom>
            <a:solidFill>
              <a:srgbClr val="6600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66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cs-CZ" altLang="cs-CZ"/>
            </a:p>
          </p:txBody>
        </p:sp>
        <p:sp>
          <p:nvSpPr>
            <p:cNvPr id="12305" name="Oval 19"/>
            <p:cNvSpPr>
              <a:spLocks noChangeArrowheads="1"/>
            </p:cNvSpPr>
            <p:nvPr/>
          </p:nvSpPr>
          <p:spPr bwMode="auto">
            <a:xfrm>
              <a:off x="1104" y="3465"/>
              <a:ext cx="96" cy="96"/>
            </a:xfrm>
            <a:prstGeom prst="ellipse">
              <a:avLst/>
            </a:prstGeom>
            <a:solidFill>
              <a:srgbClr val="6600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66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cs-CZ" altLang="cs-CZ"/>
            </a:p>
          </p:txBody>
        </p:sp>
        <p:sp>
          <p:nvSpPr>
            <p:cNvPr id="12306" name="Oval 21"/>
            <p:cNvSpPr>
              <a:spLocks noChangeArrowheads="1"/>
            </p:cNvSpPr>
            <p:nvPr/>
          </p:nvSpPr>
          <p:spPr bwMode="auto">
            <a:xfrm>
              <a:off x="1104" y="1353"/>
              <a:ext cx="96" cy="96"/>
            </a:xfrm>
            <a:prstGeom prst="ellipse">
              <a:avLst/>
            </a:prstGeom>
            <a:solidFill>
              <a:srgbClr val="6600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66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cs-CZ" altLang="cs-CZ"/>
            </a:p>
          </p:txBody>
        </p:sp>
        <p:sp>
          <p:nvSpPr>
            <p:cNvPr id="12307" name="Oval 23"/>
            <p:cNvSpPr>
              <a:spLocks noChangeArrowheads="1"/>
            </p:cNvSpPr>
            <p:nvPr/>
          </p:nvSpPr>
          <p:spPr bwMode="auto">
            <a:xfrm>
              <a:off x="2640" y="1977"/>
              <a:ext cx="96" cy="96"/>
            </a:xfrm>
            <a:prstGeom prst="ellipse">
              <a:avLst/>
            </a:prstGeom>
            <a:solidFill>
              <a:srgbClr val="6600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66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cs-CZ" altLang="cs-CZ"/>
            </a:p>
          </p:txBody>
        </p:sp>
      </p:grpSp>
      <p:sp>
        <p:nvSpPr>
          <p:cNvPr id="23" name="Nadpis 1">
            <a:extLst>
              <a:ext uri="{FF2B5EF4-FFF2-40B4-BE49-F238E27FC236}">
                <a16:creationId xmlns:a16="http://schemas.microsoft.com/office/drawing/2014/main" id="{2B6B4B1A-52F3-439F-A615-FAAB89592308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/>
              <a:t>Typy veřejných statků dle vyléčitelnosti a rivality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02390816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1D42EC-DC1E-4833-8839-E08FF2920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Dělení statků - příklad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BD6203-7F29-471C-8BE7-B90623DAF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r>
              <a:rPr lang="cs-CZ" sz="3600" dirty="0"/>
              <a:t>Kterým typem statků je </a:t>
            </a:r>
            <a:r>
              <a:rPr lang="cs-CZ" sz="3600" b="1" dirty="0"/>
              <a:t>silnice</a:t>
            </a:r>
            <a:r>
              <a:rPr lang="cs-CZ" sz="3600" dirty="0"/>
              <a:t>?</a:t>
            </a:r>
          </a:p>
          <a:p>
            <a:r>
              <a:rPr lang="cs-CZ" sz="3600" dirty="0"/>
              <a:t>Je přetížená či nikoliv?</a:t>
            </a:r>
          </a:p>
          <a:p>
            <a:r>
              <a:rPr lang="cs-CZ" sz="3600" dirty="0"/>
              <a:t>Je placená celá nebo jen část?</a:t>
            </a:r>
          </a:p>
          <a:p>
            <a:pPr marL="0" indent="0">
              <a:buNone/>
            </a:pPr>
            <a:endParaRPr lang="cs-CZ" dirty="0"/>
          </a:p>
          <a:p>
            <a:endParaRPr lang="cs-CZ" dirty="0">
              <a:highlight>
                <a:srgbClr val="FFFF00"/>
              </a:highlight>
            </a:endParaRPr>
          </a:p>
        </p:txBody>
      </p:sp>
      <p:pic>
        <p:nvPicPr>
          <p:cNvPr id="5" name="Obrázek 4" descr="Obsah obrázku exteriér, strom, sníh, cesta&#10;&#10;Popis byl vytvořen automaticky">
            <a:extLst>
              <a:ext uri="{FF2B5EF4-FFF2-40B4-BE49-F238E27FC236}">
                <a16:creationId xmlns:a16="http://schemas.microsoft.com/office/drawing/2014/main" id="{1F9E5726-B228-49CA-8837-5E3AA01D24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336" y="3642360"/>
            <a:ext cx="4064424" cy="304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6398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784CCB-E5FB-46F8-8F62-B2A367805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Odpověď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D41F5F5-336B-49EB-B6B6-BD3A6F4FF0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Rivalitní ve spotřebě – jen jestli je přetížená</a:t>
            </a:r>
          </a:p>
          <a:p>
            <a:r>
              <a:rPr lang="cs-CZ" dirty="0"/>
              <a:t>Vylučitelná – jen jestli je placená</a:t>
            </a:r>
          </a:p>
          <a:p>
            <a:endParaRPr lang="cs-CZ" dirty="0"/>
          </a:p>
          <a:p>
            <a:pPr eaLnBrk="1" hangingPunct="1">
              <a:spcBef>
                <a:spcPct val="40000"/>
              </a:spcBef>
              <a:buClr>
                <a:srgbClr val="669900"/>
              </a:buClr>
              <a:buFont typeface="Wingdings" pitchFamily="2" charset="2"/>
              <a:buNone/>
              <a:tabLst>
                <a:tab pos="4402138" algn="r"/>
                <a:tab pos="4684713" algn="l"/>
              </a:tabLst>
            </a:pPr>
            <a:r>
              <a:rPr lang="cs-CZ" altLang="cs-CZ" dirty="0">
                <a:solidFill>
                  <a:srgbClr val="C00000"/>
                </a:solidFill>
              </a:rPr>
              <a:t>   nepřetížená a neplacená silnice</a:t>
            </a:r>
            <a:r>
              <a:rPr lang="en-US" altLang="cs-CZ" dirty="0">
                <a:solidFill>
                  <a:srgbClr val="C00000"/>
                </a:solidFill>
              </a:rPr>
              <a:t>:  </a:t>
            </a:r>
            <a:r>
              <a:rPr lang="cs-CZ" altLang="cs-CZ" dirty="0">
                <a:solidFill>
                  <a:srgbClr val="C00000"/>
                </a:solidFill>
              </a:rPr>
              <a:t>veřejný statek</a:t>
            </a:r>
            <a:endParaRPr lang="en-US" altLang="cs-CZ" dirty="0">
              <a:solidFill>
                <a:srgbClr val="C00000"/>
              </a:solidFill>
            </a:endParaRPr>
          </a:p>
          <a:p>
            <a:pPr eaLnBrk="1" hangingPunct="1">
              <a:spcBef>
                <a:spcPct val="60000"/>
              </a:spcBef>
              <a:buClr>
                <a:srgbClr val="669900"/>
              </a:buClr>
              <a:buFont typeface="Wingdings" pitchFamily="2" charset="2"/>
              <a:buNone/>
              <a:tabLst>
                <a:tab pos="4402138" algn="r"/>
                <a:tab pos="4684713" algn="l"/>
              </a:tabLst>
            </a:pPr>
            <a:r>
              <a:rPr lang="en-US" altLang="cs-CZ" dirty="0">
                <a:solidFill>
                  <a:srgbClr val="C00000"/>
                </a:solidFill>
              </a:rPr>
              <a:t>		</a:t>
            </a:r>
            <a:r>
              <a:rPr lang="cs-CZ" altLang="cs-CZ" dirty="0">
                <a:solidFill>
                  <a:srgbClr val="C00000"/>
                </a:solidFill>
              </a:rPr>
              <a:t>nepřetížená placená silnice</a:t>
            </a:r>
            <a:r>
              <a:rPr lang="en-US" altLang="cs-CZ" dirty="0">
                <a:solidFill>
                  <a:srgbClr val="C00000"/>
                </a:solidFill>
              </a:rPr>
              <a:t>:  </a:t>
            </a:r>
            <a:r>
              <a:rPr lang="cs-CZ" altLang="cs-CZ" dirty="0">
                <a:solidFill>
                  <a:srgbClr val="C00000"/>
                </a:solidFill>
              </a:rPr>
              <a:t>přirozený monopol</a:t>
            </a:r>
            <a:endParaRPr lang="en-US" altLang="cs-CZ" dirty="0">
              <a:solidFill>
                <a:srgbClr val="C00000"/>
              </a:solidFill>
            </a:endParaRPr>
          </a:p>
          <a:p>
            <a:pPr eaLnBrk="1" hangingPunct="1">
              <a:spcBef>
                <a:spcPct val="60000"/>
              </a:spcBef>
              <a:buClr>
                <a:srgbClr val="669900"/>
              </a:buClr>
              <a:buFont typeface="Wingdings" pitchFamily="2" charset="2"/>
              <a:buNone/>
              <a:tabLst>
                <a:tab pos="4402138" algn="r"/>
                <a:tab pos="4684713" algn="l"/>
              </a:tabLst>
            </a:pPr>
            <a:r>
              <a:rPr lang="en-US" altLang="cs-CZ" dirty="0">
                <a:solidFill>
                  <a:srgbClr val="C00000"/>
                </a:solidFill>
              </a:rPr>
              <a:t>		</a:t>
            </a:r>
            <a:r>
              <a:rPr lang="cs-CZ" altLang="cs-CZ" dirty="0">
                <a:solidFill>
                  <a:srgbClr val="C00000"/>
                </a:solidFill>
              </a:rPr>
              <a:t>přetížená a neplacená silnice</a:t>
            </a:r>
            <a:r>
              <a:rPr lang="en-US" altLang="cs-CZ" dirty="0">
                <a:solidFill>
                  <a:srgbClr val="C00000"/>
                </a:solidFill>
              </a:rPr>
              <a:t>:  	</a:t>
            </a:r>
            <a:r>
              <a:rPr lang="cs-CZ" altLang="cs-CZ" dirty="0">
                <a:solidFill>
                  <a:srgbClr val="C00000"/>
                </a:solidFill>
              </a:rPr>
              <a:t>zdroje ve společném vlastnictví </a:t>
            </a:r>
            <a:endParaRPr lang="en-US" altLang="cs-CZ" dirty="0">
              <a:solidFill>
                <a:srgbClr val="C00000"/>
              </a:solidFill>
            </a:endParaRPr>
          </a:p>
          <a:p>
            <a:pPr eaLnBrk="1" hangingPunct="1">
              <a:spcBef>
                <a:spcPct val="60000"/>
              </a:spcBef>
              <a:buClr>
                <a:srgbClr val="669900"/>
              </a:buClr>
              <a:buFont typeface="Wingdings" pitchFamily="2" charset="2"/>
              <a:buNone/>
              <a:tabLst>
                <a:tab pos="4402138" algn="r"/>
                <a:tab pos="4684713" algn="l"/>
              </a:tabLst>
            </a:pPr>
            <a:r>
              <a:rPr lang="en-US" altLang="cs-CZ" dirty="0">
                <a:solidFill>
                  <a:srgbClr val="C00000"/>
                </a:solidFill>
              </a:rPr>
              <a:t>		</a:t>
            </a:r>
            <a:r>
              <a:rPr lang="cs-CZ" altLang="cs-CZ" dirty="0">
                <a:solidFill>
                  <a:srgbClr val="C00000"/>
                </a:solidFill>
              </a:rPr>
              <a:t>přetížená a placená silnice</a:t>
            </a:r>
            <a:r>
              <a:rPr lang="en-US" altLang="cs-CZ" dirty="0">
                <a:solidFill>
                  <a:srgbClr val="C00000"/>
                </a:solidFill>
              </a:rPr>
              <a:t>:  </a:t>
            </a:r>
            <a:r>
              <a:rPr lang="cs-CZ" altLang="cs-CZ" dirty="0">
                <a:solidFill>
                  <a:srgbClr val="C00000"/>
                </a:solidFill>
              </a:rPr>
              <a:t>soukromý statek</a:t>
            </a:r>
            <a:endParaRPr lang="en-US" altLang="cs-CZ" dirty="0">
              <a:solidFill>
                <a:srgbClr val="C00000"/>
              </a:solidFill>
            </a:endParaRP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CA4EE44-424C-469B-8D2A-D1BF933DB6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8069" y="243840"/>
            <a:ext cx="1883212" cy="229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472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3ACED2-9DE5-42C0-A078-DC81258B8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Problém silnic a dálnic - PPP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295BFE9-4C6D-45CE-8D94-37C0A737FE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Financování staveb pomocí soukromých investorů</a:t>
            </a:r>
          </a:p>
          <a:p>
            <a:r>
              <a:rPr lang="cs-CZ" dirty="0"/>
              <a:t>Po dostavbě bude provozován investorem</a:t>
            </a:r>
          </a:p>
          <a:p>
            <a:r>
              <a:rPr lang="cs-CZ" dirty="0"/>
              <a:t>Stát splácí na základě finančního závazku státu</a:t>
            </a:r>
          </a:p>
          <a:p>
            <a:r>
              <a:rPr lang="cs-CZ" dirty="0"/>
              <a:t>V ČR nově schválen projekt dostavby dálnice D4 </a:t>
            </a:r>
          </a:p>
          <a:p>
            <a:r>
              <a:rPr lang="cs-CZ" dirty="0"/>
              <a:t>Po splacení stavba přechází pod stát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sz="3200" b="1" dirty="0"/>
              <a:t>    O jaký se jedná v tomto případě statek?</a:t>
            </a:r>
          </a:p>
        </p:txBody>
      </p:sp>
      <p:pic>
        <p:nvPicPr>
          <p:cNvPr id="5" name="Obrázek 4" descr="Obsah obrázku scéna, směr, silnice, exteriér&#10;&#10;Popis byl vytvořen automaticky">
            <a:extLst>
              <a:ext uri="{FF2B5EF4-FFF2-40B4-BE49-F238E27FC236}">
                <a16:creationId xmlns:a16="http://schemas.microsoft.com/office/drawing/2014/main" id="{206E83DF-1B36-4D85-889B-875C48447A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6566" y="3990975"/>
            <a:ext cx="3756032" cy="250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0875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41899D-3F5F-4EC2-B059-38B011051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Problém černého pasažéra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699DBEE-20A2-4108-A2AA-74D9163892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Efektivní alokace veřejných statků, jinak hrozí selhání trhu</a:t>
            </a:r>
          </a:p>
          <a:p>
            <a:r>
              <a:rPr lang="cs-CZ" dirty="0"/>
              <a:t>Lidé nesdělují své preference</a:t>
            </a:r>
          </a:p>
          <a:p>
            <a:r>
              <a:rPr lang="cs-CZ" dirty="0"/>
              <a:t>Ostatní spotřebitelé musí platit za naši spotřebu veř. Statků</a:t>
            </a:r>
          </a:p>
          <a:p>
            <a:r>
              <a:rPr lang="cs-CZ" dirty="0"/>
              <a:t>Spotřebitel získává požitky, ale vyhne se jemu placení</a:t>
            </a:r>
          </a:p>
          <a:p>
            <a:r>
              <a:rPr lang="cs-CZ" dirty="0"/>
              <a:t>Příklady? </a:t>
            </a:r>
          </a:p>
          <a:p>
            <a:pPr marL="0" indent="0">
              <a:buNone/>
            </a:pPr>
            <a:r>
              <a:rPr lang="cs-CZ" dirty="0"/>
              <a:t> - Ohňostroj pořádaný městem</a:t>
            </a:r>
          </a:p>
        </p:txBody>
      </p:sp>
      <p:pic>
        <p:nvPicPr>
          <p:cNvPr id="5" name="Obrázek 4" descr="Obsah obrázku exteriér, osoba, doprava, autobus&#10;&#10;Popis byl vytvořen automaticky">
            <a:extLst>
              <a:ext uri="{FF2B5EF4-FFF2-40B4-BE49-F238E27FC236}">
                <a16:creationId xmlns:a16="http://schemas.microsoft.com/office/drawing/2014/main" id="{E4749B25-53A2-4E9B-AA57-4F71F588E6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9441" y="3834181"/>
            <a:ext cx="2971800" cy="2887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3782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3B0E60-E70E-412C-914A-1C0E7B76F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Problém černého pasažéra - řešení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E81DA1E-C626-4E46-A35E-DC44C0EC96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Vládní intervence – většinou formou daní</a:t>
            </a:r>
          </a:p>
          <a:p>
            <a:r>
              <a:rPr lang="cs-CZ" dirty="0"/>
              <a:t>Dohoda spotřebitelů</a:t>
            </a:r>
          </a:p>
        </p:txBody>
      </p:sp>
    </p:spTree>
    <p:extLst>
      <p:ext uri="{BB962C8B-B14F-4D97-AF65-F5344CB8AC3E}">
        <p14:creationId xmlns:p14="http://schemas.microsoft.com/office/powerpoint/2010/main" val="789859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D6A1E5-6696-4ABB-AC27-73DA6CBFE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2. Podmínky zápočtu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9D7FFCD-03C3-4B39-8948-EB811524A2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Absolvování zápočtového testu</a:t>
            </a:r>
          </a:p>
          <a:p>
            <a:r>
              <a:rPr lang="cs-CZ" b="1" dirty="0"/>
              <a:t>Docházka na semináře, povolena 1 absence</a:t>
            </a:r>
            <a:endParaRPr lang="cs-CZ" dirty="0"/>
          </a:p>
          <a:p>
            <a:r>
              <a:rPr lang="cs-CZ" dirty="0"/>
              <a:t>Otázky budou typu zaškrtávací, otevřené, pravda/nepravda.</a:t>
            </a:r>
          </a:p>
          <a:p>
            <a:r>
              <a:rPr lang="cs-CZ" dirty="0"/>
              <a:t>Hranice pro úspěšné složení testu bude </a:t>
            </a:r>
            <a:r>
              <a:rPr lang="cs-CZ" b="1" dirty="0"/>
              <a:t>60 %</a:t>
            </a:r>
          </a:p>
          <a:p>
            <a:r>
              <a:rPr lang="cs-CZ" dirty="0"/>
              <a:t>Lze psát opravný zápočtový test</a:t>
            </a:r>
          </a:p>
          <a:p>
            <a:r>
              <a:rPr lang="cs-CZ" dirty="0"/>
              <a:t>Zápočtový test se bude psát písemně</a:t>
            </a:r>
          </a:p>
          <a:p>
            <a:r>
              <a:rPr lang="cs-CZ" dirty="0"/>
              <a:t>Podrobnější informace ohledně testu budou sděleny v průběhu semestru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04413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/>
              <a:t>Zdroje ve společném vlastnictví </a:t>
            </a:r>
            <a:endParaRPr lang="en-US" altLang="cs-CZ" dirty="0"/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493520"/>
            <a:ext cx="9506272" cy="5175840"/>
          </a:xfrm>
        </p:spPr>
        <p:txBody>
          <a:bodyPr/>
          <a:lstStyle/>
          <a:p>
            <a:pPr eaLnBrk="1" hangingPunct="1"/>
            <a:r>
              <a:rPr lang="cs-CZ" altLang="cs-CZ" dirty="0"/>
              <a:t>Stejně jako čistě veřejné statky, jedná se o nevylučitelné zdroje </a:t>
            </a:r>
          </a:p>
          <a:p>
            <a:pPr lvl="1" eaLnBrk="1" hangingPunct="1"/>
            <a:r>
              <a:rPr lang="cs-CZ" altLang="cs-CZ" sz="2800" dirty="0"/>
              <a:t>Nelze vyloučit černého pasažéra ze spotřeby</a:t>
            </a:r>
            <a:endParaRPr lang="en-GB" altLang="cs-CZ" sz="2800" dirty="0"/>
          </a:p>
          <a:p>
            <a:pPr lvl="1" eaLnBrk="1" hangingPunct="1"/>
            <a:r>
              <a:rPr lang="cs-CZ" altLang="cs-CZ" sz="2800" dirty="0"/>
              <a:t>Málo firem chce poskytovat </a:t>
            </a:r>
          </a:p>
          <a:p>
            <a:pPr lvl="1" eaLnBrk="1" hangingPunct="1"/>
            <a:r>
              <a:rPr lang="cs-CZ" altLang="cs-CZ" sz="2800" dirty="0"/>
              <a:t>Vláda musí zajistit jejich poskytování </a:t>
            </a:r>
            <a:endParaRPr lang="en-GB" altLang="cs-CZ" sz="2800" dirty="0"/>
          </a:p>
          <a:p>
            <a:pPr eaLnBrk="1" hangingPunct="1"/>
            <a:r>
              <a:rPr lang="cs-CZ" altLang="cs-CZ" dirty="0"/>
              <a:t>Problém s těmito statky je, že jsou rivalitní ve spotřebě</a:t>
            </a:r>
            <a:endParaRPr lang="en-GB" altLang="cs-CZ" dirty="0"/>
          </a:p>
          <a:p>
            <a:pPr lvl="1" eaLnBrk="1" hangingPunct="1"/>
            <a:r>
              <a:rPr lang="cs-CZ" altLang="cs-CZ" sz="2800" dirty="0"/>
              <a:t>Každý může více užívat</a:t>
            </a:r>
            <a:endParaRPr lang="en-GB" altLang="cs-CZ" sz="2800" dirty="0"/>
          </a:p>
          <a:p>
            <a:pPr lvl="1" eaLnBrk="1" hangingPunct="1"/>
            <a:r>
              <a:rPr lang="cs-CZ" altLang="cs-CZ" sz="2800" dirty="0"/>
              <a:t>Regulace ze strany vlády</a:t>
            </a:r>
          </a:p>
          <a:p>
            <a:pPr lvl="1" eaLnBrk="1" hangingPunct="1"/>
            <a:endParaRPr lang="cs-CZ" altLang="cs-CZ" sz="2800" dirty="0"/>
          </a:p>
          <a:p>
            <a:pPr marL="457200" lvl="1" indent="0" eaLnBrk="1" hangingPunct="1">
              <a:buNone/>
            </a:pPr>
            <a:endParaRPr lang="cs-CZ" altLang="cs-CZ" sz="2800" dirty="0"/>
          </a:p>
          <a:p>
            <a:pPr lvl="1" eaLnBrk="1" hangingPunct="1"/>
            <a:endParaRPr lang="en-GB" altLang="cs-CZ" dirty="0"/>
          </a:p>
        </p:txBody>
      </p:sp>
    </p:spTree>
    <p:extLst>
      <p:ext uri="{BB962C8B-B14F-4D97-AF65-F5344CB8AC3E}">
        <p14:creationId xmlns:p14="http://schemas.microsoft.com/office/powerpoint/2010/main" val="37754702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944D6B-AF55-40DF-8D43-FAD26A811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Tragédie obecní pastviny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BB533A-3B7A-4F04-810E-B80E143DEA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Nastává problém, když existuje veřejný zdroj a neomezené čerpání komunitou</a:t>
            </a:r>
          </a:p>
          <a:p>
            <a:r>
              <a:rPr lang="cs-CZ" dirty="0"/>
              <a:t>Omezený zdroj je sdílen a užíván komunitou a dochází k jeho nenávratnému vyčerpání (eroze surovinové základny)</a:t>
            </a:r>
          </a:p>
          <a:p>
            <a:r>
              <a:rPr lang="cs-CZ" dirty="0"/>
              <a:t>Pojem pochází od </a:t>
            </a:r>
            <a:r>
              <a:rPr lang="cs-CZ" b="1" i="1" dirty="0" err="1"/>
              <a:t>Garetta</a:t>
            </a:r>
            <a:r>
              <a:rPr lang="cs-CZ" b="1" i="1" dirty="0"/>
              <a:t> </a:t>
            </a:r>
            <a:r>
              <a:rPr lang="cs-CZ" b="1" i="1" dirty="0" err="1"/>
              <a:t>Hardina</a:t>
            </a:r>
            <a:r>
              <a:rPr lang="cs-CZ" b="1" i="1" dirty="0"/>
              <a:t> </a:t>
            </a:r>
            <a:r>
              <a:rPr lang="cs-CZ" dirty="0"/>
              <a:t>z roku 1968</a:t>
            </a:r>
          </a:p>
          <a:p>
            <a:r>
              <a:rPr lang="cs-CZ" dirty="0"/>
              <a:t>Historický kontext Anglie 16. století</a:t>
            </a:r>
          </a:p>
          <a:p>
            <a:r>
              <a:rPr lang="cs-CZ" dirty="0"/>
              <a:t>Maximalizace výnosu jedince</a:t>
            </a:r>
          </a:p>
          <a:p>
            <a:r>
              <a:rPr lang="cs-CZ" dirty="0"/>
              <a:t>Rostoucí náklady pro celou komunitu – </a:t>
            </a:r>
          </a:p>
          <a:p>
            <a:pPr marL="0" indent="0">
              <a:buNone/>
            </a:pPr>
            <a:r>
              <a:rPr lang="cs-CZ" b="1" dirty="0"/>
              <a:t>    tragédie</a:t>
            </a:r>
          </a:p>
        </p:txBody>
      </p:sp>
      <p:pic>
        <p:nvPicPr>
          <p:cNvPr id="5" name="Obrázek 4" descr="Obsah obrázku tráva, exteriér, kráva, pole&#10;&#10;Popis byl vytvořen automaticky">
            <a:extLst>
              <a:ext uri="{FF2B5EF4-FFF2-40B4-BE49-F238E27FC236}">
                <a16:creationId xmlns:a16="http://schemas.microsoft.com/office/drawing/2014/main" id="{6E35B8D2-3B5B-4023-9B00-FE95AC7BC3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280" y="4023995"/>
            <a:ext cx="3515360" cy="2636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6635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A2ECC5-3E05-4955-A1D5-39BE02904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Tragédie obecní pastviny - příklady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3E48450-9CA7-437A-8FE9-D3B66E740D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Pastvina o dané rozloze může uživit 100 ovcí. Při tomto množství dochází k napasení všech a není zde problém s vyčerpáním zdroje. Tráva stačí dorůstat. V případě, že by soukromý vlastník této pastviny vyhnal 200 ovcí – stádo by vyžralo všechnu trávu i s kořínky – devastace. Travní porost by poté sotva stačil na 20 ovcí, avšak toto stádo by zabránilo dorůstání trávy. </a:t>
            </a:r>
          </a:p>
          <a:p>
            <a:r>
              <a:rPr lang="cs-CZ" dirty="0"/>
              <a:t>V případě 20 rodin v obci by při racionálním uvažování vyslala každá 5 ovcí – dosažení dlouhodobého maximálního zisku. V obci se najde několik rodin, kteří vyženou na pastvu více než 5 obcí – tragédie. Maximalizace zisku – náklady pro celou komunitu</a:t>
            </a:r>
          </a:p>
          <a:p>
            <a:pPr marL="0" indent="0">
              <a:buNone/>
            </a:pPr>
            <a:r>
              <a:rPr lang="cs-CZ" i="1" dirty="0"/>
              <a:t>Zdroj: </a:t>
            </a:r>
            <a:r>
              <a:rPr lang="cs-CZ" i="1" dirty="0" err="1"/>
              <a:t>Mankiw</a:t>
            </a:r>
            <a:r>
              <a:rPr lang="cs-CZ" i="1" dirty="0"/>
              <a:t> Gregory, 2000</a:t>
            </a:r>
          </a:p>
        </p:txBody>
      </p:sp>
    </p:spTree>
    <p:extLst>
      <p:ext uri="{BB962C8B-B14F-4D97-AF65-F5344CB8AC3E}">
        <p14:creationId xmlns:p14="http://schemas.microsoft.com/office/powerpoint/2010/main" val="15493678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6A57AD-A87B-4CAA-9119-4FC1EA3F6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Tragédie obecní pastviny - příklady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078F81-E837-4FAC-B3F7-30BF0AC736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„Co je všech, není vlastně nikoho“</a:t>
            </a:r>
          </a:p>
          <a:p>
            <a:r>
              <a:rPr lang="cs-CZ" dirty="0"/>
              <a:t>Společná zahrada obyvatel bloku domů. Všichni mají zájem, aby vypadala zahrada co nejlépe. Avšak každý doufá, že o zahradu bude pečovat někdo jiný.</a:t>
            </a:r>
          </a:p>
          <a:p>
            <a:r>
              <a:rPr lang="cs-CZ" dirty="0"/>
              <a:t>Mnoho příkladů lze v současnosti nalézt v oblasti životního prostředí – problém eroze půdy, rybolov, lov zvířat, atd. </a:t>
            </a:r>
          </a:p>
        </p:txBody>
      </p:sp>
    </p:spTree>
    <p:extLst>
      <p:ext uri="{BB962C8B-B14F-4D97-AF65-F5344CB8AC3E}">
        <p14:creationId xmlns:p14="http://schemas.microsoft.com/office/powerpoint/2010/main" val="23553781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3F573F-26AA-4AA0-B878-9462941C7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Tragédie obecní pastviny – řešení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97877B1-D3A5-4ADD-A9BD-2C966668AB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200" b="1" dirty="0"/>
              <a:t>Privatizace zdroje </a:t>
            </a:r>
            <a:r>
              <a:rPr lang="cs-CZ" sz="3200" dirty="0"/>
              <a:t>– odpovědnost majitele za zdroj, regulace užívání</a:t>
            </a:r>
          </a:p>
          <a:p>
            <a:r>
              <a:rPr lang="cs-CZ" sz="3200" b="1" dirty="0"/>
              <a:t>Regulace užívání společného zdroje </a:t>
            </a:r>
            <a:r>
              <a:rPr lang="cs-CZ" sz="3200" dirty="0"/>
              <a:t>– alokace práv využití zdroje, emisní povolenky, atd. </a:t>
            </a:r>
          </a:p>
          <a:p>
            <a:r>
              <a:rPr lang="cs-CZ" sz="3200" b="1" dirty="0"/>
              <a:t>Regulace porodnosti </a:t>
            </a:r>
            <a:r>
              <a:rPr lang="cs-CZ" sz="3200" dirty="0"/>
              <a:t>– princip vychází z práce </a:t>
            </a:r>
            <a:r>
              <a:rPr lang="cs-CZ" sz="3200" dirty="0" err="1"/>
              <a:t>Hardina</a:t>
            </a:r>
            <a:r>
              <a:rPr lang="cs-CZ" sz="3200" dirty="0"/>
              <a:t>, který uvažuje, že s růstem populace dochází k devastaci životního prostředí.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5818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BC7CE6-C81A-48FA-BDF5-2A385584A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3. Materiály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65B2990-7857-4D1D-997F-827C7F7FFD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Veškeré materiály budou umístěny na </a:t>
            </a:r>
            <a:r>
              <a:rPr lang="cs-CZ" dirty="0" err="1"/>
              <a:t>Moodle</a:t>
            </a:r>
            <a:endParaRPr lang="cs-CZ" dirty="0"/>
          </a:p>
          <a:p>
            <a:r>
              <a:rPr lang="cs-CZ" dirty="0"/>
              <a:t>Prezentace, doplňkové studijní materiály, atd. </a:t>
            </a:r>
          </a:p>
        </p:txBody>
      </p:sp>
      <p:pic>
        <p:nvPicPr>
          <p:cNvPr id="5" name="Obrázek 4" descr="Obsah obrázku text, box&#10;&#10;Popis byl vytvořen automaticky">
            <a:extLst>
              <a:ext uri="{FF2B5EF4-FFF2-40B4-BE49-F238E27FC236}">
                <a16:creationId xmlns:a16="http://schemas.microsoft.com/office/drawing/2014/main" id="{714BE6D6-8D0C-4B50-8D6C-0267157BD0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237" y="3007043"/>
            <a:ext cx="5071872" cy="3169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545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E2909A-000B-4D51-B080-5567E6188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pojmy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055598-F279-4458-A865-560E52F4A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610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u="sng" dirty="0"/>
              <a:t>Užitek</a:t>
            </a:r>
            <a:r>
              <a:rPr lang="cs-CZ" sz="3200" u="sng" dirty="0"/>
              <a:t> </a:t>
            </a:r>
            <a:r>
              <a:rPr lang="cs-CZ" sz="3200" dirty="0"/>
              <a:t>- Subjektivní pocit uspokojení plynoucí ze spotřeby statků či služeb. Spotřebitel se snaží maximalizovat svůj užitek.</a:t>
            </a:r>
          </a:p>
          <a:p>
            <a:pPr marL="0" indent="0">
              <a:buNone/>
            </a:pPr>
            <a:r>
              <a:rPr lang="cs-CZ" sz="3200" b="1" u="sng" dirty="0"/>
              <a:t>Potřeba</a:t>
            </a:r>
            <a:r>
              <a:rPr lang="cs-CZ" sz="3200" dirty="0"/>
              <a:t> – pocítěný nedostatek nebo nutnost, stav nedostatku po nezbytné složce základního uspokojování </a:t>
            </a:r>
          </a:p>
          <a:p>
            <a:pPr marL="0" indent="0">
              <a:buNone/>
            </a:pPr>
            <a:r>
              <a:rPr lang="cs-CZ" sz="3200" b="1" i="1" dirty="0"/>
              <a:t>Ekonomické hledisko členění potřeb</a:t>
            </a:r>
            <a:r>
              <a:rPr lang="cs-CZ" sz="3200" i="1" dirty="0"/>
              <a:t>:  </a:t>
            </a:r>
            <a:r>
              <a:rPr lang="cs-CZ" sz="3200" dirty="0"/>
              <a:t>základní potřeby, vyšší potřeby, nahodilé potřeby, uměle vyvolané potřeby</a:t>
            </a:r>
          </a:p>
          <a:p>
            <a:pPr marL="0" indent="0">
              <a:buNone/>
            </a:pPr>
            <a:r>
              <a:rPr lang="cs-CZ" sz="3200" b="1" dirty="0"/>
              <a:t>Normativní ekonomika </a:t>
            </a:r>
            <a:r>
              <a:rPr lang="cs-CZ" sz="3200" dirty="0"/>
              <a:t>– jak by to mělo být, dle teorie</a:t>
            </a:r>
          </a:p>
          <a:p>
            <a:pPr marL="0" indent="0">
              <a:buNone/>
            </a:pPr>
            <a:r>
              <a:rPr lang="cs-CZ" sz="3200" b="1" dirty="0"/>
              <a:t>Positivní ekonomika </a:t>
            </a:r>
            <a:r>
              <a:rPr lang="cs-CZ" sz="3200" dirty="0"/>
              <a:t>– jak to ve skutečnosti je, reálná data</a:t>
            </a:r>
          </a:p>
        </p:txBody>
      </p:sp>
    </p:spTree>
    <p:extLst>
      <p:ext uri="{BB962C8B-B14F-4D97-AF65-F5344CB8AC3E}">
        <p14:creationId xmlns:p14="http://schemas.microsoft.com/office/powerpoint/2010/main" val="24232229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9446E6-FF7F-42B9-BB8F-532261B75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Teorie potřeb dle </a:t>
            </a:r>
            <a:r>
              <a:rPr lang="cs-CZ" dirty="0" err="1"/>
              <a:t>Maslowa</a:t>
            </a:r>
            <a:endParaRPr lang="cs-CZ" dirty="0"/>
          </a:p>
        </p:txBody>
      </p:sp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593D9FCE-F4E5-4D9F-B849-5E0C33A499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538" y="1553528"/>
            <a:ext cx="6972202" cy="4584223"/>
          </a:xfr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D6189637-2E71-4364-A354-2CCF0ED2975F}"/>
              </a:ext>
            </a:extLst>
          </p:cNvPr>
          <p:cNvSpPr txBox="1"/>
          <p:nvPr/>
        </p:nvSpPr>
        <p:spPr>
          <a:xfrm>
            <a:off x="1394559" y="6137751"/>
            <a:ext cx="4069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Kotler</a:t>
            </a:r>
          </a:p>
        </p:txBody>
      </p:sp>
    </p:spTree>
    <p:extLst>
      <p:ext uri="{BB962C8B-B14F-4D97-AF65-F5344CB8AC3E}">
        <p14:creationId xmlns:p14="http://schemas.microsoft.com/office/powerpoint/2010/main" val="2890236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AA2E15-B383-42BA-806B-550465838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Model národního hospodářství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73F909-A5D1-485D-B38E-98DC68F3B0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DB0B4DDC-5096-4595-9973-B364EBD1B9FE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52523" y="1519926"/>
            <a:ext cx="8582077" cy="49627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11416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6363CB-2176-486A-B116-9A95C0C5C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výdaje jako % z HDP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470AA0A0-088D-964A-16F2-F8B90B2452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76" y="1881390"/>
            <a:ext cx="11068248" cy="3563976"/>
          </a:xfr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684DE880-A4ED-8FD0-3E8E-DDAE7A921091}"/>
              </a:ext>
            </a:extLst>
          </p:cNvPr>
          <p:cNvSpPr txBox="1"/>
          <p:nvPr/>
        </p:nvSpPr>
        <p:spPr>
          <a:xfrm>
            <a:off x="934278" y="5784574"/>
            <a:ext cx="5337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</a:t>
            </a:r>
            <a:r>
              <a:rPr lang="en-US" i="1" dirty="0"/>
              <a:t>OECD National Accounts Statistics</a:t>
            </a:r>
            <a:r>
              <a:rPr lang="en-US" dirty="0"/>
              <a:t> (database).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0905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F8ECEA-AC3B-40FF-B685-38363E5D8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Dělení národního hospodářství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C1BE46D-86C5-4E56-97C6-1EECAB0F2B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Národní hospodářství uspokojuje potřeby společnosti – materiální potřeby a vytváří podmínky pro uspokojení nemateriálních potřeb. NF tvoří soustavu prvků a vztahů mezi nimi. Je součást společnosti jako systému. </a:t>
            </a:r>
          </a:p>
          <a:p>
            <a:r>
              <a:rPr lang="cs-CZ" dirty="0"/>
              <a:t>Veřejný sektor – část NH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1A4455B-E216-4058-A307-E8A0E39DECC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4909" y="3108625"/>
            <a:ext cx="4629150" cy="3552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943476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28142</TotalTime>
  <Words>1474</Words>
  <Application>Microsoft Office PowerPoint</Application>
  <PresentationFormat>Širokoúhlá obrazovka</PresentationFormat>
  <Paragraphs>194</Paragraphs>
  <Slides>34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34</vt:i4>
      </vt:variant>
    </vt:vector>
  </HeadingPairs>
  <TitlesOfParts>
    <vt:vector size="39" baseType="lpstr">
      <vt:lpstr>Arial</vt:lpstr>
      <vt:lpstr>Calibri</vt:lpstr>
      <vt:lpstr>Calibri Light</vt:lpstr>
      <vt:lpstr>Wingdings</vt:lpstr>
      <vt:lpstr>Motiv Office</vt:lpstr>
      <vt:lpstr>Veřejné finance 1. seminář FTVS UK</vt:lpstr>
      <vt:lpstr>1. Program seminářů </vt:lpstr>
      <vt:lpstr>2. Podmínky zápočtu</vt:lpstr>
      <vt:lpstr>3. Materiály</vt:lpstr>
      <vt:lpstr>Základní pojmy </vt:lpstr>
      <vt:lpstr>Teorie potřeb dle Maslowa</vt:lpstr>
      <vt:lpstr>Model národního hospodářství</vt:lpstr>
      <vt:lpstr>Veřejné výdaje jako % z HDP</vt:lpstr>
      <vt:lpstr>Dělení národního hospodářství</vt:lpstr>
      <vt:lpstr>Dělení národního hospodářství</vt:lpstr>
      <vt:lpstr>Způsoby financování </vt:lpstr>
      <vt:lpstr>Veřejný sektor</vt:lpstr>
      <vt:lpstr>Vliv extrémního rozdělení příjmu</vt:lpstr>
      <vt:lpstr>% populace žijící pod 1 USD za den</vt:lpstr>
      <vt:lpstr>Giniho koeficient</vt:lpstr>
      <vt:lpstr>Giniho koeficient ve světě (2021)</vt:lpstr>
      <vt:lpstr>Charakteristika veřejného sektoru</vt:lpstr>
      <vt:lpstr>Prezentace aplikace PowerPoint</vt:lpstr>
      <vt:lpstr>Prezentace aplikace PowerPoint</vt:lpstr>
      <vt:lpstr>Veřejné statky</vt:lpstr>
      <vt:lpstr>Čistý veřejný statek - charakteristiky</vt:lpstr>
      <vt:lpstr>Členění statků dle ekonomických vlastností</vt:lpstr>
      <vt:lpstr>Typy statků</vt:lpstr>
      <vt:lpstr>Prezentace aplikace PowerPoint</vt:lpstr>
      <vt:lpstr>Dělení statků - příklad</vt:lpstr>
      <vt:lpstr>Odpověď</vt:lpstr>
      <vt:lpstr>Problém silnic a dálnic - PPP</vt:lpstr>
      <vt:lpstr>Problém černého pasažéra</vt:lpstr>
      <vt:lpstr>Problém černého pasažéra - řešení</vt:lpstr>
      <vt:lpstr>Zdroje ve společném vlastnictví </vt:lpstr>
      <vt:lpstr>Tragédie obecní pastviny</vt:lpstr>
      <vt:lpstr>Tragédie obecní pastviny - příklady</vt:lpstr>
      <vt:lpstr>Tragédie obecní pastviny - příklady</vt:lpstr>
      <vt:lpstr>Tragédie obecní pastviny – řešení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Veřejné finance 1. seminář FTVS UK</dc:title>
  <dc:creator>Čermák Michal</dc:creator>
  <cp:lastModifiedBy>Jan Šíma</cp:lastModifiedBy>
  <cp:revision>44</cp:revision>
  <cp:lastPrinted>2021-02-15T08:35:55Z</cp:lastPrinted>
  <dcterms:created xsi:type="dcterms:W3CDTF">2021-02-14T20:18:26Z</dcterms:created>
  <dcterms:modified xsi:type="dcterms:W3CDTF">2024-05-03T12:32:46Z</dcterms:modified>
</cp:coreProperties>
</file>