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494" r:id="rId5"/>
    <p:sldId id="262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492" r:id="rId16"/>
    <p:sldId id="493" r:id="rId17"/>
    <p:sldId id="276" r:id="rId18"/>
    <p:sldId id="495" r:id="rId19"/>
    <p:sldId id="261" r:id="rId20"/>
    <p:sldId id="482" r:id="rId21"/>
    <p:sldId id="483" r:id="rId22"/>
    <p:sldId id="486" r:id="rId23"/>
    <p:sldId id="487" r:id="rId24"/>
    <p:sldId id="467" r:id="rId25"/>
    <p:sldId id="488" r:id="rId26"/>
    <p:sldId id="489" r:id="rId27"/>
    <p:sldId id="490" r:id="rId28"/>
    <p:sldId id="484" r:id="rId29"/>
    <p:sldId id="485" r:id="rId30"/>
    <p:sldId id="480" r:id="rId31"/>
    <p:sldId id="260" r:id="rId32"/>
    <p:sldId id="263" r:id="rId33"/>
    <p:sldId id="264" r:id="rId34"/>
    <p:sldId id="265" r:id="rId35"/>
  </p:sldIdLst>
  <p:sldSz cx="12192000" cy="6858000"/>
  <p:notesSz cx="6889750" cy="9671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98B398DF-EEEF-4BE0-AD89-530A443EA7DB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B2FAA2E7-58E4-428D-A15C-5520974D0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70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832849" indent="-320326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281308" indent="-25626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793830" indent="-25626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306353" indent="-256262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818876" indent="-2562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3331399" indent="-2562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843922" indent="-2562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4356445" indent="-2562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7F6B94-B8FF-41D3-B0ED-95ECF37747B2}" type="slidenum">
              <a:rPr lang="en-US" altLang="cs-CZ" sz="1300"/>
              <a:pPr eaLnBrk="1" hangingPunct="1"/>
              <a:t>24</a:t>
            </a:fld>
            <a:endParaRPr lang="en-US" altLang="cs-CZ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59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2849" indent="-32032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1308" indent="-25626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93830" indent="-25626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306353" indent="-25626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18876" indent="-256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331399" indent="-256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843922" indent="-256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56445" indent="-256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D0696E-FFC0-45EB-A2E0-6B4C850F5858}" type="slidenum">
              <a:rPr lang="en-US" altLang="cs-CZ"/>
              <a:pPr eaLnBrk="1" hangingPunct="1"/>
              <a:t>30</a:t>
            </a:fld>
            <a:endParaRPr lang="en-US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8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61644-AC01-4439-9616-58384FD42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025FAA-8800-4E28-9E7C-3B61F276D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0510A-2D3A-4740-991B-014C310B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E481D6-BD12-4C83-9B83-81618D8C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DF55E-37A8-42AB-9FA1-3E7549AD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E0F4F-3ADA-4F57-BF89-4A573417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68ACF5-4235-47D8-9A5B-C1779BE7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AE20B-4E3F-4FA7-A6CC-79A3FD82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4B709E-F1D1-4515-9603-8F9FBE29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11C66-F8B8-4781-A850-27017ED2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6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200438-90FA-4AA8-8562-FE6B90898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C2659C-7597-478C-864B-FA8635BAF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5A823-3591-45AA-96C4-2FDB5679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A801F1-D9E2-4EA4-B343-4E3E578E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133D3-0F5C-413D-9C05-E3328E64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6465D-12E9-4BC4-92F7-19556A6B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35034-C127-471D-83D0-B76AC55C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15DE7-0643-4FA4-81C6-2D9F0ED4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11016-DC94-4C71-AD7F-2A732E82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BB54B-D083-44B2-96B8-C67B5900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0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F5338-824D-420B-A3DA-7B3300C4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89C183-E3C6-4128-9DA6-16EDB588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93F730-0ED4-4F3E-B1FF-D2BC6031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A045D0-7A38-4783-B0E8-C2E4DB81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98C65-565B-48B6-B0C7-5CB20FCC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00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5D94C-9D4B-460F-8D5E-0A6B9918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27E98-C874-411C-BF3E-5F082BEA4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E01372-CD55-42E2-BDF9-04BEAE562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4AE3E-F672-49B7-803C-B379012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06FF40-F99C-4284-9A81-766541E7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B220F4-B9CE-4BE7-A2F2-97602B62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5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B6644-F258-4A2E-B031-2D5EA42C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5FB8FB-3FF1-4AAD-A504-D241EF43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88EA3D-874B-43F6-ABF8-C21277349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013B73-B8CB-4997-83EE-F573E686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C2FF1B-288D-420F-A068-C0B1CB280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B71289-60D0-4F12-8B28-5DD74D80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A91F8C-8CCF-4713-A36E-A9648EB4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A1423-DF29-4B29-A32D-9405ABB1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7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A1714-1EAB-4153-89B3-7C30963F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BE617F-F241-4A98-AAE3-13508477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9B997A-85E6-45D4-96BE-10568AFF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BF2A48-5E1F-4A29-8CB1-0423DA81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67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90AF74-940F-4FE9-81D5-F72E903C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800B9A-1652-4E2F-8B04-57BA50EB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42106A-EA47-44DB-B069-0B066D14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96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C8839-8CC2-400A-AEC2-B134704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FBEEB-50DF-474F-B0EA-EEE91919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D51260-DD44-4310-80CD-2FABDB863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6089E0-32A5-4DFF-91B7-3A419B2F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812A23-DA47-48C7-8E18-239FBE35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2AA4A5-1012-4F22-B168-5CB3D6AD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15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BBCF7-FD5B-4976-AB57-EC6022D4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A5A26C-93E3-43B9-B76C-538E94B46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2FFBCF-FE3F-43C8-810A-2381FC87A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597DD7-F843-4F84-98C9-40980D1B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027A89-773F-4E4D-B000-145170C9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0BA655-964B-49D4-AA63-90BD694E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2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F569FE-0514-422D-8733-03C67E0E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8EA7FC-7E44-44BD-8AFE-981252E5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5225D9-72E2-40C3-872D-BA858E273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E8CD-2968-4E0A-9583-814585F2A029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742BCF-5803-4D53-97C0-CC5A9AAD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6D5F3-D75C-40E6-B650-987E53EF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8B9B-3D4A-4255-9C0D-23CAAC2CA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3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DC2B-A08D-4322-A146-1626D31A2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finance</a:t>
            </a:r>
            <a:br>
              <a:rPr lang="cs-CZ" dirty="0"/>
            </a:br>
            <a:r>
              <a:rPr lang="cs-CZ" sz="4000" dirty="0"/>
              <a:t>1. seminář</a:t>
            </a:r>
            <a:br>
              <a:rPr lang="cs-CZ" dirty="0"/>
            </a:br>
            <a:r>
              <a:rPr lang="cs-CZ" sz="3200" dirty="0"/>
              <a:t>FTVS 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0907D-8941-4C78-AEBA-6F9A57F4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427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Michal Čermák</a:t>
            </a:r>
          </a:p>
          <a:p>
            <a:r>
              <a:rPr lang="cs-CZ" i="1" dirty="0"/>
              <a:t>cermak@pef.czu.cz</a:t>
            </a:r>
          </a:p>
        </p:txBody>
      </p:sp>
      <p:pic>
        <p:nvPicPr>
          <p:cNvPr id="5" name="Obrázek 4" descr="Obsah obrázku text, indikátor&#10;&#10;Popis byl vytvořen automaticky">
            <a:extLst>
              <a:ext uri="{FF2B5EF4-FFF2-40B4-BE49-F238E27FC236}">
                <a16:creationId xmlns:a16="http://schemas.microsoft.com/office/drawing/2014/main" id="{62486346-8842-4195-BFCD-CDAB90A84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1" y="3374981"/>
            <a:ext cx="4177877" cy="27852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7F3418B-A640-4C73-9359-A3897C142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26" y="3446123"/>
            <a:ext cx="4004763" cy="26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86D30-A985-4C70-A38B-E550D191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národního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AA80D-4B83-47FB-8A85-53F5CBA8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Dle odvětví </a:t>
            </a:r>
            <a:r>
              <a:rPr lang="cs-CZ" dirty="0"/>
              <a:t>– výroba, služby (materiální, nemateriální potřeby). Význam veřejného sektoru v oblasti nemateriálních potřeb (veřejná správa, armáda, justice, kultura, školství, výzkum, doprava, sociální služby)</a:t>
            </a:r>
          </a:p>
          <a:p>
            <a:r>
              <a:rPr lang="cs-CZ" b="1" dirty="0"/>
              <a:t>Dle sektorů </a:t>
            </a:r>
            <a:r>
              <a:rPr lang="cs-CZ" dirty="0"/>
              <a:t>– primární (prvovýroba), sekundární (</a:t>
            </a:r>
            <a:r>
              <a:rPr lang="cs-CZ" dirty="0" err="1"/>
              <a:t>zpracovatelství</a:t>
            </a:r>
            <a:r>
              <a:rPr lang="cs-CZ" dirty="0"/>
              <a:t>), terciální (služby), </a:t>
            </a:r>
            <a:r>
              <a:rPr lang="cs-CZ" dirty="0" err="1"/>
              <a:t>kvartární</a:t>
            </a:r>
            <a:r>
              <a:rPr lang="cs-CZ" dirty="0"/>
              <a:t> (veřejný charakter služeb – společenské potřeby), </a:t>
            </a:r>
            <a:r>
              <a:rPr lang="cs-CZ" dirty="0" err="1"/>
              <a:t>kvintální</a:t>
            </a:r>
            <a:r>
              <a:rPr lang="cs-CZ" dirty="0"/>
              <a:t> (rozvoj člověka)</a:t>
            </a:r>
          </a:p>
          <a:p>
            <a:r>
              <a:rPr lang="cs-CZ" b="1" dirty="0"/>
              <a:t>Dle vlastnictví </a:t>
            </a:r>
            <a:r>
              <a:rPr lang="cs-CZ" dirty="0"/>
              <a:t>– soukromý, veřejný – státní, municipální</a:t>
            </a:r>
          </a:p>
          <a:p>
            <a:r>
              <a:rPr lang="cs-CZ" b="1" dirty="0"/>
              <a:t>Podle zdrojů financování provozu </a:t>
            </a:r>
            <a:r>
              <a:rPr lang="cs-CZ" dirty="0"/>
              <a:t>– ziskový – příjem z prodeje statků za tržní cenu, soukromé subjekty, minimum státních podniků, neziskový – užitek, cena stanovená na základě veřejného zájmu</a:t>
            </a:r>
          </a:p>
        </p:txBody>
      </p:sp>
    </p:spTree>
    <p:extLst>
      <p:ext uri="{BB962C8B-B14F-4D97-AF65-F5344CB8AC3E}">
        <p14:creationId xmlns:p14="http://schemas.microsoft.com/office/powerpoint/2010/main" val="232667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3203A-F66B-4531-AD2C-4E6D6CFD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financování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5639E-20DB-4445-9057-AE9F1CC9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Veřejné finance </a:t>
            </a:r>
            <a:r>
              <a:rPr lang="cs-CZ" dirty="0"/>
              <a:t>– veřejné rozpočty, přerozdělování zdrojů</a:t>
            </a:r>
          </a:p>
          <a:p>
            <a:r>
              <a:rPr lang="cs-CZ" b="1" dirty="0"/>
              <a:t>Soukromé finance </a:t>
            </a:r>
            <a:r>
              <a:rPr lang="cs-CZ" dirty="0"/>
              <a:t>– soukromé subjekty, uspokojování potřeb</a:t>
            </a:r>
          </a:p>
          <a:p>
            <a:r>
              <a:rPr lang="cs-CZ" b="1" dirty="0"/>
              <a:t>Smíšené finance </a:t>
            </a:r>
            <a:r>
              <a:rPr lang="cs-CZ" dirty="0"/>
              <a:t>– projekty typu PPP (partnerství veřejného a soukromého sektoru)</a:t>
            </a:r>
          </a:p>
        </p:txBody>
      </p:sp>
    </p:spTree>
    <p:extLst>
      <p:ext uri="{BB962C8B-B14F-4D97-AF65-F5344CB8AC3E}">
        <p14:creationId xmlns:p14="http://schemas.microsoft.com/office/powerpoint/2010/main" val="420942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D8A5A-9CCE-4634-9D1B-0585F44F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Veřejný sektor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E1E6C-AC4D-4E31-9842-B752E25B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součástí ekonomiky (národního hospodářství)</a:t>
            </a:r>
          </a:p>
          <a:p>
            <a:r>
              <a:rPr lang="cs-CZ" dirty="0"/>
              <a:t>Poskytuje veřejné statky a služby</a:t>
            </a:r>
          </a:p>
          <a:p>
            <a:r>
              <a:rPr lang="cs-CZ" dirty="0"/>
              <a:t>Založen na veřejných rozpočtech</a:t>
            </a:r>
          </a:p>
          <a:p>
            <a:r>
              <a:rPr lang="cs-CZ" dirty="0"/>
              <a:t>Řízen výkonem veřejné správy – státní správa a samospráva</a:t>
            </a:r>
          </a:p>
          <a:p>
            <a:r>
              <a:rPr lang="cs-CZ" dirty="0"/>
              <a:t>Součástí VS jsou takové statky a služby, které jsou nevýhodné a nepraktické, aby byly poskytovány komerčním subjektem. </a:t>
            </a:r>
          </a:p>
          <a:p>
            <a:r>
              <a:rPr lang="cs-CZ" dirty="0"/>
              <a:t>Podléhá veřejné kontrole</a:t>
            </a:r>
          </a:p>
          <a:p>
            <a:r>
              <a:rPr lang="cs-CZ" dirty="0"/>
              <a:t>Rozhoduje se veřejnou volbou – kolektivní rozhodnutí</a:t>
            </a:r>
          </a:p>
          <a:p>
            <a:r>
              <a:rPr lang="cs-CZ" dirty="0"/>
              <a:t>Neexistence přímého vztahu mezi poskytovatelem a příjemcem veřejné služby</a:t>
            </a:r>
          </a:p>
          <a:p>
            <a:endParaRPr lang="cs-CZ" dirty="0"/>
          </a:p>
        </p:txBody>
      </p:sp>
      <p:pic>
        <p:nvPicPr>
          <p:cNvPr id="5" name="Obrázek 4" descr="Obsah obrázku text, několik, rodina&#10;&#10;Popis byl vytvořen automaticky">
            <a:extLst>
              <a:ext uri="{FF2B5EF4-FFF2-40B4-BE49-F238E27FC236}">
                <a16:creationId xmlns:a16="http://schemas.microsoft.com/office/drawing/2014/main" id="{C026F6BB-36DE-4DF3-97CD-F150A471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72" y="322526"/>
            <a:ext cx="2993628" cy="28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AB4CB-31F5-4088-ADC7-0F2AB590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extrémního rozdělení příjmu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BEFB4-3A0B-440C-8F2B-BC05E87E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Polarizace chudoby</a:t>
            </a:r>
          </a:p>
          <a:p>
            <a:r>
              <a:rPr lang="cs-CZ" b="1" i="1" dirty="0"/>
              <a:t>Polarizace bohatství</a:t>
            </a:r>
          </a:p>
          <a:p>
            <a:endParaRPr lang="cs-CZ" dirty="0"/>
          </a:p>
          <a:p>
            <a:r>
              <a:rPr lang="cs-CZ" dirty="0"/>
              <a:t>Řešení?</a:t>
            </a:r>
          </a:p>
          <a:p>
            <a:r>
              <a:rPr lang="cs-CZ" dirty="0"/>
              <a:t>Likvidace tržního mechanismu</a:t>
            </a:r>
          </a:p>
          <a:p>
            <a:r>
              <a:rPr lang="cs-CZ" dirty="0"/>
              <a:t>Přerozdělování transferů – následky chudoby</a:t>
            </a:r>
          </a:p>
          <a:p>
            <a:r>
              <a:rPr lang="cs-CZ" dirty="0"/>
              <a:t>Aktivní politika – zaměstnanost, kurzy….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50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9FA86-AA25-4BC4-A398-B7B0A980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% populace žijící pod 1 USD za den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BB95E07-F4F3-47DC-A57E-64DC09B81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14577"/>
            <a:ext cx="9265919" cy="517829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107ABF2-B7F8-482C-B2EF-1956ADA331F3}"/>
              </a:ext>
            </a:extLst>
          </p:cNvPr>
          <p:cNvSpPr txBox="1"/>
          <p:nvPr/>
        </p:nvSpPr>
        <p:spPr>
          <a:xfrm>
            <a:off x="1280160" y="6412468"/>
            <a:ext cx="54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World</a:t>
            </a:r>
            <a:r>
              <a:rPr lang="cs-CZ" dirty="0"/>
              <a:t> Bank, 2020</a:t>
            </a:r>
          </a:p>
        </p:txBody>
      </p:sp>
    </p:spTree>
    <p:extLst>
      <p:ext uri="{BB962C8B-B14F-4D97-AF65-F5344CB8AC3E}">
        <p14:creationId xmlns:p14="http://schemas.microsoft.com/office/powerpoint/2010/main" val="223621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2F5A9-C322-4C2C-86D1-788D9B5A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0FFF5-FD0D-4FA1-996E-00E23EF51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Ukazatel, který sleduje rozložení bohatství ve společnosti</a:t>
            </a:r>
          </a:p>
          <a:p>
            <a:r>
              <a:rPr lang="cs-CZ" dirty="0"/>
              <a:t>Důchodová nerovnost ve státě</a:t>
            </a:r>
          </a:p>
          <a:p>
            <a:r>
              <a:rPr lang="cs-CZ" dirty="0"/>
              <a:t>Sleduje nerovnoměrně rozložené příjmy chudí/bohatí</a:t>
            </a:r>
          </a:p>
          <a:p>
            <a:r>
              <a:rPr lang="cs-CZ" dirty="0"/>
              <a:t>Hodnoty nabývají od 0 do 100 %, přičemž 0 znamená, že všichni ve státě mají přibližně stejné příjmy.</a:t>
            </a:r>
          </a:p>
          <a:p>
            <a:r>
              <a:rPr lang="cs-CZ" dirty="0"/>
              <a:t>ČR má hodnotu indexu 24 %</a:t>
            </a:r>
          </a:p>
          <a:p>
            <a:r>
              <a:rPr lang="cs-CZ" dirty="0"/>
              <a:t>Nejvyšší hodnotu ukazatele má stát Lesotho (63%)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9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903FF-DCF1-4606-B1B9-361FD83E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 ve světě (2021)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666A0-B0BF-4454-9B41-AF0A62C2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454249DA-40B6-46A8-A7BD-E335A3C8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0" y="1219200"/>
            <a:ext cx="9907490" cy="52736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D8B024-4837-4A7B-81F4-41EDB105BE8E}"/>
              </a:ext>
            </a:extLst>
          </p:cNvPr>
          <p:cNvSpPr txBox="1"/>
          <p:nvPr/>
        </p:nvSpPr>
        <p:spPr>
          <a:xfrm>
            <a:off x="516670" y="6324203"/>
            <a:ext cx="4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wikipedie.org</a:t>
            </a:r>
          </a:p>
        </p:txBody>
      </p:sp>
    </p:spTree>
    <p:extLst>
      <p:ext uri="{BB962C8B-B14F-4D97-AF65-F5344CB8AC3E}">
        <p14:creationId xmlns:p14="http://schemas.microsoft.com/office/powerpoint/2010/main" val="219129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3F49B-34E6-49C8-B2A0-1C81BBEF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veřejného sektoru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8B794-6956-44B3-B131-51591B6AE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Podíl veřejných výdajů na HDP</a:t>
            </a:r>
          </a:p>
          <a:p>
            <a:r>
              <a:rPr lang="cs-CZ" dirty="0"/>
              <a:t>Elasticita veřejných výdajů*</a:t>
            </a:r>
          </a:p>
          <a:p>
            <a:r>
              <a:rPr lang="cs-CZ" dirty="0"/>
              <a:t>Struktura veřejných výdajů</a:t>
            </a:r>
          </a:p>
          <a:p>
            <a:r>
              <a:rPr lang="cs-CZ" dirty="0"/>
              <a:t>Počet zaměstnanců ve veřejném sektoru na celkovém počtu zaměstnanců</a:t>
            </a:r>
          </a:p>
          <a:p>
            <a:r>
              <a:rPr lang="cs-CZ" dirty="0"/>
              <a:t>Podíl počtu zaměstnanců ve veřejném sektoru na počet obyvatel</a:t>
            </a:r>
          </a:p>
          <a:p>
            <a:r>
              <a:rPr lang="cs-CZ" dirty="0"/>
              <a:t>Podíl příjmu pracovníku ve veřejném sektoru na celkovém příjmu pracovníků v NH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204355-FB04-4E6E-95AE-8343848E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1023684"/>
            <a:ext cx="3276600" cy="22076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00B515-F4B5-4F34-B097-13A6C249AC64}"/>
              </a:ext>
            </a:extLst>
          </p:cNvPr>
          <p:cNvSpPr txBox="1"/>
          <p:nvPr/>
        </p:nvSpPr>
        <p:spPr>
          <a:xfrm>
            <a:off x="4709160" y="5573236"/>
            <a:ext cx="7147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/>
              <a:t>*Pokud bude elasticita větší než 1, pak veřejné výdaje rostou rychleji než HDP</a:t>
            </a:r>
          </a:p>
          <a:p>
            <a:pPr lvl="0"/>
            <a:r>
              <a:rPr lang="cs-CZ" dirty="0"/>
              <a:t>Pokud bude rovna 1, tak veřejné výdaje rostou stejně rychle jako HDP </a:t>
            </a:r>
          </a:p>
          <a:p>
            <a:pPr lvl="0"/>
            <a:r>
              <a:rPr lang="cs-CZ" dirty="0"/>
              <a:t>Pokud bude nižší než 1, tak VV rostou pomaleji než HDP.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4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B864B-91C1-CAE5-01AD-B1546ADA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aralelní, řada/pruh&#10;&#10;Popis byl vytvořen automaticky">
            <a:extLst>
              <a:ext uri="{FF2B5EF4-FFF2-40B4-BE49-F238E27FC236}">
                <a16:creationId xmlns:a16="http://schemas.microsoft.com/office/drawing/2014/main" id="{530864E8-2BED-FF04-DC25-6EA57C0D0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3" y="252136"/>
            <a:ext cx="8703733" cy="6353727"/>
          </a:xfrm>
        </p:spPr>
      </p:pic>
    </p:spTree>
    <p:extLst>
      <p:ext uri="{BB962C8B-B14F-4D97-AF65-F5344CB8AC3E}">
        <p14:creationId xmlns:p14="http://schemas.microsoft.com/office/powerpoint/2010/main" val="253401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8A757E-FA5F-456C-94F7-5B712E2BC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5A4D6A2-CEEA-E5B9-E9D2-9F39E4E1F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9939"/>
            <a:ext cx="1160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73F60-A423-4912-AC4B-613A99E9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Program seminářů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F8A94-E33B-45B0-9E24-23591425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015"/>
            <a:ext cx="10515600" cy="4822948"/>
          </a:xfrm>
        </p:spPr>
        <p:txBody>
          <a:bodyPr>
            <a:normAutofit/>
          </a:bodyPr>
          <a:lstStyle/>
          <a:p>
            <a:r>
              <a:rPr lang="cs-CZ" sz="2400" dirty="0"/>
              <a:t>Semináře jsou založeny na několika komplexních tématech:</a:t>
            </a:r>
          </a:p>
          <a:p>
            <a:pPr>
              <a:buFontTx/>
              <a:buChar char="-"/>
            </a:pPr>
            <a:r>
              <a:rPr lang="cs-CZ" sz="2400" i="1" dirty="0"/>
              <a:t>Národní hospodářství, Teorie potřeb</a:t>
            </a:r>
          </a:p>
          <a:p>
            <a:pPr>
              <a:buFontTx/>
              <a:buChar char="-"/>
            </a:pPr>
            <a:r>
              <a:rPr lang="cs-CZ" sz="2400" i="1" dirty="0"/>
              <a:t>Veřejný sektor,</a:t>
            </a:r>
          </a:p>
          <a:p>
            <a:pPr>
              <a:buFontTx/>
              <a:buChar char="-"/>
            </a:pPr>
            <a:r>
              <a:rPr lang="cs-CZ" sz="2400" i="1" dirty="0"/>
              <a:t> Veřejné statky a služby, Externality, Specifika veřejného sektoru</a:t>
            </a:r>
          </a:p>
          <a:p>
            <a:pPr>
              <a:buFontTx/>
              <a:buChar char="-"/>
            </a:pPr>
            <a:r>
              <a:rPr lang="cs-CZ" sz="2400" i="1" dirty="0"/>
              <a:t>Veřejné finance v mezinárodním kontextu, ekonomické vztahy v EU</a:t>
            </a:r>
          </a:p>
          <a:p>
            <a:pPr>
              <a:buFontTx/>
              <a:buChar char="-"/>
            </a:pPr>
            <a:r>
              <a:rPr lang="cs-CZ" sz="2400" i="1" dirty="0"/>
              <a:t>Rozpočet ČR a EU, strategie členských států při čerpání rozpočtu EU</a:t>
            </a:r>
          </a:p>
          <a:p>
            <a:pPr algn="just">
              <a:buFontTx/>
              <a:buChar char="-"/>
            </a:pPr>
            <a:r>
              <a:rPr lang="cs-CZ" sz="2400" i="1" dirty="0"/>
              <a:t>Rozpočtové kapitoly, rozpočtový proces, fiskální federalismus, veřejné výdaje</a:t>
            </a:r>
          </a:p>
          <a:p>
            <a:pPr algn="just">
              <a:buFontTx/>
              <a:buChar char="-"/>
            </a:pPr>
            <a:r>
              <a:rPr lang="cs-CZ" sz="2400" i="1" dirty="0"/>
              <a:t>Financování sportu v ČR z veřejných a soukromých zdrojů</a:t>
            </a:r>
          </a:p>
          <a:p>
            <a:pPr algn="just">
              <a:buFontTx/>
              <a:buChar char="-"/>
            </a:pPr>
            <a:r>
              <a:rPr lang="cs-CZ" sz="2400" i="1" dirty="0"/>
              <a:t>Evropská unie a sport, kapitola rozpočtu EU</a:t>
            </a:r>
          </a:p>
          <a:p>
            <a:pPr marL="0" indent="0" algn="just">
              <a:buNone/>
            </a:pPr>
            <a:r>
              <a:rPr lang="cs-CZ" sz="2400" i="1" dirty="0"/>
              <a:t> - Národní sportovní agentura, Loterijní společnosti </a:t>
            </a:r>
          </a:p>
        </p:txBody>
      </p:sp>
    </p:spTree>
    <p:extLst>
      <p:ext uri="{BB962C8B-B14F-4D97-AF65-F5344CB8AC3E}">
        <p14:creationId xmlns:p14="http://schemas.microsoft.com/office/powerpoint/2010/main" val="143577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276A-7C15-43F9-AC09-A26DF2E2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Veřejné statky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3677B-DDEB-4789-BFDF-3F3F035C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Statek – vše, co zvyšuje užitek</a:t>
            </a:r>
          </a:p>
          <a:p>
            <a:r>
              <a:rPr lang="cs-CZ" dirty="0"/>
              <a:t>Statkem nemůžeme chápat jen fyzický objekt, ale celou skupinu činností a objektů s tím spojenou</a:t>
            </a:r>
          </a:p>
          <a:p>
            <a:r>
              <a:rPr lang="cs-CZ" dirty="0"/>
              <a:t>Pro </a:t>
            </a:r>
            <a:r>
              <a:rPr lang="cs-CZ" u="sng" dirty="0"/>
              <a:t>veřejné statky je charakteristické:</a:t>
            </a:r>
          </a:p>
          <a:p>
            <a:pPr marL="0" indent="0">
              <a:buNone/>
            </a:pPr>
            <a:r>
              <a:rPr lang="cs-CZ" b="1" dirty="0"/>
              <a:t>-  </a:t>
            </a:r>
            <a:r>
              <a:rPr lang="cs-CZ" b="1" dirty="0" err="1"/>
              <a:t>nerivalita</a:t>
            </a:r>
            <a:r>
              <a:rPr lang="cs-CZ" b="1" dirty="0"/>
              <a:t> (nedělitelnost)</a:t>
            </a:r>
          </a:p>
          <a:p>
            <a:pPr>
              <a:buFontTx/>
              <a:buChar char="-"/>
            </a:pPr>
            <a:r>
              <a:rPr lang="cs-CZ" b="1" dirty="0"/>
              <a:t>nevylučitelnost ze spotřeby</a:t>
            </a:r>
          </a:p>
          <a:p>
            <a:pPr>
              <a:buFontTx/>
              <a:buChar char="-"/>
            </a:pPr>
            <a:r>
              <a:rPr lang="cs-CZ" b="1" dirty="0"/>
              <a:t>nulové mezní náklady na spotřebu dalšího spotřebitele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Veřejný statek – </a:t>
            </a:r>
            <a:r>
              <a:rPr lang="cs-CZ" dirty="0"/>
              <a:t>poskytování VS, nezmenšuje se spotřebou a je možno vyloučit příjemce</a:t>
            </a:r>
          </a:p>
          <a:p>
            <a:pPr marL="0" indent="0">
              <a:buNone/>
            </a:pPr>
            <a:r>
              <a:rPr lang="cs-CZ" b="1" dirty="0"/>
              <a:t>Soukromý statek </a:t>
            </a:r>
            <a:r>
              <a:rPr lang="cs-CZ" dirty="0"/>
              <a:t>– nemá vlastnost veřejného statku</a:t>
            </a:r>
          </a:p>
          <a:p>
            <a:pPr marL="0" indent="0">
              <a:buNone/>
            </a:pPr>
            <a:r>
              <a:rPr lang="cs-CZ" b="1" dirty="0"/>
              <a:t>Smíšený statek – </a:t>
            </a:r>
            <a:r>
              <a:rPr lang="cs-CZ" dirty="0"/>
              <a:t>má alespoň jednu vlastnost veřejného statku</a:t>
            </a:r>
          </a:p>
        </p:txBody>
      </p:sp>
    </p:spTree>
    <p:extLst>
      <p:ext uri="{BB962C8B-B14F-4D97-AF65-F5344CB8AC3E}">
        <p14:creationId xmlns:p14="http://schemas.microsoft.com/office/powerpoint/2010/main" val="365596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6030-F820-4FAB-83B3-49323258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Čistý veřejný statek -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66EFC-8BC1-4635-98C2-7FF2A9E8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Nedělitelnost spotřeby </a:t>
            </a:r>
            <a:r>
              <a:rPr lang="cs-CZ" dirty="0"/>
              <a:t>– všichni spotřebitelé spotřebovávají statek společně – nesnižuje se množství statku. Čistě veřejný statek je vždy nerivalitní</a:t>
            </a:r>
          </a:p>
          <a:p>
            <a:r>
              <a:rPr lang="cs-CZ" b="1" dirty="0"/>
              <a:t>Nevylučitelnost ze spotřeby </a:t>
            </a:r>
            <a:r>
              <a:rPr lang="cs-CZ" dirty="0"/>
              <a:t>– spotřebitel nemůže být vyloučen ze spotřeby statku. </a:t>
            </a:r>
          </a:p>
          <a:p>
            <a:r>
              <a:rPr lang="cs-CZ" b="1" dirty="0"/>
              <a:t>Nulové mezní náklady </a:t>
            </a:r>
            <a:r>
              <a:rPr lang="cs-CZ" dirty="0"/>
              <a:t>– problém s výší produkčních nákladů, soukromý sektor nemá zájem na provozu – tržní selhání, rozptýlené individuální užitky, spotřebitelé neodhalují své preference. </a:t>
            </a:r>
          </a:p>
        </p:txBody>
      </p:sp>
    </p:spTree>
    <p:extLst>
      <p:ext uri="{BB962C8B-B14F-4D97-AF65-F5344CB8AC3E}">
        <p14:creationId xmlns:p14="http://schemas.microsoft.com/office/powerpoint/2010/main" val="275702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6BF3-9599-4E31-98A2-4272F3C8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statků dle ekonomických vlastností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E84C3-3F6F-4215-9AF6-3B0C9002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C1EBAB5-317D-48D0-B861-D3F45B5A4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542121"/>
              </p:ext>
            </p:extLst>
          </p:nvPr>
        </p:nvGraphicFramePr>
        <p:xfrm>
          <a:off x="2110740" y="1506450"/>
          <a:ext cx="7970520" cy="4700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5701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Rivalitní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nerivalitní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170">
                <a:tc>
                  <a:txBody>
                    <a:bodyPr/>
                    <a:lstStyle/>
                    <a:p>
                      <a:r>
                        <a:rPr lang="cs-C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vylučitelné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Soukromé statky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Klubové statky</a:t>
                      </a:r>
                      <a:r>
                        <a:rPr lang="cs-CZ" sz="2800" baseline="0" dirty="0"/>
                        <a:t> / přirozené monopoly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170">
                <a:tc>
                  <a:txBody>
                    <a:bodyPr/>
                    <a:lstStyle/>
                    <a:p>
                      <a:r>
                        <a:rPr lang="cs-C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nevylučitelné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Zdroje ve společném</a:t>
                      </a:r>
                      <a:r>
                        <a:rPr lang="cs-CZ" sz="2800" baseline="0" dirty="0"/>
                        <a:t> vlastnictví 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Veřejné statky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2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55C10-5775-48F9-91DE-79D3757A4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statků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86381-1E21-4B41-8035-7CD6D501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dirty="0">
                <a:solidFill>
                  <a:srgbClr val="C00000"/>
                </a:solidFill>
              </a:rPr>
              <a:t>Soukromé statky</a:t>
            </a:r>
            <a:r>
              <a:rPr lang="en-US" altLang="cs-CZ" dirty="0">
                <a:solidFill>
                  <a:srgbClr val="C00000"/>
                </a:solidFill>
              </a:rPr>
              <a:t>:   </a:t>
            </a:r>
            <a:r>
              <a:rPr lang="cs-CZ" altLang="cs-CZ" dirty="0"/>
              <a:t>vylučitelné a </a:t>
            </a:r>
          </a:p>
          <a:p>
            <a:pPr marL="919163" lvl="1" eaLnBrk="1" hangingPunct="1">
              <a:spcBef>
                <a:spcPct val="10000"/>
              </a:spcBef>
              <a:buNone/>
            </a:pPr>
            <a:r>
              <a:rPr lang="cs-CZ" altLang="cs-CZ" sz="2800" dirty="0"/>
              <a:t>	příklad</a:t>
            </a:r>
            <a:r>
              <a:rPr lang="en-US" altLang="cs-CZ" sz="2800" dirty="0"/>
              <a:t>:  </a:t>
            </a:r>
            <a:r>
              <a:rPr lang="cs-CZ" altLang="cs-CZ" sz="2800" dirty="0"/>
              <a:t>počítač</a:t>
            </a:r>
            <a:endParaRPr lang="en-US" altLang="cs-CZ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rgbClr val="CC0000"/>
                </a:solidFill>
              </a:rPr>
              <a:t>Veřejné statky</a:t>
            </a:r>
            <a:r>
              <a:rPr lang="en-US" altLang="cs-CZ" dirty="0"/>
              <a:t>:  </a:t>
            </a:r>
            <a:r>
              <a:rPr lang="cs-CZ" altLang="cs-CZ" dirty="0"/>
              <a:t>nevylučitelné a nerivalitní </a:t>
            </a:r>
            <a:endParaRPr lang="en-US" altLang="cs-CZ" dirty="0"/>
          </a:p>
          <a:p>
            <a:pPr marL="919163" lvl="1" eaLnBrk="1" hangingPunct="1">
              <a:spcBef>
                <a:spcPct val="10000"/>
              </a:spcBef>
              <a:buFontTx/>
              <a:buNone/>
            </a:pPr>
            <a:r>
              <a:rPr lang="cs-CZ" altLang="cs-CZ" sz="2800" dirty="0"/>
              <a:t>	příklad: národní obrana </a:t>
            </a:r>
            <a:endParaRPr lang="en-US" altLang="cs-CZ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rgbClr val="CC0000"/>
                </a:solidFill>
              </a:rPr>
              <a:t>Zdroje ve společném vlastnictví</a:t>
            </a:r>
            <a:r>
              <a:rPr lang="en-US" altLang="cs-CZ" dirty="0"/>
              <a:t>:  </a:t>
            </a:r>
            <a:r>
              <a:rPr lang="cs-CZ" altLang="cs-CZ" dirty="0"/>
              <a:t>rivalitní ale nevylučitelné </a:t>
            </a:r>
          </a:p>
          <a:p>
            <a:pPr marL="919163" lvl="1" eaLnBrk="1" hangingPunct="1">
              <a:spcBef>
                <a:spcPct val="10000"/>
              </a:spcBef>
              <a:buFontTx/>
              <a:buNone/>
            </a:pPr>
            <a:r>
              <a:rPr lang="cs-CZ" altLang="cs-CZ" sz="2800" dirty="0"/>
              <a:t>	příklad: ryby v moři</a:t>
            </a:r>
            <a:endParaRPr lang="en-US" altLang="cs-CZ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rgbClr val="CC0000"/>
                </a:solidFill>
              </a:rPr>
              <a:t>Klubové statky/přirozené monopoly</a:t>
            </a:r>
            <a:r>
              <a:rPr lang="en-US" altLang="cs-CZ" dirty="0"/>
              <a:t>:  </a:t>
            </a:r>
            <a:r>
              <a:rPr lang="cs-CZ" altLang="cs-CZ" dirty="0"/>
              <a:t>vylučitelné ale nerivalitní	</a:t>
            </a:r>
          </a:p>
          <a:p>
            <a:pPr marL="919163" lvl="1" eaLnBrk="1" hangingPunct="1">
              <a:spcBef>
                <a:spcPct val="10000"/>
              </a:spcBef>
              <a:buFontTx/>
              <a:buNone/>
            </a:pPr>
            <a:r>
              <a:rPr lang="cs-CZ" altLang="cs-CZ" sz="2800" dirty="0"/>
              <a:t>příklad: internet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433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46"/>
          <p:cNvGrpSpPr>
            <a:grpSpLocks/>
          </p:cNvGrpSpPr>
          <p:nvPr/>
        </p:nvGrpSpPr>
        <p:grpSpPr bwMode="auto">
          <a:xfrm>
            <a:off x="3429000" y="1309688"/>
            <a:ext cx="5867400" cy="4191000"/>
            <a:chOff x="1200" y="825"/>
            <a:chExt cx="3696" cy="2640"/>
          </a:xfrm>
        </p:grpSpPr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4656" y="825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 dirty="0">
                  <a:solidFill>
                    <a:srgbClr val="660066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309" name="Text Box 20"/>
            <p:cNvSpPr txBox="1">
              <a:spLocks noChangeArrowheads="1"/>
            </p:cNvSpPr>
            <p:nvPr/>
          </p:nvSpPr>
          <p:spPr bwMode="auto">
            <a:xfrm>
              <a:off x="1200" y="317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 dirty="0">
                  <a:solidFill>
                    <a:srgbClr val="660066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1200" y="1161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>
                  <a:solidFill>
                    <a:srgbClr val="660066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708" y="1725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>
                  <a:solidFill>
                    <a:srgbClr val="660066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-5363210">
            <a:off x="1974851" y="3375026"/>
            <a:ext cx="1751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 dirty="0" err="1">
                <a:solidFill>
                  <a:srgbClr val="660066"/>
                </a:solidFill>
                <a:latin typeface="Arial" charset="0"/>
              </a:rPr>
              <a:t>vylučitelnost</a:t>
            </a:r>
            <a:endParaRPr lang="en-US" altLang="cs-CZ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5660945" y="5880894"/>
            <a:ext cx="1044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 dirty="0">
                <a:solidFill>
                  <a:srgbClr val="660066"/>
                </a:solidFill>
                <a:latin typeface="Arial" charset="0"/>
              </a:rPr>
              <a:t>Rivalita</a:t>
            </a:r>
            <a:endParaRPr lang="en-US" altLang="cs-CZ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0" y="55768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b="1">
                <a:latin typeface="Arial" charset="0"/>
              </a:rPr>
              <a:t>0</a:t>
            </a:r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V="1">
            <a:off x="2849563" y="4586288"/>
            <a:ext cx="0" cy="914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2849563" y="1843088"/>
            <a:ext cx="0" cy="914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895600" y="15382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b="1">
                <a:latin typeface="Arial" charset="0"/>
              </a:rPr>
              <a:t>1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3581400" y="6064250"/>
            <a:ext cx="19812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6705600" y="6064250"/>
            <a:ext cx="21336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8839200" y="55768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b="1">
                <a:latin typeface="Arial" charset="0"/>
              </a:rPr>
              <a:t>1</a:t>
            </a:r>
          </a:p>
        </p:txBody>
      </p:sp>
      <p:sp>
        <p:nvSpPr>
          <p:cNvPr id="12301" name="Rectangle 37"/>
          <p:cNvSpPr>
            <a:spLocks noChangeArrowheads="1"/>
          </p:cNvSpPr>
          <p:nvPr/>
        </p:nvSpPr>
        <p:spPr bwMode="auto">
          <a:xfrm>
            <a:off x="3352800" y="1766888"/>
            <a:ext cx="54864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grpSp>
        <p:nvGrpSpPr>
          <p:cNvPr id="12303" name="Group 45"/>
          <p:cNvGrpSpPr>
            <a:grpSpLocks/>
          </p:cNvGrpSpPr>
          <p:nvPr/>
        </p:nvGrpSpPr>
        <p:grpSpPr bwMode="auto">
          <a:xfrm>
            <a:off x="3276600" y="1690688"/>
            <a:ext cx="5638800" cy="3962400"/>
            <a:chOff x="1104" y="1065"/>
            <a:chExt cx="3552" cy="2496"/>
          </a:xfrm>
        </p:grpSpPr>
        <p:sp>
          <p:nvSpPr>
            <p:cNvPr id="12304" name="Oval 17"/>
            <p:cNvSpPr>
              <a:spLocks noChangeArrowheads="1"/>
            </p:cNvSpPr>
            <p:nvPr/>
          </p:nvSpPr>
          <p:spPr bwMode="auto">
            <a:xfrm>
              <a:off x="4560" y="1065"/>
              <a:ext cx="96" cy="96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305" name="Oval 19"/>
            <p:cNvSpPr>
              <a:spLocks noChangeArrowheads="1"/>
            </p:cNvSpPr>
            <p:nvPr/>
          </p:nvSpPr>
          <p:spPr bwMode="auto">
            <a:xfrm>
              <a:off x="1104" y="3465"/>
              <a:ext cx="96" cy="96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306" name="Oval 21"/>
            <p:cNvSpPr>
              <a:spLocks noChangeArrowheads="1"/>
            </p:cNvSpPr>
            <p:nvPr/>
          </p:nvSpPr>
          <p:spPr bwMode="auto">
            <a:xfrm>
              <a:off x="1104" y="1353"/>
              <a:ext cx="96" cy="96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307" name="Oval 23"/>
            <p:cNvSpPr>
              <a:spLocks noChangeArrowheads="1"/>
            </p:cNvSpPr>
            <p:nvPr/>
          </p:nvSpPr>
          <p:spPr bwMode="auto">
            <a:xfrm>
              <a:off x="2640" y="1977"/>
              <a:ext cx="96" cy="96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23" name="Nadpis 1">
            <a:extLst>
              <a:ext uri="{FF2B5EF4-FFF2-40B4-BE49-F238E27FC236}">
                <a16:creationId xmlns:a16="http://schemas.microsoft.com/office/drawing/2014/main" id="{2B6B4B1A-52F3-439F-A615-FAAB895923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Typy veřejných statků dle vyléčitelnosti a rivality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3908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D42EC-DC1E-4833-8839-E08FF292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statků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D6203-7F29-471C-8BE7-B90623DA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sz="3600" dirty="0"/>
              <a:t>Kterým typem statků je </a:t>
            </a:r>
            <a:r>
              <a:rPr lang="cs-CZ" sz="3600" b="1" dirty="0"/>
              <a:t>silnice</a:t>
            </a:r>
            <a:r>
              <a:rPr lang="cs-CZ" sz="3600" dirty="0"/>
              <a:t>?</a:t>
            </a:r>
          </a:p>
          <a:p>
            <a:r>
              <a:rPr lang="cs-CZ" sz="3600" dirty="0"/>
              <a:t>Je přetížená či nikoliv?</a:t>
            </a:r>
          </a:p>
          <a:p>
            <a:r>
              <a:rPr lang="cs-CZ" sz="3600" dirty="0"/>
              <a:t>Je placená celá nebo jen část?</a:t>
            </a:r>
          </a:p>
          <a:p>
            <a:pPr marL="0" indent="0">
              <a:buNone/>
            </a:pPr>
            <a:endParaRPr lang="cs-CZ" dirty="0"/>
          </a:p>
          <a:p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5" name="Obrázek 4" descr="Obsah obrázku exteriér, strom, sníh, cesta&#10;&#10;Popis byl vytvořen automaticky">
            <a:extLst>
              <a:ext uri="{FF2B5EF4-FFF2-40B4-BE49-F238E27FC236}">
                <a16:creationId xmlns:a16="http://schemas.microsoft.com/office/drawing/2014/main" id="{1F9E5726-B228-49CA-8837-5E3AA01D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6" y="3642360"/>
            <a:ext cx="4064424" cy="30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9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84CCB-E5FB-46F8-8F62-B2A36780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Odpověď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1F5F5-336B-49EB-B6B6-BD3A6F4F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Rivalitní ve spotřebě – jen jestli je přetížená</a:t>
            </a:r>
          </a:p>
          <a:p>
            <a:r>
              <a:rPr lang="cs-CZ" dirty="0"/>
              <a:t>Vylučitelná – jen jestli je placená</a:t>
            </a:r>
          </a:p>
          <a:p>
            <a:endParaRPr lang="cs-CZ" dirty="0"/>
          </a:p>
          <a:p>
            <a:pPr eaLnBrk="1" hangingPunct="1">
              <a:spcBef>
                <a:spcPct val="4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402138" algn="r"/>
                <a:tab pos="4684713" algn="l"/>
              </a:tabLst>
            </a:pPr>
            <a:r>
              <a:rPr lang="cs-CZ" altLang="cs-CZ" dirty="0">
                <a:solidFill>
                  <a:srgbClr val="C00000"/>
                </a:solidFill>
              </a:rPr>
              <a:t>   nepřetížená a neplacená silnice</a:t>
            </a:r>
            <a:r>
              <a:rPr lang="en-US" altLang="cs-CZ" dirty="0">
                <a:solidFill>
                  <a:srgbClr val="C00000"/>
                </a:solidFill>
              </a:rPr>
              <a:t>:  </a:t>
            </a:r>
            <a:r>
              <a:rPr lang="cs-CZ" altLang="cs-CZ" dirty="0">
                <a:solidFill>
                  <a:srgbClr val="C00000"/>
                </a:solidFill>
              </a:rPr>
              <a:t>veřejný statek</a:t>
            </a:r>
            <a:endParaRPr lang="en-US" altLang="cs-CZ" dirty="0">
              <a:solidFill>
                <a:srgbClr val="C00000"/>
              </a:solidFill>
            </a:endParaRPr>
          </a:p>
          <a:p>
            <a:pPr eaLnBrk="1" hangingPunct="1">
              <a:spcBef>
                <a:spcPct val="6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402138" algn="r"/>
                <a:tab pos="4684713" algn="l"/>
              </a:tabLst>
            </a:pPr>
            <a:r>
              <a:rPr lang="en-US" altLang="cs-CZ" dirty="0">
                <a:solidFill>
                  <a:srgbClr val="C00000"/>
                </a:solidFill>
              </a:rPr>
              <a:t>		</a:t>
            </a:r>
            <a:r>
              <a:rPr lang="cs-CZ" altLang="cs-CZ" dirty="0">
                <a:solidFill>
                  <a:srgbClr val="C00000"/>
                </a:solidFill>
              </a:rPr>
              <a:t>nepřetížená placená silnice</a:t>
            </a:r>
            <a:r>
              <a:rPr lang="en-US" altLang="cs-CZ" dirty="0">
                <a:solidFill>
                  <a:srgbClr val="C00000"/>
                </a:solidFill>
              </a:rPr>
              <a:t>:  </a:t>
            </a:r>
            <a:r>
              <a:rPr lang="cs-CZ" altLang="cs-CZ" dirty="0">
                <a:solidFill>
                  <a:srgbClr val="C00000"/>
                </a:solidFill>
              </a:rPr>
              <a:t>přirozený monopol</a:t>
            </a:r>
            <a:endParaRPr lang="en-US" altLang="cs-CZ" dirty="0">
              <a:solidFill>
                <a:srgbClr val="C00000"/>
              </a:solidFill>
            </a:endParaRPr>
          </a:p>
          <a:p>
            <a:pPr eaLnBrk="1" hangingPunct="1">
              <a:spcBef>
                <a:spcPct val="6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402138" algn="r"/>
                <a:tab pos="4684713" algn="l"/>
              </a:tabLst>
            </a:pPr>
            <a:r>
              <a:rPr lang="en-US" altLang="cs-CZ" dirty="0">
                <a:solidFill>
                  <a:srgbClr val="C00000"/>
                </a:solidFill>
              </a:rPr>
              <a:t>		</a:t>
            </a:r>
            <a:r>
              <a:rPr lang="cs-CZ" altLang="cs-CZ" dirty="0">
                <a:solidFill>
                  <a:srgbClr val="C00000"/>
                </a:solidFill>
              </a:rPr>
              <a:t>přetížená a neplacená silnice</a:t>
            </a:r>
            <a:r>
              <a:rPr lang="en-US" altLang="cs-CZ" dirty="0">
                <a:solidFill>
                  <a:srgbClr val="C00000"/>
                </a:solidFill>
              </a:rPr>
              <a:t>:  	</a:t>
            </a:r>
            <a:r>
              <a:rPr lang="cs-CZ" altLang="cs-CZ" dirty="0">
                <a:solidFill>
                  <a:srgbClr val="C00000"/>
                </a:solidFill>
              </a:rPr>
              <a:t>zdroje ve společném vlastnictví </a:t>
            </a:r>
            <a:endParaRPr lang="en-US" altLang="cs-CZ" dirty="0">
              <a:solidFill>
                <a:srgbClr val="C00000"/>
              </a:solidFill>
            </a:endParaRPr>
          </a:p>
          <a:p>
            <a:pPr eaLnBrk="1" hangingPunct="1">
              <a:spcBef>
                <a:spcPct val="6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402138" algn="r"/>
                <a:tab pos="4684713" algn="l"/>
              </a:tabLst>
            </a:pPr>
            <a:r>
              <a:rPr lang="en-US" altLang="cs-CZ" dirty="0">
                <a:solidFill>
                  <a:srgbClr val="C00000"/>
                </a:solidFill>
              </a:rPr>
              <a:t>		</a:t>
            </a:r>
            <a:r>
              <a:rPr lang="cs-CZ" altLang="cs-CZ" dirty="0">
                <a:solidFill>
                  <a:srgbClr val="C00000"/>
                </a:solidFill>
              </a:rPr>
              <a:t>přetížená a placená silnice</a:t>
            </a:r>
            <a:r>
              <a:rPr lang="en-US" altLang="cs-CZ" dirty="0">
                <a:solidFill>
                  <a:srgbClr val="C00000"/>
                </a:solidFill>
              </a:rPr>
              <a:t>:  </a:t>
            </a:r>
            <a:r>
              <a:rPr lang="cs-CZ" altLang="cs-CZ" dirty="0">
                <a:solidFill>
                  <a:srgbClr val="C00000"/>
                </a:solidFill>
              </a:rPr>
              <a:t>soukromý statek</a:t>
            </a:r>
            <a:endParaRPr lang="en-US" altLang="cs-CZ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A4EE44-424C-469B-8D2A-D1BF933D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69" y="243840"/>
            <a:ext cx="1883212" cy="22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CED2-9DE5-42C0-A078-DC81258B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silnic a dálnic - PPP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5BFE9-4C6D-45CE-8D94-37C0A737F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Financování staveb pomocí soukromých investorů</a:t>
            </a:r>
          </a:p>
          <a:p>
            <a:r>
              <a:rPr lang="cs-CZ" dirty="0"/>
              <a:t>Po dostavbě bude provozován investorem</a:t>
            </a:r>
          </a:p>
          <a:p>
            <a:r>
              <a:rPr lang="cs-CZ" dirty="0"/>
              <a:t>Stát splácí na základě finančního závazku státu</a:t>
            </a:r>
          </a:p>
          <a:p>
            <a:r>
              <a:rPr lang="cs-CZ" dirty="0"/>
              <a:t>V ČR nově schválen projekt dostavby dálnice D4 </a:t>
            </a:r>
          </a:p>
          <a:p>
            <a:r>
              <a:rPr lang="cs-CZ" dirty="0"/>
              <a:t>Po splacení stavba přechází pod stát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200" b="1" dirty="0"/>
              <a:t>    O jaký se jedná v tomto případě statek?</a:t>
            </a:r>
          </a:p>
        </p:txBody>
      </p:sp>
      <p:pic>
        <p:nvPicPr>
          <p:cNvPr id="5" name="Obrázek 4" descr="Obsah obrázku scéna, směr, silnice, exteriér&#10;&#10;Popis byl vytvořen automaticky">
            <a:extLst>
              <a:ext uri="{FF2B5EF4-FFF2-40B4-BE49-F238E27FC236}">
                <a16:creationId xmlns:a16="http://schemas.microsoft.com/office/drawing/2014/main" id="{206E83DF-1B36-4D85-889B-875C4844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66" y="3990975"/>
            <a:ext cx="375603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8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1899D-3F5F-4EC2-B059-38B01105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černého pasažéra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9DBEE-20A2-4108-A2AA-74D91638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Efektivní alokace veřejných statků, jinak hrozí selhání trhu</a:t>
            </a:r>
          </a:p>
          <a:p>
            <a:r>
              <a:rPr lang="cs-CZ" dirty="0"/>
              <a:t>Lidé nesdělují své preference</a:t>
            </a:r>
          </a:p>
          <a:p>
            <a:r>
              <a:rPr lang="cs-CZ" dirty="0"/>
              <a:t>Ostatní spotřebitelé musí platit za naši spotřebu veř. Statků</a:t>
            </a:r>
          </a:p>
          <a:p>
            <a:r>
              <a:rPr lang="cs-CZ" dirty="0"/>
              <a:t>Spotřebitel získává požitky, ale vyhne se jemu placení</a:t>
            </a:r>
          </a:p>
          <a:p>
            <a:r>
              <a:rPr lang="cs-CZ" dirty="0"/>
              <a:t>Příklady? </a:t>
            </a:r>
          </a:p>
          <a:p>
            <a:pPr marL="0" indent="0">
              <a:buNone/>
            </a:pPr>
            <a:r>
              <a:rPr lang="cs-CZ" dirty="0"/>
              <a:t> - Ohňostroj pořádaný městem</a:t>
            </a:r>
          </a:p>
        </p:txBody>
      </p:sp>
      <p:pic>
        <p:nvPicPr>
          <p:cNvPr id="5" name="Obrázek 4" descr="Obsah obrázku exteriér, osoba, doprava, autobus&#10;&#10;Popis byl vytvořen automaticky">
            <a:extLst>
              <a:ext uri="{FF2B5EF4-FFF2-40B4-BE49-F238E27FC236}">
                <a16:creationId xmlns:a16="http://schemas.microsoft.com/office/drawing/2014/main" id="{E4749B25-53A2-4E9B-AA57-4F71F588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3834181"/>
            <a:ext cx="2971800" cy="28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B0E60-E70E-412C-914A-1C0E7B76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černého pasažéra -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1DA1E-C626-4E46-A35E-DC44C0EC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Vládní intervence – většinou formou daní</a:t>
            </a:r>
          </a:p>
          <a:p>
            <a:r>
              <a:rPr lang="cs-CZ" dirty="0"/>
              <a:t>Dohoda spotřebitelů</a:t>
            </a:r>
          </a:p>
        </p:txBody>
      </p:sp>
    </p:spTree>
    <p:extLst>
      <p:ext uri="{BB962C8B-B14F-4D97-AF65-F5344CB8AC3E}">
        <p14:creationId xmlns:p14="http://schemas.microsoft.com/office/powerpoint/2010/main" val="7898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6A1E5-6696-4ABB-AC27-73DA6CBF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Podmínky zápočtu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7FFCD-03C3-4B39-8948-EB811524A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Absolvování zápočtového testu</a:t>
            </a:r>
          </a:p>
          <a:p>
            <a:r>
              <a:rPr lang="cs-CZ" b="1" dirty="0"/>
              <a:t>Docházka na semináře, povolena 1 absence</a:t>
            </a:r>
            <a:endParaRPr lang="cs-CZ" dirty="0"/>
          </a:p>
          <a:p>
            <a:r>
              <a:rPr lang="cs-CZ" dirty="0"/>
              <a:t>Otázky budou typu zaškrtávací, otevřené, pravda/nepravda.</a:t>
            </a:r>
          </a:p>
          <a:p>
            <a:r>
              <a:rPr lang="cs-CZ" dirty="0"/>
              <a:t>Hranice pro úspěšné složení testu bude </a:t>
            </a:r>
            <a:r>
              <a:rPr lang="cs-CZ" b="1" dirty="0"/>
              <a:t>60 %</a:t>
            </a:r>
          </a:p>
          <a:p>
            <a:r>
              <a:rPr lang="cs-CZ" dirty="0"/>
              <a:t>Lze psát opravný zápočtový test</a:t>
            </a:r>
          </a:p>
          <a:p>
            <a:r>
              <a:rPr lang="cs-CZ" dirty="0"/>
              <a:t>Zápočtový test se bude psát písemně</a:t>
            </a:r>
          </a:p>
          <a:p>
            <a:r>
              <a:rPr lang="cs-CZ" dirty="0"/>
              <a:t>Podrobnější informace ohledně testu budou sděleny v průběhu semestru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441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Zdroje ve společném vlastnictví </a:t>
            </a:r>
            <a:endParaRPr lang="en-US" altLang="cs-CZ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3520"/>
            <a:ext cx="9506272" cy="5175840"/>
          </a:xfrm>
        </p:spPr>
        <p:txBody>
          <a:bodyPr/>
          <a:lstStyle/>
          <a:p>
            <a:pPr eaLnBrk="1" hangingPunct="1"/>
            <a:r>
              <a:rPr lang="cs-CZ" altLang="cs-CZ" dirty="0"/>
              <a:t>Stejně jako čistě veřejné statky, jedná se o nevylučitelné zdroje </a:t>
            </a:r>
          </a:p>
          <a:p>
            <a:pPr lvl="1" eaLnBrk="1" hangingPunct="1"/>
            <a:r>
              <a:rPr lang="cs-CZ" altLang="cs-CZ" sz="2800" dirty="0"/>
              <a:t>Nelze vyloučit černého pasažéra ze spotřeby</a:t>
            </a:r>
            <a:endParaRPr lang="en-GB" altLang="cs-CZ" sz="2800" dirty="0"/>
          </a:p>
          <a:p>
            <a:pPr lvl="1" eaLnBrk="1" hangingPunct="1"/>
            <a:r>
              <a:rPr lang="cs-CZ" altLang="cs-CZ" sz="2800" dirty="0"/>
              <a:t>Málo firem chce poskytovat </a:t>
            </a:r>
          </a:p>
          <a:p>
            <a:pPr lvl="1" eaLnBrk="1" hangingPunct="1"/>
            <a:r>
              <a:rPr lang="cs-CZ" altLang="cs-CZ" sz="2800" dirty="0"/>
              <a:t>Vláda musí zajistit jejich poskytování </a:t>
            </a:r>
            <a:endParaRPr lang="en-GB" altLang="cs-CZ" sz="2800" dirty="0"/>
          </a:p>
          <a:p>
            <a:pPr eaLnBrk="1" hangingPunct="1"/>
            <a:r>
              <a:rPr lang="cs-CZ" altLang="cs-CZ" dirty="0"/>
              <a:t>Problém s těmito statky je, že jsou rivalitní ve spotřebě</a:t>
            </a:r>
            <a:endParaRPr lang="en-GB" altLang="cs-CZ" dirty="0"/>
          </a:p>
          <a:p>
            <a:pPr lvl="1" eaLnBrk="1" hangingPunct="1"/>
            <a:r>
              <a:rPr lang="cs-CZ" altLang="cs-CZ" sz="2800" dirty="0"/>
              <a:t>Každý může více užívat</a:t>
            </a:r>
            <a:endParaRPr lang="en-GB" altLang="cs-CZ" sz="2800" dirty="0"/>
          </a:p>
          <a:p>
            <a:pPr lvl="1" eaLnBrk="1" hangingPunct="1"/>
            <a:r>
              <a:rPr lang="cs-CZ" altLang="cs-CZ" sz="2800" dirty="0"/>
              <a:t>Regulace ze strany vlády</a:t>
            </a:r>
          </a:p>
          <a:p>
            <a:pPr lvl="1" eaLnBrk="1" hangingPunct="1"/>
            <a:endParaRPr lang="cs-CZ" altLang="cs-CZ" sz="2800" dirty="0"/>
          </a:p>
          <a:p>
            <a:pPr marL="457200" lvl="1" indent="0" eaLnBrk="1" hangingPunct="1">
              <a:buNone/>
            </a:pPr>
            <a:endParaRPr lang="cs-CZ" altLang="cs-CZ" sz="2800" dirty="0"/>
          </a:p>
          <a:p>
            <a:pPr lvl="1" eaLnBrk="1" hangingPunct="1"/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775470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44D6B-AF55-40DF-8D43-FAD26A81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Tragédie obecní pastviny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B533A-3B7A-4F04-810E-B80E143D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Nastává problém, když existuje veřejný zdroj a neomezené čerpání komunitou</a:t>
            </a:r>
          </a:p>
          <a:p>
            <a:r>
              <a:rPr lang="cs-CZ" dirty="0"/>
              <a:t>Omezený zdroj je sdílen a užíván komunitou a dochází k jeho nenávratnému vyčerpání (eroze surovinové základny)</a:t>
            </a:r>
          </a:p>
          <a:p>
            <a:r>
              <a:rPr lang="cs-CZ" dirty="0"/>
              <a:t>Pojem pochází od </a:t>
            </a:r>
            <a:r>
              <a:rPr lang="cs-CZ" b="1" i="1" dirty="0" err="1"/>
              <a:t>Garetta</a:t>
            </a:r>
            <a:r>
              <a:rPr lang="cs-CZ" b="1" i="1" dirty="0"/>
              <a:t> </a:t>
            </a:r>
            <a:r>
              <a:rPr lang="cs-CZ" b="1" i="1" dirty="0" err="1"/>
              <a:t>Hardina</a:t>
            </a:r>
            <a:r>
              <a:rPr lang="cs-CZ" b="1" i="1" dirty="0"/>
              <a:t> </a:t>
            </a:r>
            <a:r>
              <a:rPr lang="cs-CZ" dirty="0"/>
              <a:t>z roku 1968</a:t>
            </a:r>
          </a:p>
          <a:p>
            <a:r>
              <a:rPr lang="cs-CZ" dirty="0"/>
              <a:t>Historický kontext Anglie 16. století</a:t>
            </a:r>
          </a:p>
          <a:p>
            <a:r>
              <a:rPr lang="cs-CZ" dirty="0"/>
              <a:t>Maximalizace výnosu jedince</a:t>
            </a:r>
          </a:p>
          <a:p>
            <a:r>
              <a:rPr lang="cs-CZ" dirty="0"/>
              <a:t>Rostoucí náklady pro celou komunitu – </a:t>
            </a:r>
          </a:p>
          <a:p>
            <a:pPr marL="0" indent="0">
              <a:buNone/>
            </a:pPr>
            <a:r>
              <a:rPr lang="cs-CZ" b="1" dirty="0"/>
              <a:t>    tragédie</a:t>
            </a:r>
          </a:p>
        </p:txBody>
      </p:sp>
      <p:pic>
        <p:nvPicPr>
          <p:cNvPr id="5" name="Obrázek 4" descr="Obsah obrázku tráva, exteriér, kráva, pole&#10;&#10;Popis byl vytvořen automaticky">
            <a:extLst>
              <a:ext uri="{FF2B5EF4-FFF2-40B4-BE49-F238E27FC236}">
                <a16:creationId xmlns:a16="http://schemas.microsoft.com/office/drawing/2014/main" id="{6E35B8D2-3B5B-4023-9B00-FE95AC7B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4023995"/>
            <a:ext cx="351536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2ECC5-3E05-4955-A1D5-39BE0290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Tragédie obecní pastviny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48450-9CA7-437A-8FE9-D3B66E74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Pastvina o dané rozloze může uživit 100 ovcí. Při tomto množství dochází k napasení všech a není zde problém s vyčerpáním zdroje. Tráva stačí dorůstat. V případě, že by soukromý vlastník této pastviny vyhnal 200 ovcí – stádo by vyžralo všechnu trávu i s kořínky – devastace. Travní porost by poté sotva stačil na 20 ovcí, avšak toto stádo by zabránilo dorůstání trávy. </a:t>
            </a:r>
          </a:p>
          <a:p>
            <a:r>
              <a:rPr lang="cs-CZ" dirty="0"/>
              <a:t>V případě 20 rodin v obci by při racionálním uvažování vyslala každá 5 ovcí – dosažení dlouhodobého maximálního zisku. V obci se najde několik rodin, kteří vyženou na pastvu více než 5 obcí – tragédie. Maximalizace zisku – náklady pro celou komunitu</a:t>
            </a:r>
          </a:p>
          <a:p>
            <a:pPr marL="0" indent="0">
              <a:buNone/>
            </a:pPr>
            <a:r>
              <a:rPr lang="cs-CZ" i="1" dirty="0"/>
              <a:t>Zdroj: </a:t>
            </a:r>
            <a:r>
              <a:rPr lang="cs-CZ" i="1" dirty="0" err="1"/>
              <a:t>Mankiw</a:t>
            </a:r>
            <a:r>
              <a:rPr lang="cs-CZ" i="1" dirty="0"/>
              <a:t> Gregory, 2000</a:t>
            </a:r>
          </a:p>
        </p:txBody>
      </p:sp>
    </p:spTree>
    <p:extLst>
      <p:ext uri="{BB962C8B-B14F-4D97-AF65-F5344CB8AC3E}">
        <p14:creationId xmlns:p14="http://schemas.microsoft.com/office/powerpoint/2010/main" val="1549367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A57AD-A87B-4CAA-9119-4FC1EA3F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Tragédie obecní pastviny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78F81-E837-4FAC-B3F7-30BF0AC7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„Co je všech, není vlastně nikoho“</a:t>
            </a:r>
          </a:p>
          <a:p>
            <a:r>
              <a:rPr lang="cs-CZ" dirty="0"/>
              <a:t>Společná zahrada obyvatel bloku domů. Všichni mají zájem, aby vypadala zahrada co nejlépe. Avšak každý doufá, že o zahradu bude pečovat někdo jiný.</a:t>
            </a:r>
          </a:p>
          <a:p>
            <a:r>
              <a:rPr lang="cs-CZ" dirty="0"/>
              <a:t>Mnoho příkladů lze v současnosti nalézt v oblasti životního prostředí – problém eroze půdy, rybolov, lov zvířat, atd. </a:t>
            </a:r>
          </a:p>
        </p:txBody>
      </p:sp>
    </p:spTree>
    <p:extLst>
      <p:ext uri="{BB962C8B-B14F-4D97-AF65-F5344CB8AC3E}">
        <p14:creationId xmlns:p14="http://schemas.microsoft.com/office/powerpoint/2010/main" val="2355378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F573F-26AA-4AA0-B878-9462941C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Tragédie obecní pastviny –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877B1-D3A5-4ADD-A9BD-2C966668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/>
              <a:t>Privatizace zdroje </a:t>
            </a:r>
            <a:r>
              <a:rPr lang="cs-CZ" sz="3200" dirty="0"/>
              <a:t>– odpovědnost majitele za zdroj, regulace užívání</a:t>
            </a:r>
          </a:p>
          <a:p>
            <a:r>
              <a:rPr lang="cs-CZ" sz="3200" b="1" dirty="0"/>
              <a:t>Regulace užívání společného zdroje </a:t>
            </a:r>
            <a:r>
              <a:rPr lang="cs-CZ" sz="3200" dirty="0"/>
              <a:t>– alokace práv využití zdroje, emisní povolenky, atd. </a:t>
            </a:r>
          </a:p>
          <a:p>
            <a:r>
              <a:rPr lang="cs-CZ" sz="3200" b="1" dirty="0"/>
              <a:t>Regulace porodnosti </a:t>
            </a:r>
            <a:r>
              <a:rPr lang="cs-CZ" sz="3200" dirty="0"/>
              <a:t>– princip vychází z práce </a:t>
            </a:r>
            <a:r>
              <a:rPr lang="cs-CZ" sz="3200" dirty="0" err="1"/>
              <a:t>Hardina</a:t>
            </a:r>
            <a:r>
              <a:rPr lang="cs-CZ" sz="3200" dirty="0"/>
              <a:t>, který uvažuje, že s růstem populace dochází k devastaci životního prostředí.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8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C7CE6-C81A-48FA-BDF5-2A385584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B2990-7857-4D1D-997F-827C7F7F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Veškeré materiály budou umístěny na </a:t>
            </a:r>
            <a:r>
              <a:rPr lang="cs-CZ" dirty="0" err="1"/>
              <a:t>Moodle</a:t>
            </a:r>
            <a:endParaRPr lang="cs-CZ" dirty="0"/>
          </a:p>
          <a:p>
            <a:r>
              <a:rPr lang="cs-CZ" dirty="0"/>
              <a:t>Prezentace, doplňkové studijní materiály, atd. </a:t>
            </a:r>
          </a:p>
        </p:txBody>
      </p:sp>
      <p:pic>
        <p:nvPicPr>
          <p:cNvPr id="5" name="Obrázek 4" descr="Obsah obrázku text, box&#10;&#10;Popis byl vytvořen automaticky">
            <a:extLst>
              <a:ext uri="{FF2B5EF4-FFF2-40B4-BE49-F238E27FC236}">
                <a16:creationId xmlns:a16="http://schemas.microsoft.com/office/drawing/2014/main" id="{714BE6D6-8D0C-4B50-8D6C-0267157B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37" y="3007043"/>
            <a:ext cx="5071872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2909A-000B-4D51-B080-5567E618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55598-F279-4458-A865-560E52F4A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/>
              <a:t>Užitek</a:t>
            </a:r>
            <a:r>
              <a:rPr lang="cs-CZ" sz="3200" u="sng" dirty="0"/>
              <a:t> </a:t>
            </a:r>
            <a:r>
              <a:rPr lang="cs-CZ" sz="3200" dirty="0"/>
              <a:t>- Subjektivní pocit uspokojení plynoucí ze spotřeby statků či služeb. Spotřebitel se snaží maximalizovat svůj užitek.</a:t>
            </a:r>
          </a:p>
          <a:p>
            <a:pPr marL="0" indent="0">
              <a:buNone/>
            </a:pPr>
            <a:r>
              <a:rPr lang="cs-CZ" sz="3200" b="1" u="sng" dirty="0"/>
              <a:t>Potřeba</a:t>
            </a:r>
            <a:r>
              <a:rPr lang="cs-CZ" sz="3200" dirty="0"/>
              <a:t> – pocítěný nedostatek nebo nutnost, stav nedostatku po nezbytné složce základního uspokojování </a:t>
            </a:r>
          </a:p>
          <a:p>
            <a:pPr marL="0" indent="0">
              <a:buNone/>
            </a:pPr>
            <a:r>
              <a:rPr lang="cs-CZ" sz="3200" b="1" i="1" dirty="0"/>
              <a:t>Ekonomické hledisko členění potřeb</a:t>
            </a:r>
            <a:r>
              <a:rPr lang="cs-CZ" sz="3200" i="1" dirty="0"/>
              <a:t>:  </a:t>
            </a:r>
            <a:r>
              <a:rPr lang="cs-CZ" sz="3200" dirty="0"/>
              <a:t>základní potřeby, vyšší potřeby, nahodilé potřeby, uměle vyvolané potřeby</a:t>
            </a:r>
          </a:p>
          <a:p>
            <a:pPr marL="0" indent="0">
              <a:buNone/>
            </a:pPr>
            <a:r>
              <a:rPr lang="cs-CZ" sz="3200" b="1" dirty="0"/>
              <a:t>Normativní ekonomika </a:t>
            </a:r>
            <a:r>
              <a:rPr lang="cs-CZ" sz="3200" dirty="0"/>
              <a:t>– jak by to mělo být, dle teorie</a:t>
            </a:r>
          </a:p>
          <a:p>
            <a:pPr marL="0" indent="0">
              <a:buNone/>
            </a:pPr>
            <a:r>
              <a:rPr lang="cs-CZ" sz="3200" b="1" dirty="0"/>
              <a:t>Positivní ekonomika </a:t>
            </a:r>
            <a:r>
              <a:rPr lang="cs-CZ" sz="3200" dirty="0"/>
              <a:t>– jak to ve skutečnosti je, reálná data</a:t>
            </a:r>
          </a:p>
        </p:txBody>
      </p:sp>
    </p:spTree>
    <p:extLst>
      <p:ext uri="{BB962C8B-B14F-4D97-AF65-F5344CB8AC3E}">
        <p14:creationId xmlns:p14="http://schemas.microsoft.com/office/powerpoint/2010/main" val="242322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446E6-FF7F-42B9-BB8F-532261B7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potřeb dle </a:t>
            </a:r>
            <a:r>
              <a:rPr lang="cs-CZ" dirty="0" err="1"/>
              <a:t>Maslowa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3D9FCE-F4E5-4D9F-B849-5E0C33A49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38" y="1553528"/>
            <a:ext cx="6972202" cy="458422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6189637-2E71-4364-A354-2CCF0ED2975F}"/>
              </a:ext>
            </a:extLst>
          </p:cNvPr>
          <p:cNvSpPr txBox="1"/>
          <p:nvPr/>
        </p:nvSpPr>
        <p:spPr>
          <a:xfrm>
            <a:off x="1394559" y="6137751"/>
            <a:ext cx="406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Kotler</a:t>
            </a:r>
          </a:p>
        </p:txBody>
      </p:sp>
    </p:spTree>
    <p:extLst>
      <p:ext uri="{BB962C8B-B14F-4D97-AF65-F5344CB8AC3E}">
        <p14:creationId xmlns:p14="http://schemas.microsoft.com/office/powerpoint/2010/main" val="289023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A2E15-B383-42BA-806B-55046583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národního hospodářství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3F909-A5D1-485D-B38E-98DC68F3B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B0B4DDC-5096-4595-9973-B364EBD1B9F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523" y="1519926"/>
            <a:ext cx="8582077" cy="496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4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363CB-2176-486A-B116-9A95C0C5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výdaje jako % z HDP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70AA0A0-088D-964A-16F2-F8B90B245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6" y="1881390"/>
            <a:ext cx="11068248" cy="356397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84DE880-A4ED-8FD0-3E8E-DDAE7A921091}"/>
              </a:ext>
            </a:extLst>
          </p:cNvPr>
          <p:cNvSpPr txBox="1"/>
          <p:nvPr/>
        </p:nvSpPr>
        <p:spPr>
          <a:xfrm>
            <a:off x="934278" y="5784574"/>
            <a:ext cx="533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en-US" i="1" dirty="0"/>
              <a:t>OECD National Accounts Statistics</a:t>
            </a:r>
            <a:r>
              <a:rPr lang="en-US" dirty="0"/>
              <a:t> (database).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0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8ECEA-AC3B-40FF-B685-38363E5D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národního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BE46D-86C5-4E56-97C6-1EECAB0F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hospodářství uspokojuje potřeby společnosti – materiální potřeby a vytváří podmínky pro uspokojení nemateriálních potřeb. NF tvoří soustavu prvků a vztahů mezi nimi. Je součást společnosti jako systému. </a:t>
            </a:r>
          </a:p>
          <a:p>
            <a:r>
              <a:rPr lang="cs-CZ" dirty="0"/>
              <a:t>Veřejný sektor – část NH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A4455B-E216-4058-A307-E8A0E39DEC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09" y="3108625"/>
            <a:ext cx="4629150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34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28142</TotalTime>
  <Words>1474</Words>
  <Application>Microsoft Office PowerPoint</Application>
  <PresentationFormat>Širokoúhlá obrazovka</PresentationFormat>
  <Paragraphs>194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Motiv Office</vt:lpstr>
      <vt:lpstr>Veřejné finance 1. seminář FTVS UK</vt:lpstr>
      <vt:lpstr>1. Program seminářů </vt:lpstr>
      <vt:lpstr>2. Podmínky zápočtu</vt:lpstr>
      <vt:lpstr>3. Materiály</vt:lpstr>
      <vt:lpstr>Základní pojmy </vt:lpstr>
      <vt:lpstr>Teorie potřeb dle Maslowa</vt:lpstr>
      <vt:lpstr>Model národního hospodářství</vt:lpstr>
      <vt:lpstr>Veřejné výdaje jako % z HDP</vt:lpstr>
      <vt:lpstr>Dělení národního hospodářství</vt:lpstr>
      <vt:lpstr>Dělení národního hospodářství</vt:lpstr>
      <vt:lpstr>Způsoby financování </vt:lpstr>
      <vt:lpstr>Veřejný sektor</vt:lpstr>
      <vt:lpstr>Vliv extrémního rozdělení příjmu</vt:lpstr>
      <vt:lpstr>% populace žijící pod 1 USD za den</vt:lpstr>
      <vt:lpstr>Giniho koeficient</vt:lpstr>
      <vt:lpstr>Giniho koeficient ve světě (2021)</vt:lpstr>
      <vt:lpstr>Charakteristika veřejného sektoru</vt:lpstr>
      <vt:lpstr>Prezentace aplikace PowerPoint</vt:lpstr>
      <vt:lpstr>Prezentace aplikace PowerPoint</vt:lpstr>
      <vt:lpstr>Veřejné statky</vt:lpstr>
      <vt:lpstr>Čistý veřejný statek - charakteristiky</vt:lpstr>
      <vt:lpstr>Členění statků dle ekonomických vlastností</vt:lpstr>
      <vt:lpstr>Typy statků</vt:lpstr>
      <vt:lpstr>Prezentace aplikace PowerPoint</vt:lpstr>
      <vt:lpstr>Dělení statků - příklad</vt:lpstr>
      <vt:lpstr>Odpověď</vt:lpstr>
      <vt:lpstr>Problém silnic a dálnic - PPP</vt:lpstr>
      <vt:lpstr>Problém černého pasažéra</vt:lpstr>
      <vt:lpstr>Problém černého pasažéra - řešení</vt:lpstr>
      <vt:lpstr>Zdroje ve společném vlastnictví </vt:lpstr>
      <vt:lpstr>Tragédie obecní pastviny</vt:lpstr>
      <vt:lpstr>Tragédie obecní pastviny - příklady</vt:lpstr>
      <vt:lpstr>Tragédie obecní pastviny - příklady</vt:lpstr>
      <vt:lpstr>Tragédie obecní pastviny –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finance 1. seminář FTVS UK</dc:title>
  <dc:creator>Čermák Michal</dc:creator>
  <cp:lastModifiedBy>Jan Šíma</cp:lastModifiedBy>
  <cp:revision>44</cp:revision>
  <cp:lastPrinted>2021-02-15T08:35:55Z</cp:lastPrinted>
  <dcterms:created xsi:type="dcterms:W3CDTF">2021-02-14T20:18:26Z</dcterms:created>
  <dcterms:modified xsi:type="dcterms:W3CDTF">2024-05-03T12:32:46Z</dcterms:modified>
</cp:coreProperties>
</file>