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0" r:id="rId1"/>
  </p:sldMasterIdLst>
  <p:handoutMasterIdLst>
    <p:handoutMasterId r:id="rId29"/>
  </p:handoutMasterIdLst>
  <p:sldIdLst>
    <p:sldId id="256" r:id="rId2"/>
    <p:sldId id="284" r:id="rId3"/>
    <p:sldId id="290" r:id="rId4"/>
    <p:sldId id="286" r:id="rId5"/>
    <p:sldId id="287" r:id="rId6"/>
    <p:sldId id="285" r:id="rId7"/>
    <p:sldId id="291" r:id="rId8"/>
    <p:sldId id="288" r:id="rId9"/>
    <p:sldId id="289" r:id="rId10"/>
    <p:sldId id="292" r:id="rId11"/>
    <p:sldId id="293" r:id="rId12"/>
    <p:sldId id="294" r:id="rId13"/>
    <p:sldId id="260" r:id="rId14"/>
    <p:sldId id="267" r:id="rId15"/>
    <p:sldId id="268" r:id="rId16"/>
    <p:sldId id="261" r:id="rId17"/>
    <p:sldId id="295" r:id="rId18"/>
    <p:sldId id="296" r:id="rId19"/>
    <p:sldId id="297" r:id="rId20"/>
    <p:sldId id="298" r:id="rId21"/>
    <p:sldId id="299" r:id="rId22"/>
    <p:sldId id="271" r:id="rId23"/>
    <p:sldId id="272" r:id="rId24"/>
    <p:sldId id="273" r:id="rId25"/>
    <p:sldId id="274" r:id="rId26"/>
    <p:sldId id="276" r:id="rId27"/>
    <p:sldId id="300" r:id="rId2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9359753-DAA9-4477-9FA7-D9FA5DDAA51F}">
          <p14:sldIdLst>
            <p14:sldId id="256"/>
            <p14:sldId id="284"/>
            <p14:sldId id="290"/>
            <p14:sldId id="286"/>
            <p14:sldId id="287"/>
            <p14:sldId id="285"/>
            <p14:sldId id="291"/>
            <p14:sldId id="288"/>
            <p14:sldId id="289"/>
            <p14:sldId id="292"/>
            <p14:sldId id="293"/>
            <p14:sldId id="294"/>
            <p14:sldId id="260"/>
            <p14:sldId id="267"/>
            <p14:sldId id="268"/>
            <p14:sldId id="261"/>
            <p14:sldId id="295"/>
            <p14:sldId id="296"/>
            <p14:sldId id="297"/>
            <p14:sldId id="298"/>
            <p14:sldId id="299"/>
            <p14:sldId id="271"/>
          </p14:sldIdLst>
        </p14:section>
        <p14:section name="Oddíl bez názvu" id="{C74E1EE4-B33B-4107-98AF-56B80AD7466E}">
          <p14:sldIdLst>
            <p14:sldId id="272"/>
            <p14:sldId id="273"/>
            <p14:sldId id="274"/>
            <p14:sldId id="276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324" y="-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23E0A-3AC6-42CE-9A18-EF49732D152F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5C7E0-2F83-47CA-91FF-FCC1026A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2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615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16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7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017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38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82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46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8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6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25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1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79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existentialcomics.com/comic/174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ourbonribeye.wordpress.com/tag/valley-uprising/" TargetMode="External"/><Relationship Id="rId2" Type="http://schemas.openxmlformats.org/officeDocument/2006/relationships/hyperlink" Target="https://www.youtube.com/watch?v=d27gTrPPAy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720439"/>
          </a:xfrm>
        </p:spPr>
        <p:txBody>
          <a:bodyPr>
            <a:normAutofit/>
          </a:bodyPr>
          <a:lstStyle/>
          <a:p>
            <a:r>
              <a:rPr lang="cs-CZ" dirty="0" smtClean="0"/>
              <a:t>Kierkegaard o (ne)bytí sebou</a:t>
            </a:r>
            <a:endParaRPr lang="en-US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Jakub Čapek</a:t>
            </a:r>
            <a:r>
              <a:rPr lang="en-US" dirty="0"/>
              <a:t/>
            </a:r>
            <a:br>
              <a:rPr lang="en-US" dirty="0"/>
            </a:br>
            <a:r>
              <a:rPr lang="cs-CZ" dirty="0" smtClean="0"/>
              <a:t>26. 2. 2018</a:t>
            </a:r>
            <a:endParaRPr lang="en-US" i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77" y="4455620"/>
            <a:ext cx="8135202" cy="181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3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err="1" smtClean="0"/>
              <a:t>Søren</a:t>
            </a:r>
            <a:r>
              <a:rPr lang="cs-CZ" dirty="0" smtClean="0"/>
              <a:t> Kierkegaard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354666"/>
            <a:ext cx="8946541" cy="489373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„křesťanský heroismus“: „odvaha být zcela sám sebou… před Bohem“ (</a:t>
            </a:r>
            <a:r>
              <a:rPr lang="cs-CZ" sz="2400" i="1" dirty="0" smtClean="0"/>
              <a:t>Nemoc k smrti, 119)</a:t>
            </a:r>
            <a:endParaRPr 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1813-1855</a:t>
            </a:r>
            <a:endParaRPr 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studium teologie a filosofie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výrazná </a:t>
            </a:r>
            <a:r>
              <a:rPr lang="cs-CZ" sz="2400" dirty="0" smtClean="0"/>
              <a:t>náboženská( </a:t>
            </a:r>
            <a:r>
              <a:rPr lang="cs-CZ" sz="2400" dirty="0" smtClean="0"/>
              <a:t>výchova (ve vědomí hříchu), dočasný odvrat (bohémský život) a opětný návrat k víře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zrušené zasnoubení s Reginou </a:t>
            </a:r>
            <a:r>
              <a:rPr lang="cs-CZ" sz="2400" dirty="0" err="1" smtClean="0"/>
              <a:t>Olsenovou</a:t>
            </a:r>
            <a:endParaRPr 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ostrá </a:t>
            </a:r>
            <a:r>
              <a:rPr lang="cs-CZ" sz="2400" dirty="0" smtClean="0"/>
              <a:t>polemika se státní dánskou </a:t>
            </a:r>
            <a:r>
              <a:rPr lang="cs-CZ" sz="2400" dirty="0" smtClean="0"/>
              <a:t>církví</a:t>
            </a:r>
            <a:endParaRPr 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považován za zakladatele filosofie existence (určujícím autorem pro pojmy „existence“, „konečnost“, „úzkost“, „nicota“, „absurdita“ „skok“, „paradox“ atd</a:t>
            </a:r>
            <a:r>
              <a:rPr lang="cs-CZ" sz="2400" dirty="0" smtClean="0"/>
              <a:t>.)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222860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82618"/>
            <a:ext cx="8946541" cy="446578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i="1" dirty="0" smtClean="0"/>
              <a:t>Bázeň a chvění; Nemoc k smrti</a:t>
            </a:r>
            <a:r>
              <a:rPr lang="cs-CZ" sz="2400" dirty="0" smtClean="0"/>
              <a:t>, přel. M. </a:t>
            </a:r>
            <a:r>
              <a:rPr lang="cs-CZ" sz="2400" dirty="0" err="1" smtClean="0"/>
              <a:t>Mikulová-Thulstrupová</a:t>
            </a:r>
            <a:r>
              <a:rPr lang="cs-CZ" sz="2400" dirty="0" smtClean="0"/>
              <a:t>, Praha 1993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i="1" dirty="0" err="1" smtClean="0"/>
              <a:t>Krankheit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zum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Tode</a:t>
            </a:r>
            <a:r>
              <a:rPr lang="cs-CZ" sz="2400" dirty="0" smtClean="0"/>
              <a:t>, G</a:t>
            </a:r>
            <a:r>
              <a:rPr lang="de-DE" sz="2400" dirty="0" err="1" smtClean="0"/>
              <a:t>ütersloh</a:t>
            </a:r>
            <a:r>
              <a:rPr lang="cs-CZ" sz="2400" dirty="0" smtClean="0"/>
              <a:t> 1992 (</a:t>
            </a:r>
            <a:r>
              <a:rPr lang="cs-CZ" sz="2400" dirty="0" err="1" smtClean="0"/>
              <a:t>KzT</a:t>
            </a:r>
            <a:r>
              <a:rPr lang="cs-CZ" sz="2400" dirty="0" smtClean="0"/>
              <a:t>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i="1" dirty="0" smtClean="0"/>
              <a:t>Der </a:t>
            </a:r>
            <a:r>
              <a:rPr lang="cs-CZ" sz="2400" i="1" dirty="0" err="1" smtClean="0"/>
              <a:t>Begriff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Angst</a:t>
            </a:r>
            <a:r>
              <a:rPr lang="cs-CZ" sz="2400" dirty="0" smtClean="0"/>
              <a:t>, Stuttgart 1992.</a:t>
            </a:r>
          </a:p>
          <a:p>
            <a:pPr marL="0" indent="0">
              <a:buNone/>
            </a:pPr>
            <a:endParaRPr lang="cs-CZ" sz="2400" i="1" dirty="0" smtClean="0"/>
          </a:p>
          <a:p>
            <a:pPr marL="0" indent="0">
              <a:buNone/>
            </a:pPr>
            <a:r>
              <a:rPr lang="cs-CZ" sz="2400" u="sng" dirty="0" smtClean="0"/>
              <a:t>Sekundární literatura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Patrick </a:t>
            </a:r>
            <a:r>
              <a:rPr lang="cs-CZ" sz="2400" dirty="0" err="1" smtClean="0"/>
              <a:t>Gardiner</a:t>
            </a:r>
            <a:r>
              <a:rPr lang="cs-CZ" sz="2400" dirty="0" smtClean="0"/>
              <a:t>, </a:t>
            </a:r>
            <a:r>
              <a:rPr lang="cs-CZ" sz="2400" i="1" dirty="0" smtClean="0"/>
              <a:t>Kierkegaard</a:t>
            </a:r>
            <a:r>
              <a:rPr lang="cs-CZ" sz="2400" dirty="0" smtClean="0"/>
              <a:t>,  Praha 1996.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kvalitní pasáž in: R. </a:t>
            </a:r>
            <a:r>
              <a:rPr lang="cs-CZ" sz="2400" dirty="0" err="1" smtClean="0"/>
              <a:t>Thurnher</a:t>
            </a:r>
            <a:r>
              <a:rPr lang="cs-CZ" sz="2400" dirty="0" smtClean="0"/>
              <a:t>, W. R</a:t>
            </a:r>
            <a:r>
              <a:rPr lang="de-DE" sz="2400" dirty="0" smtClean="0"/>
              <a:t>öd, H. </a:t>
            </a:r>
            <a:r>
              <a:rPr lang="cs-CZ" sz="2400" dirty="0" err="1" smtClean="0"/>
              <a:t>Schmidiner</a:t>
            </a:r>
            <a:r>
              <a:rPr lang="cs-CZ" sz="2400" dirty="0" smtClean="0"/>
              <a:t>, </a:t>
            </a:r>
            <a:r>
              <a:rPr lang="de-DE" sz="2400" i="1" dirty="0" err="1" smtClean="0"/>
              <a:t>Filosofie</a:t>
            </a:r>
            <a:r>
              <a:rPr lang="de-DE" sz="2400" i="1" dirty="0" smtClean="0"/>
              <a:t> </a:t>
            </a:r>
            <a:r>
              <a:rPr lang="cs-CZ" sz="2400" i="1" dirty="0" smtClean="0"/>
              <a:t>19. a 20. století  III: Filosofie života a existence</a:t>
            </a:r>
            <a:r>
              <a:rPr lang="cs-CZ" sz="2400" dirty="0" smtClean="0"/>
              <a:t>, Praha 2009, str. 15-74.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0827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Poznání a „vzdělávání“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276866"/>
            <a:ext cx="8946541" cy="4971534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Kierkegaard své texty často charakterizuje jako určené ke „vzdělání“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protiklad dvou typů vědění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bez vůle vzdělávat: věda „vzdálená životu“, „lhostejná“, nelidská zvědavost“ (</a:t>
            </a:r>
            <a:r>
              <a:rPr lang="cs-CZ" sz="2200" dirty="0" err="1" smtClean="0"/>
              <a:t>KzT</a:t>
            </a:r>
            <a:r>
              <a:rPr lang="cs-CZ" sz="2200" dirty="0" smtClean="0"/>
              <a:t> 3), „nekřesťanská“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„starostlivá“, „starání je vztahem k životu, ke skutečné osobnosti“ (</a:t>
            </a:r>
            <a:r>
              <a:rPr lang="cs-CZ" sz="2200" dirty="0" err="1" smtClean="0"/>
              <a:t>KzT</a:t>
            </a:r>
            <a:r>
              <a:rPr lang="cs-CZ" sz="2200" dirty="0"/>
              <a:t> </a:t>
            </a:r>
            <a:r>
              <a:rPr lang="cs-CZ" sz="2200" dirty="0" smtClean="0"/>
              <a:t>4), křesťanské poznání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protiklad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objektivní, nezaujaté poznání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poznání, které se jedince týká a mění („vzdělává“) – nepřímé sdělení (navozující subjektivní vztah).</a:t>
            </a:r>
          </a:p>
        </p:txBody>
      </p:sp>
    </p:spTree>
    <p:extLst>
      <p:ext uri="{BB962C8B-B14F-4D97-AF65-F5344CB8AC3E}">
        <p14:creationId xmlns:p14="http://schemas.microsoft.com/office/powerpoint/2010/main" val="2160380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>
            <a:normAutofit/>
          </a:bodyPr>
          <a:lstStyle/>
          <a:p>
            <a:r>
              <a:rPr lang="cs-CZ" dirty="0" smtClean="0"/>
              <a:t>Kierkegaardovo pojetí „já“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276866"/>
            <a:ext cx="8946541" cy="497153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/>
              <a:t>Nemoc k smrti </a:t>
            </a:r>
            <a:r>
              <a:rPr lang="cs-CZ" sz="2400" dirty="0" smtClean="0"/>
              <a:t>(1849)</a:t>
            </a:r>
            <a:endParaRPr lang="cs-CZ" sz="2400" i="1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„Člověk </a:t>
            </a:r>
            <a:r>
              <a:rPr lang="cs-CZ" sz="2400" dirty="0"/>
              <a:t>je duch. Ale co je duch? Duch je já. Ale co je já? Já je vztah, který se vztahuje k sobě samému, či </a:t>
            </a:r>
            <a:r>
              <a:rPr lang="cs-CZ" sz="2400" dirty="0" smtClean="0"/>
              <a:t>jinak: </a:t>
            </a:r>
            <a:r>
              <a:rPr lang="cs-CZ" sz="2400" dirty="0"/>
              <a:t>já je na vztahu tím, co činí, že tento vztah se vztahuje k sobě. Já není vztah, nýbrž [tkví v tom], že se vztah vztahuje k sobě. Člověk je syntézou nekonečnosti a konečnosti, časného a věčného, svobody a nutnosti, krátce: je syntézou. Syntéza je vztahem mezi dvojím. Z tohoto hlediska člověk ještě není žádným </a:t>
            </a:r>
            <a:r>
              <a:rPr lang="cs-CZ" sz="2400" dirty="0" smtClean="0"/>
              <a:t>já.“ </a:t>
            </a:r>
            <a:r>
              <a:rPr lang="cs-CZ" sz="2400" dirty="0" err="1"/>
              <a:t>KzT</a:t>
            </a:r>
            <a:r>
              <a:rPr lang="cs-CZ" sz="2400" dirty="0"/>
              <a:t> </a:t>
            </a:r>
            <a:r>
              <a:rPr lang="cs-CZ" sz="2400" dirty="0" smtClean="0"/>
              <a:t>8 (č. př. 123)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1374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27464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82618"/>
            <a:ext cx="8946541" cy="4465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u="sng" dirty="0"/>
              <a:t>„</a:t>
            </a:r>
            <a:r>
              <a:rPr lang="cs-CZ" sz="2400" u="sng" dirty="0" smtClean="0"/>
              <a:t>Já“ jako vztah k sobě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vztah</a:t>
            </a:r>
            <a:r>
              <a:rPr lang="cs-CZ" sz="2400" dirty="0"/>
              <a:t>, který se vztahuje k </a:t>
            </a:r>
            <a:r>
              <a:rPr lang="cs-CZ" sz="2400" dirty="0" smtClean="0"/>
              <a:t>sobě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syntéza (vztah)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konečnost – nekonečnost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časnost  - věčnost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svoboda – nutnost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syntéza sama není „já“, ale to, že tato syntéza se vztahuje k sobě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0446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27464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64145"/>
            <a:ext cx="8946541" cy="4484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u="sng" dirty="0"/>
              <a:t>„</a:t>
            </a:r>
            <a:r>
              <a:rPr lang="cs-CZ" sz="2400" u="sng" dirty="0" smtClean="0"/>
              <a:t>Já“ jako vztah k Bohu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já – jakožto vztah - může být sebou pouze vztahem k bytosti, která tento vztah ustavila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i="1" dirty="0" smtClean="0"/>
              <a:t>Křesťanský </a:t>
            </a:r>
            <a:r>
              <a:rPr lang="cs-CZ" sz="2200" dirty="0" smtClean="0"/>
              <a:t>existencialismus (vs. ateistický: </a:t>
            </a:r>
            <a:r>
              <a:rPr lang="cs-CZ" sz="2200" dirty="0" err="1" smtClean="0"/>
              <a:t>Camus</a:t>
            </a:r>
            <a:r>
              <a:rPr lang="cs-CZ" sz="2200" dirty="0" smtClean="0"/>
              <a:t>, Sartre, </a:t>
            </a:r>
            <a:r>
              <a:rPr lang="cs-CZ" sz="2200" dirty="0" err="1" smtClean="0"/>
              <a:t>Heidegger</a:t>
            </a:r>
            <a:r>
              <a:rPr lang="cs-CZ" sz="2200" dirty="0" smtClean="0"/>
              <a:t>)</a:t>
            </a:r>
            <a:endParaRPr lang="cs-CZ" sz="2200" i="1" dirty="0" smtClean="0"/>
          </a:p>
          <a:p>
            <a:pPr marL="0" indent="0">
              <a:buNone/>
            </a:pPr>
            <a:r>
              <a:rPr lang="cs-CZ" sz="2400" dirty="0"/>
              <a:t>„Takto odvozený, [jiným] kladený vztah, právě to je lidské já. Je vztahem, který se vztahuje k sobě, a tím, že se vztahuje k sobě, se vztahuje k jinému. A proto jsou možné dvě podoby autentického [vlastního] zoufalství</a:t>
            </a:r>
            <a:r>
              <a:rPr lang="cs-CZ" sz="2400" dirty="0" smtClean="0"/>
              <a:t>.“ </a:t>
            </a:r>
            <a:r>
              <a:rPr lang="cs-CZ" sz="2400" dirty="0" err="1"/>
              <a:t>KzT</a:t>
            </a:r>
            <a:r>
              <a:rPr lang="cs-CZ" sz="2400" dirty="0"/>
              <a:t> </a:t>
            </a:r>
            <a:r>
              <a:rPr lang="cs-CZ" sz="2400" dirty="0" smtClean="0"/>
              <a:t>9</a:t>
            </a:r>
          </a:p>
          <a:p>
            <a:pPr marL="0" indent="0">
              <a:buNone/>
            </a:pPr>
            <a:r>
              <a:rPr lang="cs-CZ" sz="2400" dirty="0"/>
              <a:t>„tím, že se vztahuje k sobě, a tím, že chce být sebou, zakládá se toto já průhledně v moci, která je ustavila.“ </a:t>
            </a:r>
            <a:r>
              <a:rPr lang="cs-CZ" sz="2400" dirty="0" err="1"/>
              <a:t>KzT</a:t>
            </a:r>
            <a:r>
              <a:rPr lang="cs-CZ" sz="2400" dirty="0"/>
              <a:t> </a:t>
            </a:r>
            <a:r>
              <a:rPr lang="cs-CZ" sz="2400" dirty="0" smtClean="0"/>
              <a:t>10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7888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>
            <a:noAutofit/>
          </a:bodyPr>
          <a:lstStyle/>
          <a:p>
            <a:r>
              <a:rPr lang="cs-CZ" sz="4000" dirty="0" smtClean="0"/>
              <a:t>Téma: </a:t>
            </a:r>
            <a:r>
              <a:rPr lang="cs-CZ" sz="4000" dirty="0"/>
              <a:t>ztráta sebe </a:t>
            </a:r>
            <a:r>
              <a:rPr lang="cs-CZ" sz="4000" dirty="0" smtClean="0"/>
              <a:t>a získání sebe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6436"/>
            <a:ext cx="8946541" cy="4511964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většinou člověk ani není „já“ (davový či konformní způsob chování zastírá, že by vůbec mohl být jedincem)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nesamozřejmost, že někdo je „já</a:t>
            </a:r>
            <a:r>
              <a:rPr lang="cs-CZ" sz="2400" dirty="0"/>
              <a:t>“, „</a:t>
            </a:r>
            <a:r>
              <a:rPr lang="cs-CZ" sz="2400" dirty="0" smtClean="0"/>
              <a:t>osoba“, </a:t>
            </a:r>
            <a:r>
              <a:rPr lang="cs-CZ" sz="2400" dirty="0"/>
              <a:t>„</a:t>
            </a:r>
            <a:r>
              <a:rPr lang="cs-CZ" sz="2400" dirty="0" smtClean="0"/>
              <a:t>duch“ či „vědomí“, „jedinec“.</a:t>
            </a:r>
            <a:endParaRPr lang="cs-CZ" sz="2400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získávání sebe je – u SK –</a:t>
            </a:r>
            <a:r>
              <a:rPr lang="cs-CZ" sz="2400" dirty="0"/>
              <a:t> </a:t>
            </a:r>
            <a:r>
              <a:rPr lang="cs-CZ" sz="2400" dirty="0" smtClean="0"/>
              <a:t>vázáno na nějakou formu uvědomění si vlastní individuálnosti, nezastupitelnosti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zkušenosti, v nichž člověk zjišťuje, že sebou není, jsou často negativní, ale jsou počátkem získávání sebe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/>
              <a:t>ú</a:t>
            </a:r>
            <a:r>
              <a:rPr lang="cs-CZ" sz="2200" dirty="0" smtClean="0"/>
              <a:t>zkost (</a:t>
            </a:r>
            <a:r>
              <a:rPr lang="cs-CZ" sz="2200" i="1" dirty="0" smtClean="0"/>
              <a:t>Pojem úzkosti</a:t>
            </a:r>
            <a:r>
              <a:rPr lang="cs-CZ" sz="2200" dirty="0" smtClean="0"/>
              <a:t>, strach vs. úzkost, </a:t>
            </a:r>
            <a:r>
              <a:rPr lang="cs-CZ" sz="2200" dirty="0" err="1" smtClean="0"/>
              <a:t>Heidegger</a:t>
            </a:r>
            <a:r>
              <a:rPr lang="cs-CZ" sz="2200" dirty="0" smtClean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/>
              <a:t>závrať </a:t>
            </a:r>
            <a:r>
              <a:rPr lang="cs-CZ" sz="2200" dirty="0" smtClean="0"/>
              <a:t>svobody, úzkost z </a:t>
            </a:r>
            <a:r>
              <a:rPr lang="cs-CZ" sz="2200" dirty="0" smtClean="0"/>
              <a:t>možnosti (též Sartre)</a:t>
            </a:r>
            <a:endParaRPr lang="cs-CZ" sz="2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zoufalství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vědomí </a:t>
            </a:r>
            <a:r>
              <a:rPr lang="cs-CZ" sz="2200" dirty="0" smtClean="0"/>
              <a:t>smrti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129210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Spis „Nemoc k smrti“ (1849)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276866"/>
            <a:ext cx="8946541" cy="4971534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Jan 11,4: „Tato nemoc není k smrti</a:t>
            </a:r>
            <a:r>
              <a:rPr lang="cs-CZ" sz="2400" dirty="0" smtClean="0"/>
              <a:t>….“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pravil </a:t>
            </a:r>
            <a:r>
              <a:rPr lang="cs-CZ" sz="2400" dirty="0"/>
              <a:t>Ježíš, když se doslechl o nemoci svého přítele </a:t>
            </a:r>
            <a:r>
              <a:rPr lang="cs-CZ" sz="2400" dirty="0" smtClean="0"/>
              <a:t>Lazara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ten </a:t>
            </a:r>
            <a:r>
              <a:rPr lang="cs-CZ" sz="2400" dirty="0"/>
              <a:t>zemřel, čtyři dny po pohřbu byl dle Jana Ježíšem </a:t>
            </a:r>
            <a:r>
              <a:rPr lang="cs-CZ" sz="2400" dirty="0" smtClean="0"/>
              <a:t>vzkříšen</a:t>
            </a:r>
          </a:p>
          <a:p>
            <a:pPr marL="0" indent="0">
              <a:buNone/>
            </a:pPr>
            <a:r>
              <a:rPr lang="cs-CZ" sz="2400" dirty="0" smtClean="0"/>
              <a:t>Kierkegaard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Lazar beztak jednou zemřel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nemoc, která je opravdu nemocí „na smrt“, není ohrožením tělesného života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opravdová bída, skutečně smrtelná nemoc je jiná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401703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Nemoc k smrti je zoufalství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6436"/>
            <a:ext cx="8946541" cy="4511964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nebezpečí </a:t>
            </a:r>
            <a:r>
              <a:rPr lang="cs-CZ" sz="2200" dirty="0"/>
              <a:t>je tak veliké, „že se i smrt stala nadějí“ (</a:t>
            </a:r>
            <a:r>
              <a:rPr lang="cs-CZ" sz="2200" dirty="0" smtClean="0"/>
              <a:t>14)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tato </a:t>
            </a:r>
            <a:r>
              <a:rPr lang="cs-CZ" sz="2200" dirty="0"/>
              <a:t>nemoc je „nemocí v já“ (14), které právě zemřít nemůže, neboť je v člověku tím „věčným v něm, totiž já“ (</a:t>
            </a:r>
            <a:r>
              <a:rPr lang="cs-CZ" sz="2200" dirty="0" smtClean="0"/>
              <a:t>14)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 smtClean="0"/>
              <a:t>v </a:t>
            </a:r>
            <a:r>
              <a:rPr lang="cs-CZ" sz="2200" dirty="0"/>
              <a:t>této nemoci se já sžírá, ale nemůže se zbavit sebe sama. To jen stupňuje zoufalství.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Dvě podoby </a:t>
            </a:r>
            <a:r>
              <a:rPr lang="cs-CZ" sz="2200" dirty="0" smtClean="0"/>
              <a:t>(vlastního, autentického) zoufalství</a:t>
            </a:r>
            <a:endParaRPr lang="cs-CZ" sz="2200" dirty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/>
              <a:t>„nechtít být sebou“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200" dirty="0"/>
              <a:t>„chtít být sebou</a:t>
            </a:r>
            <a:r>
              <a:rPr lang="cs-CZ" sz="2200" dirty="0" smtClean="0"/>
              <a:t>“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537155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sz="3600" dirty="0" smtClean="0"/>
              <a:t>Zoufalství je vždy zoufáním nad sebou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699490"/>
            <a:ext cx="8946541" cy="4548909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err="1" smtClean="0"/>
              <a:t>Ceasare</a:t>
            </a:r>
            <a:r>
              <a:rPr lang="cs-CZ" sz="2400" dirty="0" smtClean="0"/>
              <a:t> </a:t>
            </a:r>
            <a:r>
              <a:rPr lang="cs-CZ" sz="2400" dirty="0" err="1" smtClean="0"/>
              <a:t>Borgia</a:t>
            </a:r>
            <a:r>
              <a:rPr lang="cs-CZ" sz="2400" dirty="0" smtClean="0"/>
              <a:t> si zoufá, že se nestal Caesarem „(Buď Césarem, nebo ničím“)</a:t>
            </a:r>
          </a:p>
          <a:p>
            <a:pPr marL="0" indent="0">
              <a:buNone/>
            </a:pPr>
            <a:endParaRPr lang="cs-CZ" sz="2400" dirty="0" smtClean="0"/>
          </a:p>
          <a:p>
            <a:pPr marL="400050" lvl="1" indent="0">
              <a:buNone/>
            </a:pPr>
            <a:r>
              <a:rPr lang="cs-CZ" sz="2400" dirty="0" smtClean="0"/>
              <a:t>„právě </a:t>
            </a:r>
            <a:r>
              <a:rPr lang="cs-CZ" sz="2400" dirty="0"/>
              <a:t>proto, že se nestal Césarem, nemůže nyní vydržet, že je sebou. Zoufá si tedy vlastně nikoli nad tím, že se nestal Césarem, nýbrž nad sebou, že se nestal Césarem. </a:t>
            </a:r>
            <a:r>
              <a:rPr lang="cs-CZ" sz="2400" dirty="0" smtClean="0"/>
              <a:t>… </a:t>
            </a:r>
            <a:r>
              <a:rPr lang="cs-CZ" sz="2200" dirty="0" smtClean="0"/>
              <a:t>Pokud </a:t>
            </a:r>
            <a:r>
              <a:rPr lang="cs-CZ" sz="2200" dirty="0"/>
              <a:t>by se stal Césarem, pak by se zoufale zbavil sebe sama. Ale teď se Césarem nestal, a nemůže se zoufale zbavit sebe sama</a:t>
            </a:r>
            <a:r>
              <a:rPr lang="cs-CZ" sz="2200" dirty="0" smtClean="0"/>
              <a:t>.“ </a:t>
            </a:r>
            <a:r>
              <a:rPr lang="cs-CZ" sz="2200" dirty="0" err="1"/>
              <a:t>KzT</a:t>
            </a:r>
            <a:r>
              <a:rPr lang="cs-CZ" sz="2200" dirty="0"/>
              <a:t> 15</a:t>
            </a:r>
          </a:p>
          <a:p>
            <a:pPr marL="0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23470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918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800" dirty="0" smtClean="0"/>
              <a:t>Co míníme obratem „být (sám) sebou“?</a:t>
            </a:r>
          </a:p>
          <a:p>
            <a:pPr marL="514350" indent="-514350">
              <a:buAutoNum type="arabicPeriod"/>
            </a:pPr>
            <a:r>
              <a:rPr lang="cs-CZ" sz="2800" dirty="0" smtClean="0"/>
              <a:t>Je to v nějakém vztahu k otázce po identitě osoby?</a:t>
            </a:r>
          </a:p>
          <a:p>
            <a:pPr marL="806958" lvl="1" indent="-514350">
              <a:buFont typeface="Courier New" panose="02070309020205020404" pitchFamily="49" charset="0"/>
              <a:buChar char="o"/>
            </a:pPr>
            <a:r>
              <a:rPr lang="cs-CZ" sz="2400" dirty="0" smtClean="0"/>
              <a:t>Filosofie existence (Kierkegaard, </a:t>
            </a:r>
            <a:r>
              <a:rPr lang="cs-CZ" sz="2400" dirty="0" err="1" smtClean="0"/>
              <a:t>Heidegger</a:t>
            </a:r>
            <a:r>
              <a:rPr lang="cs-CZ" sz="2400" dirty="0" smtClean="0"/>
              <a:t>, Sartre): pojem identity </a:t>
            </a:r>
            <a:r>
              <a:rPr lang="cs-CZ" sz="2400" u="sng" dirty="0" smtClean="0"/>
              <a:t>nelze </a:t>
            </a:r>
            <a:r>
              <a:rPr lang="cs-CZ" sz="2400" dirty="0" smtClean="0"/>
              <a:t>aplikovat na lidskou existenci, nemá-li dojít k jejímu nepochopení.</a:t>
            </a:r>
          </a:p>
          <a:p>
            <a:pPr marL="989838" lvl="2" indent="-514350">
              <a:buFont typeface="Courier New" panose="02070309020205020404" pitchFamily="49" charset="0"/>
              <a:buChar char="o"/>
            </a:pPr>
            <a:r>
              <a:rPr lang="cs-CZ" sz="2000" dirty="0" smtClean="0"/>
              <a:t>Sartre</a:t>
            </a:r>
            <a:r>
              <a:rPr lang="cs-CZ" sz="2000" dirty="0"/>
              <a:t>: „je třeba, aby princip identity nepředstavoval konstitutivní princip lidské reality a aby lidská realita nemusela být nutně tím, čím je, nýbrž mohla být tím, čím není.“ (</a:t>
            </a:r>
            <a:r>
              <a:rPr lang="cs-CZ" sz="2000" i="1" dirty="0"/>
              <a:t>Bytí a nicota</a:t>
            </a:r>
            <a:r>
              <a:rPr lang="cs-CZ" sz="2000" dirty="0"/>
              <a:t>, str. 100</a:t>
            </a:r>
            <a:r>
              <a:rPr lang="cs-CZ" sz="2000" dirty="0" smtClean="0"/>
              <a:t>).</a:t>
            </a:r>
          </a:p>
          <a:p>
            <a:pPr marL="989838" lvl="2" indent="-514350">
              <a:buFont typeface="Courier New" panose="02070309020205020404" pitchFamily="49" charset="0"/>
              <a:buChar char="o"/>
            </a:pPr>
            <a:r>
              <a:rPr lang="cs-CZ" sz="2000" dirty="0" err="1" smtClean="0"/>
              <a:t>Heidegger</a:t>
            </a:r>
            <a:r>
              <a:rPr lang="cs-CZ" sz="2000" dirty="0" smtClean="0"/>
              <a:t>: identita – jako formální rys všech jsoucen – nevystihuje specifický způsob, jak existuje „pobyt“ (lidský typ jsoucna)</a:t>
            </a:r>
          </a:p>
          <a:p>
            <a:pPr marL="806958" lvl="1" indent="-514350">
              <a:buFont typeface="Courier New" panose="02070309020205020404" pitchFamily="49" charset="0"/>
              <a:buChar char="o"/>
            </a:pPr>
            <a:r>
              <a:rPr lang="cs-CZ" sz="2400" dirty="0" smtClean="0"/>
              <a:t>Musil: jednotlivý člověk není ani „identický“, ani v nějakém jiném smyslu „jednotný“ („rozklad antropocentrického chování“ apod.)</a:t>
            </a:r>
            <a:endParaRPr lang="cs-CZ" sz="2600" dirty="0" smtClean="0"/>
          </a:p>
        </p:txBody>
      </p:sp>
    </p:spTree>
    <p:extLst>
      <p:ext uri="{BB962C8B-B14F-4D97-AF65-F5344CB8AC3E}">
        <p14:creationId xmlns:p14="http://schemas.microsoft.com/office/powerpoint/2010/main" val="1335746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45672"/>
            <a:ext cx="8946541" cy="4502727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Dívka si zoufá ze ztráty milovaného (zemřel, opustil ji)</a:t>
            </a:r>
          </a:p>
          <a:p>
            <a:pPr marL="0" indent="0">
              <a:buNone/>
            </a:pPr>
            <a:endParaRPr lang="cs-CZ" sz="2400" dirty="0" smtClean="0"/>
          </a:p>
          <a:p>
            <a:pPr marL="400050" lvl="1" indent="0">
              <a:buNone/>
            </a:pPr>
            <a:r>
              <a:rPr lang="cs-CZ" sz="2400" dirty="0"/>
              <a:t>„Toto její já, jehož by se – pokud by se stala „jeho“ milou – nejradši zbavila či je ztratila, toto já se pro ni nyní stalo soužením, když má být sebou bez „něho“. </a:t>
            </a:r>
            <a:r>
              <a:rPr lang="cs-CZ" sz="2400" dirty="0" err="1"/>
              <a:t>KzT</a:t>
            </a:r>
            <a:r>
              <a:rPr lang="cs-CZ" sz="2400" dirty="0"/>
              <a:t> </a:t>
            </a:r>
            <a:r>
              <a:rPr lang="cs-CZ" sz="2400" dirty="0" smtClean="0"/>
              <a:t>16</a:t>
            </a:r>
          </a:p>
          <a:p>
            <a:pPr marL="400050" lvl="1" indent="0">
              <a:buNone/>
            </a:pPr>
            <a:endParaRPr lang="cs-CZ" sz="2400" dirty="0"/>
          </a:p>
          <a:p>
            <a:pPr marL="400050" lvl="1" indent="0">
              <a:buNone/>
            </a:pPr>
            <a:r>
              <a:rPr lang="cs-CZ" sz="2400" dirty="0" smtClean="0"/>
              <a:t>„z </a:t>
            </a:r>
            <a:r>
              <a:rPr lang="cs-CZ" sz="2400" dirty="0"/>
              <a:t>toho, že se v zoufalství člověk nemůže zbavit sebe sama, „lze dokázat, že v člověku je něco věčného“. Pokud by v člověku nic věčného nebylo, nemohl by vůbec zoufat.“ (17)</a:t>
            </a:r>
            <a:endParaRPr lang="cs-CZ" sz="2200" dirty="0"/>
          </a:p>
          <a:p>
            <a:pPr marL="0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775678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Zoufalství je všeobecné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45672"/>
            <a:ext cx="8946541" cy="4502727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neexistuje člověk, který by si nezoufal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což neznamená, že by o tom musel vědět</a:t>
            </a:r>
          </a:p>
          <a:p>
            <a:pPr marL="400050" lvl="1" indent="0">
              <a:buNone/>
            </a:pPr>
            <a:r>
              <a:rPr lang="cs-CZ" sz="2200" dirty="0"/>
              <a:t>„</a:t>
            </a:r>
            <a:r>
              <a:rPr lang="cs-CZ" sz="2200" dirty="0" smtClean="0"/>
              <a:t>jedna </a:t>
            </a:r>
            <a:r>
              <a:rPr lang="cs-CZ" sz="2200" dirty="0"/>
              <a:t>z forem zoufalství tkví právě v tom, že si [člověk] nezoufá, že si není vědom, že je zoufalý.“ (</a:t>
            </a:r>
            <a:r>
              <a:rPr lang="cs-CZ" sz="2200" dirty="0" err="1"/>
              <a:t>KzT</a:t>
            </a:r>
            <a:r>
              <a:rPr lang="cs-CZ" sz="2200" dirty="0"/>
              <a:t> 19)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zoufalství </a:t>
            </a:r>
            <a:r>
              <a:rPr lang="cs-CZ" sz="2400" dirty="0"/>
              <a:t>je zvláštním způsobem </a:t>
            </a:r>
            <a:r>
              <a:rPr lang="cs-CZ" sz="2400" dirty="0" smtClean="0"/>
              <a:t>dialektické</a:t>
            </a:r>
          </a:p>
          <a:p>
            <a:pPr marL="400050" lvl="1" indent="0">
              <a:buNone/>
            </a:pPr>
            <a:r>
              <a:rPr lang="cs-CZ" sz="2200" dirty="0" smtClean="0"/>
              <a:t>„Nezoufat </a:t>
            </a:r>
            <a:r>
              <a:rPr lang="cs-CZ" sz="2200" dirty="0"/>
              <a:t>si může totiž právě znamenat zoufání, ale může znamenat vykoupení ze zoufalství.“ (</a:t>
            </a:r>
            <a:r>
              <a:rPr lang="cs-CZ" sz="2200" dirty="0" err="1"/>
              <a:t>KzT</a:t>
            </a:r>
            <a:r>
              <a:rPr lang="cs-CZ" sz="2200" dirty="0"/>
              <a:t> 21)</a:t>
            </a:r>
            <a:endParaRPr lang="cs-CZ" sz="2200" dirty="0" smtClean="0"/>
          </a:p>
          <a:p>
            <a:pPr marL="0" indent="0">
              <a:buNone/>
            </a:pPr>
            <a:endParaRPr lang="cs-CZ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cs-CZ" sz="2400" dirty="0" smtClean="0"/>
              <a:t>Viz komiks o </a:t>
            </a:r>
            <a:r>
              <a:rPr lang="cs-CZ" sz="2400" dirty="0" err="1" smtClean="0"/>
              <a:t>Kirekegaardovi</a:t>
            </a:r>
            <a:r>
              <a:rPr lang="cs-CZ" sz="2400" dirty="0" smtClean="0"/>
              <a:t> a obyčejném člověku: </a:t>
            </a:r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existentialcomics.com/comic/174</a:t>
            </a:r>
            <a:endParaRPr lang="cs-CZ" sz="2400" dirty="0" smtClean="0"/>
          </a:p>
          <a:p>
            <a:pPr marL="0" indent="0">
              <a:buNone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194449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Konečnost – nekonečnost (č. př. 136-139)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6436"/>
            <a:ext cx="8946541" cy="4511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a) Zoufalstvím nekonečna je nemít konečno (fantasta)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„Já </a:t>
            </a:r>
            <a:r>
              <a:rPr lang="cs-CZ" sz="2200" dirty="0"/>
              <a:t>je syntéza, v níž je konečno omezujícím prvkem, nekonečno rozšiřujícím prvkem. Zoufalství nekonečna je tedy fantastičnost, bezmeznost“ (26</a:t>
            </a:r>
            <a:r>
              <a:rPr lang="cs-CZ" sz="2200" dirty="0" smtClean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fantastičnost citu, poznání, vůle</a:t>
            </a:r>
            <a:endParaRPr lang="en-US" sz="2200" dirty="0"/>
          </a:p>
          <a:p>
            <a:pPr marL="0" indent="0">
              <a:buNone/>
            </a:pPr>
            <a:r>
              <a:rPr lang="cs-CZ" sz="2400" dirty="0" smtClean="0"/>
              <a:t>b) Zoufalstvím konečna je nemít nekonečno (omezenec)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„nedostatek původnosti“, „já“ žije podle druhých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„lidé, </a:t>
            </a:r>
            <a:r>
              <a:rPr lang="cs-CZ" sz="2200" dirty="0"/>
              <a:t>kteří se, lze-li to tak říci, upsali světu. Používají své schopnosti, hromadí zlato a statky, provozují světské obchody, chytře počítají atd., možná o nich bude i zmínka v dějinách, ale nejsou sami sebou, z duchovního hlediska nemají žádné já, nemají žádné já, kvůli němuž by se odvážili čehokoli, nemají žádné já před Bohem – ať už jsou v ostatních věcech sebevíce egoističtí.“ (</a:t>
            </a:r>
            <a:r>
              <a:rPr lang="cs-CZ" sz="2200" dirty="0" smtClean="0"/>
              <a:t>31-32</a:t>
            </a:r>
            <a:r>
              <a:rPr lang="cs-CZ" sz="2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4496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Možnost - nutnost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45672"/>
            <a:ext cx="8946541" cy="4502727"/>
          </a:xfrm>
        </p:spPr>
        <p:txBody>
          <a:bodyPr/>
          <a:lstStyle/>
          <a:p>
            <a:pPr marL="400050" lvl="1" indent="0">
              <a:buNone/>
            </a:pPr>
            <a:r>
              <a:rPr lang="cs-CZ" sz="2200" dirty="0"/>
              <a:t>„Já, které nemá žádnou možnost, je zoufalé, a zrovna tak i já, které nemá žádnou nutnost.“ </a:t>
            </a:r>
            <a:r>
              <a:rPr lang="cs-CZ" sz="2200" dirty="0" smtClean="0"/>
              <a:t>32</a:t>
            </a:r>
          </a:p>
          <a:p>
            <a:pPr marL="0" indent="0">
              <a:buNone/>
            </a:pPr>
            <a:r>
              <a:rPr lang="cs-CZ" sz="2400" dirty="0" smtClean="0"/>
              <a:t>a) Zoufalstvím možnosti je nemít nutnost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touha (neomezená přání a naděje)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těžkomyslnost („individuum se těžkomyslně zamiluje do možnosti úzkosti a pronásleduje ji…“ 34), </a:t>
            </a:r>
            <a:r>
              <a:rPr lang="cs-CZ" sz="2200" i="1" dirty="0" smtClean="0"/>
              <a:t>Pojem úzkosti.</a:t>
            </a:r>
            <a:endParaRPr lang="cs-CZ" sz="2200" dirty="0" smtClean="0"/>
          </a:p>
          <a:p>
            <a:pPr marL="0" indent="0">
              <a:buNone/>
            </a:pPr>
            <a:r>
              <a:rPr lang="cs-CZ" sz="2400" dirty="0" smtClean="0"/>
              <a:t>b) </a:t>
            </a:r>
            <a:r>
              <a:rPr lang="cs-CZ" sz="2400" dirty="0"/>
              <a:t>Zoufalstvím </a:t>
            </a:r>
            <a:r>
              <a:rPr lang="cs-CZ" sz="2400" dirty="0" smtClean="0"/>
              <a:t>nutnosti je </a:t>
            </a:r>
            <a:r>
              <a:rPr lang="cs-CZ" sz="2400" dirty="0"/>
              <a:t>nemít </a:t>
            </a:r>
            <a:r>
              <a:rPr lang="cs-CZ" sz="2400" dirty="0" smtClean="0"/>
              <a:t>možnost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determinismus, fatalismus (vše se stane nutností)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bezduchost (vše se stane trivialitou, „měšťák“ bez fantazie)</a:t>
            </a:r>
          </a:p>
          <a:p>
            <a:pPr marL="57150" indent="0">
              <a:buNone/>
            </a:pPr>
            <a:r>
              <a:rPr lang="cs-CZ" sz="2400" dirty="0" smtClean="0"/>
              <a:t>Musil, </a:t>
            </a:r>
            <a:r>
              <a:rPr lang="cs-CZ" sz="2400" i="1" dirty="0" smtClean="0"/>
              <a:t>Muž bez vlastností</a:t>
            </a:r>
            <a:endParaRPr lang="cs-CZ" sz="2400" dirty="0" smtClean="0"/>
          </a:p>
          <a:p>
            <a:pPr marL="800100"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zoufalství </a:t>
            </a:r>
            <a:r>
              <a:rPr lang="cs-CZ" sz="2200" dirty="0" smtClean="0"/>
              <a:t>možnosti; či obecněji neochota „být vztahem“?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2426364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Víra a možnost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995054"/>
            <a:ext cx="8946541" cy="4253345"/>
          </a:xfrm>
        </p:spPr>
        <p:txBody>
          <a:bodyPr/>
          <a:lstStyle/>
          <a:p>
            <a:pPr marL="457200" lvl="1" indent="0">
              <a:buNone/>
            </a:pPr>
            <a:endParaRPr lang="cs-CZ" sz="2200" dirty="0" smtClean="0"/>
          </a:p>
          <a:p>
            <a:pPr marL="457200" lvl="1" indent="0">
              <a:buNone/>
            </a:pPr>
            <a:r>
              <a:rPr lang="cs-CZ" sz="2400" dirty="0" smtClean="0"/>
              <a:t>„</a:t>
            </a:r>
            <a:r>
              <a:rPr lang="cs-CZ" sz="2400" dirty="0"/>
              <a:t>Občas může být vynalézavost lidské fantazie dostatečná k tomu, aby vytvořila možnost, ale nakonec, když je třeba věřit, pak pomáhá již jen to, že u Boha je vše možné.“ (36)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26218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Zoufalství z hlediska vědomí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36436"/>
            <a:ext cx="8946541" cy="4511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1. Zoufalství, které neví, že je zoufalstvím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nejobvyklejší forma, lidé, kteří nevědí, že mají „já“</a:t>
            </a:r>
          </a:p>
          <a:p>
            <a:pPr marL="57150" indent="0">
              <a:buNone/>
            </a:pPr>
            <a:r>
              <a:rPr lang="cs-CZ" sz="2400" dirty="0" smtClean="0"/>
              <a:t>2. Zoufalství, které ví, že je zoufalstvím</a:t>
            </a:r>
          </a:p>
          <a:p>
            <a:pPr marL="57150" indent="0">
              <a:buNone/>
            </a:pPr>
            <a:r>
              <a:rPr lang="cs-CZ" sz="2400" dirty="0" smtClean="0"/>
              <a:t>a) já nechce být sebou</a:t>
            </a:r>
          </a:p>
          <a:p>
            <a:pPr marL="800100"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zoufalství slabosti („ženství“), podléhá tlaku zvnějšku</a:t>
            </a:r>
          </a:p>
          <a:p>
            <a:pPr marL="800100"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uzavřenost do sebe, nebezpečí sebevraždy</a:t>
            </a:r>
          </a:p>
          <a:p>
            <a:pPr marL="114300" indent="0">
              <a:buNone/>
            </a:pPr>
            <a:r>
              <a:rPr lang="cs-CZ" sz="2400" dirty="0" smtClean="0"/>
              <a:t>b) já chce být sebou, vzdor („mužství“)</a:t>
            </a:r>
          </a:p>
          <a:p>
            <a:pPr marL="857250"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jednající: „já chce disponovat pouze samo sebou“</a:t>
            </a:r>
          </a:p>
          <a:p>
            <a:pPr marL="857250"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trpící: ztotožní se s nějakou nesnází a nechce doufat v pomoc (pohroužení se do vlastního trápení)</a:t>
            </a:r>
          </a:p>
        </p:txBody>
      </p:sp>
    </p:spTree>
    <p:extLst>
      <p:ext uri="{BB962C8B-B14F-4D97-AF65-F5344CB8AC3E}">
        <p14:creationId xmlns:p14="http://schemas.microsoft.com/office/powerpoint/2010/main" val="2496506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Kierkegaard a problém identity?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921164"/>
            <a:ext cx="8946541" cy="4327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Otázka totožnosti (identity) dává smysl jen v případě davové, ne-osobní existence, která ale není „já“ (osobou).</a:t>
            </a:r>
          </a:p>
          <a:p>
            <a:pPr marL="0" indent="0">
              <a:buNone/>
            </a:pPr>
            <a:r>
              <a:rPr lang="cs-CZ" sz="2400" dirty="0" smtClean="0"/>
              <a:t>„</a:t>
            </a:r>
            <a:r>
              <a:rPr lang="cs-CZ" sz="2400" dirty="0" smtClean="0"/>
              <a:t>Já se každým okamžikem svého bytí stále vytváří, neboť já co do možnosti (</a:t>
            </a:r>
            <a:r>
              <a:rPr lang="cs-CZ" sz="2400" i="1" dirty="0" smtClean="0"/>
              <a:t>kata </a:t>
            </a:r>
            <a:r>
              <a:rPr lang="cs-CZ" sz="2400" i="1" dirty="0" err="1" smtClean="0"/>
              <a:t>dynamin</a:t>
            </a:r>
            <a:r>
              <a:rPr lang="cs-CZ" sz="2400" dirty="0" smtClean="0"/>
              <a:t>) není něco, do by skutečně existovalo, ale je pouze tím, čím být má.“ (</a:t>
            </a:r>
            <a:r>
              <a:rPr lang="cs-CZ" sz="2400" dirty="0" err="1" smtClean="0"/>
              <a:t>KzT</a:t>
            </a:r>
            <a:r>
              <a:rPr lang="cs-CZ" sz="2400" dirty="0" smtClean="0"/>
              <a:t> 26</a:t>
            </a:r>
            <a:r>
              <a:rPr lang="cs-CZ" sz="24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32924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Závěr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u="sng" dirty="0" smtClean="0"/>
              <a:t>Existencialismus</a:t>
            </a:r>
            <a:endParaRPr lang="cs-CZ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Já je vztah, tj. „být sebou“ nelze myslet jako bezprostřední vědomí sebe, ale jako vztah k tomu, kým být mohu, jako „starost“ apod.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SK: já není nikdy bezprostřední, nýbrž neustále v „kritickém stavu“: „díváme-li se na člověka jako na ducha, jsou zdraví i nemoc stejně kritické, neboť neexistuje žádné bezprostřední duchovní zdraví.“ (</a:t>
            </a:r>
            <a:r>
              <a:rPr lang="cs-CZ" sz="2200" i="1" dirty="0" smtClean="0"/>
              <a:t>Nemoc k smrti, </a:t>
            </a:r>
            <a:r>
              <a:rPr lang="cs-CZ" sz="2200" dirty="0" smtClean="0"/>
              <a:t>133)</a:t>
            </a:r>
            <a:endParaRPr lang="cs-CZ" sz="2400" u="sng" dirty="0" smtClean="0"/>
          </a:p>
          <a:p>
            <a:r>
              <a:rPr lang="cs-CZ" sz="2400" u="sng" dirty="0" smtClean="0"/>
              <a:t>Křesťanský existencialismus</a:t>
            </a:r>
            <a:endParaRPr lang="en-US" sz="2400" u="sng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Je možné být sebou pouze vztahem k tomu, co já jakožto vztah určilo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„křesťanský heroismus“: „odvaha být sám sebou, jednotlivým člověkem, tím určitým jednotlivým člověkem, stojícím sám přímo před Bohem, sám v tomto nesmírném vypětí a ohromné odpovědnosti.“ (</a:t>
            </a:r>
            <a:r>
              <a:rPr lang="cs-CZ" sz="2200" dirty="0" err="1" smtClean="0"/>
              <a:t>tamt</a:t>
            </a:r>
            <a:r>
              <a:rPr lang="cs-CZ" sz="2200" dirty="0" smtClean="0"/>
              <a:t>., 119).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200" dirty="0" smtClean="0"/>
              <a:t>SK: určité pojetí vztahu víry a rozumu (myšlení), např. odmítání </a:t>
            </a:r>
            <a:r>
              <a:rPr lang="cs-CZ" sz="2200" dirty="0" err="1" smtClean="0"/>
              <a:t>přir</a:t>
            </a:r>
            <a:r>
              <a:rPr lang="cs-CZ" sz="2200" dirty="0" smtClean="0"/>
              <a:t>. teologie.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0873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8244"/>
          </a:xfrm>
        </p:spPr>
        <p:txBody>
          <a:bodyPr/>
          <a:lstStyle/>
          <a:p>
            <a:r>
              <a:rPr lang="cs-CZ" dirty="0" smtClean="0"/>
              <a:t>Identita a „bytí sebou“ u </a:t>
            </a:r>
            <a:r>
              <a:rPr lang="cs-CZ" dirty="0" err="1" smtClean="0"/>
              <a:t>Heideggera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717964"/>
            <a:ext cx="8946541" cy="45304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„toto jsoucno, jímž sami jsme  a které existuje kvůli sobě, je jakožto toto jsoucno </a:t>
            </a:r>
            <a:r>
              <a:rPr lang="cs-CZ" sz="2400" i="1" dirty="0" smtClean="0"/>
              <a:t>vždy-mé</a:t>
            </a:r>
            <a:r>
              <a:rPr lang="cs-CZ" sz="2400" dirty="0" smtClean="0"/>
              <a:t>. Pobyt je nejen jako každé jsoucno vůbec v nějakém formálně-ontologickém smyslu identické se sebou – identická se sebou je každá věc -, a také si není pouze vědomo této totožnosti [</a:t>
            </a:r>
            <a:r>
              <a:rPr lang="cs-CZ" sz="2400" dirty="0" err="1" smtClean="0"/>
              <a:t>Selbigkeit</a:t>
            </a:r>
            <a:r>
              <a:rPr lang="cs-CZ" sz="2400" dirty="0" smtClean="0"/>
              <a:t>] na rozdíl od nějaké přírodní věci, nýbrž pobyt má specifickou totožnost se sebou ve smyslu bytí sebou [</a:t>
            </a:r>
            <a:r>
              <a:rPr lang="cs-CZ" sz="2400" dirty="0" err="1" smtClean="0"/>
              <a:t>Selbstheit</a:t>
            </a:r>
            <a:r>
              <a:rPr lang="cs-CZ" sz="2400" dirty="0" smtClean="0"/>
              <a:t>]. Je tak, že je nějakým způsobem </a:t>
            </a:r>
            <a:r>
              <a:rPr lang="cs-CZ" sz="2400" i="1" dirty="0" smtClean="0"/>
              <a:t>sobě vlastní</a:t>
            </a:r>
            <a:r>
              <a:rPr lang="cs-CZ" sz="2400" dirty="0" smtClean="0"/>
              <a:t>, </a:t>
            </a:r>
            <a:r>
              <a:rPr lang="cs-CZ" sz="2400" i="1" dirty="0" smtClean="0"/>
              <a:t>má samo sebe</a:t>
            </a:r>
            <a:r>
              <a:rPr lang="cs-CZ" sz="2400" dirty="0" smtClean="0"/>
              <a:t>, a jen proto se může </a:t>
            </a:r>
            <a:r>
              <a:rPr lang="cs-CZ" sz="2400" i="1" dirty="0" smtClean="0"/>
              <a:t>ztratit</a:t>
            </a:r>
            <a:r>
              <a:rPr lang="cs-CZ" sz="2400" dirty="0" smtClean="0"/>
              <a:t>. Protože k existenci patří bytí sebou, tj. nějakým způsobem „být-sobě-vlastní“, může se existující pobyt </a:t>
            </a:r>
            <a:r>
              <a:rPr lang="cs-CZ" sz="2400" i="1" dirty="0" smtClean="0"/>
              <a:t>vlastním způsobem sebe sama volit</a:t>
            </a:r>
            <a:r>
              <a:rPr lang="cs-CZ" sz="2400" dirty="0" smtClean="0"/>
              <a:t> a primárně odsud svou existenci určovat, tj. může existovat vlastním způsobem.“ Ale může se také ve svém bytí nechat určovat druhými a primárně existovat </a:t>
            </a:r>
            <a:r>
              <a:rPr lang="cs-CZ" sz="2400" i="1" dirty="0" smtClean="0"/>
              <a:t>nevlastním způsobem</a:t>
            </a:r>
            <a:r>
              <a:rPr lang="cs-CZ" sz="2400" dirty="0" smtClean="0"/>
              <a:t> v zapomenutí na sebe sama.“ (</a:t>
            </a:r>
            <a:r>
              <a:rPr lang="cs-CZ" sz="2400" i="1" dirty="0" smtClean="0"/>
              <a:t>Die </a:t>
            </a:r>
            <a:r>
              <a:rPr lang="cs-CZ" sz="2400" i="1" dirty="0" err="1" smtClean="0"/>
              <a:t>Grundprobleme</a:t>
            </a:r>
            <a:r>
              <a:rPr lang="cs-CZ" sz="2400" i="1" dirty="0" smtClean="0"/>
              <a:t> der </a:t>
            </a:r>
            <a:r>
              <a:rPr lang="de-DE" sz="2400" i="1" dirty="0" smtClean="0"/>
              <a:t>Phänomenologie, </a:t>
            </a:r>
            <a:r>
              <a:rPr lang="cs-CZ" sz="2400" dirty="0" smtClean="0"/>
              <a:t>přednáška 1927, § </a:t>
            </a:r>
            <a:r>
              <a:rPr lang="cs-CZ" sz="2400" dirty="0" err="1" smtClean="0"/>
              <a:t>15c</a:t>
            </a:r>
            <a:r>
              <a:rPr lang="cs-CZ" sz="2400" dirty="0" smtClean="0"/>
              <a:t>/</a:t>
            </a:r>
            <a:r>
              <a:rPr lang="el-GR" sz="2400" dirty="0" smtClean="0"/>
              <a:t>β</a:t>
            </a:r>
            <a:r>
              <a:rPr lang="cs-CZ" sz="24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7564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míníme výrazem „být sebou“?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u="sng" dirty="0" smtClean="0"/>
              <a:t>Filosofická terminologie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sz="3200" dirty="0" err="1" smtClean="0"/>
              <a:t>Selbstsein</a:t>
            </a:r>
            <a:r>
              <a:rPr lang="cs-CZ" sz="3200" dirty="0" smtClean="0"/>
              <a:t>, </a:t>
            </a:r>
            <a:r>
              <a:rPr lang="cs-CZ" sz="3200" dirty="0" err="1" smtClean="0"/>
              <a:t>ipséité</a:t>
            </a:r>
            <a:r>
              <a:rPr lang="cs-CZ" sz="3200" dirty="0" smtClean="0"/>
              <a:t>, </a:t>
            </a:r>
            <a:r>
              <a:rPr lang="cs-CZ" sz="3200" dirty="0" err="1" smtClean="0"/>
              <a:t>selfhood</a:t>
            </a:r>
            <a:endParaRPr lang="cs-CZ" sz="3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3000" dirty="0"/>
              <a:t>v</a:t>
            </a:r>
            <a:r>
              <a:rPr lang="cs-CZ" sz="3000" dirty="0" smtClean="0"/>
              <a:t>s. </a:t>
            </a:r>
            <a:r>
              <a:rPr lang="cs-CZ" sz="3000" dirty="0" err="1" smtClean="0"/>
              <a:t>Selbigkeit</a:t>
            </a:r>
            <a:r>
              <a:rPr lang="cs-CZ" sz="3000" dirty="0" smtClean="0"/>
              <a:t>, </a:t>
            </a:r>
            <a:r>
              <a:rPr lang="cs-CZ" sz="3000" dirty="0" err="1" smtClean="0"/>
              <a:t>identité</a:t>
            </a:r>
            <a:r>
              <a:rPr lang="cs-CZ" sz="3000" dirty="0" smtClean="0"/>
              <a:t> (m</a:t>
            </a:r>
            <a:r>
              <a:rPr lang="fr-FR" sz="3000" dirty="0" smtClean="0"/>
              <a:t>êmeté</a:t>
            </a:r>
            <a:r>
              <a:rPr lang="cs-CZ" sz="3000" dirty="0" smtClean="0"/>
              <a:t>), </a:t>
            </a:r>
            <a:r>
              <a:rPr lang="cs-CZ" sz="3000" dirty="0" err="1" smtClean="0"/>
              <a:t>sameness</a:t>
            </a:r>
            <a:endParaRPr lang="cs-CZ" sz="3000" dirty="0"/>
          </a:p>
          <a:p>
            <a:pPr marL="201168" lvl="1" indent="0">
              <a:buNone/>
            </a:pPr>
            <a:endParaRPr lang="cs-CZ" sz="3000" dirty="0"/>
          </a:p>
          <a:p>
            <a:pPr marL="0">
              <a:buNone/>
            </a:pPr>
            <a:r>
              <a:rPr lang="cs-CZ" sz="3200" u="sng" dirty="0" smtClean="0"/>
              <a:t>Běžný úzus a bonmoty</a:t>
            </a:r>
          </a:p>
          <a:p>
            <a:pPr marL="0" indent="0">
              <a:buNone/>
            </a:pPr>
            <a:r>
              <a:rPr lang="en-US" sz="3200" dirty="0" smtClean="0"/>
              <a:t>“</a:t>
            </a:r>
            <a:r>
              <a:rPr lang="en-US" sz="3200" dirty="0"/>
              <a:t>Be yourself; everyone else is already taken.” </a:t>
            </a:r>
            <a:r>
              <a:rPr lang="cs-CZ" sz="3200" dirty="0" smtClean="0"/>
              <a:t> (Oscar Wilde)</a:t>
            </a:r>
            <a:r>
              <a:rPr lang="en-US" sz="3200" dirty="0"/>
              <a:t/>
            </a:r>
            <a:br>
              <a:rPr lang="en-US" sz="32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112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459" y="452718"/>
            <a:ext cx="4065258" cy="5878143"/>
          </a:xfrm>
        </p:spPr>
      </p:pic>
    </p:spTree>
    <p:extLst>
      <p:ext uri="{BB962C8B-B14F-4D97-AF65-F5344CB8AC3E}">
        <p14:creationId xmlns:p14="http://schemas.microsoft.com/office/powerpoint/2010/main" val="243009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918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„…se </a:t>
            </a:r>
            <a:r>
              <a:rPr lang="cs-CZ" sz="2800" dirty="0"/>
              <a:t>dozvědět se o ní , o jejích zájmech a povaze co nejvíc , aby se jí mohl přizpůsobit a vycházet jí vstříc . Ale pozor – nesmíš to přehnat , tvoje přizpůsobení nesmí jít tak daleko , abys přestal </a:t>
            </a:r>
            <a:r>
              <a:rPr lang="cs-CZ" sz="2800" i="1" dirty="0"/>
              <a:t>být</a:t>
            </a:r>
            <a:r>
              <a:rPr lang="cs-CZ" sz="2800" dirty="0"/>
              <a:t> sám sebou . Protože jestli se té dívce líbíš , líbíš se jí teď a takový , jaký jsi . Tak se snaž takový zůstat i nadále . </a:t>
            </a:r>
            <a:r>
              <a:rPr lang="cs-CZ" sz="2800" dirty="0" smtClean="0"/>
              <a:t>Držím </a:t>
            </a:r>
            <a:r>
              <a:rPr lang="cs-CZ" sz="2800" dirty="0"/>
              <a:t>palce , ať se daří . Tvůj </a:t>
            </a:r>
            <a:r>
              <a:rPr lang="cs-CZ" sz="2800" dirty="0" smtClean="0"/>
              <a:t>M“ (časopis ABC, 15/2014)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1446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„</a:t>
            </a:r>
            <a:r>
              <a:rPr lang="en-US" sz="2400" dirty="0"/>
              <a:t>It takes a man to suffer ignorance and </a:t>
            </a:r>
            <a:r>
              <a:rPr lang="en-US" sz="2400" dirty="0" smtClean="0"/>
              <a:t>smile,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Yourself</a:t>
            </a:r>
            <a:r>
              <a:rPr lang="cs-CZ" sz="2400" dirty="0" smtClean="0"/>
              <a:t>, no </a:t>
            </a:r>
            <a:r>
              <a:rPr lang="cs-CZ" sz="2400" dirty="0" err="1" smtClean="0"/>
              <a:t>matter</a:t>
            </a:r>
            <a:r>
              <a:rPr lang="cs-CZ" sz="2400" dirty="0" smtClean="0"/>
              <a:t> </a:t>
            </a:r>
            <a:r>
              <a:rPr lang="cs-CZ" sz="2400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cs-CZ" sz="2400" dirty="0" err="1" smtClean="0"/>
              <a:t>say</a:t>
            </a:r>
            <a:r>
              <a:rPr lang="cs-CZ" sz="2400" dirty="0" smtClean="0"/>
              <a:t>“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sz="2200" dirty="0" err="1" smtClean="0"/>
              <a:t>Sting</a:t>
            </a:r>
            <a:r>
              <a:rPr lang="cs-CZ" sz="2200" dirty="0" smtClean="0"/>
              <a:t>, </a:t>
            </a:r>
            <a:r>
              <a:rPr lang="cs-CZ" sz="2200" dirty="0" err="1" smtClean="0"/>
              <a:t>Englishman</a:t>
            </a:r>
            <a:r>
              <a:rPr lang="cs-CZ" sz="2200" dirty="0" smtClean="0"/>
              <a:t> in New York (1987), </a:t>
            </a:r>
            <a:r>
              <a:rPr lang="en-US" sz="2200" dirty="0" smtClean="0">
                <a:hlinkClick r:id="rId2"/>
              </a:rPr>
              <a:t>https</a:t>
            </a:r>
            <a:r>
              <a:rPr lang="en-US" sz="2200" dirty="0">
                <a:hlinkClick r:id="rId2"/>
              </a:rPr>
              <a:t>://</a:t>
            </a:r>
            <a:r>
              <a:rPr lang="en-US" sz="2200" dirty="0" smtClean="0">
                <a:hlinkClick r:id="rId2"/>
              </a:rPr>
              <a:t>www.youtube.com/watch?v=d27gTrPPAyk</a:t>
            </a:r>
            <a:endParaRPr lang="cs-CZ" sz="2200" dirty="0" smtClean="0"/>
          </a:p>
          <a:p>
            <a:endParaRPr lang="cs-CZ" dirty="0" smtClean="0"/>
          </a:p>
          <a:p>
            <a:r>
              <a:rPr lang="cs-CZ" sz="2400" dirty="0" smtClean="0"/>
              <a:t>„</a:t>
            </a:r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 smtClean="0"/>
              <a:t>have</a:t>
            </a:r>
            <a:r>
              <a:rPr lang="cs-CZ" sz="2400" dirty="0" smtClean="0"/>
              <a:t> a </a:t>
            </a:r>
            <a:r>
              <a:rPr lang="cs-CZ" sz="2400" dirty="0" err="1" smtClean="0"/>
              <a:t>purpose</a:t>
            </a:r>
            <a:r>
              <a:rPr lang="cs-CZ" sz="2400" dirty="0" smtClean="0"/>
              <a:t>. </a:t>
            </a:r>
            <a:r>
              <a:rPr lang="cs-CZ" sz="2400" dirty="0" err="1" smtClean="0"/>
              <a:t>Climb</a:t>
            </a:r>
            <a:r>
              <a:rPr lang="cs-CZ" sz="2400" dirty="0" smtClean="0"/>
              <a:t> hard. </a:t>
            </a:r>
            <a:r>
              <a:rPr lang="cs-CZ" sz="2400" dirty="0" err="1" smtClean="0"/>
              <a:t>Put</a:t>
            </a:r>
            <a:r>
              <a:rPr lang="cs-CZ" sz="2400" dirty="0" smtClean="0"/>
              <a:t> up </a:t>
            </a:r>
            <a:r>
              <a:rPr lang="cs-CZ" sz="2400" dirty="0" err="1" smtClean="0"/>
              <a:t>good</a:t>
            </a:r>
            <a:r>
              <a:rPr lang="cs-CZ" sz="2400" dirty="0" smtClean="0"/>
              <a:t> </a:t>
            </a:r>
            <a:r>
              <a:rPr lang="cs-CZ" sz="2400" dirty="0" err="1" smtClean="0"/>
              <a:t>routes</a:t>
            </a:r>
            <a:r>
              <a:rPr lang="cs-CZ" sz="2400" dirty="0" smtClean="0"/>
              <a:t>. </a:t>
            </a:r>
            <a:r>
              <a:rPr lang="cs-CZ" sz="2400" dirty="0" err="1" smtClean="0"/>
              <a:t>Only</a:t>
            </a:r>
            <a:r>
              <a:rPr lang="cs-CZ" sz="2400" dirty="0" smtClean="0"/>
              <a:t> </a:t>
            </a:r>
            <a:r>
              <a:rPr lang="cs-CZ" sz="2400" dirty="0" err="1" smtClean="0"/>
              <a:t>through</a:t>
            </a:r>
            <a:r>
              <a:rPr lang="cs-CZ" sz="2400" dirty="0" smtClean="0"/>
              <a:t> </a:t>
            </a:r>
            <a:r>
              <a:rPr lang="cs-CZ" sz="2400" dirty="0" err="1" smtClean="0"/>
              <a:t>climbing</a:t>
            </a:r>
            <a:r>
              <a:rPr lang="cs-CZ" sz="2400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cs-CZ" sz="2400" dirty="0" err="1" smtClean="0"/>
              <a:t>find</a:t>
            </a:r>
            <a:r>
              <a:rPr lang="cs-CZ" sz="2400" dirty="0" smtClean="0"/>
              <a:t> </a:t>
            </a:r>
            <a:r>
              <a:rPr lang="cs-CZ" sz="2400" dirty="0" err="1" smtClean="0"/>
              <a:t>yourself</a:t>
            </a:r>
            <a:r>
              <a:rPr lang="cs-CZ" sz="2400" dirty="0" smtClean="0"/>
              <a:t>. </a:t>
            </a:r>
            <a:r>
              <a:rPr lang="cs-CZ" sz="2400" dirty="0" err="1" smtClean="0"/>
              <a:t>Bullshit</a:t>
            </a:r>
            <a:r>
              <a:rPr lang="cs-CZ" sz="2400" dirty="0" smtClean="0"/>
              <a:t> </a:t>
            </a:r>
            <a:r>
              <a:rPr lang="cs-CZ" sz="2400" dirty="0" err="1" smtClean="0"/>
              <a:t>like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.“ </a:t>
            </a:r>
            <a:r>
              <a:rPr lang="cs-CZ" sz="2400" dirty="0" err="1" smtClean="0"/>
              <a:t>Steve</a:t>
            </a:r>
            <a:r>
              <a:rPr lang="cs-CZ" sz="2400" dirty="0" smtClean="0"/>
              <a:t> </a:t>
            </a:r>
            <a:r>
              <a:rPr lang="cs-CZ" sz="2400" dirty="0" err="1" smtClean="0"/>
              <a:t>Roper</a:t>
            </a:r>
            <a:r>
              <a:rPr lang="cs-CZ" sz="2400" dirty="0" smtClean="0"/>
              <a:t>, in: </a:t>
            </a:r>
            <a:r>
              <a:rPr lang="cs-CZ" sz="2400" i="1" dirty="0" err="1" smtClean="0"/>
              <a:t>Valley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Uprising</a:t>
            </a:r>
            <a:r>
              <a:rPr lang="cs-CZ" sz="2400" dirty="0" smtClean="0"/>
              <a:t> (2014),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hlinkClick r:id="rId3"/>
              </a:rPr>
              <a:t>https://bourbonribeye.wordpress.com/tag/valley-uprising</a:t>
            </a:r>
            <a:r>
              <a:rPr lang="en-US" sz="2200" dirty="0" smtClean="0">
                <a:hlinkClick r:id="rId3"/>
              </a:rPr>
              <a:t>/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40975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371" y="583347"/>
            <a:ext cx="4692794" cy="5968647"/>
          </a:xfrm>
        </p:spPr>
      </p:pic>
    </p:spTree>
    <p:extLst>
      <p:ext uri="{BB962C8B-B14F-4D97-AF65-F5344CB8AC3E}">
        <p14:creationId xmlns:p14="http://schemas.microsoft.com/office/powerpoint/2010/main" val="239745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2524"/>
          </a:xfrm>
        </p:spPr>
        <p:txBody>
          <a:bodyPr/>
          <a:lstStyle/>
          <a:p>
            <a:r>
              <a:rPr lang="cs-CZ" dirty="0" smtClean="0"/>
              <a:t>„Být sebou“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431635"/>
            <a:ext cx="10058400" cy="44374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u="sng" dirty="0" smtClean="0"/>
              <a:t>1. Sebeurčení (individuální nezávislost)</a:t>
            </a:r>
          </a:p>
          <a:p>
            <a:pPr marL="621792" indent="-514350">
              <a:buFont typeface="Courier New" panose="02070309020205020404" pitchFamily="49" charset="0"/>
              <a:buChar char="o"/>
            </a:pPr>
            <a:r>
              <a:rPr lang="cs-CZ" sz="2200" dirty="0" smtClean="0"/>
              <a:t>samostatné rozhodování o tom, jaké rysy budu mít, jakým činnostem se budu věnovat atd</a:t>
            </a:r>
            <a:r>
              <a:rPr lang="cs-CZ" sz="2200" dirty="0" smtClean="0"/>
              <a:t>. („</a:t>
            </a:r>
            <a:r>
              <a:rPr lang="cs-CZ" sz="2200" dirty="0" err="1" smtClean="0"/>
              <a:t>beauty</a:t>
            </a:r>
            <a:r>
              <a:rPr lang="cs-CZ" sz="2200" dirty="0" smtClean="0"/>
              <a:t> </a:t>
            </a:r>
            <a:r>
              <a:rPr lang="cs-CZ" sz="2200" dirty="0" err="1" smtClean="0"/>
              <a:t>begins</a:t>
            </a:r>
            <a:r>
              <a:rPr lang="cs-CZ" sz="2200" dirty="0" smtClean="0"/>
              <a:t>…“, „</a:t>
            </a:r>
            <a:r>
              <a:rPr lang="cs-CZ" sz="2200" dirty="0" err="1" smtClean="0"/>
              <a:t>pe</a:t>
            </a:r>
            <a:r>
              <a:rPr lang="fr-FR" sz="2200" dirty="0" smtClean="0"/>
              <a:t>ut-on être soi-même au buro</a:t>
            </a:r>
            <a:r>
              <a:rPr lang="cs-CZ" sz="2200" dirty="0" smtClean="0"/>
              <a:t>?“; </a:t>
            </a:r>
            <a:r>
              <a:rPr lang="cs-CZ" sz="2200" dirty="0" smtClean="0"/>
              <a:t>„sebeurčující svoboda“ (</a:t>
            </a:r>
            <a:r>
              <a:rPr lang="cs-CZ" sz="2200" dirty="0" err="1" smtClean="0"/>
              <a:t>Taylor</a:t>
            </a:r>
            <a:r>
              <a:rPr lang="cs-CZ" sz="2200" dirty="0" smtClean="0"/>
              <a:t> 32: osvícenský ideál, J. J. Rousseau)</a:t>
            </a:r>
          </a:p>
          <a:p>
            <a:pPr marL="0" indent="0">
              <a:buNone/>
            </a:pPr>
            <a:r>
              <a:rPr lang="cs-CZ" sz="2400" u="sng" dirty="0" smtClean="0"/>
              <a:t>2</a:t>
            </a:r>
            <a:r>
              <a:rPr lang="cs-CZ" sz="2400" u="sng" dirty="0" smtClean="0"/>
              <a:t>. Věrnost sobě (individuální originalita; odhalení vlastní osobitosti)</a:t>
            </a:r>
          </a:p>
          <a:p>
            <a:pPr lvl="1" indent="-342900">
              <a:buFont typeface="Courier New" panose="02070309020205020404" pitchFamily="49" charset="0"/>
              <a:buChar char="o"/>
            </a:pPr>
            <a:r>
              <a:rPr lang="cs-CZ" sz="2200" dirty="0" smtClean="0"/>
              <a:t>„ </a:t>
            </a:r>
            <a:r>
              <a:rPr lang="cs-CZ" sz="2200" dirty="0"/>
              <a:t>líbíš se jí teď a takový , jaký </a:t>
            </a:r>
            <a:r>
              <a:rPr lang="cs-CZ" sz="2200" dirty="0" smtClean="0"/>
              <a:t>jsi“ (ABC</a:t>
            </a:r>
            <a:r>
              <a:rPr lang="cs-CZ" sz="2200" dirty="0" smtClean="0"/>
              <a:t>), „</a:t>
            </a:r>
            <a:r>
              <a:rPr lang="cs-CZ" sz="2200" dirty="0" err="1" smtClean="0"/>
              <a:t>be</a:t>
            </a:r>
            <a:r>
              <a:rPr lang="cs-CZ" sz="2200" dirty="0" smtClean="0"/>
              <a:t> </a:t>
            </a:r>
            <a:r>
              <a:rPr lang="cs-CZ" sz="2200" dirty="0" err="1" smtClean="0"/>
              <a:t>yourself</a:t>
            </a:r>
            <a:r>
              <a:rPr lang="cs-CZ" sz="2200" dirty="0" smtClean="0"/>
              <a:t>…“ (</a:t>
            </a:r>
            <a:r>
              <a:rPr lang="cs-CZ" sz="2200" dirty="0" err="1" smtClean="0"/>
              <a:t>Sting</a:t>
            </a:r>
            <a:r>
              <a:rPr lang="cs-CZ" sz="2200" dirty="0" smtClean="0"/>
              <a:t>)</a:t>
            </a:r>
            <a:endParaRPr lang="cs-CZ" sz="2200" dirty="0" smtClean="0"/>
          </a:p>
          <a:p>
            <a:pPr lvl="1" indent="-342900">
              <a:buFont typeface="Courier New" panose="02070309020205020404" pitchFamily="49" charset="0"/>
              <a:buChar char="o"/>
            </a:pPr>
            <a:r>
              <a:rPr lang="cs-CZ" sz="2200" dirty="0" smtClean="0"/>
              <a:t>Autentické chování, které nepovolí tlakům (chovat se strategicky/účelově)</a:t>
            </a:r>
          </a:p>
          <a:p>
            <a:pPr lvl="1" indent="-342900">
              <a:buFont typeface="Courier New" panose="02070309020205020404" pitchFamily="49" charset="0"/>
              <a:buChar char="o"/>
            </a:pPr>
            <a:r>
              <a:rPr lang="cs-CZ" sz="2200" dirty="0" err="1" smtClean="0"/>
              <a:t>Taylor</a:t>
            </a:r>
            <a:r>
              <a:rPr lang="cs-CZ" sz="2200" dirty="0" smtClean="0"/>
              <a:t>: „být věrný své originalitě“ (34), romantický (Herderův) ideál </a:t>
            </a:r>
          </a:p>
          <a:p>
            <a:pPr marL="41148" lvl="1" indent="0">
              <a:buNone/>
            </a:pPr>
            <a:endParaRPr lang="cs-CZ" sz="2200" dirty="0" smtClean="0"/>
          </a:p>
          <a:p>
            <a:pPr marL="41148" lvl="1" indent="0">
              <a:buNone/>
            </a:pPr>
            <a:r>
              <a:rPr lang="cs-CZ" sz="2200" dirty="0" smtClean="0"/>
              <a:t>Charles, </a:t>
            </a:r>
            <a:r>
              <a:rPr lang="cs-CZ" sz="2200" dirty="0" err="1" smtClean="0"/>
              <a:t>Taylor</a:t>
            </a:r>
            <a:r>
              <a:rPr lang="cs-CZ" sz="2200" dirty="0" smtClean="0"/>
              <a:t>, </a:t>
            </a:r>
            <a:r>
              <a:rPr lang="cs-CZ" sz="2200" i="1" dirty="0" smtClean="0"/>
              <a:t>Etika autenticity</a:t>
            </a:r>
            <a:r>
              <a:rPr lang="cs-CZ" sz="2200" dirty="0" smtClean="0"/>
              <a:t>, Praha 2001 (např. kap III: Zdroje autenticity). Kritika obou modů „autenticity“: jak sebeurčení, tak věrnost sobě vytrhují individuum do izolace; ospravedlňují takovou volbu, která nemusí přesněji artikulovat své důvody.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9561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1214</TotalTime>
  <Words>2125</Words>
  <Application>Microsoft Office PowerPoint</Application>
  <PresentationFormat>Širokoúhlá obrazovka</PresentationFormat>
  <Paragraphs>157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Retrospektiva</vt:lpstr>
      <vt:lpstr>Kierkegaard o (ne)bytí sebou</vt:lpstr>
      <vt:lpstr>Otázky</vt:lpstr>
      <vt:lpstr>Identita a „bytí sebou“ u Heideggera</vt:lpstr>
      <vt:lpstr>Co míníme výrazem „být sebou“?</vt:lpstr>
      <vt:lpstr>Prezentace aplikace PowerPoint</vt:lpstr>
      <vt:lpstr>Prezentace aplikace PowerPoint</vt:lpstr>
      <vt:lpstr>Prezentace aplikace PowerPoint</vt:lpstr>
      <vt:lpstr>Prezentace aplikace PowerPoint</vt:lpstr>
      <vt:lpstr>„Být sebou“</vt:lpstr>
      <vt:lpstr>Søren Kierkegaard</vt:lpstr>
      <vt:lpstr>Literatura</vt:lpstr>
      <vt:lpstr>Poznání a „vzdělávání“</vt:lpstr>
      <vt:lpstr>Kierkegaardovo pojetí „já“</vt:lpstr>
      <vt:lpstr>Prezentace aplikace PowerPoint</vt:lpstr>
      <vt:lpstr>Prezentace aplikace PowerPoint</vt:lpstr>
      <vt:lpstr>Téma: ztráta sebe a získání sebe</vt:lpstr>
      <vt:lpstr>Spis „Nemoc k smrti“ (1849)</vt:lpstr>
      <vt:lpstr>Nemoc k smrti je zoufalství</vt:lpstr>
      <vt:lpstr>Zoufalství je vždy zoufáním nad sebou</vt:lpstr>
      <vt:lpstr>Prezentace aplikace PowerPoint</vt:lpstr>
      <vt:lpstr>Zoufalství je všeobecné</vt:lpstr>
      <vt:lpstr>Konečnost – nekonečnost (č. př. 136-139)</vt:lpstr>
      <vt:lpstr>Možnost - nutnost</vt:lpstr>
      <vt:lpstr>Víra a možnost</vt:lpstr>
      <vt:lpstr>Zoufalství z hlediska vědomí</vt:lpstr>
      <vt:lpstr>Kierkegaard a problém identity?</vt:lpstr>
      <vt:lpstr>Závěr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Filosofický problém osobní identity Kurz spol. základu 2016/2017</dc:title>
  <dc:creator>pc</dc:creator>
  <cp:lastModifiedBy>Jakub Čapek</cp:lastModifiedBy>
  <cp:revision>94</cp:revision>
  <cp:lastPrinted>2018-02-26T11:57:51Z</cp:lastPrinted>
  <dcterms:created xsi:type="dcterms:W3CDTF">2016-10-03T08:26:47Z</dcterms:created>
  <dcterms:modified xsi:type="dcterms:W3CDTF">2018-02-26T11:58:53Z</dcterms:modified>
</cp:coreProperties>
</file>