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E942-66AC-459D-9B7F-BA77CA8498B7}" type="datetimeFigureOut">
              <a:rPr lang="cs-CZ" smtClean="0"/>
              <a:pPr/>
              <a:t>4. 4. 2017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728E-C644-4BF3-B754-3EC870C9D0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E942-66AC-459D-9B7F-BA77CA8498B7}" type="datetimeFigureOut">
              <a:rPr lang="cs-CZ" smtClean="0"/>
              <a:pPr/>
              <a:t>4. 4. 2017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728E-C644-4BF3-B754-3EC870C9D0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E942-66AC-459D-9B7F-BA77CA8498B7}" type="datetimeFigureOut">
              <a:rPr lang="cs-CZ" smtClean="0"/>
              <a:pPr/>
              <a:t>4. 4. 2017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728E-C644-4BF3-B754-3EC870C9D0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E942-66AC-459D-9B7F-BA77CA8498B7}" type="datetimeFigureOut">
              <a:rPr lang="cs-CZ" smtClean="0"/>
              <a:pPr/>
              <a:t>4. 4. 2017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728E-C644-4BF3-B754-3EC870C9D0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E942-66AC-459D-9B7F-BA77CA8498B7}" type="datetimeFigureOut">
              <a:rPr lang="cs-CZ" smtClean="0"/>
              <a:pPr/>
              <a:t>4. 4. 2017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728E-C644-4BF3-B754-3EC870C9D0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E942-66AC-459D-9B7F-BA77CA8498B7}" type="datetimeFigureOut">
              <a:rPr lang="cs-CZ" smtClean="0"/>
              <a:pPr/>
              <a:t>4. 4. 2017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728E-C644-4BF3-B754-3EC870C9D0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E942-66AC-459D-9B7F-BA77CA8498B7}" type="datetimeFigureOut">
              <a:rPr lang="cs-CZ" smtClean="0"/>
              <a:pPr/>
              <a:t>4. 4. 2017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728E-C644-4BF3-B754-3EC870C9D0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E942-66AC-459D-9B7F-BA77CA8498B7}" type="datetimeFigureOut">
              <a:rPr lang="cs-CZ" smtClean="0"/>
              <a:pPr/>
              <a:t>4. 4. 2017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728E-C644-4BF3-B754-3EC870C9D0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E942-66AC-459D-9B7F-BA77CA8498B7}" type="datetimeFigureOut">
              <a:rPr lang="cs-CZ" smtClean="0"/>
              <a:pPr/>
              <a:t>4. 4. 2017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728E-C644-4BF3-B754-3EC870C9D0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E942-66AC-459D-9B7F-BA77CA8498B7}" type="datetimeFigureOut">
              <a:rPr lang="cs-CZ" smtClean="0"/>
              <a:pPr/>
              <a:t>4. 4. 2017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728E-C644-4BF3-B754-3EC870C9D0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E942-66AC-459D-9B7F-BA77CA8498B7}" type="datetimeFigureOut">
              <a:rPr lang="cs-CZ" smtClean="0"/>
              <a:pPr/>
              <a:t>4. 4. 2017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728E-C644-4BF3-B754-3EC870C9D0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1E942-66AC-459D-9B7F-BA77CA8498B7}" type="datetimeFigureOut">
              <a:rPr lang="cs-CZ" smtClean="0"/>
              <a:pPr/>
              <a:t>4. 4. 2017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D728E-C644-4BF3-B754-3EC870C9D0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3456383"/>
          </a:xfrm>
        </p:spPr>
        <p:txBody>
          <a:bodyPr>
            <a:normAutofit/>
          </a:bodyPr>
          <a:lstStyle/>
          <a:p>
            <a:r>
              <a:rPr lang="cs-CZ" dirty="0"/>
              <a:t>MORFEMATICKÝ a</a:t>
            </a:r>
            <a:br>
              <a:rPr lang="cs-CZ" dirty="0"/>
            </a:br>
            <a:r>
              <a:rPr lang="cs-CZ" dirty="0"/>
              <a:t>SLOVOTVORNÝ ROZBOR</a:t>
            </a:r>
            <a:br>
              <a:rPr lang="cs-CZ" dirty="0"/>
            </a:br>
            <a:r>
              <a:rPr lang="cs-CZ" dirty="0"/>
              <a:t>ve výuce českého jazyka</a:t>
            </a:r>
            <a:br>
              <a:rPr lang="cs-CZ" dirty="0"/>
            </a:br>
            <a:r>
              <a:rPr lang="cs-CZ" dirty="0"/>
              <a:t>na ZŠ, SŠ i VŠ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323528" y="5301208"/>
            <a:ext cx="8496944" cy="1296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Petr</a:t>
            </a:r>
            <a:r>
              <a:rPr kumimoji="0" lang="cs-CZ" sz="3200" b="0" i="1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3200" b="0" i="1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Paulus</a:t>
            </a:r>
            <a:endParaRPr kumimoji="0" lang="cs-CZ" sz="3200" b="0" i="1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i="1" baseline="0" dirty="0"/>
              <a:t>Didaktika</a:t>
            </a:r>
            <a:r>
              <a:rPr lang="cs-CZ" sz="2800" i="1" dirty="0"/>
              <a:t> vyučování českého jazyka a komunikační výchovy II</a:t>
            </a:r>
            <a:endParaRPr kumimoji="0" lang="cs-CZ" sz="28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VLASTNÍ EMPIRICKÝ VÝZKUM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 5. a 8. ročníku ZŠ</a:t>
            </a:r>
          </a:p>
          <a:p>
            <a:r>
              <a:rPr lang="cs-CZ" dirty="0"/>
              <a:t>morfematický rozbor slov:</a:t>
            </a:r>
          </a:p>
          <a:p>
            <a:pPr lvl="1"/>
            <a:r>
              <a:rPr lang="cs-CZ" dirty="0"/>
              <a:t>ne-z-miz-e-l-i</a:t>
            </a:r>
          </a:p>
          <a:p>
            <a:pPr lvl="1"/>
            <a:r>
              <a:rPr lang="cs-CZ" dirty="0"/>
              <a:t>po-vol-</a:t>
            </a:r>
            <a:r>
              <a:rPr lang="cs-CZ" dirty="0" err="1"/>
              <a:t>án</a:t>
            </a:r>
            <a:r>
              <a:rPr lang="cs-CZ" dirty="0"/>
              <a:t>-</a:t>
            </a:r>
            <a:r>
              <a:rPr lang="cs-CZ" dirty="0" err="1"/>
              <a:t>ím</a:t>
            </a:r>
            <a:endParaRPr lang="cs-CZ" dirty="0"/>
          </a:p>
          <a:p>
            <a:pPr lvl="1"/>
            <a:r>
              <a:rPr lang="cs-CZ" dirty="0" err="1"/>
              <a:t>js</a:t>
            </a:r>
            <a:r>
              <a:rPr lang="cs-CZ" dirty="0"/>
              <a:t>-</a:t>
            </a:r>
            <a:r>
              <a:rPr lang="cs-CZ" dirty="0" err="1"/>
              <a:t>ou</a:t>
            </a:r>
            <a:r>
              <a:rPr lang="cs-CZ" dirty="0"/>
              <a:t>  vy-</a:t>
            </a:r>
            <a:r>
              <a:rPr lang="cs-CZ" dirty="0" err="1"/>
              <a:t>myšl</a:t>
            </a:r>
            <a:r>
              <a:rPr lang="cs-CZ" dirty="0"/>
              <a:t>-</a:t>
            </a:r>
            <a:r>
              <a:rPr lang="cs-CZ" dirty="0" err="1"/>
              <a:t>en</a:t>
            </a:r>
            <a:r>
              <a:rPr lang="cs-CZ" dirty="0"/>
              <a:t>-a</a:t>
            </a:r>
          </a:p>
          <a:p>
            <a:pPr lvl="1"/>
            <a:r>
              <a:rPr lang="cs-CZ" dirty="0"/>
              <a:t>děj-e-</a:t>
            </a:r>
            <a:r>
              <a:rPr lang="cs-CZ" dirty="0" err="1"/>
              <a:t>pis</a:t>
            </a:r>
            <a:r>
              <a:rPr lang="cs-CZ" dirty="0"/>
              <a:t>-</a:t>
            </a:r>
            <a:r>
              <a:rPr lang="cs-CZ" dirty="0" err="1"/>
              <a:t>ec</a:t>
            </a:r>
            <a:r>
              <a:rPr lang="cs-CZ" dirty="0"/>
              <a:t>-</a:t>
            </a:r>
            <a:r>
              <a:rPr lang="cs-CZ" dirty="0" err="1"/>
              <a:t>tv</a:t>
            </a:r>
            <a:r>
              <a:rPr lang="cs-CZ" dirty="0"/>
              <a:t>-í</a:t>
            </a:r>
          </a:p>
          <a:p>
            <a:pPr lvl="1"/>
            <a:r>
              <a:rPr lang="cs-CZ" dirty="0"/>
              <a:t>cvič-i-tel-c-e</a:t>
            </a:r>
          </a:p>
          <a:p>
            <a:pPr lvl="1"/>
            <a:r>
              <a:rPr lang="cs-CZ" dirty="0"/>
              <a:t>rov-in-</a:t>
            </a:r>
            <a:r>
              <a:rPr lang="cs-CZ" dirty="0" err="1"/>
              <a:t>at</a:t>
            </a:r>
            <a:r>
              <a:rPr lang="cs-CZ" dirty="0"/>
              <a:t>-ý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VLASTNÍ EMPIRICKÝ VÝZKUM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zkoumaný jev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5. ročník (v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8. ročník (v 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kořen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27,8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29,8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koncovky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více předpon (</a:t>
                      </a:r>
                      <a:r>
                        <a:rPr lang="cs-CZ" i="1" dirty="0"/>
                        <a:t>nezmizeli</a:t>
                      </a:r>
                      <a:r>
                        <a:rPr lang="cs-CZ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složenina (</a:t>
                      </a:r>
                      <a:r>
                        <a:rPr lang="cs-CZ" i="1" dirty="0"/>
                        <a:t>dějepisectví</a:t>
                      </a:r>
                      <a:r>
                        <a:rPr lang="cs-CZ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-tel (</a:t>
                      </a:r>
                      <a:r>
                        <a:rPr lang="cs-CZ" i="1" dirty="0"/>
                        <a:t>cvičitelce</a:t>
                      </a:r>
                      <a:r>
                        <a:rPr lang="cs-CZ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4005064"/>
            <a:ext cx="82296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závěry: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400" dirty="0"/>
              <a:t>nutnost opakování starší látky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400" dirty="0"/>
              <a:t>nízké procento při rozpoznání více předpon ve slově, při rozpoznání koncovek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400" dirty="0"/>
              <a:t>vysoké procento při rozpoznání dvou kořenů ve slově už             v 5. ročníku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400" dirty="0"/>
              <a:t>navýšení</a:t>
            </a:r>
            <a:r>
              <a:rPr lang="cs-CZ" sz="2400" noProof="0" dirty="0"/>
              <a:t> procent při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rozpoznání přípony pro činitelské</a:t>
            </a:r>
            <a:r>
              <a:rPr kumimoji="0" lang="cs-CZ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jméno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OTÁZKY/NÁVRHY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Nemělo by být dělení slova na morfémy stejné po celý vzdělávací proces dítěte?</a:t>
            </a:r>
          </a:p>
          <a:p>
            <a:r>
              <a:rPr lang="cs-CZ" dirty="0"/>
              <a:t>Neměla by se sjednotit terminologie ve slovotvorbě (latinské názvy)?</a:t>
            </a:r>
          </a:p>
          <a:p>
            <a:r>
              <a:rPr lang="cs-CZ" dirty="0"/>
              <a:t>Jak často byste opakovali morfematický rozbor ve výuce na ZŠ?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SLOVOTVORBA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Jiří Kostečka:</a:t>
            </a:r>
          </a:p>
          <a:p>
            <a:pPr lvl="1">
              <a:buNone/>
            </a:pPr>
            <a:r>
              <a:rPr lang="cs-CZ" i="1" dirty="0"/>
              <a:t>„Slovotvorba patří mezi odborně i didakticky nejproblematičtější pasáže výuky českého jazyka.“</a:t>
            </a:r>
          </a:p>
          <a:p>
            <a:pPr lvl="1">
              <a:buNone/>
            </a:pPr>
            <a:r>
              <a:rPr lang="cs-CZ" i="1" dirty="0"/>
              <a:t>„Jde o jednu z nejobtížnějších pasáží ve výuce českého jazyka, a to jak na úrovni základní, tak středoškolské i vysokoškolské.“</a:t>
            </a:r>
          </a:p>
          <a:p>
            <a:pPr lvl="1">
              <a:buNone/>
            </a:pPr>
            <a:r>
              <a:rPr lang="cs-CZ" i="1" dirty="0"/>
              <a:t>„Nauka o tvoření slov navzdory své složitosti skýtá obrovský potenciál pro rozvíjení abstraktního myšlení žáků – dobrý a problematiky znalý pedagog zde uplatní obzvlášť efektivně dvě z univerzálních řešitelských metod, a to analýzu a analogii (komparaci).“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MORFEMATICKÝ ROZBOR</a:t>
            </a:r>
            <a:br>
              <a:rPr lang="cs-CZ" dirty="0"/>
            </a:br>
            <a:r>
              <a:rPr lang="cs-CZ" dirty="0"/>
              <a:t>na 1. stupni ZŠ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cs-CZ" sz="1600" i="1" dirty="0"/>
              <a:t>zdroj: Čechura R. Český jazyk pro 4. ročník. Praha: Alter, 2009.</a:t>
            </a:r>
            <a:endParaRPr lang="cs-CZ" sz="1600" dirty="0"/>
          </a:p>
          <a:p>
            <a:r>
              <a:rPr lang="cs-CZ" dirty="0"/>
              <a:t>předpona/y-kořen-příponová část</a:t>
            </a:r>
          </a:p>
          <a:p>
            <a:r>
              <a:rPr lang="cs-CZ" dirty="0"/>
              <a:t>část příponová může být tvořena jednou příponou (</a:t>
            </a:r>
            <a:r>
              <a:rPr lang="cs-CZ" i="1" dirty="0"/>
              <a:t>ryb-</a:t>
            </a:r>
            <a:r>
              <a:rPr lang="cs-CZ" i="1" dirty="0" err="1"/>
              <a:t>ář</a:t>
            </a:r>
            <a:r>
              <a:rPr lang="cs-CZ" dirty="0"/>
              <a:t>), příponou a koncovkou (</a:t>
            </a:r>
            <a:r>
              <a:rPr lang="cs-CZ" i="1" dirty="0"/>
              <a:t>ryb-</a:t>
            </a:r>
            <a:r>
              <a:rPr lang="cs-CZ" i="1" dirty="0" err="1"/>
              <a:t>ář</a:t>
            </a:r>
            <a:r>
              <a:rPr lang="cs-CZ" i="1" dirty="0"/>
              <a:t>-</a:t>
            </a:r>
            <a:r>
              <a:rPr lang="cs-CZ" i="1" dirty="0" err="1"/>
              <a:t>em</a:t>
            </a:r>
            <a:r>
              <a:rPr lang="cs-CZ" dirty="0"/>
              <a:t>), více příponami a koncovkami (</a:t>
            </a:r>
            <a:r>
              <a:rPr lang="cs-CZ" i="1" dirty="0"/>
              <a:t>ryb-</a:t>
            </a:r>
            <a:r>
              <a:rPr lang="cs-CZ" i="1" dirty="0" err="1"/>
              <a:t>ář</a:t>
            </a:r>
            <a:r>
              <a:rPr lang="cs-CZ" i="1" dirty="0"/>
              <a:t>-</a:t>
            </a:r>
            <a:r>
              <a:rPr lang="cs-CZ" i="1" dirty="0" err="1"/>
              <a:t>sk</a:t>
            </a:r>
            <a:r>
              <a:rPr lang="cs-CZ" i="1" dirty="0"/>
              <a:t>-ý</a:t>
            </a:r>
            <a:r>
              <a:rPr lang="cs-CZ" dirty="0"/>
              <a:t>)</a:t>
            </a:r>
          </a:p>
          <a:p>
            <a:r>
              <a:rPr lang="cs-CZ" dirty="0"/>
              <a:t>samotný kořen může být slovem (</a:t>
            </a:r>
            <a:r>
              <a:rPr lang="cs-CZ" i="1" dirty="0"/>
              <a:t>hrad, les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SLOVOTVORNÝ ROZBOR</a:t>
            </a:r>
            <a:br>
              <a:rPr lang="cs-CZ" dirty="0"/>
            </a:br>
            <a:r>
              <a:rPr lang="cs-CZ" dirty="0"/>
              <a:t>na 1. stupni ZŠ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cs-CZ" sz="1600" i="1" dirty="0"/>
              <a:t>zdroj: Horáčková M. Český jazyk pro 5. ročník. Praha: Alter, 2009.</a:t>
            </a:r>
          </a:p>
          <a:p>
            <a:r>
              <a:rPr lang="cs-CZ" dirty="0"/>
              <a:t>slovotvorný základ = společná část, kterou mají slovo základové a slovo od něho odvozené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MORFEMATICKÝ ROZBOR na SŠ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i="1" dirty="0"/>
              <a:t>zdroj: Hlavsa Z. Český jazyk pro střední školy (mluvnická a stylistická část). Praha : SPN, 1998.</a:t>
            </a:r>
          </a:p>
          <a:p>
            <a:r>
              <a:rPr lang="cs-CZ" sz="2800" dirty="0"/>
              <a:t>kmen (předpona-kořen-přípona)-koncovka</a:t>
            </a:r>
          </a:p>
          <a:p>
            <a:r>
              <a:rPr lang="cs-CZ" sz="2800" dirty="0"/>
              <a:t>slovotvorné přípony (</a:t>
            </a:r>
            <a:r>
              <a:rPr lang="cs-CZ" sz="2800" i="1" dirty="0"/>
              <a:t>zim-n-</a:t>
            </a:r>
            <a:r>
              <a:rPr lang="cs-CZ" sz="2800" i="1" dirty="0" err="1"/>
              <a:t>ík</a:t>
            </a:r>
            <a:r>
              <a:rPr lang="cs-CZ" sz="2800" i="1" dirty="0"/>
              <a:t>-</a:t>
            </a:r>
            <a:r>
              <a:rPr lang="cs-CZ" sz="2800" i="1" dirty="0" err="1"/>
              <a:t>ov</a:t>
            </a:r>
            <a:r>
              <a:rPr lang="cs-CZ" sz="2800" i="1" dirty="0"/>
              <a:t>-ý</a:t>
            </a:r>
            <a:r>
              <a:rPr lang="cs-CZ" sz="2800" dirty="0"/>
              <a:t>, </a:t>
            </a:r>
            <a:r>
              <a:rPr lang="cs-CZ" sz="2800" i="1" dirty="0"/>
              <a:t>uč-i-tel-k-a</a:t>
            </a:r>
            <a:r>
              <a:rPr lang="cs-CZ" sz="2800" dirty="0"/>
              <a:t>)</a:t>
            </a:r>
          </a:p>
          <a:p>
            <a:pPr lvl="1"/>
            <a:r>
              <a:rPr lang="cs-CZ" sz="2400" dirty="0"/>
              <a:t>v širším smyslu slova celé spojení přípony s koncovkou       </a:t>
            </a:r>
            <a:r>
              <a:rPr lang="cs-CZ" sz="2400" i="1" dirty="0"/>
              <a:t>(-</a:t>
            </a:r>
            <a:r>
              <a:rPr lang="cs-CZ" sz="2400" i="1" dirty="0" err="1"/>
              <a:t>árna</a:t>
            </a:r>
            <a:r>
              <a:rPr lang="cs-CZ" sz="2400" dirty="0"/>
              <a:t>, -</a:t>
            </a:r>
            <a:r>
              <a:rPr lang="cs-CZ" sz="2400" i="1" dirty="0" err="1"/>
              <a:t>ný</a:t>
            </a:r>
            <a:r>
              <a:rPr lang="cs-CZ" sz="2400" dirty="0"/>
              <a:t>)</a:t>
            </a:r>
          </a:p>
          <a:p>
            <a:r>
              <a:rPr lang="cs-CZ" sz="2800" dirty="0"/>
              <a:t>spojovací přípona ve složeninách (</a:t>
            </a:r>
            <a:r>
              <a:rPr lang="cs-CZ" sz="2800" i="1" dirty="0" err="1"/>
              <a:t>vysok</a:t>
            </a:r>
            <a:r>
              <a:rPr lang="cs-CZ" sz="2800" i="1" dirty="0"/>
              <a:t>-o-školský</a:t>
            </a:r>
            <a:r>
              <a:rPr lang="cs-CZ" sz="2800" dirty="0"/>
              <a:t>, </a:t>
            </a:r>
            <a:r>
              <a:rPr lang="cs-CZ" sz="2800" i="1" dirty="0"/>
              <a:t>vod-o-léčba</a:t>
            </a:r>
            <a:r>
              <a:rPr lang="cs-CZ" sz="2800" dirty="0"/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SLOVOTVORNÝ ROZBOR na SŠ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cs-CZ" sz="1600" i="1" dirty="0"/>
              <a:t>zdroj: Hlavsa Z. Český jazyk pro střední školy (mluvnická a stylistická část). Praha : SPN, 1998.</a:t>
            </a:r>
          </a:p>
          <a:p>
            <a:r>
              <a:rPr lang="cs-CZ" sz="2800" dirty="0"/>
              <a:t>slovotvorný základ = kmen základového slova</a:t>
            </a:r>
          </a:p>
          <a:p>
            <a:r>
              <a:rPr lang="cs-CZ" sz="2800" dirty="0"/>
              <a:t>základové slovo = </a:t>
            </a:r>
            <a:r>
              <a:rPr lang="cs-CZ" sz="2800" dirty="0" err="1"/>
              <a:t>slovo</a:t>
            </a:r>
            <a:r>
              <a:rPr lang="cs-CZ" sz="2800" dirty="0"/>
              <a:t>, od něhož je jiné odvozeno</a:t>
            </a:r>
          </a:p>
          <a:p>
            <a:r>
              <a:rPr lang="cs-CZ" sz="2800" dirty="0"/>
              <a:t>dělení odvozených slov podle slovního druhu:</a:t>
            </a:r>
          </a:p>
          <a:p>
            <a:pPr marL="914400" lvl="1" indent="-457200">
              <a:buFont typeface="+mj-lt"/>
              <a:buAutoNum type="arabicParenR"/>
            </a:pPr>
            <a:r>
              <a:rPr lang="cs-CZ" sz="2400" dirty="0"/>
              <a:t>výsledného odvozeného slova (jména činitelská, konatelská, prostředků, pojmenování výsledku děje, podle vlastností, míst, …)</a:t>
            </a:r>
          </a:p>
          <a:p>
            <a:pPr marL="914400" lvl="1" indent="-457200">
              <a:buFont typeface="+mj-lt"/>
              <a:buAutoNum type="arabicParenR"/>
            </a:pPr>
            <a:r>
              <a:rPr lang="cs-CZ" sz="2400" dirty="0"/>
              <a:t>slova základového</a:t>
            </a:r>
          </a:p>
          <a:p>
            <a:r>
              <a:rPr lang="cs-CZ" sz="2800" dirty="0"/>
              <a:t>slovotvorné typy, produktivní přípony: slovesná </a:t>
            </a:r>
            <a:r>
              <a:rPr lang="cs-CZ" sz="2800" dirty="0" err="1"/>
              <a:t>subtantiva</a:t>
            </a:r>
            <a:r>
              <a:rPr lang="cs-CZ" sz="2800" dirty="0"/>
              <a:t> </a:t>
            </a:r>
            <a:r>
              <a:rPr lang="cs-CZ" sz="2800" i="1" dirty="0"/>
              <a:t>(-ní, -</a:t>
            </a:r>
            <a:r>
              <a:rPr lang="cs-CZ" sz="2800" i="1" dirty="0" err="1"/>
              <a:t>tí</a:t>
            </a:r>
            <a:r>
              <a:rPr lang="cs-CZ" sz="2800" dirty="0"/>
              <a:t>), názvy vlastností (</a:t>
            </a:r>
            <a:r>
              <a:rPr lang="cs-CZ" sz="2800" i="1" dirty="0"/>
              <a:t>-</a:t>
            </a:r>
            <a:r>
              <a:rPr lang="cs-CZ" sz="2800" i="1" dirty="0" err="1"/>
              <a:t>ost</a:t>
            </a:r>
            <a:r>
              <a:rPr lang="cs-CZ" sz="2800" dirty="0"/>
              <a:t>), přechýlená jména (</a:t>
            </a:r>
            <a:r>
              <a:rPr lang="cs-CZ" sz="2800" i="1" dirty="0"/>
              <a:t>-</a:t>
            </a:r>
            <a:r>
              <a:rPr lang="cs-CZ" sz="2800" i="1" dirty="0" err="1"/>
              <a:t>ka</a:t>
            </a:r>
            <a:r>
              <a:rPr lang="cs-CZ" sz="2800" i="1" dirty="0"/>
              <a:t>, -</a:t>
            </a:r>
            <a:r>
              <a:rPr lang="cs-CZ" sz="2800" i="1" dirty="0" err="1"/>
              <a:t>ice</a:t>
            </a:r>
            <a:r>
              <a:rPr lang="cs-CZ" sz="2800" i="1" dirty="0"/>
              <a:t>, -</a:t>
            </a:r>
            <a:r>
              <a:rPr lang="cs-CZ" sz="2800" i="1" dirty="0" err="1"/>
              <a:t>yně</a:t>
            </a:r>
            <a:r>
              <a:rPr lang="cs-CZ" sz="2800" dirty="0"/>
              <a:t>), adjektiv (-</a:t>
            </a:r>
            <a:r>
              <a:rPr lang="cs-CZ" sz="2800" i="1" dirty="0" err="1"/>
              <a:t>ský</a:t>
            </a:r>
            <a:r>
              <a:rPr lang="cs-CZ" sz="2800" i="1" dirty="0"/>
              <a:t>, -</a:t>
            </a:r>
            <a:r>
              <a:rPr lang="cs-CZ" sz="2800" i="1" dirty="0" err="1"/>
              <a:t>ový</a:t>
            </a:r>
            <a:r>
              <a:rPr lang="cs-CZ" sz="2800" dirty="0"/>
              <a:t>), přivlastňovacích adjektiv (-</a:t>
            </a:r>
            <a:r>
              <a:rPr lang="cs-CZ" sz="2800" i="1" dirty="0" err="1"/>
              <a:t>ův</a:t>
            </a:r>
            <a:r>
              <a:rPr lang="cs-CZ" sz="2800" i="1" dirty="0"/>
              <a:t>, -in</a:t>
            </a:r>
            <a:r>
              <a:rPr lang="cs-CZ" sz="2800" dirty="0"/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MORFEMATICKÝ ROZBOR na VŠ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/>
              <a:t>kořen</a:t>
            </a:r>
          </a:p>
          <a:p>
            <a:r>
              <a:rPr lang="cs-CZ" sz="2800" dirty="0"/>
              <a:t>prefix slovotvorný</a:t>
            </a:r>
          </a:p>
          <a:p>
            <a:r>
              <a:rPr lang="cs-CZ" sz="2800" dirty="0"/>
              <a:t>prefix tvarotvorný</a:t>
            </a:r>
          </a:p>
          <a:p>
            <a:r>
              <a:rPr lang="cs-CZ" sz="2800" dirty="0"/>
              <a:t>sufix slovotvorný</a:t>
            </a:r>
          </a:p>
          <a:p>
            <a:r>
              <a:rPr lang="cs-CZ" sz="2800" dirty="0"/>
              <a:t>sufix tvarotvorný</a:t>
            </a:r>
          </a:p>
          <a:p>
            <a:pPr lvl="1"/>
            <a:r>
              <a:rPr lang="cs-CZ" sz="2400" dirty="0"/>
              <a:t>nefinální (kmenotvorné sufixy)</a:t>
            </a:r>
          </a:p>
          <a:p>
            <a:pPr lvl="1"/>
            <a:r>
              <a:rPr lang="cs-CZ" sz="2400" dirty="0"/>
              <a:t>finální (koncovka osobní, rodová, pádová)</a:t>
            </a:r>
          </a:p>
          <a:p>
            <a:r>
              <a:rPr lang="cs-CZ" sz="2800" dirty="0"/>
              <a:t>postfix</a:t>
            </a:r>
          </a:p>
          <a:p>
            <a:r>
              <a:rPr lang="cs-CZ" sz="2800" dirty="0" err="1"/>
              <a:t>konektém</a:t>
            </a:r>
            <a:endParaRPr lang="cs-CZ" sz="2800" dirty="0"/>
          </a:p>
          <a:p>
            <a:r>
              <a:rPr lang="cs-CZ" sz="2800" dirty="0"/>
              <a:t>izolovaný morfém</a:t>
            </a:r>
          </a:p>
          <a:p>
            <a:r>
              <a:rPr lang="cs-CZ" sz="2800" dirty="0" err="1"/>
              <a:t>prefixoid</a:t>
            </a:r>
            <a:r>
              <a:rPr lang="cs-CZ" sz="2800" dirty="0"/>
              <a:t>, </a:t>
            </a:r>
            <a:r>
              <a:rPr lang="cs-CZ" sz="2800" dirty="0" err="1"/>
              <a:t>sufixoid</a:t>
            </a:r>
            <a:endParaRPr lang="cs-CZ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SLOVOTVORNÝ ROZBOR na VŠ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cs-CZ" sz="2800" dirty="0"/>
              <a:t>nové termíny</a:t>
            </a:r>
          </a:p>
          <a:p>
            <a:pPr lvl="1"/>
            <a:r>
              <a:rPr lang="cs-CZ" sz="2400" dirty="0"/>
              <a:t>onomaziologické/</a:t>
            </a:r>
            <a:r>
              <a:rPr lang="cs-CZ" sz="2400" dirty="0" err="1"/>
              <a:t>pojmenovávací</a:t>
            </a:r>
            <a:r>
              <a:rPr lang="cs-CZ" sz="2400" dirty="0"/>
              <a:t> kategorie</a:t>
            </a:r>
          </a:p>
          <a:p>
            <a:pPr lvl="1"/>
            <a:r>
              <a:rPr lang="cs-CZ" sz="2400" dirty="0"/>
              <a:t>dvouslovná stavba pojmu (onomaziologický příznak, onomaziologická báze)</a:t>
            </a:r>
          </a:p>
          <a:p>
            <a:pPr lvl="1"/>
            <a:r>
              <a:rPr lang="cs-CZ" sz="2400" dirty="0"/>
              <a:t>3 základní kategorie tvoření slov:</a:t>
            </a:r>
          </a:p>
          <a:p>
            <a:pPr marL="1371600" lvl="2" indent="-457200">
              <a:buFont typeface="+mj-lt"/>
              <a:buAutoNum type="arabicParenR"/>
            </a:pPr>
            <a:r>
              <a:rPr lang="cs-CZ" dirty="0"/>
              <a:t>mutace (jména činitelská, konatelská, …)</a:t>
            </a:r>
          </a:p>
          <a:p>
            <a:pPr marL="1371600" lvl="2" indent="-457200">
              <a:buFont typeface="+mj-lt"/>
              <a:buAutoNum type="arabicParenR"/>
            </a:pPr>
            <a:r>
              <a:rPr lang="cs-CZ" dirty="0"/>
              <a:t>modifikace</a:t>
            </a:r>
          </a:p>
          <a:p>
            <a:pPr marL="1371600" lvl="2" indent="-457200">
              <a:buFont typeface="+mj-lt"/>
              <a:buAutoNum type="arabicParenR"/>
            </a:pPr>
            <a:r>
              <a:rPr lang="cs-CZ" dirty="0"/>
              <a:t>transpozice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PROBLÉMY V TERMINOLOGII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cs-CZ" sz="1600" dirty="0"/>
              <a:t>Zdroje: </a:t>
            </a:r>
            <a:r>
              <a:rPr lang="cs-CZ" sz="1600" i="1" dirty="0"/>
              <a:t>Kostečka J. Slovotvorba jako věčné bohemistické a didaktické téma.</a:t>
            </a:r>
          </a:p>
          <a:p>
            <a:r>
              <a:rPr lang="cs-CZ" sz="1600" i="1" dirty="0"/>
              <a:t>              Kostečka J. Jak na slovotvorný a morfematický rozbor.</a:t>
            </a:r>
          </a:p>
          <a:p>
            <a:r>
              <a:rPr lang="cs-CZ" sz="1600" i="1" dirty="0"/>
              <a:t>              Adam R. Co neumějí studenti bohemistiky. Vše dostupné z www.</a:t>
            </a:r>
            <a:r>
              <a:rPr lang="cs-CZ" sz="1600" i="1" dirty="0" err="1"/>
              <a:t>ascestinaru.cz</a:t>
            </a:r>
            <a:endParaRPr lang="cs-CZ" sz="2800" i="1" dirty="0"/>
          </a:p>
          <a:p>
            <a:r>
              <a:rPr lang="cs-CZ" sz="2800" dirty="0"/>
              <a:t>morfém-morf (= vyjadřovací prostředek pro morfém)</a:t>
            </a:r>
          </a:p>
          <a:p>
            <a:r>
              <a:rPr lang="cs-CZ" sz="2800" dirty="0"/>
              <a:t>základové slovo, slovotvorný základ, formant</a:t>
            </a:r>
          </a:p>
          <a:p>
            <a:pPr lvl="1"/>
            <a:r>
              <a:rPr lang="cs-CZ" sz="2400" dirty="0"/>
              <a:t>základové slovo někdy neexistuje → slovo kořenné</a:t>
            </a:r>
          </a:p>
          <a:p>
            <a:pPr lvl="1"/>
            <a:r>
              <a:rPr lang="cs-CZ" sz="2400" dirty="0"/>
              <a:t>za základové slovo dětmi často není považováno to bezprostředně fundující</a:t>
            </a:r>
          </a:p>
          <a:p>
            <a:pPr lvl="1"/>
            <a:r>
              <a:rPr lang="cs-CZ" sz="2400" dirty="0"/>
              <a:t>termín slovotvorný základ (= podoba základového slova, z níž je BEZPROSTŘEDNĚ utvořeno slovo nové) zaveden i proto, že dochází k hláskovým obměnám základového slova → problém s identifikací kořene</a:t>
            </a:r>
          </a:p>
          <a:p>
            <a:pPr lvl="1"/>
            <a:endParaRPr lang="cs-CZ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684</Words>
  <Application>Microsoft Office PowerPoint</Application>
  <PresentationFormat>Předvádění na obrazovce (4:3)</PresentationFormat>
  <Paragraphs>96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sady Office</vt:lpstr>
      <vt:lpstr>MORFEMATICKÝ a SLOVOTVORNÝ ROZBOR ve výuce českého jazyka na ZŠ, SŠ i VŠ</vt:lpstr>
      <vt:lpstr>SLOVOTVORBA</vt:lpstr>
      <vt:lpstr>MORFEMATICKÝ ROZBOR na 1. stupni ZŠ</vt:lpstr>
      <vt:lpstr>SLOVOTVORNÝ ROZBOR na 1. stupni ZŠ</vt:lpstr>
      <vt:lpstr>MORFEMATICKÝ ROZBOR na SŠ</vt:lpstr>
      <vt:lpstr>SLOVOTVORNÝ ROZBOR na SŠ</vt:lpstr>
      <vt:lpstr>MORFEMATICKÝ ROZBOR na VŠ</vt:lpstr>
      <vt:lpstr>SLOVOTVORNÝ ROZBOR na VŠ</vt:lpstr>
      <vt:lpstr>PROBLÉMY V TERMINOLOGII</vt:lpstr>
      <vt:lpstr>VLASTNÍ EMPIRICKÝ VÝZKUM</vt:lpstr>
      <vt:lpstr>VLASTNÍ EMPIRICKÝ VÝZKUM</vt:lpstr>
      <vt:lpstr>OTÁZKY/NÁVRHY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MORFEMATICKÝ a SLOVOTVORNÝ ROZBOR ve výuce českého jazyka na ZŠ, SŠ i VŠ</dc:title>
  <dc:creator>Petr</dc:creator>
  <cp:lastModifiedBy>pivo</cp:lastModifiedBy>
  <cp:revision>26</cp:revision>
  <dcterms:created xsi:type="dcterms:W3CDTF">2017-03-05T17:24:29Z</dcterms:created>
  <dcterms:modified xsi:type="dcterms:W3CDTF">2017-04-04T21:00:49Z</dcterms:modified>
</cp:coreProperties>
</file>