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3" r:id="rId5"/>
    <p:sldId id="288" r:id="rId6"/>
    <p:sldId id="286" r:id="rId7"/>
    <p:sldId id="287" r:id="rId8"/>
    <p:sldId id="264" r:id="rId9"/>
    <p:sldId id="289" r:id="rId10"/>
    <p:sldId id="290" r:id="rId11"/>
    <p:sldId id="265" r:id="rId12"/>
    <p:sldId id="266" r:id="rId13"/>
    <p:sldId id="268" r:id="rId14"/>
    <p:sldId id="257" r:id="rId15"/>
    <p:sldId id="258" r:id="rId16"/>
    <p:sldId id="276" r:id="rId17"/>
    <p:sldId id="277" r:id="rId18"/>
    <p:sldId id="271" r:id="rId19"/>
    <p:sldId id="272" r:id="rId20"/>
    <p:sldId id="273" r:id="rId21"/>
    <p:sldId id="274" r:id="rId22"/>
    <p:sldId id="275" r:id="rId23"/>
    <p:sldId id="259" r:id="rId24"/>
    <p:sldId id="260" r:id="rId25"/>
    <p:sldId id="262" r:id="rId26"/>
    <p:sldId id="263" r:id="rId27"/>
    <p:sldId id="278" r:id="rId28"/>
    <p:sldId id="279" r:id="rId29"/>
    <p:sldId id="280" r:id="rId30"/>
    <p:sldId id="281" r:id="rId31"/>
    <p:sldId id="261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84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26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40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6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45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85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19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03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08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63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04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979BB-D141-47E0-8A5A-1F749CA4F59B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14D95-7673-495B-BF10-53891C7FD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73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mplom.hu/phpwcms/index.php?id=14,479,0,0,1,0" TargetMode="External"/><Relationship Id="rId2" Type="http://schemas.openxmlformats.org/officeDocument/2006/relationships/hyperlink" Target="file:///C:\Users\simon\Desktop\Sim\studenti\re&#195;&#161;lie\szarnyalo-szivve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Uhry a Sedmihradsko</a:t>
            </a:r>
            <a:br>
              <a:rPr lang="cs-CZ" dirty="0"/>
            </a:br>
            <a:r>
              <a:rPr lang="cs-CZ" dirty="0"/>
              <a:t>17-18. stol.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2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A1D0CB-783D-4FE8-AE08-378147A4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ED31FF40-C53C-4F4E-B152-8C8A62FBB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" y="105250"/>
            <a:ext cx="4482616" cy="59196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499F782-2848-46C5-89C2-FE83CE14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442" y="762272"/>
            <a:ext cx="7368308" cy="47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Trnava john the baptist 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66" y="273534"/>
            <a:ext cx="3906102" cy="59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thumb/2/26/Trnava_sv_Jan_Krstitel01.jpg/800px-Trnava_sv_Jan_Krstitel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216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Győr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SJ,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benediktíni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1635-41 –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barokní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přestavba</a:t>
            </a:r>
            <a:r>
              <a:rPr lang="hu-HU" sz="2300" dirty="0">
                <a:solidFill>
                  <a:srgbClr val="FFFFFF"/>
                </a:solidFill>
              </a:rPr>
              <a:t/>
            </a:r>
            <a:br>
              <a:rPr lang="hu-HU" sz="2300" dirty="0">
                <a:solidFill>
                  <a:srgbClr val="FFFFFF"/>
                </a:solidFill>
              </a:rPr>
            </a:br>
            <a:r>
              <a:rPr lang="hu-HU" sz="2300" dirty="0">
                <a:solidFill>
                  <a:srgbClr val="FFFFFF"/>
                </a:solidFill>
              </a:rPr>
              <a:t/>
            </a:r>
            <a:br>
              <a:rPr lang="hu-HU" sz="2300" dirty="0">
                <a:solidFill>
                  <a:srgbClr val="FFFFFF"/>
                </a:solidFill>
              </a:rPr>
            </a:br>
            <a:r>
              <a:rPr lang="hu-HU" sz="2300" dirty="0">
                <a:solidFill>
                  <a:srgbClr val="FFFFFF"/>
                </a:solidFill>
                <a:hlinkClick r:id="rId2" action="ppaction://hlinkfile"/>
              </a:rPr>
              <a:t>file:///C:/Users/simon/Desktop/Sim/studenti/re%C3%A1lie/szarnyalo-szivvel.pdf</a:t>
            </a:r>
            <a:r>
              <a:rPr lang="hu-HU" sz="2300" dirty="0">
                <a:solidFill>
                  <a:srgbClr val="FFFFFF"/>
                </a:solidFill>
              </a:rPr>
              <a:t/>
            </a:r>
            <a:br>
              <a:rPr lang="hu-HU" sz="2300" dirty="0">
                <a:solidFill>
                  <a:srgbClr val="FFFFFF"/>
                </a:solidFill>
              </a:rPr>
            </a:b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D7F4F8D4-C461-4658-B623-9DA206A5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http://www.templom.hu/phpwcms/index.php?id=14,479,0,0,1,0</a:t>
            </a:r>
            <a:endParaRPr lang="hu-HU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E3C4001-F73C-45EB-9D28-D2361B39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822" y="1278493"/>
            <a:ext cx="6553545" cy="43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hu-HU" dirty="0"/>
              <a:t>árton Szepsi Csombor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8243946" cy="12980680"/>
          </a:xfrm>
        </p:spPr>
        <p:txBody>
          <a:bodyPr/>
          <a:lstStyle/>
          <a:p>
            <a:r>
              <a:rPr lang="hu-HU" dirty="0"/>
              <a:t>1594-1622?</a:t>
            </a:r>
          </a:p>
          <a:p>
            <a:r>
              <a:rPr lang="hu-HU" dirty="0"/>
              <a:t>Europica Varietas, 160, Kassa – 1. maďarský cestopis</a:t>
            </a:r>
          </a:p>
          <a:p>
            <a:r>
              <a:rPr lang="hu-HU" dirty="0"/>
              <a:t>Ukázky: Varšava, Krakov, </a:t>
            </a:r>
          </a:p>
          <a:p>
            <a:endParaRPr lang="cs-CZ" dirty="0"/>
          </a:p>
        </p:txBody>
      </p:sp>
      <p:pic>
        <p:nvPicPr>
          <p:cNvPr id="2050" name="Picture 2" descr="Výsledek obrázku pro szepsi csombor már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805113"/>
            <a:ext cx="3352908" cy="372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szepsi csombor márt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384310"/>
            <a:ext cx="3516923" cy="62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32" y="545926"/>
            <a:ext cx="4480032" cy="6312074"/>
          </a:xfrm>
        </p:spPr>
      </p:pic>
    </p:spTree>
    <p:extLst>
      <p:ext uri="{BB962C8B-B14F-4D97-AF65-F5344CB8AC3E}">
        <p14:creationId xmlns:p14="http://schemas.microsoft.com/office/powerpoint/2010/main" val="41601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3828" r="15052" b="29576"/>
          <a:stretch/>
        </p:blipFill>
        <p:spPr>
          <a:xfrm>
            <a:off x="2129647" y="463826"/>
            <a:ext cx="6615734" cy="5804452"/>
          </a:xfrm>
        </p:spPr>
      </p:pic>
    </p:spTree>
    <p:extLst>
      <p:ext uri="{BB962C8B-B14F-4D97-AF65-F5344CB8AC3E}">
        <p14:creationId xmlns:p14="http://schemas.microsoft.com/office/powerpoint/2010/main" val="32666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Albert </a:t>
            </a:r>
            <a:r>
              <a:rPr lang="cs-CZ" dirty="0" err="1"/>
              <a:t>Szenci</a:t>
            </a:r>
            <a:r>
              <a:rPr lang="cs-CZ" dirty="0"/>
              <a:t> Molnár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1574-1634</a:t>
            </a:r>
          </a:p>
          <a:p>
            <a:r>
              <a:rPr lang="cs-CZ" dirty="0"/>
              <a:t>Latinsko-</a:t>
            </a:r>
            <a:r>
              <a:rPr lang="cs-CZ" dirty="0" err="1"/>
              <a:t>mad</a:t>
            </a:r>
            <a:r>
              <a:rPr lang="cs-CZ" dirty="0"/>
              <a:t>. Slovník – 1604, věnován Rudolfu II., Praha, setkání s J. Keplerem; do 19. stol. Stěžejní; </a:t>
            </a:r>
            <a:r>
              <a:rPr lang="cs-CZ" dirty="0" err="1"/>
              <a:t>encykl</a:t>
            </a:r>
            <a:r>
              <a:rPr lang="cs-CZ" dirty="0"/>
              <a:t>. Prvky;</a:t>
            </a:r>
          </a:p>
          <a:p>
            <a:r>
              <a:rPr lang="cs-CZ" dirty="0" err="1"/>
              <a:t>Psalterium</a:t>
            </a:r>
            <a:r>
              <a:rPr lang="cs-CZ" dirty="0"/>
              <a:t> – 1607, </a:t>
            </a:r>
            <a:r>
              <a:rPr lang="cs-CZ"/>
              <a:t>130 melodií</a:t>
            </a:r>
            <a:r>
              <a:rPr lang="cs-CZ" dirty="0"/>
              <a:t>, různé formy verše;</a:t>
            </a:r>
          </a:p>
        </p:txBody>
      </p:sp>
    </p:spTree>
    <p:extLst>
      <p:ext uri="{BB962C8B-B14F-4D97-AF65-F5344CB8AC3E}">
        <p14:creationId xmlns:p14="http://schemas.microsoft.com/office/powerpoint/2010/main" val="14758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Výsledek obrázku pro szenci molnár albe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03" y="491948"/>
            <a:ext cx="4092223" cy="59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CC926D-08BD-4A1A-89F8-423E13C0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313D065A-FDD1-4E35-ADD6-8077B31A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79" y="274320"/>
            <a:ext cx="10215899" cy="66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31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Výsledek obrázku pro szenci molnár albe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67248"/>
            <a:ext cx="3502903" cy="61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Výsledek obrázku pro szenci molnár albe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67" y="1642681"/>
            <a:ext cx="4673803" cy="45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Výsledek obrázku pro szenci molnár albe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86" y="225444"/>
            <a:ext cx="3756074" cy="653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Mikuláš </a:t>
            </a:r>
            <a:r>
              <a:rPr lang="cs-CZ" dirty="0" err="1"/>
              <a:t>Zrinský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1620-1664, </a:t>
            </a:r>
            <a:r>
              <a:rPr lang="cs-CZ" dirty="0" err="1"/>
              <a:t>Čakovec</a:t>
            </a:r>
            <a:endParaRPr lang="cs-CZ" dirty="0"/>
          </a:p>
          <a:p>
            <a:r>
              <a:rPr lang="hu-HU" dirty="0"/>
              <a:t>Török áfium ellen való orvosság</a:t>
            </a:r>
          </a:p>
          <a:p>
            <a:r>
              <a:rPr lang="hu-HU" dirty="0"/>
              <a:t>Tábori kis tracta</a:t>
            </a:r>
          </a:p>
          <a:p>
            <a:r>
              <a:rPr lang="hu-HU" dirty="0"/>
              <a:t>Mátyás király</a:t>
            </a:r>
          </a:p>
          <a:p>
            <a:r>
              <a:rPr lang="hu-HU" dirty="0"/>
              <a:t>Adriai tengernek sirenaja</a:t>
            </a:r>
          </a:p>
          <a:p>
            <a:r>
              <a:rPr lang="hu-HU" dirty="0"/>
              <a:t>Obsidio Szigetiana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zrínyi mikló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91" y="535065"/>
            <a:ext cx="4371874" cy="59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zrínyi mikló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57" y="745588"/>
            <a:ext cx="8254718" cy="580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zrínyi mikló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29" y="801859"/>
            <a:ext cx="6702099" cy="562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Mikuláš </a:t>
            </a:r>
            <a:r>
              <a:rPr lang="cs-CZ" dirty="0" err="1"/>
              <a:t>Zrinský</a:t>
            </a:r>
            <a:r>
              <a:rPr lang="cs-CZ" dirty="0"/>
              <a:t> - 1566</a:t>
            </a:r>
          </a:p>
        </p:txBody>
      </p:sp>
      <p:pic>
        <p:nvPicPr>
          <p:cNvPr id="1026" name="Picture 2" descr="Výsledek obrázku pro zrínyi miklós szigeti veszedele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23" y="1825625"/>
            <a:ext cx="3636986" cy="47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zrínyi miklós szigeti veszedel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18" y="858129"/>
            <a:ext cx="8899695" cy="56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Krafft</a:t>
            </a:r>
            <a:r>
              <a:rPr lang="cs-CZ" dirty="0"/>
              <a:t>: </a:t>
            </a:r>
            <a:r>
              <a:rPr lang="hu-HU" dirty="0"/>
              <a:t>Zr</a:t>
            </a:r>
            <a:r>
              <a:rPr lang="cs-CZ" dirty="0"/>
              <a:t>í</a:t>
            </a:r>
            <a:r>
              <a:rPr lang="hu-HU" dirty="0"/>
              <a:t>nyi kirohanása</a:t>
            </a:r>
            <a:endParaRPr lang="cs-CZ" dirty="0"/>
          </a:p>
        </p:txBody>
      </p:sp>
      <p:pic>
        <p:nvPicPr>
          <p:cNvPr id="3074" name="Picture 2" descr="Výsledek obrázku pro zrínyi miklós szigeti veszedel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3" y="1825625"/>
            <a:ext cx="61830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ECC1A87C-794B-46E6-B084-A0650A11D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5" b="120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Tivadar Kosztka Csontváry</a:t>
            </a:r>
            <a:endParaRPr lang="cs-CZ" dirty="0"/>
          </a:p>
        </p:txBody>
      </p:sp>
      <p:pic>
        <p:nvPicPr>
          <p:cNvPr id="4098" name="Picture 2" descr="Výsledek obrázku pro zrínyi miklós szigeti veszedel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71" y="1690688"/>
            <a:ext cx="7186083" cy="452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Výsledek obrázku pro zrínyi mikló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68" y="1690688"/>
            <a:ext cx="7446106" cy="43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Sedmihradsko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Maxmilián I, (1564-1576)</a:t>
            </a:r>
          </a:p>
          <a:p>
            <a:r>
              <a:rPr lang="hu-HU" dirty="0"/>
              <a:t>Jan II, Zikmund (1540-71</a:t>
            </a:r>
            <a:r>
              <a:rPr lang="cs-CZ" dirty="0"/>
              <a:t>), 1570 – kníže; </a:t>
            </a:r>
          </a:p>
          <a:p>
            <a:r>
              <a:rPr lang="cs-CZ" dirty="0"/>
              <a:t>1570 – </a:t>
            </a:r>
            <a:r>
              <a:rPr lang="cs-CZ" dirty="0" err="1"/>
              <a:t>špýrská</a:t>
            </a:r>
            <a:r>
              <a:rPr lang="cs-CZ" dirty="0"/>
              <a:t> smlouva: Maxmilián – právoplatný král, jeho i </a:t>
            </a:r>
            <a:r>
              <a:rPr lang="cs-CZ" dirty="0" err="1"/>
              <a:t>Sedmihr</a:t>
            </a:r>
            <a:r>
              <a:rPr lang="cs-CZ" dirty="0"/>
              <a:t>, pokud vymřou </a:t>
            </a:r>
            <a:r>
              <a:rPr lang="cs-CZ" dirty="0" err="1"/>
              <a:t>Zápolští</a:t>
            </a:r>
            <a:r>
              <a:rPr lang="cs-CZ" dirty="0"/>
              <a:t>;</a:t>
            </a:r>
          </a:p>
          <a:p>
            <a:r>
              <a:rPr lang="cs-CZ" dirty="0"/>
              <a:t>Po r. 1571: Vídeň: </a:t>
            </a:r>
            <a:r>
              <a:rPr lang="cs-CZ" dirty="0" err="1"/>
              <a:t>Gaspar</a:t>
            </a:r>
            <a:r>
              <a:rPr lang="cs-CZ" dirty="0"/>
              <a:t> </a:t>
            </a:r>
            <a:r>
              <a:rPr lang="cs-CZ" dirty="0" err="1"/>
              <a:t>Bekes</a:t>
            </a:r>
            <a:r>
              <a:rPr lang="cs-CZ" dirty="0"/>
              <a:t> x </a:t>
            </a:r>
            <a:r>
              <a:rPr lang="cs-CZ" dirty="0" err="1"/>
              <a:t>sedmihr</a:t>
            </a:r>
            <a:r>
              <a:rPr lang="cs-CZ" dirty="0"/>
              <a:t>. stavy: Štěpán </a:t>
            </a:r>
            <a:r>
              <a:rPr lang="cs-CZ" dirty="0" err="1"/>
              <a:t>Báthori</a:t>
            </a:r>
            <a:r>
              <a:rPr lang="cs-CZ" dirty="0"/>
              <a:t> – </a:t>
            </a:r>
            <a:r>
              <a:rPr lang="cs-CZ" dirty="0" err="1"/>
              <a:t>vajda</a:t>
            </a:r>
            <a:r>
              <a:rPr lang="cs-CZ" dirty="0"/>
              <a:t> (1571-76); tajná smlouva s </a:t>
            </a:r>
            <a:r>
              <a:rPr lang="cs-CZ" dirty="0" err="1"/>
              <a:t>Habs</a:t>
            </a:r>
            <a:r>
              <a:rPr lang="cs-CZ" dirty="0"/>
              <a:t>.; </a:t>
            </a:r>
            <a:r>
              <a:rPr lang="cs-CZ" dirty="0" err="1"/>
              <a:t>Kristof</a:t>
            </a:r>
            <a:r>
              <a:rPr lang="cs-CZ" dirty="0"/>
              <a:t> </a:t>
            </a:r>
            <a:r>
              <a:rPr lang="cs-CZ" dirty="0" err="1"/>
              <a:t>Báthori</a:t>
            </a:r>
            <a:r>
              <a:rPr lang="cs-CZ" dirty="0"/>
              <a:t> – </a:t>
            </a:r>
            <a:r>
              <a:rPr lang="cs-CZ" dirty="0" err="1"/>
              <a:t>vajda</a:t>
            </a:r>
            <a:r>
              <a:rPr lang="cs-CZ" dirty="0"/>
              <a:t> (1576-81), Štěpán </a:t>
            </a:r>
            <a:r>
              <a:rPr lang="cs-CZ" dirty="0" err="1"/>
              <a:t>Báthori</a:t>
            </a:r>
            <a:r>
              <a:rPr lang="cs-CZ" dirty="0"/>
              <a:t> – kníže (1581-86)</a:t>
            </a:r>
          </a:p>
          <a:p>
            <a:r>
              <a:rPr lang="cs-CZ" dirty="0"/>
              <a:t>1572 - + Jagellonci; 1576 – Š. </a:t>
            </a:r>
            <a:r>
              <a:rPr lang="cs-CZ" dirty="0" err="1"/>
              <a:t>Báthori</a:t>
            </a:r>
            <a:r>
              <a:rPr lang="cs-CZ" dirty="0"/>
              <a:t> – polský král; Kryštof </a:t>
            </a:r>
            <a:r>
              <a:rPr lang="cs-CZ" dirty="0" err="1"/>
              <a:t>Báthori</a:t>
            </a:r>
            <a:r>
              <a:rPr lang="cs-CZ" dirty="0"/>
              <a:t> (+1581), syn Zikmund B. – kníže 1588-98, 1600-1602; </a:t>
            </a:r>
          </a:p>
        </p:txBody>
      </p:sp>
    </p:spTree>
    <p:extLst>
      <p:ext uri="{BB962C8B-B14F-4D97-AF65-F5344CB8AC3E}">
        <p14:creationId xmlns:p14="http://schemas.microsoft.com/office/powerpoint/2010/main" val="83459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55E50B5-3F13-410E-BC34-A33D479A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FEFF4959-F76B-4AE9-8B31-AEDF013C9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807" y="72352"/>
            <a:ext cx="9981274" cy="66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DE3E82-6BF1-479D-B7F3-AE6BD6ED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4861756-95E2-401E-BCF4-921F1F10A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hu-HU" sz="2400"/>
              <a:t>15let</a:t>
            </a:r>
            <a:r>
              <a:rPr lang="cs-CZ" sz="2400"/>
              <a:t>á válka</a:t>
            </a:r>
          </a:p>
          <a:p>
            <a:r>
              <a:rPr lang="cs-CZ" sz="2400"/>
              <a:t>Štěpán Bočkaj (Bocskai / Bocskay) – kníže Uhry, Sedmihradsko; Rudolf II., Praha; hajdukové; </a:t>
            </a:r>
          </a:p>
          <a:p>
            <a:endParaRPr lang="cs-CZ" sz="24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D939168-DC05-4CA7-97C7-77BD127A9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5" r="582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776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xmlns="" id="{1AB19638-2FB8-406C-BB5C-56C6BFEE9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hu-HU" dirty="0"/>
              <a:t>Trnava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1626-37</a:t>
            </a:r>
          </a:p>
          <a:p>
            <a:r>
              <a:rPr lang="hu-HU" sz="2400" dirty="0" err="1"/>
              <a:t>Zakl</a:t>
            </a:r>
            <a:r>
              <a:rPr lang="hu-HU" sz="2400" dirty="0"/>
              <a:t>. </a:t>
            </a:r>
            <a:r>
              <a:rPr lang="hu-HU" sz="2400" dirty="0" err="1"/>
              <a:t>Palatin</a:t>
            </a:r>
            <a:r>
              <a:rPr lang="hu-HU" sz="2400" dirty="0"/>
              <a:t> Miklós Esterházy</a:t>
            </a:r>
          </a:p>
          <a:p>
            <a:r>
              <a:rPr lang="hu-HU" sz="2400" dirty="0"/>
              <a:t>Giovanni Pietro </a:t>
            </a:r>
            <a:r>
              <a:rPr lang="hu-HU" sz="2400" dirty="0" err="1"/>
              <a:t>Spazzo</a:t>
            </a:r>
            <a:endParaRPr lang="hu-HU" sz="2400" dirty="0"/>
          </a:p>
          <a:p>
            <a:r>
              <a:rPr lang="hu-HU" sz="2400" dirty="0"/>
              <a:t>SJ, </a:t>
            </a:r>
            <a:r>
              <a:rPr lang="hu-HU" sz="2400" dirty="0" err="1"/>
              <a:t>Il</a:t>
            </a:r>
            <a:r>
              <a:rPr lang="hu-HU" sz="2400" dirty="0"/>
              <a:t> </a:t>
            </a:r>
            <a:r>
              <a:rPr lang="hu-HU" sz="2400" dirty="0" err="1"/>
              <a:t>Gesu</a:t>
            </a:r>
            <a:endParaRPr lang="hu-HU" sz="2400" dirty="0"/>
          </a:p>
          <a:p>
            <a:r>
              <a:rPr lang="hu-HU" sz="2400" dirty="0" err="1"/>
              <a:t>Univ</a:t>
            </a:r>
            <a:r>
              <a:rPr lang="hu-HU" sz="2400" dirty="0"/>
              <a:t>. </a:t>
            </a:r>
            <a:r>
              <a:rPr lang="hu-HU" sz="2400" dirty="0" err="1"/>
              <a:t>Kostel</a:t>
            </a:r>
            <a:r>
              <a:rPr lang="hu-HU" sz="2400" dirty="0"/>
              <a:t>, </a:t>
            </a:r>
            <a:r>
              <a:rPr lang="hu-HU" sz="2400" dirty="0" err="1"/>
              <a:t>sv</a:t>
            </a:r>
            <a:r>
              <a:rPr lang="hu-HU" sz="2400" dirty="0"/>
              <a:t>. Jan </a:t>
            </a:r>
            <a:r>
              <a:rPr lang="hu-HU" sz="2400" dirty="0" err="1"/>
              <a:t>Křtitel</a:t>
            </a:r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Péter Pázmány (1570-1637), </a:t>
            </a:r>
            <a:r>
              <a:rPr lang="cs-CZ" sz="2400" dirty="0"/>
              <a:t>1616 ostřihomský arcibiskup, 1629 kardinál;</a:t>
            </a:r>
            <a:endParaRPr lang="hu-HU" sz="2400" dirty="0"/>
          </a:p>
          <a:p>
            <a:r>
              <a:rPr lang="hu-HU" sz="2400" dirty="0"/>
              <a:t>1636 - </a:t>
            </a:r>
            <a:r>
              <a:rPr lang="hu-HU" sz="2400" dirty="0" err="1"/>
              <a:t>univerzita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FFF1491-9450-4FED-BC42-6C73B7CBC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23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B86C5A9A-6620-44A2-9FE0-DEDB70748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72" b="25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272</Words>
  <Application>Microsoft Office PowerPoint</Application>
  <PresentationFormat>Vlastní</PresentationFormat>
  <Paragraphs>39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Office</vt:lpstr>
      <vt:lpstr>Uhry a Sedmihradsko 17-18. stol.</vt:lpstr>
      <vt:lpstr>Prezentace aplikace PowerPoint</vt:lpstr>
      <vt:lpstr>Prezentace aplikace PowerPoint</vt:lpstr>
      <vt:lpstr>Sedmihradsko</vt:lpstr>
      <vt:lpstr>Prezentace aplikace PowerPoint</vt:lpstr>
      <vt:lpstr>Prezentace aplikace PowerPoint</vt:lpstr>
      <vt:lpstr>Prezentace aplikace PowerPoint</vt:lpstr>
      <vt:lpstr>Trnava</vt:lpstr>
      <vt:lpstr>Prezentace aplikace PowerPoint</vt:lpstr>
      <vt:lpstr>Prezentace aplikace PowerPoint</vt:lpstr>
      <vt:lpstr>Prezentace aplikace PowerPoint</vt:lpstr>
      <vt:lpstr>Prezentace aplikace PowerPoint</vt:lpstr>
      <vt:lpstr>    Győr  SJ, benediktíni 1635-41 – barokní přestavba  file:///C:/Users/simon/Desktop/Sim/studenti/re%C3%A1lie/szarnyalo-szivvel.pdf  </vt:lpstr>
      <vt:lpstr>Márton Szepsi Csombor</vt:lpstr>
      <vt:lpstr>Prezentace aplikace PowerPoint</vt:lpstr>
      <vt:lpstr>Prezentace aplikace PowerPoint</vt:lpstr>
      <vt:lpstr>Prezentace aplikace PowerPoint</vt:lpstr>
      <vt:lpstr>Albert Szenci Molnár</vt:lpstr>
      <vt:lpstr>Prezentace aplikace PowerPoint</vt:lpstr>
      <vt:lpstr>Prezentace aplikace PowerPoint</vt:lpstr>
      <vt:lpstr>Prezentace aplikace PowerPoint</vt:lpstr>
      <vt:lpstr>Prezentace aplikace PowerPoint</vt:lpstr>
      <vt:lpstr>Mikuláš Zrinský</vt:lpstr>
      <vt:lpstr>Prezentace aplikace PowerPoint</vt:lpstr>
      <vt:lpstr>Prezentace aplikace PowerPoint</vt:lpstr>
      <vt:lpstr>Prezentace aplikace PowerPoint</vt:lpstr>
      <vt:lpstr>Mikuláš Zrinský - 1566</vt:lpstr>
      <vt:lpstr>Prezentace aplikace PowerPoint</vt:lpstr>
      <vt:lpstr>Peter Krafft: Zrínyi kirohanása</vt:lpstr>
      <vt:lpstr>Tivadar Kosztka Csontváry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Uhry a Sedmihradsko 17-18. stol.</dc:title>
  <dc:creator>Simona Kolmanová</dc:creator>
  <cp:lastModifiedBy>FFUK</cp:lastModifiedBy>
  <cp:revision>7</cp:revision>
  <dcterms:created xsi:type="dcterms:W3CDTF">2018-10-01T20:53:13Z</dcterms:created>
  <dcterms:modified xsi:type="dcterms:W3CDTF">2018-10-09T10:20:05Z</dcterms:modified>
</cp:coreProperties>
</file>