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Image"/>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Stilistiek van het Nederlands"/>
          <p:cNvSpPr txBox="1"/>
          <p:nvPr>
            <p:ph type="ctrTitle"/>
          </p:nvPr>
        </p:nvSpPr>
        <p:spPr>
          <a:prstGeom prst="rect">
            <a:avLst/>
          </a:prstGeom>
        </p:spPr>
        <p:txBody>
          <a:bodyPr/>
          <a:lstStyle/>
          <a:p>
            <a:pPr/>
            <a:r>
              <a:t>Stilistiek van het Nederlands</a:t>
            </a:r>
          </a:p>
        </p:txBody>
      </p:sp>
      <p:sp>
        <p:nvSpPr>
          <p:cNvPr id="120" name="WS 2019. Week 5, 29 oktober 2019. Het literaire tijdschrift als poortwachter I: acquisitie."/>
          <p:cNvSpPr txBox="1"/>
          <p:nvPr>
            <p:ph type="subTitle" sz="quarter" idx="1"/>
          </p:nvPr>
        </p:nvSpPr>
        <p:spPr>
          <a:prstGeom prst="rect">
            <a:avLst/>
          </a:prstGeom>
        </p:spPr>
        <p:txBody>
          <a:bodyPr/>
          <a:lstStyle>
            <a:lvl1pPr defTabSz="537463">
              <a:defRPr sz="3404"/>
            </a:lvl1pPr>
          </a:lstStyle>
          <a:p>
            <a:pPr/>
            <a:r>
              <a:t>WS 2019. Week 5, 29 oktober 2019. Het literaire tijdschrift als poortwachter I: acquisitie.</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Vandaag"/>
          <p:cNvSpPr txBox="1"/>
          <p:nvPr>
            <p:ph type="title"/>
          </p:nvPr>
        </p:nvSpPr>
        <p:spPr>
          <a:prstGeom prst="rect">
            <a:avLst/>
          </a:prstGeom>
        </p:spPr>
        <p:txBody>
          <a:bodyPr/>
          <a:lstStyle/>
          <a:p>
            <a:pPr/>
            <a:r>
              <a:t>Vandaag</a:t>
            </a:r>
          </a:p>
        </p:txBody>
      </p:sp>
      <p:sp>
        <p:nvSpPr>
          <p:cNvPr id="123" name="Huishoudelijke mededelingen;…"/>
          <p:cNvSpPr txBox="1"/>
          <p:nvPr>
            <p:ph type="body" idx="1"/>
          </p:nvPr>
        </p:nvSpPr>
        <p:spPr>
          <a:prstGeom prst="rect">
            <a:avLst/>
          </a:prstGeom>
        </p:spPr>
        <p:txBody>
          <a:bodyPr/>
          <a:lstStyle/>
          <a:p>
            <a:pPr marL="635000" indent="-635000">
              <a:buSzPct val="100000"/>
              <a:buAutoNum type="arabicPeriod" startAt="1"/>
            </a:pPr>
            <a:r>
              <a:t>Huishoudelijke mededelingen;</a:t>
            </a:r>
          </a:p>
          <a:p>
            <a:pPr marL="635000" indent="-635000">
              <a:buSzPct val="100000"/>
              <a:buAutoNum type="arabicPeriod" startAt="1"/>
            </a:pPr>
            <a:r>
              <a:t>Het literaire tijdschrift als poortwachter: acquisitie en paratekst;</a:t>
            </a:r>
          </a:p>
          <a:p>
            <a:pPr marL="635000" indent="-635000">
              <a:buSzPct val="100000"/>
              <a:buAutoNum type="arabicPeriod" startAt="1"/>
            </a:pPr>
            <a:r>
              <a:t>Formuleren: hoofdstuk 1: informatie in de zin;</a:t>
            </a:r>
          </a:p>
          <a:p>
            <a:pPr marL="635000" indent="-635000">
              <a:buSzPct val="100000"/>
              <a:buAutoNum type="arabicPeriod" startAt="1"/>
            </a:pPr>
            <a:r>
              <a:t>E-mails schrijven;</a:t>
            </a:r>
          </a:p>
          <a:p>
            <a:pPr marL="635000" indent="-635000">
              <a:buSzPct val="100000"/>
              <a:buAutoNum type="arabicPeriod" startAt="1"/>
            </a:pPr>
            <a:r>
              <a:t>Een wervingstekst schrijven;</a:t>
            </a:r>
          </a:p>
          <a:p>
            <a:pPr marL="635000" indent="-635000">
              <a:buSzPct val="100000"/>
              <a:buAutoNum type="arabicPeriod" startAt="1"/>
            </a:pPr>
            <a:r>
              <a:t>Vergadering.</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Huishoudelijke mededelingen"/>
          <p:cNvSpPr txBox="1"/>
          <p:nvPr>
            <p:ph type="title"/>
          </p:nvPr>
        </p:nvSpPr>
        <p:spPr>
          <a:prstGeom prst="rect">
            <a:avLst/>
          </a:prstGeom>
        </p:spPr>
        <p:txBody>
          <a:bodyPr/>
          <a:lstStyle>
            <a:lvl1pPr defTabSz="484886">
              <a:defRPr sz="6640"/>
            </a:lvl1pPr>
          </a:lstStyle>
          <a:p>
            <a:pPr/>
            <a:r>
              <a:t>Huishoudelijke mededelingen</a:t>
            </a:r>
          </a:p>
        </p:txBody>
      </p:sp>
      <p:sp>
        <p:nvSpPr>
          <p:cNvPr id="126" name="Formuleren;…"/>
          <p:cNvSpPr txBox="1"/>
          <p:nvPr>
            <p:ph type="body" idx="1"/>
          </p:nvPr>
        </p:nvSpPr>
        <p:spPr>
          <a:prstGeom prst="rect">
            <a:avLst/>
          </a:prstGeom>
        </p:spPr>
        <p:txBody>
          <a:bodyPr/>
          <a:lstStyle/>
          <a:p>
            <a:pPr/>
            <a:r>
              <a:t>Formuleren;</a:t>
            </a:r>
          </a:p>
          <a:p>
            <a:pPr/>
            <a:r>
              <a:t>Handboek Tijdschrift;</a:t>
            </a:r>
          </a:p>
          <a:p>
            <a:pPr/>
            <a:r>
              <a:t>Taaluitwisseling.</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Het literaire tijdschrift als poortwachter: paratekst en acquisitie"/>
          <p:cNvSpPr txBox="1"/>
          <p:nvPr>
            <p:ph type="title"/>
          </p:nvPr>
        </p:nvSpPr>
        <p:spPr>
          <a:prstGeom prst="rect">
            <a:avLst/>
          </a:prstGeom>
        </p:spPr>
        <p:txBody>
          <a:bodyPr/>
          <a:lstStyle>
            <a:lvl1pPr defTabSz="362204">
              <a:defRPr sz="4960"/>
            </a:lvl1pPr>
          </a:lstStyle>
          <a:p>
            <a:pPr/>
            <a:r>
              <a:t>Het literaire tijdschrift als poortwachter: paratekst en acquisitie</a:t>
            </a:r>
          </a:p>
        </p:txBody>
      </p:sp>
      <p:sp>
        <p:nvSpPr>
          <p:cNvPr id="129" name="Wat is paratekst? Kort gezegd: alles wat over een tekst geschreven wordt. Dat kan strikt (peritekst), niet heel strikt (epitekst) of erg los (context) worden opgevat. (Het concept komt van Gérard Genette, van wie een artikel in de Moodle staat.)…"/>
          <p:cNvSpPr txBox="1"/>
          <p:nvPr>
            <p:ph type="body" idx="1"/>
          </p:nvPr>
        </p:nvSpPr>
        <p:spPr>
          <a:prstGeom prst="rect">
            <a:avLst/>
          </a:prstGeom>
        </p:spPr>
        <p:txBody>
          <a:bodyPr/>
          <a:lstStyle/>
          <a:p>
            <a:pPr/>
            <a:r>
              <a:t>Wat is paratekst? Kort gezegd: alles wat over een tekst geschreven wordt. Dat kan strikt (peritekst), niet heel strikt (epitekst) of erg los (context) worden opgevat. (Het concept komt van Gérard Genette, van wie een artikel in de Moodle staat.)</a:t>
            </a:r>
          </a:p>
          <a:p>
            <a:pPr/>
            <a:r>
              <a:t>De paratekst situeert de tekst ten opzichte van andere teksten en in het literaire veld.</a:t>
            </a:r>
          </a:p>
          <a:p>
            <a:pPr/>
            <a:r>
              <a:t>Een literair tijdschrift heeft zelf paratekst, maar fungeert ook als paratekst voor de losse werken die erin vervat zijn.</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Het literaire tijdschrift als poortwachter: paratekst en acquisitie"/>
          <p:cNvSpPr txBox="1"/>
          <p:nvPr>
            <p:ph type="title"/>
          </p:nvPr>
        </p:nvSpPr>
        <p:spPr>
          <a:prstGeom prst="rect">
            <a:avLst/>
          </a:prstGeom>
        </p:spPr>
        <p:txBody>
          <a:bodyPr/>
          <a:lstStyle>
            <a:lvl1pPr defTabSz="362204">
              <a:defRPr sz="4960"/>
            </a:lvl1pPr>
          </a:lstStyle>
          <a:p>
            <a:pPr/>
            <a:r>
              <a:t>Het literaire tijdschrift als poortwachter: paratekst en acquisitie</a:t>
            </a:r>
          </a:p>
        </p:txBody>
      </p:sp>
      <p:sp>
        <p:nvSpPr>
          <p:cNvPr id="132" name="Het beginnende literaire tijdschrift heeft een probleem: het wil sociaal en cultureel kapitaal uitdelen, maar heeft dat zelf nog niet. Om teksten te kunnen acquireren, moet zulk kapitaal op de een of andere manier gegenereerd worden.…"/>
          <p:cNvSpPr txBox="1"/>
          <p:nvPr>
            <p:ph type="body" idx="1"/>
          </p:nvPr>
        </p:nvSpPr>
        <p:spPr>
          <a:prstGeom prst="rect">
            <a:avLst/>
          </a:prstGeom>
        </p:spPr>
        <p:txBody>
          <a:bodyPr/>
          <a:lstStyle/>
          <a:p>
            <a:pPr/>
            <a:r>
              <a:t>Het beginnende literaire tijdschrift heeft een probleem: het wil sociaal en cultureel kapitaal uitdelen, maar heeft dat zelf nog niet. Om teksten te kunnen acquireren, moet zulk kapitaal op de een of andere manier gegenereerd worden.</a:t>
            </a:r>
          </a:p>
          <a:p>
            <a:pPr/>
            <a:r>
              <a:t>Het kiezen van de juiste paratekst(vorm) is hierbij belangrijk: in welk medium presenteert het tijdschrift zich ten overstaan van welk publiek? Hoe geeft het vorm aan zijn identiteit? En hoe zorgt het dat die vormgeving niet alleen een aantrekkelijke paratekst vormt voor het tijdschrift zelf, maar ook voor diegenen wier werk erin verschijnt?</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Formuleren: informatie in de zin"/>
          <p:cNvSpPr txBox="1"/>
          <p:nvPr>
            <p:ph type="title"/>
          </p:nvPr>
        </p:nvSpPr>
        <p:spPr>
          <a:prstGeom prst="rect">
            <a:avLst/>
          </a:prstGeom>
        </p:spPr>
        <p:txBody>
          <a:bodyPr/>
          <a:lstStyle>
            <a:lvl1pPr defTabSz="484886">
              <a:defRPr sz="6640"/>
            </a:lvl1pPr>
          </a:lstStyle>
          <a:p>
            <a:pPr/>
            <a:r>
              <a:t>Formuleren: informatie in de zin</a:t>
            </a:r>
          </a:p>
        </p:txBody>
      </p:sp>
      <p:sp>
        <p:nvSpPr>
          <p:cNvPr id="135" name="De thema-/rhemastructuur;…"/>
          <p:cNvSpPr txBox="1"/>
          <p:nvPr>
            <p:ph type="body" idx="1"/>
          </p:nvPr>
        </p:nvSpPr>
        <p:spPr>
          <a:prstGeom prst="rect">
            <a:avLst/>
          </a:prstGeom>
        </p:spPr>
        <p:txBody>
          <a:bodyPr/>
          <a:lstStyle/>
          <a:p>
            <a:pPr/>
            <a:r>
              <a:t>De thema-/rhemastructuur;</a:t>
            </a:r>
          </a:p>
          <a:p>
            <a:pPr/>
            <a:r>
              <a:t>Het zinsaccent en het links-/rechtsprincipe;</a:t>
            </a:r>
          </a:p>
          <a:p>
            <a:pPr/>
            <a:r>
              <a:t>Overtredingen van het links-/rechtsprincipe in de gesproken taal en de problemen die dat op schrift oplevert;</a:t>
            </a:r>
          </a:p>
          <a:p>
            <a:pPr/>
            <a:r>
              <a:t>Voorop plaatsen als manier om nadruk te leggen en om het zinspatroon te doorbreken;</a:t>
            </a:r>
          </a:p>
          <a:p>
            <a:pPr/>
            <a:r>
              <a:t>Achterop plaatsen als soortgelijk middel.</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E-mails schrijven"/>
          <p:cNvSpPr txBox="1"/>
          <p:nvPr>
            <p:ph type="title"/>
          </p:nvPr>
        </p:nvSpPr>
        <p:spPr>
          <a:prstGeom prst="rect">
            <a:avLst/>
          </a:prstGeom>
        </p:spPr>
        <p:txBody>
          <a:bodyPr/>
          <a:lstStyle/>
          <a:p>
            <a:pPr/>
            <a:r>
              <a:t>E-mails schrijven</a:t>
            </a:r>
          </a:p>
        </p:txBody>
      </p:sp>
      <p:sp>
        <p:nvSpPr>
          <p:cNvPr id="138" name="E-mails zijn kort.…"/>
          <p:cNvSpPr txBox="1"/>
          <p:nvPr>
            <p:ph type="body" idx="1"/>
          </p:nvPr>
        </p:nvSpPr>
        <p:spPr>
          <a:prstGeom prst="rect">
            <a:avLst/>
          </a:prstGeom>
        </p:spPr>
        <p:txBody>
          <a:bodyPr/>
          <a:lstStyle/>
          <a:p>
            <a:pPr/>
            <a:r>
              <a:t>E-mails zijn kort.</a:t>
            </a:r>
          </a:p>
          <a:p>
            <a:pPr/>
            <a:r>
              <a:t>Vaste regels voor formele e-mails: min of meer dezelfde als voor brieven.</a:t>
            </a:r>
          </a:p>
          <a:p>
            <a:pPr/>
            <a:r>
              <a:t>Informelere opties.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Een wervingstekst schrijven"/>
          <p:cNvSpPr txBox="1"/>
          <p:nvPr>
            <p:ph type="title"/>
          </p:nvPr>
        </p:nvSpPr>
        <p:spPr>
          <a:prstGeom prst="rect">
            <a:avLst/>
          </a:prstGeom>
        </p:spPr>
        <p:txBody>
          <a:bodyPr/>
          <a:lstStyle>
            <a:lvl1pPr defTabSz="490727">
              <a:defRPr sz="6719"/>
            </a:lvl1pPr>
          </a:lstStyle>
          <a:p>
            <a:pPr/>
            <a:r>
              <a:t>Een wervingstekst schrijven</a:t>
            </a:r>
          </a:p>
        </p:txBody>
      </p:sp>
      <p:sp>
        <p:nvSpPr>
          <p:cNvPr id="141" name="Reclametechnieken: trek de aandacht door opvallend te beginnen;…"/>
          <p:cNvSpPr txBox="1"/>
          <p:nvPr>
            <p:ph type="body" idx="1"/>
          </p:nvPr>
        </p:nvSpPr>
        <p:spPr>
          <a:prstGeom prst="rect">
            <a:avLst/>
          </a:prstGeom>
        </p:spPr>
        <p:txBody>
          <a:bodyPr/>
          <a:lstStyle/>
          <a:p>
            <a:pPr/>
            <a:r>
              <a:t>Reclametechnieken: trek de aandacht door opvallend te beginnen;</a:t>
            </a:r>
          </a:p>
          <a:p>
            <a:pPr/>
            <a:r>
              <a:t>Houd aandacht vast met een verhalende structuur/een spanningsboog;</a:t>
            </a:r>
          </a:p>
          <a:p>
            <a:pPr/>
            <a:r>
              <a:t>Zorg aan het einde voor een </a:t>
            </a:r>
            <a:r>
              <a:rPr i="1"/>
              <a:t>call to action;</a:t>
            </a:r>
            <a:endParaRPr i="1"/>
          </a:p>
          <a:p>
            <a:pPr/>
            <a:r>
              <a:t>Zorg dat de tekst past bij het zelfbeeld van je organisatie;</a:t>
            </a:r>
          </a:p>
          <a:p>
            <a:pPr/>
            <a:r>
              <a:t>Hou het (zo) kort (mogelijk).</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Vergadering"/>
          <p:cNvSpPr txBox="1"/>
          <p:nvPr>
            <p:ph type="title"/>
          </p:nvPr>
        </p:nvSpPr>
        <p:spPr>
          <a:prstGeom prst="rect">
            <a:avLst/>
          </a:prstGeom>
        </p:spPr>
        <p:txBody>
          <a:bodyPr/>
          <a:lstStyle/>
          <a:p>
            <a:pPr/>
            <a:r>
              <a:t>Vergadering</a:t>
            </a:r>
          </a:p>
        </p:txBody>
      </p:sp>
      <p:sp>
        <p:nvSpPr>
          <p:cNvPr id="144" name="Opening…"/>
          <p:cNvSpPr txBox="1"/>
          <p:nvPr>
            <p:ph type="body" idx="1"/>
          </p:nvPr>
        </p:nvSpPr>
        <p:spPr>
          <a:prstGeom prst="rect">
            <a:avLst/>
          </a:prstGeom>
        </p:spPr>
        <p:txBody>
          <a:bodyPr/>
          <a:lstStyle/>
          <a:p>
            <a:pPr marL="317500" indent="-317500" defTabSz="292100">
              <a:spcBef>
                <a:spcPts val="2100"/>
              </a:spcBef>
              <a:buSzPct val="100000"/>
              <a:buAutoNum type="arabicPeriod" startAt="1"/>
              <a:defRPr sz="1600"/>
            </a:pPr>
            <a:r>
              <a:t>Opening</a:t>
            </a:r>
          </a:p>
          <a:p>
            <a:pPr marL="317500" indent="-317500" defTabSz="292100">
              <a:spcBef>
                <a:spcPts val="2100"/>
              </a:spcBef>
              <a:buSzPct val="100000"/>
              <a:buAutoNum type="arabicPeriod" startAt="1"/>
              <a:defRPr sz="1600"/>
            </a:pPr>
            <a:r>
              <a:t>Agenda</a:t>
            </a:r>
          </a:p>
          <a:p>
            <a:pPr marL="317500" indent="-317500" defTabSz="292100">
              <a:spcBef>
                <a:spcPts val="2100"/>
              </a:spcBef>
              <a:buSzPct val="100000"/>
              <a:buAutoNum type="arabicPeriod" startAt="1"/>
              <a:defRPr sz="1600"/>
            </a:pPr>
            <a:r>
              <a:t>Notulen</a:t>
            </a:r>
          </a:p>
          <a:p>
            <a:pPr marL="317500" indent="-317500" defTabSz="292100">
              <a:spcBef>
                <a:spcPts val="2100"/>
              </a:spcBef>
              <a:buSzPct val="100000"/>
              <a:buAutoNum type="arabicPeriod" startAt="1"/>
              <a:defRPr sz="1600"/>
            </a:pPr>
            <a:r>
              <a:t>Mededelingen</a:t>
            </a:r>
          </a:p>
          <a:p>
            <a:pPr marL="317500" indent="-317500" defTabSz="292100">
              <a:spcBef>
                <a:spcPts val="2100"/>
              </a:spcBef>
              <a:buSzPct val="100000"/>
              <a:buAutoNum type="arabicPeriod" startAt="1"/>
              <a:defRPr sz="1600"/>
            </a:pPr>
            <a:r>
              <a:t>Ingekomen en uitgegane stukken</a:t>
            </a:r>
          </a:p>
          <a:p>
            <a:pPr marL="317500" indent="-317500" defTabSz="292100">
              <a:spcBef>
                <a:spcPts val="2100"/>
              </a:spcBef>
              <a:buSzPct val="100000"/>
              <a:buAutoNum type="arabicPeriod" startAt="1"/>
              <a:defRPr sz="1600"/>
            </a:pPr>
            <a:r>
              <a:t>Secretaris</a:t>
            </a:r>
          </a:p>
          <a:p>
            <a:pPr marL="317500" indent="-317500" defTabSz="292100">
              <a:spcBef>
                <a:spcPts val="2100"/>
              </a:spcBef>
              <a:buSzPct val="100000"/>
              <a:buAutoNum type="arabicPeriod" startAt="1"/>
              <a:defRPr sz="1600"/>
            </a:pPr>
            <a:r>
              <a:t>Acquisitie</a:t>
            </a:r>
          </a:p>
          <a:p>
            <a:pPr marL="317500" indent="-317500" defTabSz="292100">
              <a:spcBef>
                <a:spcPts val="2100"/>
              </a:spcBef>
              <a:buSzPct val="100000"/>
              <a:buAutoNum type="arabicPeriod" startAt="1"/>
              <a:defRPr sz="1600"/>
            </a:pPr>
            <a:r>
              <a:t>PR</a:t>
            </a:r>
          </a:p>
          <a:p>
            <a:pPr marL="317500" indent="-317500" defTabSz="292100">
              <a:spcBef>
                <a:spcPts val="2100"/>
              </a:spcBef>
              <a:buSzPct val="100000"/>
              <a:buAutoNum type="arabicPeriod" startAt="1"/>
              <a:defRPr sz="1600"/>
            </a:pPr>
            <a:r>
              <a:t>Naam</a:t>
            </a:r>
          </a:p>
          <a:p>
            <a:pPr marL="317500" indent="-317500" defTabSz="292100">
              <a:spcBef>
                <a:spcPts val="2100"/>
              </a:spcBef>
              <a:buSzPct val="100000"/>
              <a:buAutoNum type="arabicPeriod" startAt="1"/>
              <a:defRPr sz="1600"/>
            </a:pPr>
            <a:r>
              <a:t>Format</a:t>
            </a:r>
          </a:p>
          <a:p>
            <a:pPr marL="317500" indent="-317500" defTabSz="292100">
              <a:spcBef>
                <a:spcPts val="2100"/>
              </a:spcBef>
              <a:buSzPct val="100000"/>
              <a:buAutoNum type="arabicPeriod" startAt="1"/>
              <a:defRPr sz="1600"/>
            </a:pPr>
            <a:r>
              <a:t>W.V.T.T.K.</a:t>
            </a:r>
          </a:p>
          <a:p>
            <a:pPr marL="317500" indent="-317500" defTabSz="292100">
              <a:spcBef>
                <a:spcPts val="2100"/>
              </a:spcBef>
              <a:buSzPct val="100000"/>
              <a:buAutoNum type="arabicPeriod" startAt="1"/>
              <a:defRPr sz="1600"/>
            </a:pPr>
            <a:r>
              <a:t>Rondvraag</a:t>
            </a:r>
          </a:p>
          <a:p>
            <a:pPr marL="317500" indent="-317500" defTabSz="292100">
              <a:spcBef>
                <a:spcPts val="2100"/>
              </a:spcBef>
              <a:buSzPct val="100000"/>
              <a:buAutoNum type="arabicPeriod" startAt="1"/>
              <a:defRPr sz="1600"/>
            </a:pPr>
            <a:r>
              <a:t>Sluiting</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