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6" r:id="rId3"/>
    <p:sldId id="271" r:id="rId4"/>
    <p:sldId id="272" r:id="rId5"/>
    <p:sldId id="273" r:id="rId6"/>
    <p:sldId id="287" r:id="rId7"/>
    <p:sldId id="274" r:id="rId8"/>
    <p:sldId id="275" r:id="rId9"/>
    <p:sldId id="276" r:id="rId10"/>
    <p:sldId id="277" r:id="rId11"/>
    <p:sldId id="278" r:id="rId12"/>
    <p:sldId id="279" r:id="rId13"/>
    <p:sldId id="284" r:id="rId14"/>
    <p:sldId id="288" r:id="rId15"/>
    <p:sldId id="290" r:id="rId16"/>
    <p:sldId id="283" r:id="rId17"/>
    <p:sldId id="286" r:id="rId18"/>
    <p:sldId id="265" r:id="rId19"/>
    <p:sldId id="268" r:id="rId20"/>
    <p:sldId id="269" r:id="rId21"/>
    <p:sldId id="289" r:id="rId22"/>
    <p:sldId id="267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gdalena Mouralová" initials="M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16E4C-EE90-428A-9A34-566A45C1CEA4}" type="datetimeFigureOut">
              <a:rPr lang="cs-CZ" smtClean="0"/>
              <a:t>19.10.2017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09102-5B2C-44F3-B1D8-369C0B63839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C62F64-8DAF-4AE8-8F9D-2D4A7F665B21}" type="slidenum">
              <a:rPr lang="cs-CZ" smtClean="0"/>
              <a:pPr/>
              <a:t>5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9213" y="877888"/>
            <a:ext cx="4219575" cy="3165475"/>
          </a:xfrm>
          <a:solidFill>
            <a:srgbClr val="FFFFFF"/>
          </a:solidFill>
          <a:ln/>
        </p:spPr>
      </p:sp>
      <p:sp>
        <p:nvSpPr>
          <p:cNvPr id="27651" name="Rectangle 2"/>
          <p:cNvSpPr>
            <a:spLocks noChangeArrowheads="1"/>
          </p:cNvSpPr>
          <p:nvPr>
            <p:ph type="body" idx="1"/>
          </p:nvPr>
        </p:nvSpPr>
        <p:spPr>
          <a:xfrm>
            <a:off x="1062038" y="4349750"/>
            <a:ext cx="4740275" cy="3436938"/>
          </a:xfrm>
          <a:noFill/>
          <a:ln/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319213" y="877888"/>
            <a:ext cx="4219575" cy="3165475"/>
          </a:xfrm>
          <a:solidFill>
            <a:srgbClr val="FFFFFF"/>
          </a:solidFill>
          <a:ln/>
        </p:spPr>
      </p:sp>
      <p:sp>
        <p:nvSpPr>
          <p:cNvPr id="28675" name="Rectangle 2"/>
          <p:cNvSpPr>
            <a:spLocks noChangeArrowheads="1"/>
          </p:cNvSpPr>
          <p:nvPr>
            <p:ph type="body" idx="1"/>
          </p:nvPr>
        </p:nvSpPr>
        <p:spPr>
          <a:xfrm>
            <a:off x="1062038" y="4349750"/>
            <a:ext cx="4740275" cy="3436938"/>
          </a:xfrm>
          <a:noFill/>
          <a:ln/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6E62F5-EB20-49B1-A3CA-0EF324F297A9}" type="slidenum">
              <a:rPr lang="cs-CZ" smtClean="0"/>
              <a:pPr/>
              <a:t>12</a:t>
            </a:fld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  <p:sp>
        <p:nvSpPr>
          <p:cNvPr id="3277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1FE625-47F2-47B7-BEA9-591AF64E558A}" type="slidenum">
              <a:rPr lang="cs-CZ" smtClean="0"/>
              <a:pPr/>
              <a:t>17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57FC1-31DB-46F8-BDAF-751BDE7C05AE}" type="datetimeFigureOut">
              <a:rPr lang="cs-CZ" smtClean="0"/>
              <a:pPr/>
              <a:t>19.10.2017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E1897-EE68-4923-9AA7-BB1CDBC146A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Téma, výzkumný problém, cíle a výzkumné otázky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Magdalena </a:t>
            </a:r>
            <a:r>
              <a:rPr lang="cs-CZ" dirty="0" err="1" smtClean="0"/>
              <a:t>Mouralová</a:t>
            </a:r>
            <a:endParaRPr lang="cs-CZ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/>
        <p:txBody>
          <a:bodyPr tIns="35203"/>
          <a:lstStyle/>
          <a:p>
            <a:pPr eaLnBrk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</a:tabLst>
            </a:pPr>
            <a:r>
              <a:rPr lang="cs-CZ" smtClean="0"/>
              <a:t>Typy výzkumných cílů II </a:t>
            </a:r>
            <a:r>
              <a:rPr lang="cs-CZ" sz="2400" smtClean="0"/>
              <a:t>(Veselý 2011)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52450" indent="-552450" eaLnBrk="1">
              <a:buFontTx/>
              <a:buAutoNum type="arabicPeriod" startAt="6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r>
              <a:rPr lang="cs-CZ" sz="2800" b="1" u="sng" smtClean="0"/>
              <a:t>predikce</a:t>
            </a:r>
            <a:r>
              <a:rPr lang="cs-CZ" sz="2800" smtClean="0"/>
              <a:t> (předpovědět, prognózovat, odhadnout)</a:t>
            </a:r>
          </a:p>
          <a:p>
            <a:pPr marL="552450" indent="-552450" eaLnBrk="1">
              <a:buFontTx/>
              <a:buAutoNum type="arabicPeriod" startAt="6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r>
              <a:rPr lang="cs-CZ" sz="2800" b="1" u="sng" smtClean="0"/>
              <a:t>stanovení cílů a priorit </a:t>
            </a:r>
            <a:r>
              <a:rPr lang="cs-CZ" sz="2800" smtClean="0"/>
              <a:t>(formulovat, stanovit...)</a:t>
            </a:r>
          </a:p>
          <a:p>
            <a:pPr marL="552450" indent="-552450" eaLnBrk="1">
              <a:buFontTx/>
              <a:buAutoNum type="arabicPeriod" startAt="6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r>
              <a:rPr lang="cs-CZ" sz="2800" b="1" u="sng" smtClean="0"/>
              <a:t>definice problému</a:t>
            </a:r>
            <a:r>
              <a:rPr lang="cs-CZ" sz="2800" smtClean="0"/>
              <a:t> (formulovat, definovat, strukturovat, vymezit...)</a:t>
            </a:r>
          </a:p>
          <a:p>
            <a:pPr marL="552450" indent="-552450" eaLnBrk="1">
              <a:buFontTx/>
              <a:buAutoNum type="arabicPeriod" startAt="6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r>
              <a:rPr lang="cs-CZ" sz="2800" b="1" u="sng" smtClean="0"/>
              <a:t>navržení řešení</a:t>
            </a:r>
            <a:r>
              <a:rPr lang="cs-CZ" sz="2800" smtClean="0"/>
              <a:t> (navrhnout, vybrat optimální variantu, vyhodnotit varianty...)</a:t>
            </a:r>
          </a:p>
          <a:p>
            <a:pPr marL="552450" indent="-552450" eaLnBrk="1">
              <a:buFontTx/>
              <a:buAutoNum type="arabicPeriod" startAt="6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r>
              <a:rPr lang="cs-CZ" sz="2800" b="1" u="sng" smtClean="0"/>
              <a:t>metodologické vylepšení</a:t>
            </a:r>
            <a:r>
              <a:rPr lang="cs-CZ" sz="2800" smtClean="0"/>
              <a:t> (navrhnout metodiku, ověřit, vylepšit...)</a:t>
            </a:r>
          </a:p>
          <a:p>
            <a:pPr marL="552450" indent="-552450" eaLnBrk="1">
              <a:buFontTx/>
              <a:buAutoNum type="arabicPeriod" startAt="6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endParaRPr lang="cs-CZ" sz="2800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>
                <a:solidFill>
                  <a:srgbClr val="0070C0"/>
                </a:solidFill>
              </a:rPr>
              <a:t>Jaký je vztah cílů a ostatních částí práce?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Výzkumné otázky</a:t>
            </a:r>
          </a:p>
          <a:p>
            <a:r>
              <a:rPr lang="cs-CZ" smtClean="0"/>
              <a:t>Metody</a:t>
            </a:r>
          </a:p>
          <a:p>
            <a:r>
              <a:rPr lang="cs-CZ" smtClean="0"/>
              <a:t>Teorie</a:t>
            </a:r>
          </a:p>
          <a:p>
            <a:r>
              <a:rPr lang="cs-CZ" smtClean="0"/>
              <a:t>Analýza</a:t>
            </a:r>
          </a:p>
          <a:p>
            <a:r>
              <a:rPr lang="cs-CZ" smtClean="0"/>
              <a:t>Závěr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Výzkumné otázky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Specifikace </a:t>
            </a:r>
            <a:r>
              <a:rPr lang="cs-CZ" dirty="0" smtClean="0"/>
              <a:t>toho, jaká bude linka bakalářské práce</a:t>
            </a:r>
          </a:p>
          <a:p>
            <a:pPr lvl="1"/>
            <a:r>
              <a:rPr lang="cs-CZ" dirty="0" smtClean="0"/>
              <a:t>Měly by vycházet z </a:t>
            </a:r>
            <a:r>
              <a:rPr lang="cs-CZ" dirty="0" smtClean="0"/>
              <a:t>cílů</a:t>
            </a:r>
          </a:p>
          <a:p>
            <a:pPr>
              <a:lnSpc>
                <a:spcPct val="95000"/>
              </a:lnSpc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</a:tabLst>
              <a:defRPr/>
            </a:pPr>
            <a:endParaRPr lang="cs-CZ" dirty="0" smtClean="0"/>
          </a:p>
          <a:p>
            <a:pPr>
              <a:lnSpc>
                <a:spcPct val="95000"/>
              </a:lnSpc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</a:tabLst>
              <a:defRPr/>
            </a:pPr>
            <a:r>
              <a:rPr lang="cs-CZ" dirty="0" smtClean="0"/>
              <a:t>Obecné a specifické výzkumné </a:t>
            </a:r>
            <a:r>
              <a:rPr lang="cs-CZ" dirty="0" smtClean="0"/>
              <a:t>otázky</a:t>
            </a:r>
          </a:p>
          <a:p>
            <a:pPr lvl="1">
              <a:lnSpc>
                <a:spcPct val="95000"/>
              </a:lnSpc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</a:tabLst>
              <a:defRPr/>
            </a:pPr>
            <a:r>
              <a:rPr lang="cs-CZ" sz="2400" dirty="0" smtClean="0"/>
              <a:t>Specifické VO jsou </a:t>
            </a:r>
            <a:r>
              <a:rPr lang="cs-CZ" sz="2400" dirty="0" smtClean="0"/>
              <a:t>přímočařejší, detailnější, konkrétnější, lze je přímo zodpovědět (ukazují na data, implikují </a:t>
            </a:r>
            <a:r>
              <a:rPr lang="cs-CZ" sz="2400" dirty="0" smtClean="0"/>
              <a:t>metodu)</a:t>
            </a:r>
          </a:p>
          <a:p>
            <a:pPr lvl="1">
              <a:lnSpc>
                <a:spcPct val="95000"/>
              </a:lnSpc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</a:tabLst>
              <a:defRPr/>
            </a:pPr>
            <a:r>
              <a:rPr lang="en-US" sz="2400" dirty="0" err="1" smtClean="0"/>
              <a:t>Nen</a:t>
            </a:r>
            <a:r>
              <a:rPr lang="cs-CZ" sz="2400" dirty="0" smtClean="0"/>
              <a:t>í chyba formulovat i obecné výzkumné otázky, ale je chyba neformulovat specifické – hierarchie výzkumných otázek</a:t>
            </a:r>
            <a:r>
              <a:rPr lang="cs-CZ" sz="2400" dirty="0" smtClean="0"/>
              <a:t>!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Aktivita rodičů…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smtClean="0"/>
              <a:t>Co ovlivňuje způsob a míru zapojení rodičů?</a:t>
            </a:r>
          </a:p>
          <a:p>
            <a:pPr lvl="1"/>
            <a:r>
              <a:rPr lang="cs-CZ" sz="2400" smtClean="0"/>
              <a:t>Liší se zapojení matek a otců?</a:t>
            </a:r>
          </a:p>
          <a:p>
            <a:pPr lvl="1"/>
            <a:r>
              <a:rPr lang="cs-CZ" sz="2400" smtClean="0"/>
              <a:t>Liší se aktivita rodičů dle počtu a věkového rozložení dětí?</a:t>
            </a:r>
          </a:p>
          <a:p>
            <a:pPr lvl="1"/>
            <a:r>
              <a:rPr lang="cs-CZ" sz="2400" smtClean="0"/>
              <a:t>Liší se aktivita rodičů dle dosaženého vzdělání?</a:t>
            </a:r>
          </a:p>
          <a:p>
            <a:pPr lvl="1"/>
            <a:r>
              <a:rPr lang="cs-CZ" sz="2400" smtClean="0"/>
              <a:t>Liší se aktivita rodičů dle pedagogického směru, k němuž se hlásí učitel jejich dítěte?</a:t>
            </a:r>
          </a:p>
          <a:p>
            <a:pPr lvl="1"/>
            <a:r>
              <a:rPr lang="cs-CZ" sz="2400" smtClean="0"/>
              <a:t>Liší se aktivita rodičů v závislosti na školním prospívání jejich dítěte?</a:t>
            </a:r>
          </a:p>
          <a:p>
            <a:pPr lvl="1"/>
            <a:r>
              <a:rPr lang="cs-CZ" sz="2400" smtClean="0"/>
              <a:t>Liší se aktivita rodičů na soukromých a veřejných školách?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Vztahy s jinými částmi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Cíle a výzkumné otázky mezi sebou</a:t>
            </a:r>
          </a:p>
          <a:p>
            <a:r>
              <a:rPr lang="cs-CZ" dirty="0" smtClean="0"/>
              <a:t>Úvod</a:t>
            </a:r>
          </a:p>
          <a:p>
            <a:r>
              <a:rPr lang="cs-CZ" dirty="0" smtClean="0"/>
              <a:t>Teorie</a:t>
            </a:r>
          </a:p>
          <a:p>
            <a:r>
              <a:rPr lang="cs-CZ" dirty="0" smtClean="0"/>
              <a:t>Metody</a:t>
            </a:r>
          </a:p>
          <a:p>
            <a:r>
              <a:rPr lang="cs-CZ" dirty="0" smtClean="0"/>
              <a:t>Analýza</a:t>
            </a:r>
          </a:p>
          <a:p>
            <a:r>
              <a:rPr lang="cs-CZ" dirty="0" smtClean="0"/>
              <a:t>Diskuse a závěr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k cílům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Konkrétní a splnitelné</a:t>
            </a:r>
          </a:p>
          <a:p>
            <a:r>
              <a:rPr lang="cs-CZ" dirty="0" smtClean="0"/>
              <a:t>Jasné, dobře formulované (zásobárna sloves v textu A. Veselého)</a:t>
            </a:r>
          </a:p>
          <a:p>
            <a:r>
              <a:rPr lang="cs-CZ" dirty="0" smtClean="0"/>
              <a:t>Neslučovat víc cílů do jednoho</a:t>
            </a:r>
          </a:p>
          <a:p>
            <a:r>
              <a:rPr lang="cs-CZ" dirty="0" smtClean="0"/>
              <a:t>Hierarchizovat</a:t>
            </a:r>
          </a:p>
          <a:p>
            <a:pPr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Doporučení k výzkumným otázkám</a:t>
            </a:r>
            <a:endParaRPr lang="cs-CZ" dirty="0" smtClean="0"/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Termíny užívané ve výzkumných otázkách by měly být jasné, případně je třeba věnovat čas jejich operacionalizaci</a:t>
            </a:r>
          </a:p>
          <a:p>
            <a:r>
              <a:rPr lang="cs-CZ" dirty="0" smtClean="0"/>
              <a:t>Na každou výzkumnou otázku je třeba mít v bakalářské práci odpověď</a:t>
            </a:r>
            <a:r>
              <a:rPr lang="cs-CZ" dirty="0" smtClean="0"/>
              <a:t>!</a:t>
            </a:r>
            <a:endParaRPr lang="cs-CZ" dirty="0" smtClean="0"/>
          </a:p>
          <a:p>
            <a:r>
              <a:rPr lang="cs-CZ" dirty="0" smtClean="0"/>
              <a:t>V práci by měly být i výzkumné otázky, které explicitně odkazují na teoretické koncepty</a:t>
            </a:r>
            <a:r>
              <a:rPr lang="cs-CZ" dirty="0" smtClean="0"/>
              <a:t>.</a:t>
            </a:r>
          </a:p>
          <a:p>
            <a:r>
              <a:rPr lang="cs-CZ" dirty="0" smtClean="0"/>
              <a:t>U každé výzkumné otázky byste měli vědět, jak na ni budete odpovídat (na základě jakých dat a analýz).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Práce na doma</a:t>
            </a:r>
            <a:endParaRPr lang="cs-CZ" dirty="0" smtClean="0">
              <a:solidFill>
                <a:schemeClr val="tx1"/>
              </a:solidFill>
            </a:endParaRPr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Formulujte (nově) téma své BP a obhajte svoji </a:t>
            </a:r>
            <a:r>
              <a:rPr lang="cs-CZ" dirty="0" smtClean="0"/>
              <a:t>volbu (= část úvodu BP)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F</a:t>
            </a:r>
            <a:r>
              <a:rPr lang="cs-CZ" dirty="0" smtClean="0"/>
              <a:t>ormulujte </a:t>
            </a:r>
            <a:r>
              <a:rPr lang="cs-CZ" dirty="0" smtClean="0"/>
              <a:t>výzkumný cíl(e) a výzkumné otázky své bakalářské práce.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Možná strukturace </a:t>
            </a:r>
            <a:r>
              <a:rPr lang="cs-CZ" dirty="0" smtClean="0"/>
              <a:t>vymezení a obhajoby tématu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457200">
              <a:buFont typeface="+mj-lt"/>
              <a:buAutoNum type="arabicPeriod"/>
            </a:pPr>
            <a:r>
              <a:rPr lang="cs-CZ" dirty="0" smtClean="0"/>
              <a:t>Jaké </a:t>
            </a:r>
            <a:r>
              <a:rPr lang="cs-CZ" dirty="0"/>
              <a:t>je moje téma, čemu se chci věnovat </a:t>
            </a:r>
            <a:r>
              <a:rPr lang="cs-CZ" dirty="0" smtClean="0"/>
              <a:t>– představení </a:t>
            </a:r>
            <a:r>
              <a:rPr lang="cs-CZ" dirty="0"/>
              <a:t>obecného tématu a vlastního výzkumného problému (plánovaný řez v rámci tématu). </a:t>
            </a:r>
            <a:endParaRPr lang="cs-CZ" dirty="0" smtClean="0"/>
          </a:p>
          <a:p>
            <a:pPr marL="400050" lvl="2" indent="457200"/>
            <a:r>
              <a:rPr lang="cs-CZ" dirty="0" smtClean="0"/>
              <a:t>na </a:t>
            </a:r>
            <a:r>
              <a:rPr lang="cs-CZ" dirty="0"/>
              <a:t>jakou situaci se zaměřím (životní oblast, výskyt jevu);</a:t>
            </a:r>
          </a:p>
          <a:p>
            <a:pPr marL="400050" lvl="2" indent="457200"/>
            <a:r>
              <a:rPr lang="cs-CZ" dirty="0"/>
              <a:t>na jakou část politiky se zaměřím - konkrétní opatření, intervence, nástroj; jak jej vymezuji (typ intervence, období, působnost, odpovědnost za politiku);</a:t>
            </a:r>
          </a:p>
          <a:p>
            <a:pPr marL="400050" lvl="2" indent="457200"/>
            <a:r>
              <a:rPr lang="cs-CZ" dirty="0"/>
              <a:t>na koho se zaměřím - konkrétní cílová skupina, tvůrci politik; koho zahrnuji a koho ne, je skupina nějak omezena (věk, pozice, situace, pohlaví, region);</a:t>
            </a:r>
          </a:p>
          <a:p>
            <a:pPr marL="400050" lvl="2" indent="457200"/>
            <a:r>
              <a:rPr lang="cs-CZ" dirty="0"/>
              <a:t>jaká je časová a regionální platnost (kdy a kde).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Možná strukturace </a:t>
            </a:r>
            <a:r>
              <a:rPr lang="cs-CZ" dirty="0" smtClean="0"/>
              <a:t>vymezení a obhajoby </a:t>
            </a:r>
            <a:r>
              <a:rPr lang="cs-CZ" dirty="0" smtClean="0"/>
              <a:t>tématu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cs-CZ" dirty="0" smtClean="0"/>
              <a:t>2. Proč </a:t>
            </a:r>
            <a:r>
              <a:rPr lang="cs-CZ" dirty="0"/>
              <a:t>je takové téma společensky důležité (</a:t>
            </a:r>
            <a:r>
              <a:rPr lang="cs-CZ" dirty="0" smtClean="0"/>
              <a:t>nemusí se </a:t>
            </a:r>
            <a:r>
              <a:rPr lang="cs-CZ" dirty="0"/>
              <a:t>týkat všech prací). </a:t>
            </a:r>
            <a:r>
              <a:rPr lang="cs-CZ" dirty="0" smtClean="0"/>
              <a:t>Např</a:t>
            </a:r>
            <a:r>
              <a:rPr lang="cs-CZ" dirty="0"/>
              <a:t>.</a:t>
            </a:r>
            <a:r>
              <a:rPr lang="cs-CZ" dirty="0" smtClean="0"/>
              <a:t> </a:t>
            </a:r>
            <a:r>
              <a:rPr lang="cs-CZ" dirty="0"/>
              <a:t>proto, že se:</a:t>
            </a:r>
          </a:p>
          <a:p>
            <a:pPr lvl="1"/>
            <a:r>
              <a:rPr lang="cs-CZ" dirty="0"/>
              <a:t>nachází nebo popisuje nějaký společenský problém </a:t>
            </a:r>
            <a:r>
              <a:rPr lang="cs-CZ" dirty="0" smtClean="0"/>
              <a:t>– pak </a:t>
            </a:r>
            <a:r>
              <a:rPr lang="cs-CZ" dirty="0"/>
              <a:t>popište, o jaký </a:t>
            </a:r>
            <a:r>
              <a:rPr lang="cs-CZ" dirty="0" smtClean="0"/>
              <a:t>problém(y</a:t>
            </a:r>
            <a:r>
              <a:rPr lang="cs-CZ" dirty="0"/>
              <a:t>) se jedná, proč je to problém, jaké má negativní efekty, kdo jej označuje za problém;</a:t>
            </a:r>
          </a:p>
          <a:p>
            <a:pPr lvl="1"/>
            <a:r>
              <a:rPr lang="cs-CZ" dirty="0"/>
              <a:t>identifikují nějaké slabiny, nedostatky stávajícího systému </a:t>
            </a:r>
            <a:r>
              <a:rPr lang="cs-CZ" dirty="0" smtClean="0"/>
              <a:t>– jaké</a:t>
            </a:r>
            <a:r>
              <a:rPr lang="cs-CZ" dirty="0"/>
              <a:t>, jak vznikají;</a:t>
            </a:r>
          </a:p>
          <a:p>
            <a:pPr lvl="1"/>
            <a:r>
              <a:rPr lang="cs-CZ" dirty="0"/>
              <a:t>hledají (nacházejí) nové cesty, řešení problematického stavu…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Diskuse na úvod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Jak jste </a:t>
            </a:r>
            <a:r>
              <a:rPr lang="cs-CZ" dirty="0" smtClean="0"/>
              <a:t>volili téma své práce a své vedoucí?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Jak vypadá dobré téma bakalářské práce?</a:t>
            </a: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Možná strukturace </a:t>
            </a:r>
            <a:r>
              <a:rPr lang="cs-CZ" dirty="0" smtClean="0"/>
              <a:t>vymezení a obhajoby </a:t>
            </a:r>
            <a:r>
              <a:rPr lang="cs-CZ" dirty="0" smtClean="0"/>
              <a:t>tématu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3. Proč </a:t>
            </a:r>
            <a:r>
              <a:rPr lang="cs-CZ" dirty="0"/>
              <a:t>je takové téma výzkumně zajímavé, a proč tedy stojí za to práci psát a číst (toto se týká všech prací). Např. proto, že:</a:t>
            </a:r>
          </a:p>
          <a:p>
            <a:pPr lvl="1"/>
            <a:r>
              <a:rPr lang="cs-CZ" dirty="0"/>
              <a:t>je téma nové, málo zpracovávané, opomíjené,</a:t>
            </a:r>
          </a:p>
          <a:p>
            <a:pPr lvl="1"/>
            <a:r>
              <a:rPr lang="cs-CZ" dirty="0" smtClean="0"/>
              <a:t>navazuji </a:t>
            </a:r>
            <a:r>
              <a:rPr lang="cs-CZ" dirty="0"/>
              <a:t>na nějaké předchozí práce, výzkumy (jaké?) a rozpracovávám téma;</a:t>
            </a:r>
          </a:p>
          <a:p>
            <a:pPr lvl="1"/>
            <a:r>
              <a:rPr lang="cs-CZ" dirty="0"/>
              <a:t>přicházím s novým pohledem (předchozí práce byly takové a já oproti nim chci téma pojmout takto);</a:t>
            </a:r>
          </a:p>
          <a:p>
            <a:pPr lvl="1"/>
            <a:r>
              <a:rPr lang="cs-CZ" dirty="0"/>
              <a:t>rozvíjím nějaký koncept (ověřuji, vyvracím teorii, přispívám k poznání fenoménu z nové stránky</a:t>
            </a:r>
            <a:r>
              <a:rPr lang="cs-CZ" dirty="0" smtClean="0"/>
              <a:t>).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Možná strukturace vymezení a obhajoby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4. Jaké jsou mé osobní důvody pro volbu tématu (jsou-li)?</a:t>
            </a:r>
          </a:p>
          <a:p>
            <a:pPr>
              <a:buNone/>
            </a:pPr>
            <a:r>
              <a:rPr lang="cs-CZ" dirty="0" smtClean="0"/>
              <a:t>5. Co </a:t>
            </a:r>
            <a:r>
              <a:rPr lang="cs-CZ" dirty="0" smtClean="0"/>
              <a:t>přesně tedy chci zkoumat – cíle práce</a:t>
            </a:r>
          </a:p>
          <a:p>
            <a:pPr>
              <a:buNone/>
            </a:pPr>
            <a:r>
              <a:rPr lang="cs-CZ" dirty="0" smtClean="0"/>
              <a:t>6. Co </a:t>
            </a:r>
            <a:r>
              <a:rPr lang="cs-CZ" dirty="0" smtClean="0"/>
              <a:t>k tomu potřebuji zjistit – výzkumné otázky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Reflexe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si odnáším z dnešního semináře?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Trs pojmů</a:t>
            </a:r>
          </a:p>
        </p:txBody>
      </p:sp>
      <p:sp>
        <p:nvSpPr>
          <p:cNvPr id="7171" name="TextovéPole 3"/>
          <p:cNvSpPr txBox="1">
            <a:spLocks noChangeArrowheads="1"/>
          </p:cNvSpPr>
          <p:nvPr/>
        </p:nvSpPr>
        <p:spPr bwMode="auto">
          <a:xfrm>
            <a:off x="5867400" y="2349500"/>
            <a:ext cx="15398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800"/>
              <a:t>Hypotézy</a:t>
            </a:r>
          </a:p>
        </p:txBody>
      </p:sp>
      <p:sp>
        <p:nvSpPr>
          <p:cNvPr id="7172" name="TextovéPole 4"/>
          <p:cNvSpPr txBox="1">
            <a:spLocks noChangeArrowheads="1"/>
          </p:cNvSpPr>
          <p:nvPr/>
        </p:nvSpPr>
        <p:spPr bwMode="auto">
          <a:xfrm>
            <a:off x="1042988" y="3500438"/>
            <a:ext cx="27098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800"/>
              <a:t>Výzkumné otázky</a:t>
            </a:r>
          </a:p>
        </p:txBody>
      </p:sp>
      <p:sp>
        <p:nvSpPr>
          <p:cNvPr id="7173" name="TextovéPole 5"/>
          <p:cNvSpPr txBox="1">
            <a:spLocks noChangeArrowheads="1"/>
          </p:cNvSpPr>
          <p:nvPr/>
        </p:nvSpPr>
        <p:spPr bwMode="auto">
          <a:xfrm>
            <a:off x="1258888" y="1916113"/>
            <a:ext cx="16081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800"/>
              <a:t>Cíle práce</a:t>
            </a:r>
          </a:p>
        </p:txBody>
      </p:sp>
      <p:sp>
        <p:nvSpPr>
          <p:cNvPr id="7174" name="TextovéPole 6"/>
          <p:cNvSpPr txBox="1">
            <a:spLocks noChangeArrowheads="1"/>
          </p:cNvSpPr>
          <p:nvPr/>
        </p:nvSpPr>
        <p:spPr bwMode="auto">
          <a:xfrm>
            <a:off x="539750" y="2636838"/>
            <a:ext cx="2976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800"/>
              <a:t>Výzkumný problém</a:t>
            </a:r>
          </a:p>
        </p:txBody>
      </p:sp>
      <p:sp>
        <p:nvSpPr>
          <p:cNvPr id="7175" name="TextovéPole 7"/>
          <p:cNvSpPr txBox="1">
            <a:spLocks noChangeArrowheads="1"/>
          </p:cNvSpPr>
          <p:nvPr/>
        </p:nvSpPr>
        <p:spPr bwMode="auto">
          <a:xfrm>
            <a:off x="4643438" y="3789363"/>
            <a:ext cx="18542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800"/>
              <a:t>Téma práce</a:t>
            </a:r>
          </a:p>
        </p:txBody>
      </p:sp>
      <p:sp>
        <p:nvSpPr>
          <p:cNvPr id="7176" name="TextovéPole 8"/>
          <p:cNvSpPr txBox="1">
            <a:spLocks noChangeArrowheads="1"/>
          </p:cNvSpPr>
          <p:nvPr/>
        </p:nvSpPr>
        <p:spPr bwMode="auto">
          <a:xfrm>
            <a:off x="4500563" y="1700213"/>
            <a:ext cx="26130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800" dirty="0"/>
              <a:t>Tematická oblast</a:t>
            </a:r>
          </a:p>
        </p:txBody>
      </p:sp>
      <p:sp>
        <p:nvSpPr>
          <p:cNvPr id="7177" name="TextovéPole 9"/>
          <p:cNvSpPr txBox="1">
            <a:spLocks noChangeArrowheads="1"/>
          </p:cNvSpPr>
          <p:nvPr/>
        </p:nvSpPr>
        <p:spPr bwMode="auto">
          <a:xfrm>
            <a:off x="4643438" y="2997200"/>
            <a:ext cx="32893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800" dirty="0"/>
              <a:t>Společenský problém</a:t>
            </a: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1908175" y="5805488"/>
            <a:ext cx="70056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800">
                <a:solidFill>
                  <a:srgbClr val="FF0000"/>
                </a:solidFill>
              </a:rPr>
              <a:t>Co je nejobecnější? Co je nejkonkrétnější?</a:t>
            </a: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1958975" y="4868863"/>
            <a:ext cx="3863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800">
                <a:solidFill>
                  <a:srgbClr val="FF0000"/>
                </a:solidFill>
              </a:rPr>
              <a:t>Co tam nepatří a proč?</a:t>
            </a:r>
          </a:p>
        </p:txBody>
      </p:sp>
      <p:sp>
        <p:nvSpPr>
          <p:cNvPr id="14" name="TextovéPole 13"/>
          <p:cNvSpPr txBox="1">
            <a:spLocks noChangeArrowheads="1"/>
          </p:cNvSpPr>
          <p:nvPr/>
        </p:nvSpPr>
        <p:spPr bwMode="auto">
          <a:xfrm>
            <a:off x="827088" y="4221163"/>
            <a:ext cx="77057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solidFill>
                  <a:srgbClr val="0070C0"/>
                </a:solidFill>
              </a:rPr>
              <a:t>1. Cíle jsou nejobecnější, výzkumné otázky jsou specifičtější a hypotézy jsou nejkonkrétnější. Ano nebo ne?</a:t>
            </a:r>
            <a:endParaRPr lang="cs-CZ" sz="280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>
            <a:spLocks noChangeArrowheads="1"/>
          </p:cNvSpPr>
          <p:nvPr/>
        </p:nvSpPr>
        <p:spPr bwMode="auto">
          <a:xfrm>
            <a:off x="900113" y="5589588"/>
            <a:ext cx="75596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solidFill>
                  <a:srgbClr val="0070C0"/>
                </a:solidFill>
              </a:rPr>
              <a:t>2. V bakalářské práci musí být cíle, výzkumné otázky i hypotézy. Ano nebo ne?</a:t>
            </a:r>
            <a:endParaRPr lang="cs-CZ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3" grpId="1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Cíle a výzkumné otázky</a:t>
            </a:r>
          </a:p>
        </p:txBody>
      </p:sp>
      <p:pic>
        <p:nvPicPr>
          <p:cNvPr id="8195" name="Picture 2" descr="C:\Documents and Settings\Administrator\Plocha\NEV2eeca1_zahr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27088" y="1196975"/>
            <a:ext cx="7561262" cy="4932363"/>
          </a:xfrm>
          <a:noFill/>
        </p:spPr>
      </p:pic>
      <p:sp>
        <p:nvSpPr>
          <p:cNvPr id="7" name="TextovéPole 6"/>
          <p:cNvSpPr txBox="1">
            <a:spLocks noChangeArrowheads="1"/>
          </p:cNvSpPr>
          <p:nvPr/>
        </p:nvSpPr>
        <p:spPr bwMode="auto">
          <a:xfrm>
            <a:off x="755650" y="5516563"/>
            <a:ext cx="7200900" cy="9540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/>
              <a:t>Vymyslete, co vše by se dalo zkoumat na zahrádkářích – různé výzkumné otázky.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Jedna výzkumná otázky: různé cíle, různé metody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VO: Jaká hnojiva, herbicidy a pesticidy se používají v zahrádkářských koloniích?</a:t>
            </a:r>
          </a:p>
          <a:p>
            <a:endParaRPr lang="cs-CZ" sz="2400" dirty="0" smtClean="0"/>
          </a:p>
          <a:p>
            <a:r>
              <a:rPr lang="cs-CZ" sz="2400" dirty="0" smtClean="0"/>
              <a:t>Cíl práce 1: popsat oblasti sporů mezi majiteli pozemků v zahrádkářských koloniích </a:t>
            </a:r>
            <a:r>
              <a:rPr lang="cs-CZ" sz="2400" dirty="0" smtClean="0">
                <a:sym typeface="Wingdings" pitchFamily="2" charset="2"/>
              </a:rPr>
              <a:t> metody: rozhovory, pozorování</a:t>
            </a:r>
            <a:endParaRPr lang="cs-CZ" sz="2400" dirty="0" smtClean="0"/>
          </a:p>
          <a:p>
            <a:r>
              <a:rPr lang="cs-CZ" sz="2400" dirty="0" smtClean="0"/>
              <a:t>Cíl práce 2: zjistit rozsah půdního znečištění v zahrádkářských koloniích </a:t>
            </a:r>
            <a:r>
              <a:rPr lang="cs-CZ" sz="2400" dirty="0" smtClean="0">
                <a:sym typeface="Wingdings" pitchFamily="2" charset="2"/>
              </a:rPr>
              <a:t> metody: exaktní měření, chemický rozbor</a:t>
            </a:r>
          </a:p>
          <a:p>
            <a:r>
              <a:rPr lang="cs-CZ" sz="2400" dirty="0" smtClean="0">
                <a:sym typeface="Wingdings" pitchFamily="2" charset="2"/>
              </a:rPr>
              <a:t>Cíl práce 3: navrhnout regulaci/dotační systém pro majitele pozemků  metoda: dotazníkové </a:t>
            </a:r>
            <a:r>
              <a:rPr lang="cs-CZ" sz="2400" dirty="0" smtClean="0">
                <a:sym typeface="Wingdings" pitchFamily="2" charset="2"/>
              </a:rPr>
              <a:t>šetření</a:t>
            </a:r>
          </a:p>
          <a:p>
            <a:endParaRPr lang="cs-CZ" sz="24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Výzkumné otázky a cíle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Kanonický postup: nejprve cíle, ty rozpracovány do výzkumných otázek</a:t>
            </a:r>
          </a:p>
          <a:p>
            <a:r>
              <a:rPr lang="cs-CZ" dirty="0" smtClean="0"/>
              <a:t>n</a:t>
            </a:r>
            <a:r>
              <a:rPr lang="cs-CZ" dirty="0" smtClean="0"/>
              <a:t>ěkdy nejdřív představa, co vás zajímá (= VO)</a:t>
            </a:r>
          </a:p>
          <a:p>
            <a:pPr lvl="1"/>
            <a:r>
              <a:rPr lang="cs-CZ" dirty="0" smtClean="0"/>
              <a:t>p</a:t>
            </a:r>
            <a:r>
              <a:rPr lang="cs-CZ" dirty="0" smtClean="0"/>
              <a:t>ak se ptejte „Proč to?“ „K čemu to bude?“ (= cíle)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Jaké cíle může mít BP? (slovesa)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Aktivita rodičů na prvním stupni ZŠ v Praze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Identifikovat různé formy zapojení rodičů do vzdělávání jejich dětí.</a:t>
            </a:r>
          </a:p>
          <a:p>
            <a:r>
              <a:rPr lang="cs-CZ" smtClean="0"/>
              <a:t>Zjistit rozšířenost různých forem zapojení. </a:t>
            </a:r>
          </a:p>
          <a:p>
            <a:r>
              <a:rPr lang="cs-CZ" smtClean="0"/>
              <a:t>Odhalit faktory, které ovlivňují aktivitu rodičů.</a:t>
            </a:r>
          </a:p>
          <a:p>
            <a:r>
              <a:rPr lang="cs-CZ" smtClean="0"/>
              <a:t>Vytvořit typologii rodičů dle zapojení do vzdělávání jejich dětí. 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Aktivita rodičů na prvním stupni ZŠ v Praze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Porozumět tomu, jak rodiče vnímají svoji roli ve vztahu ke škole.</a:t>
            </a:r>
          </a:p>
          <a:p>
            <a:r>
              <a:rPr lang="cs-CZ" smtClean="0"/>
              <a:t>Zhodnotit funkčnost různých forem zapojení rodičů do spravování školy.</a:t>
            </a:r>
          </a:p>
          <a:p>
            <a:r>
              <a:rPr lang="cs-CZ" smtClean="0"/>
              <a:t>Odhadnout, jak se bude vyvíjet role rodičů u nově založených škol.</a:t>
            </a:r>
          </a:p>
          <a:p>
            <a:r>
              <a:rPr lang="cs-CZ" smtClean="0"/>
              <a:t>Navrhnout změny školního řádu ve škole X, které zvýší aktivitu rodičů. </a:t>
            </a:r>
          </a:p>
          <a:p>
            <a:pPr>
              <a:buFontTx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/>
        <p:txBody>
          <a:bodyPr tIns="35203"/>
          <a:lstStyle/>
          <a:p>
            <a:pPr eaLnBrk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</a:tabLst>
              <a:defRPr/>
            </a:pPr>
            <a:r>
              <a:rPr lang="cs-CZ" dirty="0" smtClean="0"/>
              <a:t>Typy výzkumných cílů I </a:t>
            </a:r>
            <a:r>
              <a:rPr lang="cs-CZ" sz="2400" dirty="0" smtClean="0"/>
              <a:t>(Veselý 2011)</a:t>
            </a:r>
            <a:endParaRPr lang="cs-CZ" sz="24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52450" indent="-552450" eaLnBrk="1">
              <a:buFont typeface="Times New Roman" pitchFamily="18" charset="0"/>
              <a:buAutoNum type="arabicPeriod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r>
              <a:rPr lang="cs-CZ" sz="2800" b="1" u="sng" dirty="0" smtClean="0"/>
              <a:t>explorace</a:t>
            </a:r>
            <a:r>
              <a:rPr lang="cs-CZ" sz="2800" dirty="0" smtClean="0"/>
              <a:t> (zmapovat, získat, otevřít, formulovat hypotézy...)</a:t>
            </a:r>
          </a:p>
          <a:p>
            <a:pPr marL="552450" indent="-552450" eaLnBrk="1">
              <a:buFont typeface="Times New Roman" pitchFamily="18" charset="0"/>
              <a:buAutoNum type="arabicPeriod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r>
              <a:rPr lang="cs-CZ" sz="2800" b="1" u="sng" dirty="0" smtClean="0"/>
              <a:t>deskripce</a:t>
            </a:r>
            <a:r>
              <a:rPr lang="cs-CZ" sz="2800" b="1" i="1" dirty="0" smtClean="0"/>
              <a:t> </a:t>
            </a:r>
            <a:r>
              <a:rPr lang="cs-CZ" sz="2800" dirty="0" smtClean="0"/>
              <a:t>(popsat, klasifikovat, porovnat, strukturovat, monitorovat...)</a:t>
            </a:r>
          </a:p>
          <a:p>
            <a:pPr marL="552450" indent="-552450" eaLnBrk="1">
              <a:buFont typeface="Times New Roman" pitchFamily="18" charset="0"/>
              <a:buAutoNum type="arabicPeriod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r>
              <a:rPr lang="cs-CZ" sz="2800" b="1" u="sng" dirty="0" smtClean="0"/>
              <a:t>explanace</a:t>
            </a:r>
            <a:r>
              <a:rPr lang="cs-CZ" sz="2800" dirty="0" smtClean="0"/>
              <a:t> (vysvětlit, ověřit, potvrdit, vyvrátit, odhalit, nalézt mechanismy...)</a:t>
            </a:r>
          </a:p>
          <a:p>
            <a:pPr marL="552450" indent="-552450" eaLnBrk="1">
              <a:buFont typeface="Times New Roman" pitchFamily="18" charset="0"/>
              <a:buAutoNum type="arabicPeriod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r>
              <a:rPr lang="cs-CZ" sz="2800" b="1" u="sng" dirty="0" smtClean="0"/>
              <a:t>porozumění</a:t>
            </a:r>
            <a:r>
              <a:rPr lang="cs-CZ" sz="2800" dirty="0" smtClean="0"/>
              <a:t> (pochopit, interpretovat...)</a:t>
            </a:r>
          </a:p>
          <a:p>
            <a:pPr marL="552450" indent="-552450" eaLnBrk="1">
              <a:buFont typeface="Times New Roman" pitchFamily="18" charset="0"/>
              <a:buAutoNum type="arabicPeriod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r>
              <a:rPr lang="cs-CZ" sz="2800" b="1" u="sng" dirty="0" smtClean="0"/>
              <a:t>hodnocení</a:t>
            </a:r>
            <a:r>
              <a:rPr lang="cs-CZ" sz="2800" dirty="0" smtClean="0"/>
              <a:t> – evaluace (vyhodnotit, ocenit, zjistit efektivitu...)</a:t>
            </a:r>
          </a:p>
          <a:p>
            <a:pPr marL="552450" indent="-552450" eaLnBrk="1">
              <a:buFont typeface="Times New Roman" pitchFamily="18" charset="0"/>
              <a:buAutoNum type="arabicPeriod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endParaRPr lang="cs-CZ" sz="2800" dirty="0" smtClean="0"/>
          </a:p>
          <a:p>
            <a:pPr marL="552450" indent="-552450" eaLnBrk="1">
              <a:buFont typeface="Times New Roman" pitchFamily="18" charset="0"/>
              <a:buAutoNum type="arabicPeriod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</a:tabLst>
            </a:pPr>
            <a:endParaRPr lang="cs-CZ" sz="2800" b="1" u="sng" dirty="0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1070</Words>
  <Application>Microsoft Office PowerPoint</Application>
  <PresentationFormat>Předvádění na obrazovce (4:3)</PresentationFormat>
  <Paragraphs>122</Paragraphs>
  <Slides>22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sady Office</vt:lpstr>
      <vt:lpstr>Téma, výzkumný problém, cíle a výzkumné otázky</vt:lpstr>
      <vt:lpstr>Diskuse na úvod</vt:lpstr>
      <vt:lpstr>Trs pojmů</vt:lpstr>
      <vt:lpstr>Cíle a výzkumné otázky</vt:lpstr>
      <vt:lpstr>Jedna výzkumná otázky: různé cíle, různé metody</vt:lpstr>
      <vt:lpstr>Výzkumné otázky a cíle</vt:lpstr>
      <vt:lpstr>Aktivita rodičů na prvním stupni ZŠ v Praze</vt:lpstr>
      <vt:lpstr>Aktivita rodičů na prvním stupni ZŠ v Praze</vt:lpstr>
      <vt:lpstr>Typy výzkumných cílů I (Veselý 2011)</vt:lpstr>
      <vt:lpstr>Typy výzkumných cílů II (Veselý 2011)</vt:lpstr>
      <vt:lpstr>Jaký je vztah cílů a ostatních částí práce?</vt:lpstr>
      <vt:lpstr>Výzkumné otázky</vt:lpstr>
      <vt:lpstr>Aktivita rodičů…</vt:lpstr>
      <vt:lpstr>Vztahy s jinými částmi práce</vt:lpstr>
      <vt:lpstr>Doporučení k cílům</vt:lpstr>
      <vt:lpstr>Doporučení k výzkumným otázkám</vt:lpstr>
      <vt:lpstr>Práce na doma</vt:lpstr>
      <vt:lpstr>Možná strukturace vymezení a obhajoby tématu</vt:lpstr>
      <vt:lpstr>Možná strukturace vymezení a obhajoby tématu</vt:lpstr>
      <vt:lpstr>Možná strukturace vymezení a obhajoby tématu</vt:lpstr>
      <vt:lpstr>Možná strukturace vymezení a obhajoby </vt:lpstr>
      <vt:lpstr>Reflexe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Téma a výzkumný problém</dc:title>
  <dc:creator>Magdalena Mouralová</dc:creator>
  <cp:lastModifiedBy>Václav Moural</cp:lastModifiedBy>
  <cp:revision>8</cp:revision>
  <dcterms:created xsi:type="dcterms:W3CDTF">2016-10-11T20:49:03Z</dcterms:created>
  <dcterms:modified xsi:type="dcterms:W3CDTF">2017-10-19T02:29:43Z</dcterms:modified>
</cp:coreProperties>
</file>