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Amatic SC"/>
      <p:regular r:id="rId26"/>
      <p:bold r:id="rId27"/>
    </p:embeddedFont>
    <p:embeddedFont>
      <p:font typeface="Source Code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regular.fntdata"/><Relationship Id="rId25" Type="http://schemas.openxmlformats.org/officeDocument/2006/relationships/font" Target="fonts/Roboto-boldItalic.fntdata"/><Relationship Id="rId28" Type="http://schemas.openxmlformats.org/officeDocument/2006/relationships/font" Target="fonts/SourceCodePro-regular.fntdata"/><Relationship Id="rId27" Type="http://schemas.openxmlformats.org/officeDocument/2006/relationships/font" Target="fonts/AmaticSC-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boldItalic.fntdata"/><Relationship Id="rId30" Type="http://schemas.openxmlformats.org/officeDocument/2006/relationships/font" Target="fonts/SourceCodePr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1b1dc0197_4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1b1dc0197_4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1b1dc0197_4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1b1dc0197_4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1b1dc0197_4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1b1dc0197_4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1b1dc019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1b1dc019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1b1dc0197_5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1b1dc0197_5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1b1dc0197_5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1b1dc0197_5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1b1dc0197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1b1dc0197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1b1dc019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1b1dc019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1b1dc019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1b1dc019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1b1dc019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1b1dc019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1b1dc019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1b1dc019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1b1dc019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1b1dc019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1b1dc0197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1b1dc0197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1b1dc0197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1b1dc0197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1b1dc0197_4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1b1dc0197_4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lastní rozvržení">
  <p:cSld name="AUTOLAYOUT">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304475" y="307825"/>
            <a:ext cx="4779300" cy="14181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3000"/>
              <a:buNone/>
              <a:defRPr sz="3000">
                <a:solidFill>
                  <a:schemeClr val="dk2"/>
                </a:solidFill>
              </a:defRPr>
            </a:lvl1pPr>
            <a:lvl2pPr lvl="1" rtl="0" algn="l">
              <a:lnSpc>
                <a:spcPct val="100000"/>
              </a:lnSpc>
              <a:spcBef>
                <a:spcPts val="0"/>
              </a:spcBef>
              <a:spcAft>
                <a:spcPts val="0"/>
              </a:spcAft>
              <a:buClr>
                <a:schemeClr val="dk1"/>
              </a:buClr>
              <a:buSzPts val="3000"/>
              <a:buNone/>
              <a:defRPr sz="3000">
                <a:solidFill>
                  <a:schemeClr val="dk2"/>
                </a:solidFill>
              </a:defRPr>
            </a:lvl2pPr>
            <a:lvl3pPr lvl="2" rtl="0" algn="l">
              <a:lnSpc>
                <a:spcPct val="100000"/>
              </a:lnSpc>
              <a:spcBef>
                <a:spcPts val="0"/>
              </a:spcBef>
              <a:spcAft>
                <a:spcPts val="0"/>
              </a:spcAft>
              <a:buClr>
                <a:schemeClr val="dk1"/>
              </a:buClr>
              <a:buSzPts val="3000"/>
              <a:buNone/>
              <a:defRPr sz="3000">
                <a:solidFill>
                  <a:schemeClr val="dk2"/>
                </a:solidFill>
              </a:defRPr>
            </a:lvl3pPr>
            <a:lvl4pPr lvl="3" rtl="0" algn="l">
              <a:lnSpc>
                <a:spcPct val="100000"/>
              </a:lnSpc>
              <a:spcBef>
                <a:spcPts val="0"/>
              </a:spcBef>
              <a:spcAft>
                <a:spcPts val="0"/>
              </a:spcAft>
              <a:buClr>
                <a:schemeClr val="dk1"/>
              </a:buClr>
              <a:buSzPts val="3000"/>
              <a:buNone/>
              <a:defRPr sz="3000">
                <a:solidFill>
                  <a:schemeClr val="dk2"/>
                </a:solidFill>
              </a:defRPr>
            </a:lvl4pPr>
            <a:lvl5pPr lvl="4" rtl="0" algn="l">
              <a:lnSpc>
                <a:spcPct val="100000"/>
              </a:lnSpc>
              <a:spcBef>
                <a:spcPts val="0"/>
              </a:spcBef>
              <a:spcAft>
                <a:spcPts val="0"/>
              </a:spcAft>
              <a:buClr>
                <a:schemeClr val="dk1"/>
              </a:buClr>
              <a:buSzPts val="3000"/>
              <a:buNone/>
              <a:defRPr sz="3000">
                <a:solidFill>
                  <a:schemeClr val="dk2"/>
                </a:solidFill>
              </a:defRPr>
            </a:lvl5pPr>
            <a:lvl6pPr lvl="5" rtl="0" algn="l">
              <a:lnSpc>
                <a:spcPct val="100000"/>
              </a:lnSpc>
              <a:spcBef>
                <a:spcPts val="0"/>
              </a:spcBef>
              <a:spcAft>
                <a:spcPts val="0"/>
              </a:spcAft>
              <a:buClr>
                <a:schemeClr val="dk1"/>
              </a:buClr>
              <a:buSzPts val="3000"/>
              <a:buNone/>
              <a:defRPr sz="3000">
                <a:solidFill>
                  <a:schemeClr val="dk2"/>
                </a:solidFill>
              </a:defRPr>
            </a:lvl6pPr>
            <a:lvl7pPr lvl="6" rtl="0" algn="l">
              <a:lnSpc>
                <a:spcPct val="100000"/>
              </a:lnSpc>
              <a:spcBef>
                <a:spcPts val="0"/>
              </a:spcBef>
              <a:spcAft>
                <a:spcPts val="0"/>
              </a:spcAft>
              <a:buClr>
                <a:schemeClr val="dk1"/>
              </a:buClr>
              <a:buSzPts val="3000"/>
              <a:buNone/>
              <a:defRPr sz="3000">
                <a:solidFill>
                  <a:schemeClr val="dk2"/>
                </a:solidFill>
              </a:defRPr>
            </a:lvl7pPr>
            <a:lvl8pPr lvl="7" rtl="0" algn="l">
              <a:lnSpc>
                <a:spcPct val="100000"/>
              </a:lnSpc>
              <a:spcBef>
                <a:spcPts val="0"/>
              </a:spcBef>
              <a:spcAft>
                <a:spcPts val="0"/>
              </a:spcAft>
              <a:buClr>
                <a:schemeClr val="dk1"/>
              </a:buClr>
              <a:buSzPts val="3000"/>
              <a:buNone/>
              <a:defRPr sz="3000">
                <a:solidFill>
                  <a:schemeClr val="dk2"/>
                </a:solidFill>
              </a:defRPr>
            </a:lvl8pPr>
            <a:lvl9pPr lvl="8" rtl="0" algn="l">
              <a:lnSpc>
                <a:spcPct val="100000"/>
              </a:lnSpc>
              <a:spcBef>
                <a:spcPts val="0"/>
              </a:spcBef>
              <a:spcAft>
                <a:spcPts val="0"/>
              </a:spcAft>
              <a:buClr>
                <a:schemeClr val="dk1"/>
              </a:buClr>
              <a:buSzPts val="3000"/>
              <a:buNone/>
              <a:defRPr sz="3000">
                <a:solidFill>
                  <a:schemeClr val="dk2"/>
                </a:solidFill>
              </a:defRPr>
            </a:lvl9pPr>
          </a:lstStyle>
          <a:p/>
        </p:txBody>
      </p:sp>
      <p:sp>
        <p:nvSpPr>
          <p:cNvPr id="55" name="Google Shape;55;p13"/>
          <p:cNvSpPr txBox="1"/>
          <p:nvPr>
            <p:ph idx="1" type="body"/>
          </p:nvPr>
        </p:nvSpPr>
        <p:spPr>
          <a:xfrm>
            <a:off x="304475" y="1808125"/>
            <a:ext cx="4779300" cy="30138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lastní rozvržení 1">
  <p:cSld name="AUTOLAYOUT_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324475" y="148225"/>
            <a:ext cx="3559500" cy="13737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68" name="Google Shape;68;p14"/>
          <p:cNvSpPr txBox="1"/>
          <p:nvPr>
            <p:ph idx="1" type="body"/>
          </p:nvPr>
        </p:nvSpPr>
        <p:spPr>
          <a:xfrm>
            <a:off x="324475" y="1920450"/>
            <a:ext cx="8494800" cy="2704200"/>
          </a:xfrm>
          <a:prstGeom prst="rect">
            <a:avLst/>
          </a:prstGeom>
          <a:noFill/>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69" name="Google Shape;6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lastní rozvržení 2">
  <p:cSld name="AUTOLAYOUT_2">
    <p:bg>
      <p:bgPr>
        <a:solidFill>
          <a:srgbClr val="FFFFFF"/>
        </a:solidFill>
      </p:bgPr>
    </p:bg>
    <p:spTree>
      <p:nvGrpSpPr>
        <p:cNvPr id="70" name="Shape 70"/>
        <p:cNvGrpSpPr/>
        <p:nvPr/>
      </p:nvGrpSpPr>
      <p:grpSpPr>
        <a:xfrm>
          <a:off x="0" y="0"/>
          <a:ext cx="0" cy="0"/>
          <a:chOff x="0" y="0"/>
          <a:chExt cx="0" cy="0"/>
        </a:xfrm>
      </p:grpSpPr>
      <p:sp>
        <p:nvSpPr>
          <p:cNvPr id="71" name="Google Shape;71;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flipH="1" rot="10800000">
            <a:off x="822625" y="659700"/>
            <a:ext cx="10635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0800000">
            <a:off x="896725" y="659700"/>
            <a:ext cx="9894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822625" y="0"/>
            <a:ext cx="1063500" cy="81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ph type="title"/>
          </p:nvPr>
        </p:nvSpPr>
        <p:spPr>
          <a:xfrm>
            <a:off x="2490825" y="816000"/>
            <a:ext cx="5856000" cy="15225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76" name="Google Shape;76;p15"/>
          <p:cNvSpPr txBox="1"/>
          <p:nvPr>
            <p:ph idx="1" type="body"/>
          </p:nvPr>
        </p:nvSpPr>
        <p:spPr>
          <a:xfrm>
            <a:off x="2490825" y="2477400"/>
            <a:ext cx="5856000" cy="1907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77" name="Google Shape;7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0"/>
              </a:spcBef>
              <a:spcAft>
                <a:spcPts val="0"/>
              </a:spcAft>
              <a:buClr>
                <a:schemeClr val="accent1"/>
              </a:buClr>
              <a:buSzPts val="1400"/>
              <a:buChar char="○"/>
              <a:defRPr>
                <a:solidFill>
                  <a:schemeClr val="accent1"/>
                </a:solidFill>
                <a:highlight>
                  <a:schemeClr val="lt1"/>
                </a:highlight>
              </a:defRPr>
            </a:lvl2pPr>
            <a:lvl3pPr indent="-317500" lvl="2" marL="1371600" rtl="0">
              <a:spcBef>
                <a:spcPts val="0"/>
              </a:spcBef>
              <a:spcAft>
                <a:spcPts val="0"/>
              </a:spcAft>
              <a:buClr>
                <a:schemeClr val="accent1"/>
              </a:buClr>
              <a:buSzPts val="1400"/>
              <a:buChar char="■"/>
              <a:defRPr>
                <a:solidFill>
                  <a:schemeClr val="accent1"/>
                </a:solidFill>
                <a:highlight>
                  <a:schemeClr val="lt1"/>
                </a:highlight>
              </a:defRPr>
            </a:lvl3pPr>
            <a:lvl4pPr indent="-317500" lvl="3" marL="1828800" rtl="0">
              <a:spcBef>
                <a:spcPts val="0"/>
              </a:spcBef>
              <a:spcAft>
                <a:spcPts val="0"/>
              </a:spcAft>
              <a:buClr>
                <a:schemeClr val="accent1"/>
              </a:buClr>
              <a:buSzPts val="1400"/>
              <a:buChar char="●"/>
              <a:defRPr>
                <a:solidFill>
                  <a:schemeClr val="accent1"/>
                </a:solidFill>
                <a:highlight>
                  <a:schemeClr val="lt1"/>
                </a:highlight>
              </a:defRPr>
            </a:lvl4pPr>
            <a:lvl5pPr indent="-317500" lvl="4" marL="2286000" rtl="0">
              <a:spcBef>
                <a:spcPts val="0"/>
              </a:spcBef>
              <a:spcAft>
                <a:spcPts val="0"/>
              </a:spcAft>
              <a:buClr>
                <a:schemeClr val="accent1"/>
              </a:buClr>
              <a:buSzPts val="1400"/>
              <a:buChar char="○"/>
              <a:defRPr>
                <a:solidFill>
                  <a:schemeClr val="accent1"/>
                </a:solidFill>
                <a:highlight>
                  <a:schemeClr val="lt1"/>
                </a:highlight>
              </a:defRPr>
            </a:lvl5pPr>
            <a:lvl6pPr indent="-317500" lvl="5" marL="2743200" rtl="0">
              <a:spcBef>
                <a:spcPts val="0"/>
              </a:spcBef>
              <a:spcAft>
                <a:spcPts val="0"/>
              </a:spcAft>
              <a:buClr>
                <a:schemeClr val="accent1"/>
              </a:buClr>
              <a:buSzPts val="1400"/>
              <a:buChar char="■"/>
              <a:defRPr>
                <a:solidFill>
                  <a:schemeClr val="accent1"/>
                </a:solidFill>
                <a:highlight>
                  <a:schemeClr val="lt1"/>
                </a:highlight>
              </a:defRPr>
            </a:lvl6pPr>
            <a:lvl7pPr indent="-317500" lvl="6" marL="3200400" rtl="0">
              <a:spcBef>
                <a:spcPts val="0"/>
              </a:spcBef>
              <a:spcAft>
                <a:spcPts val="0"/>
              </a:spcAft>
              <a:buClr>
                <a:schemeClr val="accent1"/>
              </a:buClr>
              <a:buSzPts val="1400"/>
              <a:buChar char="●"/>
              <a:defRPr>
                <a:solidFill>
                  <a:schemeClr val="accent1"/>
                </a:solidFill>
                <a:highlight>
                  <a:schemeClr val="lt1"/>
                </a:highlight>
              </a:defRPr>
            </a:lvl7pPr>
            <a:lvl8pPr indent="-317500" lvl="7" marL="3657600" rtl="0">
              <a:spcBef>
                <a:spcPts val="0"/>
              </a:spcBef>
              <a:spcAft>
                <a:spcPts val="0"/>
              </a:spcAft>
              <a:buClr>
                <a:schemeClr val="accent1"/>
              </a:buClr>
              <a:buSzPts val="1400"/>
              <a:buChar char="○"/>
              <a:defRPr>
                <a:solidFill>
                  <a:schemeClr val="accent1"/>
                </a:solidFill>
                <a:highlight>
                  <a:schemeClr val="lt1"/>
                </a:highlight>
              </a:defRPr>
            </a:lvl8pPr>
            <a:lvl9pPr indent="-317500" lvl="8" marL="4114800" rtl="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mein-deutschbuch.de/genusbestimmung.html" TargetMode="External"/><Relationship Id="rId4" Type="http://schemas.openxmlformats.org/officeDocument/2006/relationships/hyperlink" Target="https://www.sivakids.de/genus-grammatisches-geschlecht" TargetMode="External"/><Relationship Id="rId9" Type="http://schemas.openxmlformats.org/officeDocument/2006/relationships/hyperlink" Target="https://www.youtube.com" TargetMode="External"/><Relationship Id="rId5" Type="http://schemas.openxmlformats.org/officeDocument/2006/relationships/hyperlink" Target="https://wortwuchs.net/grammatik/genus/" TargetMode="External"/><Relationship Id="rId6" Type="http://schemas.openxmlformats.org/officeDocument/2006/relationships/hyperlink" Target="https://www.duden.de/" TargetMode="External"/><Relationship Id="rId7" Type="http://schemas.openxmlformats.org/officeDocument/2006/relationships/hyperlink" Target="https://grammis.ids-mannheim.de/" TargetMode="External"/><Relationship Id="rId8" Type="http://schemas.openxmlformats.org/officeDocument/2006/relationships/hyperlink" Target="https://de.wikipedi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cs"/>
              <a:t>Das Genus des Substantivs</a:t>
            </a:r>
            <a:endParaRPr/>
          </a:p>
        </p:txBody>
      </p:sp>
      <p:sp>
        <p:nvSpPr>
          <p:cNvPr id="83" name="Google Shape;83;p16"/>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cs"/>
              <a:t>Andrea Demartini</a:t>
            </a:r>
            <a:endParaRPr/>
          </a:p>
        </p:txBody>
      </p:sp>
      <p:sp>
        <p:nvSpPr>
          <p:cNvPr id="84" name="Google Shape;84;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0"/>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900"/>
              </a:spcAft>
              <a:buNone/>
            </a:pPr>
            <a:r>
              <a:rPr lang="cs" sz="3734">
                <a:solidFill>
                  <a:schemeClr val="dk2"/>
                </a:solidFill>
              </a:rPr>
              <a:t>Genusbestimmung durch Nachsilben</a:t>
            </a:r>
            <a:endParaRPr/>
          </a:p>
        </p:txBody>
      </p:sp>
      <p:sp>
        <p:nvSpPr>
          <p:cNvPr id="158" name="Google Shape;158;p25"/>
          <p:cNvSpPr txBox="1"/>
          <p:nvPr>
            <p:ph idx="1" type="body"/>
          </p:nvPr>
        </p:nvSpPr>
        <p:spPr>
          <a:xfrm>
            <a:off x="311700" y="631725"/>
            <a:ext cx="8520600" cy="4733700"/>
          </a:xfrm>
          <a:prstGeom prst="rect">
            <a:avLst/>
          </a:prstGeom>
        </p:spPr>
        <p:txBody>
          <a:bodyPr anchorCtr="0" anchor="t" bIns="91425" lIns="91425" spcFirstLastPara="1" rIns="91425" wrap="square" tIns="91425">
            <a:normAutofit fontScale="47500"/>
          </a:bodyPr>
          <a:lstStyle/>
          <a:p>
            <a:pPr indent="-228600" lvl="0" marL="457200" rtl="0" algn="l">
              <a:spcBef>
                <a:spcPts val="0"/>
              </a:spcBef>
              <a:spcAft>
                <a:spcPts val="0"/>
              </a:spcAft>
              <a:buNone/>
            </a:pPr>
            <a:r>
              <a:rPr lang="cs" sz="2307"/>
              <a:t>bei folgenden Endungen maskulin (</a:t>
            </a:r>
            <a:r>
              <a:rPr lang="cs" sz="2307">
                <a:highlight>
                  <a:srgbClr val="C9DAF8"/>
                </a:highlight>
              </a:rPr>
              <a:t>Maskulinum = der</a:t>
            </a:r>
            <a:r>
              <a:rPr lang="cs" sz="2307"/>
              <a:t>):</a:t>
            </a:r>
            <a:endParaRPr sz="2307"/>
          </a:p>
          <a:p>
            <a:pPr indent="-260270" lvl="0" marL="457200" rtl="0" algn="l">
              <a:spcBef>
                <a:spcPts val="500"/>
              </a:spcBef>
              <a:spcAft>
                <a:spcPts val="0"/>
              </a:spcAft>
              <a:buClr>
                <a:srgbClr val="333333"/>
              </a:buClr>
              <a:buSzPct val="27776"/>
              <a:buFont typeface="Verdana"/>
              <a:buChar char="●"/>
            </a:pPr>
            <a:r>
              <a:rPr lang="cs" sz="3780">
                <a:highlight>
                  <a:srgbClr val="C9DAF8"/>
                </a:highlight>
                <a:latin typeface="Amatic SC"/>
                <a:ea typeface="Amatic SC"/>
                <a:cs typeface="Amatic SC"/>
                <a:sym typeface="Amatic SC"/>
              </a:rPr>
              <a:t>-ant</a:t>
            </a:r>
            <a:br>
              <a:rPr lang="cs" sz="1980"/>
            </a:br>
            <a:r>
              <a:rPr lang="cs" sz="2215"/>
              <a:t>Emigrant, Fabrikant, Lieferant, Mandant, Repräsentant, Spekulant, ...</a:t>
            </a:r>
            <a:endParaRPr sz="2215"/>
          </a:p>
          <a:p>
            <a:pPr indent="-260270" lvl="0" marL="457200" rtl="0" algn="l">
              <a:spcBef>
                <a:spcPts val="0"/>
              </a:spcBef>
              <a:spcAft>
                <a:spcPts val="0"/>
              </a:spcAft>
              <a:buClr>
                <a:srgbClr val="333333"/>
              </a:buClr>
              <a:buSzPct val="26149"/>
              <a:buFont typeface="Verdana"/>
              <a:buChar char="●"/>
            </a:pPr>
            <a:r>
              <a:rPr lang="cs" sz="4015">
                <a:highlight>
                  <a:srgbClr val="C9DAF8"/>
                </a:highlight>
                <a:latin typeface="Amatic SC"/>
                <a:ea typeface="Amatic SC"/>
                <a:cs typeface="Amatic SC"/>
                <a:sym typeface="Amatic SC"/>
              </a:rPr>
              <a:t>-ent</a:t>
            </a:r>
            <a:br>
              <a:rPr lang="cs" sz="1980"/>
            </a:br>
            <a:r>
              <a:rPr lang="cs" sz="2215"/>
              <a:t>Absolvent, Agent, Dirigent, Interessent, Konkurrent, Patient, Präsident, Student, ...</a:t>
            </a:r>
            <a:endParaRPr sz="2215"/>
          </a:p>
          <a:p>
            <a:pPr indent="-260270" lvl="0" marL="457200" rtl="0" algn="l">
              <a:spcBef>
                <a:spcPts val="0"/>
              </a:spcBef>
              <a:spcAft>
                <a:spcPts val="0"/>
              </a:spcAft>
              <a:buClr>
                <a:srgbClr val="333333"/>
              </a:buClr>
              <a:buSzPct val="27776"/>
              <a:buFont typeface="Verdana"/>
              <a:buChar char="●"/>
            </a:pPr>
            <a:r>
              <a:rPr lang="cs" sz="3780">
                <a:highlight>
                  <a:srgbClr val="C9DAF8"/>
                </a:highlight>
                <a:latin typeface="Amatic SC"/>
                <a:ea typeface="Amatic SC"/>
                <a:cs typeface="Amatic SC"/>
                <a:sym typeface="Amatic SC"/>
              </a:rPr>
              <a:t>-ich</a:t>
            </a:r>
            <a:br>
              <a:rPr lang="cs" sz="1980"/>
            </a:br>
            <a:r>
              <a:rPr lang="cs" sz="2215"/>
              <a:t>Gänserich, Kranich, Pfirsich, Teppich, ...</a:t>
            </a:r>
            <a:endParaRPr sz="2215"/>
          </a:p>
          <a:p>
            <a:pPr indent="-260270" lvl="0" marL="457200" rtl="0" algn="l">
              <a:spcBef>
                <a:spcPts val="0"/>
              </a:spcBef>
              <a:spcAft>
                <a:spcPts val="0"/>
              </a:spcAft>
              <a:buClr>
                <a:srgbClr val="333333"/>
              </a:buClr>
              <a:buSzPct val="27776"/>
              <a:buFont typeface="Verdana"/>
              <a:buChar char="●"/>
            </a:pPr>
            <a:r>
              <a:rPr lang="cs" sz="3780">
                <a:highlight>
                  <a:srgbClr val="C9DAF8"/>
                </a:highlight>
                <a:latin typeface="Amatic SC"/>
                <a:ea typeface="Amatic SC"/>
                <a:cs typeface="Amatic SC"/>
                <a:sym typeface="Amatic SC"/>
              </a:rPr>
              <a:t>-ling</a:t>
            </a:r>
            <a:br>
              <a:rPr lang="cs" sz="1980"/>
            </a:br>
            <a:r>
              <a:rPr lang="cs" sz="2215"/>
              <a:t>Feigling, Lehrling, Pfifferling, Schmetterling, Zwilling, ...</a:t>
            </a:r>
            <a:endParaRPr sz="2215"/>
          </a:p>
          <a:p>
            <a:pPr indent="-294596" lvl="0" marL="457200" rtl="0" algn="l">
              <a:spcBef>
                <a:spcPts val="0"/>
              </a:spcBef>
              <a:spcAft>
                <a:spcPts val="0"/>
              </a:spcAft>
              <a:buClr>
                <a:srgbClr val="333333"/>
              </a:buClr>
              <a:buSzPct val="98763"/>
              <a:buFont typeface="Verdana"/>
              <a:buChar char="●"/>
            </a:pPr>
            <a:r>
              <a:rPr lang="cs" sz="2215"/>
              <a:t>die meisten Nomen auf -er</a:t>
            </a:r>
            <a:br>
              <a:rPr lang="cs" sz="2215"/>
            </a:br>
            <a:r>
              <a:rPr lang="cs" sz="2215"/>
              <a:t>(Ausnahmen: die Butter, das Fenster, die Leiter, die Mutter)</a:t>
            </a:r>
            <a:endParaRPr sz="2215"/>
          </a:p>
          <a:p>
            <a:pPr indent="-260270" lvl="0" marL="457200" rtl="0" algn="l">
              <a:spcBef>
                <a:spcPts val="0"/>
              </a:spcBef>
              <a:spcAft>
                <a:spcPts val="0"/>
              </a:spcAft>
              <a:buClr>
                <a:srgbClr val="333333"/>
              </a:buClr>
              <a:buSzPct val="26149"/>
              <a:buFont typeface="Verdana"/>
              <a:buChar char="●"/>
            </a:pPr>
            <a:r>
              <a:rPr lang="cs" sz="4015">
                <a:highlight>
                  <a:srgbClr val="C9DAF8"/>
                </a:highlight>
                <a:latin typeface="Amatic SC"/>
                <a:ea typeface="Amatic SC"/>
                <a:cs typeface="Amatic SC"/>
                <a:sym typeface="Amatic SC"/>
              </a:rPr>
              <a:t>-ismus</a:t>
            </a:r>
            <a:br>
              <a:rPr lang="cs" sz="1980"/>
            </a:br>
            <a:r>
              <a:rPr lang="cs" sz="1980"/>
              <a:t>Alkoholismus, Atheismus, Faschismus, Nationalsozialismus, Rassismus, Realismus, Sexismus, Tourismus, ...</a:t>
            </a:r>
            <a:endParaRPr sz="1980"/>
          </a:p>
          <a:p>
            <a:pPr indent="-260270" lvl="0" marL="457200" rtl="0" algn="l">
              <a:spcBef>
                <a:spcPts val="0"/>
              </a:spcBef>
              <a:spcAft>
                <a:spcPts val="0"/>
              </a:spcAft>
              <a:buClr>
                <a:srgbClr val="333333"/>
              </a:buClr>
              <a:buSzPct val="27776"/>
              <a:buFont typeface="Verdana"/>
              <a:buChar char="●"/>
            </a:pPr>
            <a:r>
              <a:rPr lang="cs" sz="3780">
                <a:highlight>
                  <a:srgbClr val="C9DAF8"/>
                </a:highlight>
                <a:latin typeface="Amatic SC"/>
                <a:ea typeface="Amatic SC"/>
                <a:cs typeface="Amatic SC"/>
                <a:sym typeface="Amatic SC"/>
              </a:rPr>
              <a:t>-ist</a:t>
            </a:r>
            <a:br>
              <a:rPr lang="cs" sz="1980"/>
            </a:br>
            <a:r>
              <a:rPr lang="cs" sz="1980"/>
              <a:t>Artist, Jurist, Journalist, Optimist, Pessimist, Realist, Terrorist, Tourist, ...</a:t>
            </a:r>
            <a:endParaRPr sz="1980"/>
          </a:p>
          <a:p>
            <a:pPr indent="-260270" lvl="0" marL="457200" rtl="0" algn="l">
              <a:spcBef>
                <a:spcPts val="0"/>
              </a:spcBef>
              <a:spcAft>
                <a:spcPts val="0"/>
              </a:spcAft>
              <a:buClr>
                <a:srgbClr val="333333"/>
              </a:buClr>
              <a:buSzPct val="27776"/>
              <a:buFont typeface="Verdana"/>
              <a:buChar char="●"/>
            </a:pPr>
            <a:r>
              <a:rPr lang="cs" sz="3780">
                <a:highlight>
                  <a:srgbClr val="C9DAF8"/>
                </a:highlight>
                <a:latin typeface="Amatic SC"/>
                <a:ea typeface="Amatic SC"/>
                <a:cs typeface="Amatic SC"/>
                <a:sym typeface="Amatic SC"/>
              </a:rPr>
              <a:t>-or</a:t>
            </a:r>
            <a:br>
              <a:rPr lang="cs" sz="1980"/>
            </a:br>
            <a:r>
              <a:rPr lang="cs" sz="1980"/>
              <a:t>Autor, Direktor, Doktor, Katalysator, Moderator, Monitor, Motor, Reaktor, ...</a:t>
            </a:r>
            <a:endParaRPr sz="1952">
              <a:solidFill>
                <a:srgbClr val="333333"/>
              </a:solidFill>
              <a:highlight>
                <a:srgbClr val="FBFBFB"/>
              </a:highlight>
              <a:latin typeface="Verdana"/>
              <a:ea typeface="Verdana"/>
              <a:cs typeface="Verdana"/>
              <a:sym typeface="Verdana"/>
            </a:endParaRPr>
          </a:p>
          <a:p>
            <a:pPr indent="0" lvl="0" marL="457200" rtl="0" algn="l">
              <a:spcBef>
                <a:spcPts val="500"/>
              </a:spcBef>
              <a:spcAft>
                <a:spcPts val="0"/>
              </a:spcAft>
              <a:buNone/>
            </a:pPr>
            <a:r>
              <a:t/>
            </a:r>
            <a:endParaRPr sz="1050">
              <a:solidFill>
                <a:srgbClr val="333333"/>
              </a:solidFill>
              <a:highlight>
                <a:srgbClr val="FBFBFB"/>
              </a:highlight>
              <a:latin typeface="Verdana"/>
              <a:ea typeface="Verdana"/>
              <a:cs typeface="Verdana"/>
              <a:sym typeface="Verdana"/>
            </a:endParaRPr>
          </a:p>
          <a:p>
            <a:pPr indent="0" lvl="0" marL="0" rtl="0" algn="l">
              <a:spcBef>
                <a:spcPts val="5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201825"/>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0"/>
              </a:spcAft>
              <a:buNone/>
            </a:pPr>
            <a:r>
              <a:rPr lang="cs" sz="3845">
                <a:solidFill>
                  <a:schemeClr val="dk2"/>
                </a:solidFill>
              </a:rPr>
              <a:t>Genusbestimmung durch Bedeutungen</a:t>
            </a:r>
            <a:endParaRPr sz="3845">
              <a:solidFill>
                <a:schemeClr val="dk2"/>
              </a:solidFill>
            </a:endParaRPr>
          </a:p>
          <a:p>
            <a:pPr indent="0" lvl="0" marL="0" rtl="0" algn="l">
              <a:spcBef>
                <a:spcPts val="900"/>
              </a:spcBef>
              <a:spcAft>
                <a:spcPts val="0"/>
              </a:spcAft>
              <a:buNone/>
            </a:pPr>
            <a:r>
              <a:t/>
            </a:r>
            <a:endParaRPr sz="3734">
              <a:solidFill>
                <a:schemeClr val="dk2"/>
              </a:solidFill>
            </a:endParaRPr>
          </a:p>
        </p:txBody>
      </p:sp>
      <p:sp>
        <p:nvSpPr>
          <p:cNvPr id="164" name="Google Shape;164;p26"/>
          <p:cNvSpPr txBox="1"/>
          <p:nvPr>
            <p:ph idx="1" type="body"/>
          </p:nvPr>
        </p:nvSpPr>
        <p:spPr>
          <a:xfrm>
            <a:off x="311700" y="927575"/>
            <a:ext cx="8520600" cy="3641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cs" sz="1536"/>
              <a:t>Das Genus einiger Nomen kann man an seiner Bedeutung erkennen.</a:t>
            </a:r>
            <a:endParaRPr sz="1536"/>
          </a:p>
          <a:p>
            <a:pPr indent="0" lvl="0" marL="0" rtl="0" algn="l">
              <a:spcBef>
                <a:spcPts val="1200"/>
              </a:spcBef>
              <a:spcAft>
                <a:spcPts val="0"/>
              </a:spcAft>
              <a:buNone/>
            </a:pPr>
            <a:r>
              <a:rPr lang="cs" sz="1536"/>
              <a:t>Folgende Nomen sind immer </a:t>
            </a:r>
            <a:r>
              <a:rPr lang="cs" sz="2936">
                <a:highlight>
                  <a:srgbClr val="FFF2CC"/>
                </a:highlight>
                <a:latin typeface="Amatic SC"/>
                <a:ea typeface="Amatic SC"/>
                <a:cs typeface="Amatic SC"/>
                <a:sym typeface="Amatic SC"/>
              </a:rPr>
              <a:t>neutral</a:t>
            </a:r>
            <a:r>
              <a:rPr lang="cs" sz="1936"/>
              <a:t> </a:t>
            </a:r>
            <a:r>
              <a:rPr lang="cs" sz="1536"/>
              <a:t>:</a:t>
            </a:r>
            <a:endParaRPr sz="1536"/>
          </a:p>
          <a:p>
            <a:pPr indent="0" lvl="0" marL="0" rtl="0" algn="l">
              <a:spcBef>
                <a:spcPts val="1200"/>
              </a:spcBef>
              <a:spcAft>
                <a:spcPts val="0"/>
              </a:spcAft>
              <a:buNone/>
            </a:pPr>
            <a:r>
              <a:rPr lang="cs" sz="3036">
                <a:highlight>
                  <a:srgbClr val="FFF2CC"/>
                </a:highlight>
                <a:latin typeface="Amatic SC"/>
                <a:ea typeface="Amatic SC"/>
                <a:cs typeface="Amatic SC"/>
                <a:sym typeface="Amatic SC"/>
              </a:rPr>
              <a:t>Farbnamen</a:t>
            </a:r>
            <a:endParaRPr sz="2236"/>
          </a:p>
          <a:p>
            <a:pPr indent="0" lvl="0" marL="0" rtl="0" algn="l">
              <a:spcBef>
                <a:spcPts val="1200"/>
              </a:spcBef>
              <a:spcAft>
                <a:spcPts val="0"/>
              </a:spcAft>
              <a:buNone/>
            </a:pPr>
            <a:r>
              <a:rPr lang="cs" sz="1536"/>
              <a:t>Blau, Himmelblau, Rosarot, Rot, Schneeweiß, Weiß, ...Substantivierte</a:t>
            </a:r>
            <a:endParaRPr sz="1536"/>
          </a:p>
          <a:p>
            <a:pPr indent="0" lvl="0" marL="0" rtl="0" algn="l">
              <a:spcBef>
                <a:spcPts val="1200"/>
              </a:spcBef>
              <a:spcAft>
                <a:spcPts val="0"/>
              </a:spcAft>
              <a:buNone/>
            </a:pPr>
            <a:r>
              <a:rPr lang="cs" sz="3036">
                <a:highlight>
                  <a:srgbClr val="FFF2CC"/>
                </a:highlight>
                <a:latin typeface="Amatic SC"/>
                <a:ea typeface="Amatic SC"/>
                <a:cs typeface="Amatic SC"/>
                <a:sym typeface="Amatic SC"/>
              </a:rPr>
              <a:t>Verben</a:t>
            </a:r>
            <a:endParaRPr sz="2236"/>
          </a:p>
          <a:p>
            <a:pPr indent="0" lvl="0" marL="0" rtl="0" algn="l">
              <a:spcBef>
                <a:spcPts val="1200"/>
              </a:spcBef>
              <a:spcAft>
                <a:spcPts val="0"/>
              </a:spcAft>
              <a:buNone/>
            </a:pPr>
            <a:r>
              <a:rPr lang="cs" sz="1536"/>
              <a:t>Essen, Lernen, Reisen, Trinken, ...</a:t>
            </a:r>
            <a:endParaRPr sz="500">
              <a:solidFill>
                <a:srgbClr val="333333"/>
              </a:solidFill>
              <a:highlight>
                <a:srgbClr val="FBFBFB"/>
              </a:highlight>
              <a:latin typeface="Verdana"/>
              <a:ea typeface="Verdana"/>
              <a:cs typeface="Verdana"/>
              <a:sym typeface="Verdana"/>
            </a:endParaRPr>
          </a:p>
          <a:p>
            <a:pPr indent="0" lvl="0" marL="0" rtl="0" algn="l">
              <a:spcBef>
                <a:spcPts val="1200"/>
              </a:spcBef>
              <a:spcAft>
                <a:spcPts val="1200"/>
              </a:spcAft>
              <a:buNone/>
            </a:pPr>
            <a:r>
              <a:t/>
            </a:r>
            <a:endParaRPr sz="1050">
              <a:solidFill>
                <a:srgbClr val="333333"/>
              </a:solidFill>
              <a:highlight>
                <a:srgbClr val="FBFBFB"/>
              </a:highlight>
              <a:latin typeface="Verdana"/>
              <a:ea typeface="Verdana"/>
              <a:cs typeface="Verdana"/>
              <a:sym typeface="Verdana"/>
            </a:endParaRPr>
          </a:p>
        </p:txBody>
      </p:sp>
      <p:pic>
        <p:nvPicPr>
          <p:cNvPr id="165" name="Google Shape;165;p26"/>
          <p:cNvPicPr preferRelativeResize="0"/>
          <p:nvPr/>
        </p:nvPicPr>
        <p:blipFill rotWithShape="1">
          <a:blip r:embed="rId3">
            <a:alphaModFix/>
          </a:blip>
          <a:srcRect b="23779" l="0" r="0" t="11374"/>
          <a:stretch/>
        </p:blipFill>
        <p:spPr>
          <a:xfrm>
            <a:off x="-239487" y="4364800"/>
            <a:ext cx="9622973" cy="2836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0"/>
              </a:spcAft>
              <a:buNone/>
            </a:pPr>
            <a:r>
              <a:rPr lang="cs" sz="3845">
                <a:solidFill>
                  <a:schemeClr val="dk2"/>
                </a:solidFill>
              </a:rPr>
              <a:t>Genusbestimmung durch Bedeutungen</a:t>
            </a:r>
            <a:endParaRPr sz="3845">
              <a:solidFill>
                <a:schemeClr val="dk2"/>
              </a:solidFill>
            </a:endParaRPr>
          </a:p>
          <a:p>
            <a:pPr indent="0" lvl="0" marL="0" rtl="0" algn="l">
              <a:spcBef>
                <a:spcPts val="900"/>
              </a:spcBef>
              <a:spcAft>
                <a:spcPts val="0"/>
              </a:spcAft>
              <a:buNone/>
            </a:pPr>
            <a:r>
              <a:t/>
            </a:r>
            <a:endParaRPr/>
          </a:p>
        </p:txBody>
      </p:sp>
      <p:sp>
        <p:nvSpPr>
          <p:cNvPr id="171" name="Google Shape;171;p27"/>
          <p:cNvSpPr txBox="1"/>
          <p:nvPr>
            <p:ph idx="1" type="body"/>
          </p:nvPr>
        </p:nvSpPr>
        <p:spPr>
          <a:xfrm>
            <a:off x="311700" y="927575"/>
            <a:ext cx="8520600" cy="4278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cs"/>
              <a:t>Folgende Nomen sind immer </a:t>
            </a:r>
            <a:r>
              <a:rPr lang="cs">
                <a:highlight>
                  <a:srgbClr val="F4CCCC"/>
                </a:highlight>
              </a:rPr>
              <a:t>feminin</a:t>
            </a:r>
            <a:r>
              <a:rPr lang="cs"/>
              <a:t>:</a:t>
            </a:r>
            <a:endParaRPr/>
          </a:p>
          <a:p>
            <a:pPr indent="0" lvl="0" marL="0" rtl="0" algn="l">
              <a:spcBef>
                <a:spcPts val="1200"/>
              </a:spcBef>
              <a:spcAft>
                <a:spcPts val="0"/>
              </a:spcAft>
              <a:buNone/>
            </a:pPr>
            <a:r>
              <a:rPr lang="cs" sz="3177">
                <a:highlight>
                  <a:srgbClr val="F4CCCC"/>
                </a:highlight>
                <a:latin typeface="Amatic SC"/>
                <a:ea typeface="Amatic SC"/>
                <a:cs typeface="Amatic SC"/>
                <a:sym typeface="Amatic SC"/>
              </a:rPr>
              <a:t>Motorradnamen</a:t>
            </a:r>
            <a:endParaRPr sz="2919">
              <a:latin typeface="Amatic SC"/>
              <a:ea typeface="Amatic SC"/>
              <a:cs typeface="Amatic SC"/>
              <a:sym typeface="Amatic SC"/>
            </a:endParaRPr>
          </a:p>
          <a:p>
            <a:pPr indent="0" lvl="0" marL="0" rtl="0" algn="l">
              <a:spcBef>
                <a:spcPts val="1200"/>
              </a:spcBef>
              <a:spcAft>
                <a:spcPts val="0"/>
              </a:spcAft>
              <a:buNone/>
            </a:pPr>
            <a:r>
              <a:rPr lang="cs"/>
              <a:t>BMW, Honda, Kawasaki, Yamaha, …</a:t>
            </a:r>
            <a:endParaRPr/>
          </a:p>
          <a:p>
            <a:pPr indent="0" lvl="0" marL="0" rtl="0" algn="l">
              <a:spcBef>
                <a:spcPts val="1200"/>
              </a:spcBef>
              <a:spcAft>
                <a:spcPts val="0"/>
              </a:spcAft>
              <a:buNone/>
            </a:pPr>
            <a:r>
              <a:rPr lang="cs" sz="3177">
                <a:highlight>
                  <a:srgbClr val="F4CCCC"/>
                </a:highlight>
                <a:latin typeface="Amatic SC"/>
                <a:ea typeface="Amatic SC"/>
                <a:cs typeface="Amatic SC"/>
                <a:sym typeface="Amatic SC"/>
              </a:rPr>
              <a:t>Schiffsnamen</a:t>
            </a:r>
            <a:endParaRPr/>
          </a:p>
          <a:p>
            <a:pPr indent="0" lvl="0" marL="0" rtl="0" algn="l">
              <a:spcBef>
                <a:spcPts val="1200"/>
              </a:spcBef>
              <a:spcAft>
                <a:spcPts val="0"/>
              </a:spcAft>
              <a:buNone/>
            </a:pPr>
            <a:r>
              <a:rPr lang="cs"/>
              <a:t>Gorch Fock, Kaiser Wilhelm, Titanic, Queen Elizabeth, …</a:t>
            </a:r>
            <a:endParaRPr/>
          </a:p>
          <a:p>
            <a:pPr indent="0" lvl="0" marL="0" rtl="0" algn="l">
              <a:spcBef>
                <a:spcPts val="1200"/>
              </a:spcBef>
              <a:spcAft>
                <a:spcPts val="0"/>
              </a:spcAft>
              <a:buNone/>
            </a:pPr>
            <a:r>
              <a:rPr lang="cs" sz="3177">
                <a:highlight>
                  <a:srgbClr val="F4CCCC"/>
                </a:highlight>
                <a:latin typeface="Amatic SC"/>
                <a:ea typeface="Amatic SC"/>
                <a:cs typeface="Amatic SC"/>
                <a:sym typeface="Amatic SC"/>
              </a:rPr>
              <a:t>Zigarettennamen</a:t>
            </a:r>
            <a:endParaRPr sz="2919">
              <a:latin typeface="Amatic SC"/>
              <a:ea typeface="Amatic SC"/>
              <a:cs typeface="Amatic SC"/>
              <a:sym typeface="Amatic SC"/>
            </a:endParaRPr>
          </a:p>
          <a:p>
            <a:pPr indent="0" lvl="0" marL="0" rtl="0" algn="l">
              <a:spcBef>
                <a:spcPts val="1200"/>
              </a:spcBef>
              <a:spcAft>
                <a:spcPts val="0"/>
              </a:spcAft>
              <a:buNone/>
            </a:pPr>
            <a:r>
              <a:rPr lang="cs"/>
              <a:t>Camel, Havanna, Lord Extra, Marlboro, …</a:t>
            </a:r>
            <a:endParaRPr/>
          </a:p>
          <a:p>
            <a:pPr indent="0" lvl="0" marL="0" rtl="0" algn="l">
              <a:spcBef>
                <a:spcPts val="1200"/>
              </a:spcBef>
              <a:spcAft>
                <a:spcPts val="0"/>
              </a:spcAft>
              <a:buNone/>
            </a:pPr>
            <a:r>
              <a:rPr lang="cs" sz="3177">
                <a:highlight>
                  <a:srgbClr val="F4CCCC"/>
                </a:highlight>
                <a:latin typeface="Amatic SC"/>
                <a:ea typeface="Amatic SC"/>
                <a:cs typeface="Amatic SC"/>
                <a:sym typeface="Amatic SC"/>
              </a:rPr>
              <a:t>Substantivierte Zahlen</a:t>
            </a:r>
            <a:endParaRPr sz="2058">
              <a:highlight>
                <a:srgbClr val="F4CCCC"/>
              </a:highlight>
            </a:endParaRPr>
          </a:p>
          <a:p>
            <a:pPr indent="0" lvl="0" marL="0" rtl="0" algn="l">
              <a:spcBef>
                <a:spcPts val="1200"/>
              </a:spcBef>
              <a:spcAft>
                <a:spcPts val="0"/>
              </a:spcAft>
              <a:buNone/>
            </a:pPr>
            <a:r>
              <a:rPr lang="cs"/>
              <a:t>Eins, Zwei, Dreizehn, Hundert, Tausend, Million, Milliarde, Billion,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220675" y="0"/>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0"/>
              </a:spcAft>
              <a:buNone/>
            </a:pPr>
            <a:r>
              <a:rPr lang="cs" sz="3845">
                <a:solidFill>
                  <a:schemeClr val="dk2"/>
                </a:solidFill>
              </a:rPr>
              <a:t>Genusbestimmung durch Bedeutungen</a:t>
            </a:r>
            <a:endParaRPr sz="3845">
              <a:solidFill>
                <a:schemeClr val="dk2"/>
              </a:solidFill>
            </a:endParaRPr>
          </a:p>
          <a:p>
            <a:pPr indent="0" lvl="0" marL="0" rtl="0" algn="l">
              <a:spcBef>
                <a:spcPts val="900"/>
              </a:spcBef>
              <a:spcAft>
                <a:spcPts val="0"/>
              </a:spcAft>
              <a:buNone/>
            </a:pPr>
            <a:r>
              <a:t/>
            </a:r>
            <a:endParaRPr/>
          </a:p>
        </p:txBody>
      </p:sp>
      <p:sp>
        <p:nvSpPr>
          <p:cNvPr id="177" name="Google Shape;177;p28"/>
          <p:cNvSpPr txBox="1"/>
          <p:nvPr>
            <p:ph idx="1" type="body"/>
          </p:nvPr>
        </p:nvSpPr>
        <p:spPr>
          <a:xfrm>
            <a:off x="311700" y="859300"/>
            <a:ext cx="8779500" cy="43584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cs" sz="4265"/>
              <a:t>Folgende Nomen sind immer </a:t>
            </a:r>
            <a:r>
              <a:rPr lang="cs" sz="4265">
                <a:highlight>
                  <a:srgbClr val="C9DAF8"/>
                </a:highlight>
              </a:rPr>
              <a:t>maskulin</a:t>
            </a:r>
            <a:r>
              <a:rPr lang="cs" sz="4265"/>
              <a:t>:</a:t>
            </a:r>
            <a:endParaRPr sz="4265"/>
          </a:p>
          <a:p>
            <a:pPr indent="0" lvl="0" marL="0" rtl="0" algn="l">
              <a:spcBef>
                <a:spcPts val="0"/>
              </a:spcBef>
              <a:spcAft>
                <a:spcPts val="0"/>
              </a:spcAft>
              <a:buNone/>
            </a:pPr>
            <a:r>
              <a:t/>
            </a:r>
            <a:endParaRPr sz="4265"/>
          </a:p>
          <a:p>
            <a:pPr indent="0" lvl="0" marL="0" rtl="0" algn="l">
              <a:spcBef>
                <a:spcPts val="0"/>
              </a:spcBef>
              <a:spcAft>
                <a:spcPts val="0"/>
              </a:spcAft>
              <a:buNone/>
            </a:pPr>
            <a:r>
              <a:rPr lang="cs" sz="6045">
                <a:highlight>
                  <a:srgbClr val="C9DAF8"/>
                </a:highlight>
                <a:latin typeface="Amatic SC"/>
                <a:ea typeface="Amatic SC"/>
                <a:cs typeface="Amatic SC"/>
                <a:sym typeface="Amatic SC"/>
              </a:rPr>
              <a:t>Tageszeiten, Jahreszeiten, Monate, Wochentage</a:t>
            </a:r>
            <a:endParaRPr sz="6045">
              <a:latin typeface="Amatic SC"/>
              <a:ea typeface="Amatic SC"/>
              <a:cs typeface="Amatic SC"/>
              <a:sym typeface="Amatic SC"/>
            </a:endParaRPr>
          </a:p>
          <a:p>
            <a:pPr indent="0" lvl="0" marL="0" rtl="0" algn="l">
              <a:spcBef>
                <a:spcPts val="0"/>
              </a:spcBef>
              <a:spcAft>
                <a:spcPts val="0"/>
              </a:spcAft>
              <a:buNone/>
            </a:pPr>
            <a:r>
              <a:rPr lang="cs" sz="4265"/>
              <a:t>Morgen, Mittag, Abend, Frühling, Sommer, Januar, Februar, Montag, Dienstag, ...</a:t>
            </a:r>
            <a:endParaRPr sz="4265"/>
          </a:p>
          <a:p>
            <a:pPr indent="0" lvl="0" marL="0" rtl="0" algn="l">
              <a:spcBef>
                <a:spcPts val="0"/>
              </a:spcBef>
              <a:spcAft>
                <a:spcPts val="0"/>
              </a:spcAft>
              <a:buNone/>
            </a:pPr>
            <a:r>
              <a:rPr i="1" lang="cs" sz="4265"/>
              <a:t>(Ausnahmen: die Nacht, die Mitternacht)</a:t>
            </a:r>
            <a:endParaRPr i="1" sz="4265"/>
          </a:p>
          <a:p>
            <a:pPr indent="0" lvl="0" marL="0" rtl="0" algn="l">
              <a:spcBef>
                <a:spcPts val="0"/>
              </a:spcBef>
              <a:spcAft>
                <a:spcPts val="0"/>
              </a:spcAft>
              <a:buNone/>
            </a:pPr>
            <a:r>
              <a:t/>
            </a:r>
            <a:endParaRPr i="1" sz="4265"/>
          </a:p>
          <a:p>
            <a:pPr indent="0" lvl="0" marL="0" rtl="0" algn="l">
              <a:spcBef>
                <a:spcPts val="0"/>
              </a:spcBef>
              <a:spcAft>
                <a:spcPts val="0"/>
              </a:spcAft>
              <a:buNone/>
            </a:pPr>
            <a:r>
              <a:rPr lang="cs" sz="6045">
                <a:highlight>
                  <a:srgbClr val="C9DAF8"/>
                </a:highlight>
                <a:latin typeface="Amatic SC"/>
                <a:ea typeface="Amatic SC"/>
                <a:cs typeface="Amatic SC"/>
                <a:sym typeface="Amatic SC"/>
              </a:rPr>
              <a:t>Himmelsrichtungen</a:t>
            </a:r>
            <a:endParaRPr sz="6045">
              <a:highlight>
                <a:srgbClr val="C9DAF8"/>
              </a:highlight>
              <a:latin typeface="Amatic SC"/>
              <a:ea typeface="Amatic SC"/>
              <a:cs typeface="Amatic SC"/>
              <a:sym typeface="Amatic SC"/>
            </a:endParaRPr>
          </a:p>
          <a:p>
            <a:pPr indent="0" lvl="0" marL="0" rtl="0" algn="l">
              <a:spcBef>
                <a:spcPts val="0"/>
              </a:spcBef>
              <a:spcAft>
                <a:spcPts val="0"/>
              </a:spcAft>
              <a:buNone/>
            </a:pPr>
            <a:r>
              <a:rPr lang="cs" sz="4265"/>
              <a:t>Süden, Westen, Norden, Osten, Südwesten, Nordosten, ...Wetter, Niederschläge</a:t>
            </a:r>
            <a:endParaRPr sz="4265"/>
          </a:p>
          <a:p>
            <a:pPr indent="0" lvl="0" marL="0" rtl="0" algn="l">
              <a:spcBef>
                <a:spcPts val="0"/>
              </a:spcBef>
              <a:spcAft>
                <a:spcPts val="0"/>
              </a:spcAft>
              <a:buNone/>
            </a:pPr>
            <a:r>
              <a:rPr lang="cs" sz="4265"/>
              <a:t>Föhn, Hagel, Hurrikan, Monsun, Nebel, Regen, Schnee, Tornado, Wind, ...</a:t>
            </a:r>
            <a:endParaRPr sz="4265"/>
          </a:p>
          <a:p>
            <a:pPr indent="0" lvl="0" marL="0" rtl="0" algn="l">
              <a:spcBef>
                <a:spcPts val="0"/>
              </a:spcBef>
              <a:spcAft>
                <a:spcPts val="0"/>
              </a:spcAft>
              <a:buNone/>
            </a:pPr>
            <a:r>
              <a:rPr i="1" lang="cs" sz="4265"/>
              <a:t>(Ausnahmen: das Eis, die Hitze, die Kälte, die Wolke)</a:t>
            </a:r>
            <a:endParaRPr i="1" sz="4265"/>
          </a:p>
          <a:p>
            <a:pPr indent="0" lvl="0" marL="0" rtl="0" algn="l">
              <a:spcBef>
                <a:spcPts val="0"/>
              </a:spcBef>
              <a:spcAft>
                <a:spcPts val="0"/>
              </a:spcAft>
              <a:buNone/>
            </a:pPr>
            <a:r>
              <a:t/>
            </a:r>
            <a:endParaRPr i="1" sz="4265"/>
          </a:p>
          <a:p>
            <a:pPr indent="0" lvl="0" marL="0" rtl="0" algn="l">
              <a:spcBef>
                <a:spcPts val="0"/>
              </a:spcBef>
              <a:spcAft>
                <a:spcPts val="0"/>
              </a:spcAft>
              <a:buNone/>
            </a:pPr>
            <a:r>
              <a:rPr lang="cs" sz="6045">
                <a:highlight>
                  <a:srgbClr val="C9DAF8"/>
                </a:highlight>
                <a:latin typeface="Amatic SC"/>
                <a:ea typeface="Amatic SC"/>
                <a:cs typeface="Amatic SC"/>
                <a:sym typeface="Amatic SC"/>
              </a:rPr>
              <a:t>alkoholische Getränke</a:t>
            </a:r>
            <a:endParaRPr sz="6045">
              <a:highlight>
                <a:srgbClr val="C9DAF8"/>
              </a:highlight>
              <a:latin typeface="Amatic SC"/>
              <a:ea typeface="Amatic SC"/>
              <a:cs typeface="Amatic SC"/>
              <a:sym typeface="Amatic SC"/>
            </a:endParaRPr>
          </a:p>
          <a:p>
            <a:pPr indent="0" lvl="0" marL="0" rtl="0" algn="l">
              <a:spcBef>
                <a:spcPts val="0"/>
              </a:spcBef>
              <a:spcAft>
                <a:spcPts val="0"/>
              </a:spcAft>
              <a:buNone/>
            </a:pPr>
            <a:r>
              <a:rPr lang="cs" sz="4265"/>
              <a:t>Cognac, Likör, Punsch, Rum, Schnaps, Sekt, Tequila, Wein, Wodka, ...</a:t>
            </a:r>
            <a:endParaRPr sz="4265"/>
          </a:p>
          <a:p>
            <a:pPr indent="0" lvl="0" marL="0" rtl="0" algn="l">
              <a:spcBef>
                <a:spcPts val="0"/>
              </a:spcBef>
              <a:spcAft>
                <a:spcPts val="0"/>
              </a:spcAft>
              <a:buNone/>
            </a:pPr>
            <a:r>
              <a:rPr i="1" lang="cs" sz="4265"/>
              <a:t>(Ausnahme: das Bier)</a:t>
            </a:r>
            <a:endParaRPr i="1" sz="4265"/>
          </a:p>
          <a:p>
            <a:pPr indent="0" lvl="0" marL="0" rtl="0" algn="l">
              <a:spcBef>
                <a:spcPts val="0"/>
              </a:spcBef>
              <a:spcAft>
                <a:spcPts val="0"/>
              </a:spcAft>
              <a:buNone/>
            </a:pPr>
            <a:r>
              <a:t/>
            </a:r>
            <a:endParaRPr i="1" sz="4265"/>
          </a:p>
          <a:p>
            <a:pPr indent="0" lvl="0" marL="0" rtl="0" algn="l">
              <a:spcBef>
                <a:spcPts val="0"/>
              </a:spcBef>
              <a:spcAft>
                <a:spcPts val="0"/>
              </a:spcAft>
              <a:buNone/>
            </a:pPr>
            <a:r>
              <a:rPr lang="cs" sz="6045">
                <a:highlight>
                  <a:srgbClr val="C9DAF8"/>
                </a:highlight>
                <a:latin typeface="Amatic SC"/>
                <a:ea typeface="Amatic SC"/>
                <a:cs typeface="Amatic SC"/>
                <a:sym typeface="Amatic SC"/>
              </a:rPr>
              <a:t>Automarken</a:t>
            </a:r>
            <a:endParaRPr sz="6045">
              <a:highlight>
                <a:srgbClr val="C9DAF8"/>
              </a:highlight>
              <a:latin typeface="Amatic SC"/>
              <a:ea typeface="Amatic SC"/>
              <a:cs typeface="Amatic SC"/>
              <a:sym typeface="Amatic SC"/>
            </a:endParaRPr>
          </a:p>
          <a:p>
            <a:pPr indent="0" lvl="0" marL="0" rtl="0" algn="l">
              <a:spcBef>
                <a:spcPts val="0"/>
              </a:spcBef>
              <a:spcAft>
                <a:spcPts val="0"/>
              </a:spcAft>
              <a:buNone/>
            </a:pPr>
            <a:r>
              <a:rPr lang="cs" sz="4265"/>
              <a:t>Audi, Fiat, Ford, Mercedes, Toyota, VW, ...</a:t>
            </a:r>
            <a:endParaRPr sz="4265"/>
          </a:p>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24475" y="148225"/>
            <a:ext cx="3559500" cy="1373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cs" sz="6300">
                <a:solidFill>
                  <a:schemeClr val="dk2"/>
                </a:solidFill>
              </a:rPr>
              <a:t>PLURAL</a:t>
            </a:r>
            <a:endParaRPr sz="6300">
              <a:solidFill>
                <a:schemeClr val="dk2"/>
              </a:solidFill>
            </a:endParaRPr>
          </a:p>
        </p:txBody>
      </p:sp>
      <p:sp>
        <p:nvSpPr>
          <p:cNvPr id="183" name="Google Shape;183;p29"/>
          <p:cNvSpPr txBox="1"/>
          <p:nvPr>
            <p:ph idx="1" type="body"/>
          </p:nvPr>
        </p:nvSpPr>
        <p:spPr>
          <a:xfrm>
            <a:off x="324600" y="2307350"/>
            <a:ext cx="8494800" cy="270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Im Plural bringen uns die Artikel leider überhaupt nicht weiter. Sie werden nämlich alle zu „die“ (die Männer, die Frauen, die Kinder) und von den unbestimmten Artikeln gibt es gar keine Pluralformen.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0"/>
          <p:cNvPicPr preferRelativeResize="0"/>
          <p:nvPr/>
        </p:nvPicPr>
        <p:blipFill rotWithShape="1">
          <a:blip r:embed="rId3">
            <a:alphaModFix/>
          </a:blip>
          <a:srcRect b="0" l="7740" r="0" t="5562"/>
          <a:stretch/>
        </p:blipFill>
        <p:spPr>
          <a:xfrm>
            <a:off x="6598975" y="946413"/>
            <a:ext cx="3397875" cy="3478225"/>
          </a:xfrm>
          <a:prstGeom prst="rect">
            <a:avLst/>
          </a:prstGeom>
          <a:noFill/>
          <a:ln>
            <a:noFill/>
          </a:ln>
        </p:spPr>
      </p:pic>
      <p:sp>
        <p:nvSpPr>
          <p:cNvPr id="189" name="Google Shape;189;p30"/>
          <p:cNvSpPr txBox="1"/>
          <p:nvPr>
            <p:ph idx="1" type="body"/>
          </p:nvPr>
        </p:nvSpPr>
        <p:spPr>
          <a:xfrm>
            <a:off x="448200" y="416000"/>
            <a:ext cx="7174800" cy="4859100"/>
          </a:xfrm>
          <a:prstGeom prst="rect">
            <a:avLst/>
          </a:prstGeom>
        </p:spPr>
        <p:txBody>
          <a:bodyPr anchorCtr="0" anchor="t" bIns="91425" lIns="91425" spcFirstLastPara="1" rIns="91425" wrap="square" tIns="91425">
            <a:spAutoFit/>
          </a:bodyPr>
          <a:lstStyle/>
          <a:p>
            <a:pPr indent="0" lvl="0" marL="0" rtl="0" algn="l">
              <a:lnSpc>
                <a:spcPct val="95000"/>
              </a:lnSpc>
              <a:spcBef>
                <a:spcPts val="0"/>
              </a:spcBef>
              <a:spcAft>
                <a:spcPts val="0"/>
              </a:spcAft>
              <a:buSzPts val="275"/>
              <a:buNone/>
            </a:pPr>
            <a:r>
              <a:rPr lang="cs" sz="1150"/>
              <a:t>Das Deutsche hat eine besondere Fähigkeit.Zwei Wörter, die zusammengehören, können auseinandergezogen werden,um dazwischen eine Menge weiterer Informationen zu verstauen, die Nominalklammer.</a:t>
            </a:r>
            <a:endParaRPr sz="1150"/>
          </a:p>
          <a:p>
            <a:pPr indent="0" lvl="0" marL="0" rtl="0" algn="l">
              <a:lnSpc>
                <a:spcPct val="95000"/>
              </a:lnSpc>
              <a:spcBef>
                <a:spcPts val="1200"/>
              </a:spcBef>
              <a:spcAft>
                <a:spcPts val="0"/>
              </a:spcAft>
              <a:buSzPts val="275"/>
              <a:buNone/>
            </a:pPr>
            <a:r>
              <a:rPr lang="cs" sz="1150"/>
              <a:t> Wie zum Beispiel. </a:t>
            </a:r>
            <a:endParaRPr sz="1150"/>
          </a:p>
          <a:p>
            <a:pPr indent="0" lvl="0" marL="0" rtl="0" algn="ctr">
              <a:lnSpc>
                <a:spcPct val="95000"/>
              </a:lnSpc>
              <a:spcBef>
                <a:spcPts val="1200"/>
              </a:spcBef>
              <a:spcAft>
                <a:spcPts val="0"/>
              </a:spcAft>
              <a:buSzPts val="275"/>
              <a:buNone/>
            </a:pPr>
            <a:br>
              <a:rPr lang="cs" sz="950"/>
            </a:br>
            <a:r>
              <a:rPr lang="cs" sz="4150">
                <a:highlight>
                  <a:srgbClr val="F4CCCC"/>
                </a:highlight>
                <a:latin typeface="Amatic SC"/>
                <a:ea typeface="Amatic SC"/>
                <a:cs typeface="Amatic SC"/>
                <a:sym typeface="Amatic SC"/>
              </a:rPr>
              <a:t>Die </a:t>
            </a:r>
            <a:r>
              <a:rPr lang="cs" sz="4150">
                <a:latin typeface="Amatic SC"/>
                <a:ea typeface="Amatic SC"/>
                <a:cs typeface="Amatic SC"/>
                <a:sym typeface="Amatic SC"/>
              </a:rPr>
              <a:t>grüne, Fleisch fressende, viel Wasser benötigende und Vergiftungen auslösende </a:t>
            </a:r>
            <a:r>
              <a:rPr lang="cs" sz="4150">
                <a:highlight>
                  <a:srgbClr val="F4CCCC"/>
                </a:highlight>
                <a:latin typeface="Amatic SC"/>
                <a:ea typeface="Amatic SC"/>
                <a:cs typeface="Amatic SC"/>
                <a:sym typeface="Amatic SC"/>
              </a:rPr>
              <a:t>Pflanze</a:t>
            </a:r>
            <a:r>
              <a:rPr lang="cs" sz="4150">
                <a:latin typeface="Amatic SC"/>
                <a:ea typeface="Amatic SC"/>
                <a:cs typeface="Amatic SC"/>
                <a:sym typeface="Amatic SC"/>
              </a:rPr>
              <a:t>.</a:t>
            </a:r>
            <a:endParaRPr sz="4150">
              <a:latin typeface="Amatic SC"/>
              <a:ea typeface="Amatic SC"/>
              <a:cs typeface="Amatic SC"/>
              <a:sym typeface="Amatic SC"/>
            </a:endParaRPr>
          </a:p>
          <a:p>
            <a:pPr indent="0" lvl="0" marL="0" rtl="0" algn="l">
              <a:lnSpc>
                <a:spcPct val="95000"/>
              </a:lnSpc>
              <a:spcBef>
                <a:spcPts val="1200"/>
              </a:spcBef>
              <a:spcAft>
                <a:spcPts val="0"/>
              </a:spcAft>
              <a:buSzPts val="275"/>
              <a:buNone/>
            </a:pPr>
            <a:r>
              <a:t/>
            </a:r>
            <a:endParaRPr sz="950"/>
          </a:p>
          <a:p>
            <a:pPr indent="0" lvl="0" marL="0" marR="0" rtl="0" algn="l">
              <a:lnSpc>
                <a:spcPct val="95000"/>
              </a:lnSpc>
              <a:spcBef>
                <a:spcPts val="1200"/>
              </a:spcBef>
              <a:spcAft>
                <a:spcPts val="0"/>
              </a:spcAft>
              <a:buSzPts val="275"/>
              <a:buNone/>
            </a:pPr>
            <a:r>
              <a:rPr lang="cs" sz="1150"/>
              <a:t>Diesen Ausdruck können wir nur dank unserer drei Geschlechter so problemlos verstehen. Denn der Artikel "die" leitet ein feminines Substantiv ein, auf das der Leser dann wartet. Erst bei dem passenden Femininum "Pflanze" schließen wir die Nominalklammer.</a:t>
            </a:r>
            <a:endParaRPr sz="1150"/>
          </a:p>
          <a:p>
            <a:pPr indent="0" lvl="0" marL="0" rtl="0" algn="l">
              <a:lnSpc>
                <a:spcPct val="95000"/>
              </a:lnSpc>
              <a:spcBef>
                <a:spcPts val="1200"/>
              </a:spcBef>
              <a:spcAft>
                <a:spcPts val="0"/>
              </a:spcAft>
              <a:buSzPts val="275"/>
              <a:buNone/>
            </a:pPr>
            <a:r>
              <a:t/>
            </a:r>
            <a:endParaRPr sz="950"/>
          </a:p>
          <a:p>
            <a:pPr indent="0" lvl="0" marL="0" rtl="0" algn="l">
              <a:lnSpc>
                <a:spcPct val="95000"/>
              </a:lnSpc>
              <a:spcBef>
                <a:spcPts val="1200"/>
              </a:spcBef>
              <a:spcAft>
                <a:spcPts val="1200"/>
              </a:spcAft>
              <a:buSzPts val="275"/>
              <a:buNone/>
            </a:pPr>
            <a:r>
              <a:t/>
            </a:r>
            <a:endParaRPr sz="115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2286025" y="486000"/>
            <a:ext cx="5856000" cy="152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cs" sz="3800">
                <a:solidFill>
                  <a:schemeClr val="dk2"/>
                </a:solidFill>
              </a:rPr>
              <a:t>vielen dank für ihre aufmerksamkeit</a:t>
            </a:r>
            <a:endParaRPr sz="3800">
              <a:solidFill>
                <a:schemeClr val="dk2"/>
              </a:solidFill>
            </a:endParaRPr>
          </a:p>
        </p:txBody>
      </p:sp>
      <p:sp>
        <p:nvSpPr>
          <p:cNvPr id="195" name="Google Shape;195;p31"/>
          <p:cNvSpPr txBox="1"/>
          <p:nvPr>
            <p:ph idx="1" type="body"/>
          </p:nvPr>
        </p:nvSpPr>
        <p:spPr>
          <a:xfrm>
            <a:off x="2206475" y="2088275"/>
            <a:ext cx="6219900" cy="28905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cs" sz="3691">
                <a:latin typeface="Amatic SC"/>
                <a:ea typeface="Amatic SC"/>
                <a:cs typeface="Amatic SC"/>
                <a:sym typeface="Amatic SC"/>
              </a:rPr>
              <a:t>quellen :	 </a:t>
            </a:r>
            <a:r>
              <a:rPr lang="cs" sz="3691" u="sng">
                <a:solidFill>
                  <a:schemeClr val="hlink"/>
                </a:solidFill>
                <a:latin typeface="Amatic SC"/>
                <a:ea typeface="Amatic SC"/>
                <a:cs typeface="Amatic SC"/>
                <a:sym typeface="Amatic SC"/>
                <a:hlinkClick r:id="rId3"/>
              </a:rPr>
              <a:t>https://mein-deutschbuch.de/genusbestimmung.html</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hlink"/>
                </a:solidFill>
                <a:latin typeface="Amatic SC"/>
                <a:ea typeface="Amatic SC"/>
                <a:cs typeface="Amatic SC"/>
                <a:sym typeface="Amatic SC"/>
                <a:hlinkClick r:id="rId4"/>
              </a:rPr>
              <a:t>https://www.sivakids.de/genus-grammatisches-geschlecht</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hlink"/>
                </a:solidFill>
                <a:latin typeface="Amatic SC"/>
                <a:ea typeface="Amatic SC"/>
                <a:cs typeface="Amatic SC"/>
                <a:sym typeface="Amatic SC"/>
                <a:hlinkClick r:id="rId5"/>
              </a:rPr>
              <a:t>https://wortwuchs.net/grammatik/genus/</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hlink"/>
                </a:solidFill>
                <a:latin typeface="Amatic SC"/>
                <a:ea typeface="Amatic SC"/>
                <a:cs typeface="Amatic SC"/>
                <a:sym typeface="Amatic SC"/>
                <a:hlinkClick r:id="rId6"/>
              </a:rPr>
              <a:t>https://www.duden.de/</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hlink"/>
                </a:solidFill>
                <a:latin typeface="Amatic SC"/>
                <a:ea typeface="Amatic SC"/>
                <a:cs typeface="Amatic SC"/>
                <a:sym typeface="Amatic SC"/>
                <a:hlinkClick r:id="rId7"/>
              </a:rPr>
              <a:t>https://grammis.ids-mannheim.de/</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hlink"/>
                </a:solidFill>
                <a:latin typeface="Amatic SC"/>
                <a:ea typeface="Amatic SC"/>
                <a:cs typeface="Amatic SC"/>
                <a:sym typeface="Amatic SC"/>
                <a:hlinkClick r:id="rId8"/>
              </a:rPr>
              <a:t>https://de.wikipedia.org/</a:t>
            </a:r>
            <a:endParaRPr sz="3691">
              <a:latin typeface="Amatic SC"/>
              <a:ea typeface="Amatic SC"/>
              <a:cs typeface="Amatic SC"/>
              <a:sym typeface="Amatic SC"/>
            </a:endParaRPr>
          </a:p>
          <a:p>
            <a:pPr indent="457200" lvl="0" marL="457200" rtl="0" algn="l">
              <a:spcBef>
                <a:spcPts val="0"/>
              </a:spcBef>
              <a:spcAft>
                <a:spcPts val="0"/>
              </a:spcAft>
              <a:buNone/>
            </a:pPr>
            <a:r>
              <a:rPr lang="cs" sz="3691" u="sng">
                <a:solidFill>
                  <a:schemeClr val="accent5"/>
                </a:solidFill>
                <a:latin typeface="Amatic SC"/>
                <a:ea typeface="Amatic SC"/>
                <a:cs typeface="Amatic SC"/>
                <a:sym typeface="Amatic SC"/>
                <a:hlinkClick r:id="rId9">
                  <a:extLst>
                    <a:ext uri="{A12FA001-AC4F-418D-AE19-62706E023703}">
                      <ahyp:hlinkClr val="tx"/>
                    </a:ext>
                  </a:extLst>
                </a:hlinkClick>
              </a:rPr>
              <a:t>https://www.youtube.com</a:t>
            </a:r>
            <a:endParaRPr sz="3691">
              <a:latin typeface="Amatic SC"/>
              <a:ea typeface="Amatic SC"/>
              <a:cs typeface="Amatic SC"/>
              <a:sym typeface="Amatic SC"/>
            </a:endParaRPr>
          </a:p>
          <a:p>
            <a:pPr indent="457200" lvl="0" marL="457200" rtl="0" algn="l">
              <a:spcBef>
                <a:spcPts val="0"/>
              </a:spcBef>
              <a:spcAft>
                <a:spcPts val="0"/>
              </a:spcAft>
              <a:buNone/>
            </a:pPr>
            <a:r>
              <a:t/>
            </a:r>
            <a:endParaRPr sz="2000">
              <a:latin typeface="Amatic SC"/>
              <a:ea typeface="Amatic SC"/>
              <a:cs typeface="Amatic SC"/>
              <a:sym typeface="Amatic SC"/>
            </a:endParaRPr>
          </a:p>
          <a:p>
            <a:pPr indent="0" lvl="0" marL="0" rtl="0" algn="l">
              <a:spcBef>
                <a:spcPts val="0"/>
              </a:spcBef>
              <a:spcAft>
                <a:spcPts val="0"/>
              </a:spcAft>
              <a:buNone/>
            </a:pPr>
            <a:r>
              <a:t/>
            </a:r>
            <a:endParaRPr sz="2000">
              <a:latin typeface="Amatic SC"/>
              <a:ea typeface="Amatic SC"/>
              <a:cs typeface="Amatic SC"/>
              <a:sym typeface="Amatic SC"/>
            </a:endParaRPr>
          </a:p>
          <a:p>
            <a:pPr indent="0" lvl="0" marL="0" rtl="0" algn="l">
              <a:spcBef>
                <a:spcPts val="0"/>
              </a:spcBef>
              <a:spcAft>
                <a:spcPts val="0"/>
              </a:spcAft>
              <a:buNone/>
            </a:pPr>
            <a:r>
              <a:t/>
            </a:r>
            <a:endParaRPr sz="2000">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p:nvPr/>
        </p:nvSpPr>
        <p:spPr>
          <a:xfrm>
            <a:off x="5937450" y="2979675"/>
            <a:ext cx="1401600" cy="8010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741188" y="3768875"/>
            <a:ext cx="1401600" cy="8010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1223950" y="3379075"/>
            <a:ext cx="1401600" cy="8010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txBox="1"/>
          <p:nvPr>
            <p:ph type="title"/>
          </p:nvPr>
        </p:nvSpPr>
        <p:spPr>
          <a:xfrm>
            <a:off x="458650" y="1232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4180"/>
              <a:t>Genus</a:t>
            </a:r>
            <a:endParaRPr sz="4180"/>
          </a:p>
        </p:txBody>
      </p:sp>
      <p:sp>
        <p:nvSpPr>
          <p:cNvPr id="93" name="Google Shape;93;p17"/>
          <p:cNvSpPr txBox="1"/>
          <p:nvPr>
            <p:ph idx="1" type="body"/>
          </p:nvPr>
        </p:nvSpPr>
        <p:spPr>
          <a:xfrm>
            <a:off x="396300" y="924275"/>
            <a:ext cx="8747700" cy="392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cs" sz="2500">
                <a:solidFill>
                  <a:srgbClr val="202124"/>
                </a:solidFill>
                <a:highlight>
                  <a:srgbClr val="FFFFFF"/>
                </a:highlight>
                <a:latin typeface="Amatic SC"/>
                <a:ea typeface="Amatic SC"/>
                <a:cs typeface="Amatic SC"/>
                <a:sym typeface="Amatic SC"/>
              </a:rPr>
              <a:t>Mit dem Begriff des</a:t>
            </a:r>
            <a:r>
              <a:rPr b="1" lang="cs" sz="2500" u="sng">
                <a:solidFill>
                  <a:srgbClr val="202124"/>
                </a:solidFill>
                <a:highlight>
                  <a:srgbClr val="FFFFFF"/>
                </a:highlight>
                <a:latin typeface="Amatic SC"/>
                <a:ea typeface="Amatic SC"/>
                <a:cs typeface="Amatic SC"/>
                <a:sym typeface="Amatic SC"/>
              </a:rPr>
              <a:t> Genus</a:t>
            </a:r>
            <a:r>
              <a:rPr b="1" lang="cs" sz="2500">
                <a:solidFill>
                  <a:srgbClr val="202124"/>
                </a:solidFill>
                <a:highlight>
                  <a:srgbClr val="FFFFFF"/>
                </a:highlight>
                <a:latin typeface="Amatic SC"/>
                <a:ea typeface="Amatic SC"/>
                <a:cs typeface="Amatic SC"/>
                <a:sym typeface="Amatic SC"/>
              </a:rPr>
              <a:t> wird das grammatische Geschlecht bezeichnet.</a:t>
            </a:r>
            <a:endParaRPr b="1" sz="2500">
              <a:solidFill>
                <a:srgbClr val="202124"/>
              </a:solidFill>
              <a:highlight>
                <a:srgbClr val="FFFFFF"/>
              </a:highlight>
              <a:latin typeface="Amatic SC"/>
              <a:ea typeface="Amatic SC"/>
              <a:cs typeface="Amatic SC"/>
              <a:sym typeface="Amatic SC"/>
            </a:endParaRPr>
          </a:p>
          <a:p>
            <a:pPr indent="0" lvl="0" marL="0" rtl="0" algn="l">
              <a:spcBef>
                <a:spcPts val="1200"/>
              </a:spcBef>
              <a:spcAft>
                <a:spcPts val="0"/>
              </a:spcAft>
              <a:buNone/>
            </a:pPr>
            <a:r>
              <a:t/>
            </a:r>
            <a:endParaRPr b="1" sz="2500">
              <a:solidFill>
                <a:srgbClr val="202124"/>
              </a:solidFill>
              <a:highlight>
                <a:srgbClr val="FFFFFF"/>
              </a:highlight>
              <a:latin typeface="Amatic SC"/>
              <a:ea typeface="Amatic SC"/>
              <a:cs typeface="Amatic SC"/>
              <a:sym typeface="Amatic SC"/>
            </a:endParaRPr>
          </a:p>
          <a:p>
            <a:pPr indent="0" lvl="0" marL="0" rtl="0" algn="l">
              <a:spcBef>
                <a:spcPts val="1200"/>
              </a:spcBef>
              <a:spcAft>
                <a:spcPts val="1200"/>
              </a:spcAft>
              <a:buNone/>
            </a:pPr>
            <a:r>
              <a:rPr b="1" lang="cs" sz="2500">
                <a:solidFill>
                  <a:srgbClr val="202124"/>
                </a:solidFill>
                <a:highlight>
                  <a:srgbClr val="FFFFFF"/>
                </a:highlight>
                <a:latin typeface="Amatic SC"/>
                <a:ea typeface="Amatic SC"/>
                <a:cs typeface="Amatic SC"/>
                <a:sym typeface="Amatic SC"/>
              </a:rPr>
              <a:t>im deutschen gibt es </a:t>
            </a:r>
            <a:r>
              <a:rPr b="1" lang="cs" sz="2500" u="sng">
                <a:solidFill>
                  <a:srgbClr val="202124"/>
                </a:solidFill>
                <a:highlight>
                  <a:srgbClr val="FFFFFF"/>
                </a:highlight>
                <a:latin typeface="Amatic SC"/>
                <a:ea typeface="Amatic SC"/>
                <a:cs typeface="Amatic SC"/>
                <a:sym typeface="Amatic SC"/>
              </a:rPr>
              <a:t>drei </a:t>
            </a:r>
            <a:r>
              <a:rPr b="1" lang="cs" sz="2500">
                <a:solidFill>
                  <a:srgbClr val="202124"/>
                </a:solidFill>
                <a:highlight>
                  <a:srgbClr val="FFFFFF"/>
                </a:highlight>
                <a:latin typeface="Amatic SC"/>
                <a:ea typeface="Amatic SC"/>
                <a:cs typeface="Amatic SC"/>
                <a:sym typeface="Amatic SC"/>
              </a:rPr>
              <a:t>geschlechtszuordnungen</a:t>
            </a:r>
            <a:endParaRPr b="1" sz="2500">
              <a:solidFill>
                <a:srgbClr val="202124"/>
              </a:solidFill>
              <a:highlight>
                <a:srgbClr val="FFFFFF"/>
              </a:highlight>
              <a:latin typeface="Amatic SC"/>
              <a:ea typeface="Amatic SC"/>
              <a:cs typeface="Amatic SC"/>
              <a:sym typeface="Amatic SC"/>
            </a:endParaRPr>
          </a:p>
        </p:txBody>
      </p:sp>
      <p:sp>
        <p:nvSpPr>
          <p:cNvPr id="94" name="Google Shape;94;p17"/>
          <p:cNvSpPr txBox="1"/>
          <p:nvPr/>
        </p:nvSpPr>
        <p:spPr>
          <a:xfrm>
            <a:off x="1299125" y="3510175"/>
            <a:ext cx="1401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sz="2300">
                <a:latin typeface="Amatic SC"/>
                <a:ea typeface="Amatic SC"/>
                <a:cs typeface="Amatic SC"/>
                <a:sym typeface="Amatic SC"/>
              </a:rPr>
              <a:t>Maskulinum</a:t>
            </a:r>
            <a:endParaRPr b="1" sz="2300">
              <a:latin typeface="Amatic SC"/>
              <a:ea typeface="Amatic SC"/>
              <a:cs typeface="Amatic SC"/>
              <a:sym typeface="Amatic SC"/>
            </a:endParaRPr>
          </a:p>
        </p:txBody>
      </p:sp>
      <p:sp>
        <p:nvSpPr>
          <p:cNvPr id="95" name="Google Shape;95;p17"/>
          <p:cNvSpPr txBox="1"/>
          <p:nvPr/>
        </p:nvSpPr>
        <p:spPr>
          <a:xfrm>
            <a:off x="3820325" y="3899975"/>
            <a:ext cx="1401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sz="2300">
                <a:latin typeface="Amatic SC"/>
                <a:ea typeface="Amatic SC"/>
                <a:cs typeface="Amatic SC"/>
                <a:sym typeface="Amatic SC"/>
              </a:rPr>
              <a:t>Femininum</a:t>
            </a:r>
            <a:endParaRPr b="1" sz="2300">
              <a:latin typeface="Amatic SC"/>
              <a:ea typeface="Amatic SC"/>
              <a:cs typeface="Amatic SC"/>
              <a:sym typeface="Amatic SC"/>
            </a:endParaRPr>
          </a:p>
        </p:txBody>
      </p:sp>
      <p:sp>
        <p:nvSpPr>
          <p:cNvPr id="96" name="Google Shape;96;p17"/>
          <p:cNvSpPr txBox="1"/>
          <p:nvPr/>
        </p:nvSpPr>
        <p:spPr>
          <a:xfrm>
            <a:off x="6170900" y="3092825"/>
            <a:ext cx="1401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sz="2300">
                <a:latin typeface="Amatic SC"/>
                <a:ea typeface="Amatic SC"/>
                <a:cs typeface="Amatic SC"/>
                <a:sym typeface="Amatic SC"/>
              </a:rPr>
              <a:t>Neutrum</a:t>
            </a:r>
            <a:endParaRPr b="1" sz="2300">
              <a:latin typeface="Amatic SC"/>
              <a:ea typeface="Amatic SC"/>
              <a:cs typeface="Amatic SC"/>
              <a:sym typeface="Amatic SC"/>
            </a:endParaRPr>
          </a:p>
        </p:txBody>
      </p:sp>
      <p:sp>
        <p:nvSpPr>
          <p:cNvPr id="97" name="Google Shape;97;p17"/>
          <p:cNvSpPr/>
          <p:nvPr/>
        </p:nvSpPr>
        <p:spPr>
          <a:xfrm rot="9595404">
            <a:off x="2574586" y="3119122"/>
            <a:ext cx="1712033" cy="485446"/>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flipH="1" rot="-9877901">
            <a:off x="4358867" y="3119452"/>
            <a:ext cx="1305170" cy="484795"/>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rot="880611">
            <a:off x="3849548" y="2768594"/>
            <a:ext cx="865542" cy="905412"/>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18"/>
          <p:cNvSpPr txBox="1"/>
          <p:nvPr>
            <p:ph idx="1" type="body"/>
          </p:nvPr>
        </p:nvSpPr>
        <p:spPr>
          <a:xfrm>
            <a:off x="356925" y="6348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cs"/>
              <a:t>Kennzeichen für ein Geschlecht sind die Artikel</a:t>
            </a:r>
            <a:br>
              <a:rPr lang="cs"/>
            </a:br>
            <a:br>
              <a:rPr lang="cs"/>
            </a:br>
            <a:r>
              <a:rPr lang="cs"/>
              <a:t>Substantive in einem Satz können mit einem bestimmten Artikel :</a:t>
            </a:r>
            <a:endParaRPr/>
          </a:p>
        </p:txBody>
      </p:sp>
      <p:sp>
        <p:nvSpPr>
          <p:cNvPr id="105" name="Google Shape;105;p18"/>
          <p:cNvSpPr txBox="1"/>
          <p:nvPr/>
        </p:nvSpPr>
        <p:spPr>
          <a:xfrm>
            <a:off x="2825075" y="1765275"/>
            <a:ext cx="1062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cs" sz="3200">
                <a:highlight>
                  <a:schemeClr val="dk1"/>
                </a:highlight>
                <a:latin typeface="Amatic SC"/>
                <a:ea typeface="Amatic SC"/>
                <a:cs typeface="Amatic SC"/>
                <a:sym typeface="Amatic SC"/>
              </a:rPr>
              <a:t>DER</a:t>
            </a:r>
            <a:endParaRPr sz="1800">
              <a:solidFill>
                <a:schemeClr val="dk2"/>
              </a:solidFill>
              <a:highlight>
                <a:schemeClr val="dk1"/>
              </a:highlight>
              <a:latin typeface="Source Code Pro"/>
              <a:ea typeface="Source Code Pro"/>
              <a:cs typeface="Source Code Pro"/>
              <a:sym typeface="Source Code Pro"/>
            </a:endParaRPr>
          </a:p>
          <a:p>
            <a:pPr indent="0" lvl="0" marL="0" rtl="0" algn="l">
              <a:spcBef>
                <a:spcPts val="0"/>
              </a:spcBef>
              <a:spcAft>
                <a:spcPts val="0"/>
              </a:spcAft>
              <a:buNone/>
            </a:pPr>
            <a:r>
              <a:t/>
            </a:r>
            <a:endParaRPr sz="1800">
              <a:solidFill>
                <a:schemeClr val="dk2"/>
              </a:solidFill>
              <a:highlight>
                <a:schemeClr val="dk1"/>
              </a:highlight>
              <a:latin typeface="Source Code Pro"/>
              <a:ea typeface="Source Code Pro"/>
              <a:cs typeface="Source Code Pro"/>
              <a:sym typeface="Source Code Pro"/>
            </a:endParaRPr>
          </a:p>
        </p:txBody>
      </p:sp>
      <p:sp>
        <p:nvSpPr>
          <p:cNvPr id="106" name="Google Shape;106;p18"/>
          <p:cNvSpPr txBox="1"/>
          <p:nvPr/>
        </p:nvSpPr>
        <p:spPr>
          <a:xfrm>
            <a:off x="6264125" y="3681000"/>
            <a:ext cx="651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107" name="Google Shape;107;p18"/>
          <p:cNvSpPr txBox="1"/>
          <p:nvPr/>
        </p:nvSpPr>
        <p:spPr>
          <a:xfrm>
            <a:off x="4362475" y="1765275"/>
            <a:ext cx="1062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3200">
                <a:highlight>
                  <a:schemeClr val="dk1"/>
                </a:highlight>
                <a:latin typeface="Amatic SC"/>
                <a:ea typeface="Amatic SC"/>
                <a:cs typeface="Amatic SC"/>
                <a:sym typeface="Amatic SC"/>
              </a:rPr>
              <a:t>DIE</a:t>
            </a:r>
            <a:endParaRPr sz="3200">
              <a:highlight>
                <a:schemeClr val="dk1"/>
              </a:highlight>
              <a:latin typeface="Amatic SC"/>
              <a:ea typeface="Amatic SC"/>
              <a:cs typeface="Amatic SC"/>
              <a:sym typeface="Amatic SC"/>
            </a:endParaRPr>
          </a:p>
        </p:txBody>
      </p:sp>
      <p:sp>
        <p:nvSpPr>
          <p:cNvPr id="108" name="Google Shape;108;p18"/>
          <p:cNvSpPr txBox="1"/>
          <p:nvPr/>
        </p:nvSpPr>
        <p:spPr>
          <a:xfrm>
            <a:off x="5760300" y="1765275"/>
            <a:ext cx="1062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3200">
                <a:highlight>
                  <a:schemeClr val="dk1"/>
                </a:highlight>
                <a:latin typeface="Amatic SC"/>
                <a:ea typeface="Amatic SC"/>
                <a:cs typeface="Amatic SC"/>
                <a:sym typeface="Amatic SC"/>
              </a:rPr>
              <a:t>DAS</a:t>
            </a:r>
            <a:endParaRPr sz="3200">
              <a:highlight>
                <a:schemeClr val="dk1"/>
              </a:highlight>
              <a:latin typeface="Amatic SC"/>
              <a:ea typeface="Amatic SC"/>
              <a:cs typeface="Amatic SC"/>
              <a:sym typeface="Amatic SC"/>
            </a:endParaRPr>
          </a:p>
          <a:p>
            <a:pPr indent="0" lvl="0" marL="0" rtl="0" algn="l">
              <a:spcBef>
                <a:spcPts val="0"/>
              </a:spcBef>
              <a:spcAft>
                <a:spcPts val="0"/>
              </a:spcAft>
              <a:buNone/>
            </a:pPr>
            <a:r>
              <a:t/>
            </a:r>
            <a:endParaRPr sz="3200">
              <a:highlight>
                <a:schemeClr val="dk1"/>
              </a:highlight>
              <a:latin typeface="Amatic SC"/>
              <a:ea typeface="Amatic SC"/>
              <a:cs typeface="Amatic SC"/>
              <a:sym typeface="Amatic SC"/>
            </a:endParaRPr>
          </a:p>
        </p:txBody>
      </p:sp>
      <p:sp>
        <p:nvSpPr>
          <p:cNvPr id="109" name="Google Shape;109;p18"/>
          <p:cNvSpPr txBox="1"/>
          <p:nvPr/>
        </p:nvSpPr>
        <p:spPr>
          <a:xfrm>
            <a:off x="356925" y="2579763"/>
            <a:ext cx="651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800">
                <a:solidFill>
                  <a:schemeClr val="dk2"/>
                </a:solidFill>
                <a:latin typeface="Source Code Pro"/>
                <a:ea typeface="Source Code Pro"/>
                <a:cs typeface="Source Code Pro"/>
                <a:sym typeface="Source Code Pro"/>
              </a:rPr>
              <a:t>oder mit einem unbestimmten Artikel :</a:t>
            </a:r>
            <a:endParaRPr sz="1800">
              <a:solidFill>
                <a:schemeClr val="dk2"/>
              </a:solidFill>
              <a:latin typeface="Source Code Pro"/>
              <a:ea typeface="Source Code Pro"/>
              <a:cs typeface="Source Code Pro"/>
              <a:sym typeface="Source Code Pro"/>
            </a:endParaRPr>
          </a:p>
        </p:txBody>
      </p:sp>
      <p:sp>
        <p:nvSpPr>
          <p:cNvPr id="110" name="Google Shape;110;p18"/>
          <p:cNvSpPr txBox="1"/>
          <p:nvPr/>
        </p:nvSpPr>
        <p:spPr>
          <a:xfrm>
            <a:off x="2825075" y="3178850"/>
            <a:ext cx="1062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cs" sz="3200">
                <a:highlight>
                  <a:schemeClr val="dk1"/>
                </a:highlight>
                <a:latin typeface="Amatic SC"/>
                <a:ea typeface="Amatic SC"/>
                <a:cs typeface="Amatic SC"/>
                <a:sym typeface="Amatic SC"/>
              </a:rPr>
              <a:t>Ein</a:t>
            </a:r>
            <a:endParaRPr sz="1800">
              <a:solidFill>
                <a:schemeClr val="dk2"/>
              </a:solidFill>
              <a:highlight>
                <a:schemeClr val="dk1"/>
              </a:highlight>
              <a:latin typeface="Source Code Pro"/>
              <a:ea typeface="Source Code Pro"/>
              <a:cs typeface="Source Code Pro"/>
              <a:sym typeface="Source Code Pro"/>
            </a:endParaRPr>
          </a:p>
          <a:p>
            <a:pPr indent="0" lvl="0" marL="0" rtl="0" algn="l">
              <a:spcBef>
                <a:spcPts val="0"/>
              </a:spcBef>
              <a:spcAft>
                <a:spcPts val="0"/>
              </a:spcAft>
              <a:buNone/>
            </a:pPr>
            <a:r>
              <a:t/>
            </a:r>
            <a:endParaRPr sz="1800">
              <a:solidFill>
                <a:schemeClr val="dk2"/>
              </a:solidFill>
              <a:highlight>
                <a:schemeClr val="dk1"/>
              </a:highlight>
              <a:latin typeface="Source Code Pro"/>
              <a:ea typeface="Source Code Pro"/>
              <a:cs typeface="Source Code Pro"/>
              <a:sym typeface="Source Code Pro"/>
            </a:endParaRPr>
          </a:p>
        </p:txBody>
      </p:sp>
      <p:sp>
        <p:nvSpPr>
          <p:cNvPr id="111" name="Google Shape;111;p18"/>
          <p:cNvSpPr txBox="1"/>
          <p:nvPr/>
        </p:nvSpPr>
        <p:spPr>
          <a:xfrm>
            <a:off x="4244175" y="3178850"/>
            <a:ext cx="1062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cs" sz="3200">
                <a:highlight>
                  <a:schemeClr val="dk1"/>
                </a:highlight>
                <a:latin typeface="Amatic SC"/>
                <a:ea typeface="Amatic SC"/>
                <a:cs typeface="Amatic SC"/>
                <a:sym typeface="Amatic SC"/>
              </a:rPr>
              <a:t>eine</a:t>
            </a:r>
            <a:endParaRPr sz="1800">
              <a:solidFill>
                <a:schemeClr val="dk2"/>
              </a:solidFill>
              <a:highlight>
                <a:schemeClr val="dk1"/>
              </a:highlight>
              <a:latin typeface="Source Code Pro"/>
              <a:ea typeface="Source Code Pro"/>
              <a:cs typeface="Source Code Pro"/>
              <a:sym typeface="Source Code Pro"/>
            </a:endParaRPr>
          </a:p>
          <a:p>
            <a:pPr indent="0" lvl="0" marL="0" rtl="0" algn="l">
              <a:spcBef>
                <a:spcPts val="0"/>
              </a:spcBef>
              <a:spcAft>
                <a:spcPts val="0"/>
              </a:spcAft>
              <a:buNone/>
            </a:pPr>
            <a:r>
              <a:t/>
            </a:r>
            <a:endParaRPr sz="1800">
              <a:solidFill>
                <a:schemeClr val="dk2"/>
              </a:solidFill>
              <a:highlight>
                <a:schemeClr val="dk1"/>
              </a:highlight>
              <a:latin typeface="Source Code Pro"/>
              <a:ea typeface="Source Code Pro"/>
              <a:cs typeface="Source Code Pro"/>
              <a:sym typeface="Source Code Pro"/>
            </a:endParaRPr>
          </a:p>
        </p:txBody>
      </p:sp>
      <p:sp>
        <p:nvSpPr>
          <p:cNvPr id="112" name="Google Shape;112;p18"/>
          <p:cNvSpPr txBox="1"/>
          <p:nvPr/>
        </p:nvSpPr>
        <p:spPr>
          <a:xfrm>
            <a:off x="5760300" y="3178850"/>
            <a:ext cx="1062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cs" sz="3200">
                <a:highlight>
                  <a:schemeClr val="dk1"/>
                </a:highlight>
                <a:latin typeface="Amatic SC"/>
                <a:ea typeface="Amatic SC"/>
                <a:cs typeface="Amatic SC"/>
                <a:sym typeface="Amatic SC"/>
              </a:rPr>
              <a:t>eine</a:t>
            </a:r>
            <a:r>
              <a:rPr i="1" lang="cs" sz="3200">
                <a:highlight>
                  <a:schemeClr val="dk1"/>
                </a:highlight>
                <a:latin typeface="Amatic SC"/>
                <a:ea typeface="Amatic SC"/>
                <a:cs typeface="Amatic SC"/>
                <a:sym typeface="Amatic SC"/>
              </a:rPr>
              <a:t>s</a:t>
            </a:r>
            <a:endParaRPr i="1" sz="1800">
              <a:solidFill>
                <a:schemeClr val="dk2"/>
              </a:solidFill>
              <a:highlight>
                <a:schemeClr val="dk1"/>
              </a:highlight>
              <a:latin typeface="Source Code Pro"/>
              <a:ea typeface="Source Code Pro"/>
              <a:cs typeface="Source Code Pro"/>
              <a:sym typeface="Source Code Pro"/>
            </a:endParaRPr>
          </a:p>
          <a:p>
            <a:pPr indent="0" lvl="0" marL="0" rtl="0" algn="l">
              <a:spcBef>
                <a:spcPts val="0"/>
              </a:spcBef>
              <a:spcAft>
                <a:spcPts val="0"/>
              </a:spcAft>
              <a:buNone/>
            </a:pPr>
            <a:r>
              <a:t/>
            </a:r>
            <a:endParaRPr sz="1800">
              <a:solidFill>
                <a:schemeClr val="dk2"/>
              </a:solidFill>
              <a:highlight>
                <a:schemeClr val="dk1"/>
              </a:highlight>
              <a:latin typeface="Source Code Pro"/>
              <a:ea typeface="Source Code Pro"/>
              <a:cs typeface="Source Code Pro"/>
              <a:sym typeface="Source Code Pro"/>
            </a:endParaRPr>
          </a:p>
        </p:txBody>
      </p:sp>
      <p:sp>
        <p:nvSpPr>
          <p:cNvPr id="113" name="Google Shape;113;p18"/>
          <p:cNvSpPr txBox="1"/>
          <p:nvPr/>
        </p:nvSpPr>
        <p:spPr>
          <a:xfrm>
            <a:off x="430200" y="4086225"/>
            <a:ext cx="651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800">
                <a:solidFill>
                  <a:schemeClr val="dk2"/>
                </a:solidFill>
                <a:latin typeface="Source Code Pro"/>
                <a:ea typeface="Source Code Pro"/>
                <a:cs typeface="Source Code Pro"/>
                <a:sym typeface="Source Code Pro"/>
              </a:rPr>
              <a:t>oder ohne Artikel </a:t>
            </a:r>
            <a:r>
              <a:rPr lang="cs" sz="1800">
                <a:solidFill>
                  <a:schemeClr val="dk2"/>
                </a:solidFill>
                <a:latin typeface="Source Code Pro"/>
                <a:ea typeface="Source Code Pro"/>
                <a:cs typeface="Source Code Pro"/>
                <a:sym typeface="Source Code Pro"/>
              </a:rPr>
              <a:t>verwendet werden.</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 type="body"/>
          </p:nvPr>
        </p:nvSpPr>
        <p:spPr>
          <a:xfrm>
            <a:off x="684750" y="623700"/>
            <a:ext cx="8312400" cy="4519800"/>
          </a:xfrm>
          <a:prstGeom prst="rect">
            <a:avLst/>
          </a:prstGeom>
          <a:effectLst>
            <a:outerShdw blurRad="57150" rotWithShape="0" algn="bl" dir="5400000" dist="19050">
              <a:srgbClr val="FFF2CC">
                <a:alpha val="50000"/>
              </a:srgbClr>
            </a:outerShdw>
          </a:effectLst>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5697"/>
          </a:p>
          <a:p>
            <a:pPr indent="0" lvl="0" marL="0" rtl="0" algn="l">
              <a:spcBef>
                <a:spcPts val="1200"/>
              </a:spcBef>
              <a:spcAft>
                <a:spcPts val="0"/>
              </a:spcAft>
              <a:buNone/>
            </a:pPr>
            <a:r>
              <a:rPr lang="cs" sz="5697"/>
              <a:t>Man erkennt das grammatische Geschlecht bei jedem Wort dabei an seinem Artikel.</a:t>
            </a:r>
            <a:endParaRPr sz="6497"/>
          </a:p>
          <a:p>
            <a:pPr indent="0" lvl="0" marL="0" rtl="0" algn="l">
              <a:spcBef>
                <a:spcPts val="1200"/>
              </a:spcBef>
              <a:spcAft>
                <a:spcPts val="0"/>
              </a:spcAft>
              <a:buNone/>
            </a:pPr>
            <a:r>
              <a:rPr lang="cs" sz="5697"/>
              <a:t>So ist es</a:t>
            </a:r>
            <a:r>
              <a:rPr lang="cs" sz="6497"/>
              <a:t> </a:t>
            </a:r>
            <a:r>
              <a:rPr lang="cs" sz="9297">
                <a:highlight>
                  <a:srgbClr val="D0E0E3"/>
                </a:highlight>
                <a:latin typeface="Amatic SC"/>
                <a:ea typeface="Amatic SC"/>
                <a:cs typeface="Amatic SC"/>
                <a:sym typeface="Amatic SC"/>
              </a:rPr>
              <a:t>der Junge (maskulin)</a:t>
            </a:r>
            <a:r>
              <a:rPr lang="cs" sz="6497"/>
              <a:t>,</a:t>
            </a:r>
            <a:r>
              <a:rPr lang="cs" sz="9297">
                <a:latin typeface="Amatic SC"/>
                <a:ea typeface="Amatic SC"/>
                <a:cs typeface="Amatic SC"/>
                <a:sym typeface="Amatic SC"/>
              </a:rPr>
              <a:t> </a:t>
            </a:r>
            <a:r>
              <a:rPr lang="cs" sz="9297">
                <a:solidFill>
                  <a:srgbClr val="030303"/>
                </a:solidFill>
                <a:highlight>
                  <a:srgbClr val="FCE5CD"/>
                </a:highlight>
                <a:latin typeface="Amatic SC"/>
                <a:ea typeface="Amatic SC"/>
                <a:cs typeface="Amatic SC"/>
                <a:sym typeface="Amatic SC"/>
              </a:rPr>
              <a:t>die Frau (feminin)</a:t>
            </a:r>
            <a:r>
              <a:rPr lang="cs" sz="6497"/>
              <a:t> </a:t>
            </a:r>
            <a:r>
              <a:rPr lang="cs" sz="5697"/>
              <a:t>und</a:t>
            </a:r>
            <a:r>
              <a:rPr lang="cs" sz="9297">
                <a:latin typeface="Amatic SC"/>
                <a:ea typeface="Amatic SC"/>
                <a:cs typeface="Amatic SC"/>
                <a:sym typeface="Amatic SC"/>
              </a:rPr>
              <a:t> </a:t>
            </a:r>
            <a:r>
              <a:rPr lang="cs" sz="9297">
                <a:highlight>
                  <a:srgbClr val="FFF2CC"/>
                </a:highlight>
                <a:latin typeface="Amatic SC"/>
                <a:ea typeface="Amatic SC"/>
                <a:cs typeface="Amatic SC"/>
                <a:sym typeface="Amatic SC"/>
              </a:rPr>
              <a:t>das Mädchen (neutral)</a:t>
            </a:r>
            <a:r>
              <a:rPr lang="cs" sz="6497"/>
              <a:t>.</a:t>
            </a:r>
            <a:endParaRPr sz="6497"/>
          </a:p>
          <a:p>
            <a:pPr indent="0" lvl="0" marL="0" rtl="0" algn="l">
              <a:spcBef>
                <a:spcPts val="1200"/>
              </a:spcBef>
              <a:spcAft>
                <a:spcPts val="0"/>
              </a:spcAft>
              <a:buNone/>
            </a:pPr>
            <a:r>
              <a:t/>
            </a:r>
            <a:endParaRPr sz="5697"/>
          </a:p>
          <a:p>
            <a:pPr indent="0" lvl="0" marL="0" rtl="0" algn="l">
              <a:spcBef>
                <a:spcPts val="1200"/>
              </a:spcBef>
              <a:spcAft>
                <a:spcPts val="0"/>
              </a:spcAft>
              <a:buNone/>
            </a:pPr>
            <a:r>
              <a:t/>
            </a:r>
            <a:endParaRPr sz="5697"/>
          </a:p>
          <a:p>
            <a:pPr indent="0" lvl="0" marL="0" rtl="0" algn="l">
              <a:spcBef>
                <a:spcPts val="1200"/>
              </a:spcBef>
              <a:spcAft>
                <a:spcPts val="0"/>
              </a:spcAft>
              <a:buNone/>
            </a:pPr>
            <a:r>
              <a:rPr lang="cs" sz="5697"/>
              <a:t>-das Genus muss überhaupt </a:t>
            </a:r>
            <a:r>
              <a:rPr lang="cs" sz="5697" u="sng"/>
              <a:t>nicht mit</a:t>
            </a:r>
            <a:r>
              <a:rPr lang="cs" sz="5697"/>
              <a:t> dem biologischen oder sozialen Geschlecht einer Person, eines Tiers oder Gegenstandes übereinstimmen. </a:t>
            </a:r>
            <a:r>
              <a:rPr lang="cs" sz="5697"/>
              <a:t>Demzufolge muss das grammatische Geschlecht eines Substantivs gelernt werden, da es sich nicht vom biologischen ableitet.</a:t>
            </a:r>
            <a:endParaRPr sz="5697"/>
          </a:p>
          <a:p>
            <a:pPr indent="0" lvl="0" marL="0" rtl="0" algn="l">
              <a:spcBef>
                <a:spcPts val="1200"/>
              </a:spcBef>
              <a:spcAft>
                <a:spcPts val="0"/>
              </a:spcAft>
              <a:buNone/>
            </a:pPr>
            <a:br>
              <a:rPr lang="cs"/>
            </a:br>
            <a:br>
              <a:rPr lang="cs"/>
            </a:br>
            <a:br>
              <a:rPr lang="cs" sz="2600">
                <a:latin typeface="Amatic SC"/>
                <a:ea typeface="Amatic SC"/>
                <a:cs typeface="Amatic SC"/>
                <a:sym typeface="Amatic SC"/>
              </a:rPr>
            </a:br>
            <a:endParaRPr sz="5697"/>
          </a:p>
          <a:p>
            <a:pPr indent="0" lvl="0" marL="0" rtl="0" algn="l">
              <a:spcBef>
                <a:spcPts val="1200"/>
              </a:spcBef>
              <a:spcAft>
                <a:spcPts val="0"/>
              </a:spcAft>
              <a:buNone/>
            </a:pPr>
            <a:r>
              <a:t/>
            </a:r>
            <a:endParaRPr sz="5697"/>
          </a:p>
          <a:p>
            <a:pPr indent="0" lvl="0" marL="76200" marR="152400" rtl="0" algn="l">
              <a:spcBef>
                <a:spcPts val="1200"/>
              </a:spcBef>
              <a:spcAft>
                <a:spcPts val="0"/>
              </a:spcAft>
              <a:buNone/>
            </a:pPr>
            <a:r>
              <a:t/>
            </a:r>
            <a:endParaRPr sz="750">
              <a:solidFill>
                <a:srgbClr val="000000"/>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600"/>
          </a:p>
          <a:p>
            <a:pPr indent="0" lvl="0" marL="0" rtl="0" algn="l">
              <a:spcBef>
                <a:spcPts val="1200"/>
              </a:spcBef>
              <a:spcAft>
                <a:spcPts val="1200"/>
              </a:spcAft>
              <a:buNone/>
            </a:pPr>
            <a:r>
              <a:t/>
            </a:r>
            <a:endParaRPr/>
          </a:p>
        </p:txBody>
      </p:sp>
      <p:sp>
        <p:nvSpPr>
          <p:cNvPr id="119" name="Google Shape;119;p19"/>
          <p:cNvSpPr/>
          <p:nvPr/>
        </p:nvSpPr>
        <p:spPr>
          <a:xfrm>
            <a:off x="125825" y="1951725"/>
            <a:ext cx="8312198" cy="967225"/>
          </a:xfrm>
          <a:custGeom>
            <a:rect b="b" l="l" r="r" t="t"/>
            <a:pathLst>
              <a:path extrusionOk="0" h="49614" w="328448">
                <a:moveTo>
                  <a:pt x="305355" y="0"/>
                </a:moveTo>
                <a:cubicBezTo>
                  <a:pt x="305810" y="4097"/>
                  <a:pt x="355121" y="18889"/>
                  <a:pt x="308086" y="24579"/>
                </a:cubicBezTo>
                <a:cubicBezTo>
                  <a:pt x="261051" y="30269"/>
                  <a:pt x="71697" y="29966"/>
                  <a:pt x="23145" y="34138"/>
                </a:cubicBezTo>
                <a:cubicBezTo>
                  <a:pt x="-25407" y="38311"/>
                  <a:pt x="17835" y="47035"/>
                  <a:pt x="16773" y="49614"/>
                </a:cubicBezTo>
              </a:path>
            </a:pathLst>
          </a:custGeom>
          <a:noFill/>
          <a:ln cap="flat" cmpd="sng" w="38100">
            <a:solidFill>
              <a:srgbClr val="FCE5CD"/>
            </a:solidFill>
            <a:prstDash val="solid"/>
            <a:round/>
            <a:headEnd len="med" w="med" type="none"/>
            <a:tailEnd len="med" w="med" type="none"/>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0"/>
          <p:cNvPicPr preferRelativeResize="0"/>
          <p:nvPr/>
        </p:nvPicPr>
        <p:blipFill rotWithShape="1">
          <a:blip r:embed="rId3">
            <a:alphaModFix/>
          </a:blip>
          <a:srcRect b="12501" l="0" r="0" t="12501"/>
          <a:stretch/>
        </p:blipFill>
        <p:spPr>
          <a:xfrm>
            <a:off x="5890075" y="321600"/>
            <a:ext cx="2949447" cy="2212021"/>
          </a:xfrm>
          <a:prstGeom prst="rect">
            <a:avLst/>
          </a:prstGeom>
          <a:noFill/>
          <a:ln>
            <a:noFill/>
          </a:ln>
        </p:spPr>
      </p:pic>
      <p:pic>
        <p:nvPicPr>
          <p:cNvPr id="125" name="Google Shape;125;p20"/>
          <p:cNvPicPr preferRelativeResize="0"/>
          <p:nvPr/>
        </p:nvPicPr>
        <p:blipFill rotWithShape="1">
          <a:blip r:embed="rId4">
            <a:alphaModFix/>
          </a:blip>
          <a:srcRect b="12495" l="0" r="0" t="12502"/>
          <a:stretch/>
        </p:blipFill>
        <p:spPr>
          <a:xfrm>
            <a:off x="5897312" y="2609825"/>
            <a:ext cx="2949447" cy="2212073"/>
          </a:xfrm>
          <a:prstGeom prst="rect">
            <a:avLst/>
          </a:prstGeom>
          <a:noFill/>
          <a:ln>
            <a:noFill/>
          </a:ln>
        </p:spPr>
      </p:pic>
      <p:sp>
        <p:nvSpPr>
          <p:cNvPr id="126" name="Google Shape;126;p20"/>
          <p:cNvSpPr txBox="1"/>
          <p:nvPr>
            <p:ph type="title"/>
          </p:nvPr>
        </p:nvSpPr>
        <p:spPr>
          <a:xfrm>
            <a:off x="304475" y="307825"/>
            <a:ext cx="4779300" cy="1418100"/>
          </a:xfrm>
          <a:prstGeom prst="rect">
            <a:avLst/>
          </a:prstGeom>
        </p:spPr>
        <p:txBody>
          <a:bodyPr anchorCtr="0" anchor="t" bIns="91425" lIns="91425" spcFirstLastPara="1" rIns="91425" wrap="square" tIns="91425">
            <a:normAutofit fontScale="90000"/>
          </a:bodyPr>
          <a:lstStyle/>
          <a:p>
            <a:pPr indent="0" lvl="0" marL="0" marR="0" rtl="0" algn="l">
              <a:spcBef>
                <a:spcPts val="0"/>
              </a:spcBef>
              <a:spcAft>
                <a:spcPts val="0"/>
              </a:spcAft>
              <a:buNone/>
            </a:pPr>
            <a:r>
              <a:rPr lang="cs" sz="3444"/>
              <a:t>Genusbestimmung durch das biologische Geschlecht</a:t>
            </a:r>
            <a:endParaRPr sz="3444"/>
          </a:p>
          <a:p>
            <a:pPr indent="0" lvl="0" marL="0" rtl="0" algn="l">
              <a:spcBef>
                <a:spcPts val="0"/>
              </a:spcBef>
              <a:spcAft>
                <a:spcPts val="0"/>
              </a:spcAft>
              <a:buNone/>
            </a:pPr>
            <a:r>
              <a:t/>
            </a:r>
            <a:endParaRPr/>
          </a:p>
        </p:txBody>
      </p:sp>
      <p:sp>
        <p:nvSpPr>
          <p:cNvPr id="127" name="Google Shape;127;p20"/>
          <p:cNvSpPr txBox="1"/>
          <p:nvPr>
            <p:ph idx="1" type="body"/>
          </p:nvPr>
        </p:nvSpPr>
        <p:spPr>
          <a:xfrm>
            <a:off x="304475" y="1530700"/>
            <a:ext cx="5691300" cy="3687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cs"/>
              <a:t>Als </a:t>
            </a:r>
            <a:r>
              <a:rPr lang="cs">
                <a:solidFill>
                  <a:srgbClr val="030303"/>
                </a:solidFill>
                <a:highlight>
                  <a:srgbClr val="BEF3F3"/>
                </a:highlight>
              </a:rPr>
              <a:t>Genus </a:t>
            </a:r>
            <a:r>
              <a:rPr lang="cs"/>
              <a:t>wird das </a:t>
            </a:r>
            <a:r>
              <a:rPr lang="cs">
                <a:highlight>
                  <a:srgbClr val="BEF3F3"/>
                </a:highlight>
              </a:rPr>
              <a:t>grammatische Geschlecht</a:t>
            </a:r>
            <a:r>
              <a:rPr lang="cs"/>
              <a:t> eines Nomens bezeichnet, wohingegen der </a:t>
            </a:r>
            <a:r>
              <a:rPr lang="cs" u="sng">
                <a:highlight>
                  <a:srgbClr val="F4CCCC"/>
                </a:highlight>
              </a:rPr>
              <a:t>Sexus</a:t>
            </a:r>
            <a:r>
              <a:rPr lang="cs"/>
              <a:t> das </a:t>
            </a:r>
            <a:r>
              <a:rPr lang="cs" u="sng">
                <a:highlight>
                  <a:srgbClr val="F4CCCC"/>
                </a:highlight>
              </a:rPr>
              <a:t>biologische Geschlecht</a:t>
            </a:r>
            <a:r>
              <a:rPr lang="cs">
                <a:highlight>
                  <a:srgbClr val="F4CCCC"/>
                </a:highlight>
              </a:rPr>
              <a:t> </a:t>
            </a:r>
            <a:r>
              <a:rPr lang="cs"/>
              <a:t>meint. </a:t>
            </a:r>
            <a:endParaRPr/>
          </a:p>
          <a:p>
            <a:pPr indent="0" lvl="0" marL="0" rtl="0" algn="l">
              <a:spcBef>
                <a:spcPts val="1600"/>
              </a:spcBef>
              <a:spcAft>
                <a:spcPts val="0"/>
              </a:spcAft>
              <a:buNone/>
            </a:pPr>
            <a:r>
              <a:rPr lang="cs"/>
              <a:t>Beide Dinge können identisch sein, </a:t>
            </a:r>
            <a:r>
              <a:rPr lang="cs" u="sng"/>
              <a:t>müssen es aber nicht.</a:t>
            </a:r>
            <a:endParaRPr u="sng"/>
          </a:p>
          <a:p>
            <a:pPr indent="0" lvl="0" marL="0" rtl="0" algn="l">
              <a:spcBef>
                <a:spcPts val="1600"/>
              </a:spcBef>
              <a:spcAft>
                <a:spcPts val="0"/>
              </a:spcAft>
              <a:buNone/>
            </a:pPr>
            <a:r>
              <a:rPr lang="cs"/>
              <a:t>Das ergibt sich allein aus der Überlegung, dass nicht jedes Nomen ein biologisches Geschlecht haben kann. Denken wir beispielsweise an </a:t>
            </a:r>
            <a:r>
              <a:rPr i="1" lang="cs" sz="2481">
                <a:latin typeface="Amatic SC"/>
                <a:ea typeface="Amatic SC"/>
                <a:cs typeface="Amatic SC"/>
                <a:sym typeface="Amatic SC"/>
              </a:rPr>
              <a:t>die Flasche</a:t>
            </a:r>
            <a:r>
              <a:rPr lang="cs"/>
              <a:t>, ist ersichtlich, dass diese rein biologisch betrachtet, kein Genus hat, grammatisch allerdings schon.</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0"/>
              </a:spcAft>
              <a:buNone/>
            </a:pPr>
            <a:r>
              <a:rPr lang="cs" sz="4180"/>
              <a:t>Genusbestimmung durch das biologische Geschlecht</a:t>
            </a:r>
            <a:endParaRPr sz="4180"/>
          </a:p>
          <a:p>
            <a:pPr indent="0" lvl="0" marL="0" rtl="0" algn="l">
              <a:spcBef>
                <a:spcPts val="900"/>
              </a:spcBef>
              <a:spcAft>
                <a:spcPts val="0"/>
              </a:spcAft>
              <a:buNone/>
            </a:pPr>
            <a:r>
              <a:t/>
            </a:r>
            <a:endParaRPr sz="4180"/>
          </a:p>
        </p:txBody>
      </p:sp>
      <p:sp>
        <p:nvSpPr>
          <p:cNvPr id="133" name="Google Shape;133;p21"/>
          <p:cNvSpPr txBox="1"/>
          <p:nvPr>
            <p:ph idx="1" type="body"/>
          </p:nvPr>
        </p:nvSpPr>
        <p:spPr>
          <a:xfrm>
            <a:off x="250500" y="1093850"/>
            <a:ext cx="8643000" cy="3750000"/>
          </a:xfrm>
          <a:prstGeom prst="rect">
            <a:avLst/>
          </a:prstGeom>
        </p:spPr>
        <p:txBody>
          <a:bodyPr anchorCtr="0" anchor="t" bIns="91425" lIns="91425" spcFirstLastPara="1" rIns="91425" wrap="square" tIns="91425">
            <a:normAutofit fontScale="25000" lnSpcReduction="20000"/>
          </a:bodyPr>
          <a:lstStyle/>
          <a:p>
            <a:pPr indent="0" lvl="0" marL="457200" rtl="0" algn="l">
              <a:spcBef>
                <a:spcPts val="0"/>
              </a:spcBef>
              <a:spcAft>
                <a:spcPts val="0"/>
              </a:spcAft>
              <a:buNone/>
            </a:pPr>
            <a:r>
              <a:rPr lang="cs" sz="1050">
                <a:solidFill>
                  <a:srgbClr val="1F2A44"/>
                </a:solidFill>
                <a:latin typeface="Verdana"/>
                <a:ea typeface="Verdana"/>
                <a:cs typeface="Verdana"/>
                <a:sym typeface="Verdana"/>
              </a:rPr>
              <a:t>			</a:t>
            </a:r>
            <a:endParaRPr sz="1050">
              <a:solidFill>
                <a:srgbClr val="1F2A44"/>
              </a:solidFill>
              <a:latin typeface="Verdana"/>
              <a:ea typeface="Verdana"/>
              <a:cs typeface="Verdana"/>
              <a:sym typeface="Verdana"/>
            </a:endParaRPr>
          </a:p>
          <a:p>
            <a:pPr indent="-245268" lvl="0" marL="457200" rtl="0" algn="l">
              <a:spcBef>
                <a:spcPts val="500"/>
              </a:spcBef>
              <a:spcAft>
                <a:spcPts val="0"/>
              </a:spcAft>
              <a:buClr>
                <a:srgbClr val="333333"/>
              </a:buClr>
              <a:buSzPts val="263"/>
              <a:buFont typeface="Verdana"/>
              <a:buChar char="●"/>
            </a:pPr>
            <a:r>
              <a:rPr lang="cs" sz="12169">
                <a:solidFill>
                  <a:srgbClr val="1F2A44"/>
                </a:solidFill>
                <a:highlight>
                  <a:srgbClr val="D0E0E3"/>
                </a:highlight>
                <a:latin typeface="Amatic SC"/>
                <a:ea typeface="Amatic SC"/>
                <a:cs typeface="Amatic SC"/>
                <a:sym typeface="Amatic SC"/>
              </a:rPr>
              <a:t>maskulin</a:t>
            </a:r>
            <a:br>
              <a:rPr lang="cs" sz="3944">
                <a:solidFill>
                  <a:srgbClr val="1F2A44"/>
                </a:solidFill>
                <a:latin typeface="Verdana"/>
                <a:ea typeface="Verdana"/>
                <a:cs typeface="Verdana"/>
                <a:sym typeface="Verdana"/>
              </a:rPr>
            </a:br>
            <a:r>
              <a:rPr lang="cs" sz="5496"/>
              <a:t>der Mann, der Schüler, der Student, der Lehrer, der Dozent, der Herr, der Mechaniker, ...</a:t>
            </a:r>
            <a:endParaRPr sz="4746">
              <a:solidFill>
                <a:srgbClr val="333333"/>
              </a:solidFill>
              <a:latin typeface="Verdana"/>
              <a:ea typeface="Verdana"/>
              <a:cs typeface="Verdana"/>
              <a:sym typeface="Verdana"/>
            </a:endParaRPr>
          </a:p>
          <a:p>
            <a:pPr indent="-245268" lvl="0" marL="457200" rtl="0" algn="l">
              <a:spcBef>
                <a:spcPts val="0"/>
              </a:spcBef>
              <a:spcAft>
                <a:spcPts val="0"/>
              </a:spcAft>
              <a:buClr>
                <a:srgbClr val="333333"/>
              </a:buClr>
              <a:buSzPts val="263"/>
              <a:buFont typeface="Verdana"/>
              <a:buChar char="●"/>
            </a:pPr>
            <a:r>
              <a:rPr lang="cs" sz="12169">
                <a:solidFill>
                  <a:srgbClr val="1F2A44"/>
                </a:solidFill>
                <a:highlight>
                  <a:srgbClr val="F4CCCC"/>
                </a:highlight>
                <a:latin typeface="Amatic SC"/>
                <a:ea typeface="Amatic SC"/>
                <a:cs typeface="Amatic SC"/>
                <a:sym typeface="Amatic SC"/>
              </a:rPr>
              <a:t>feminin</a:t>
            </a:r>
            <a:br>
              <a:rPr lang="cs" sz="3944">
                <a:solidFill>
                  <a:srgbClr val="1F2A44"/>
                </a:solidFill>
                <a:latin typeface="Verdana"/>
                <a:ea typeface="Verdana"/>
                <a:cs typeface="Verdana"/>
                <a:sym typeface="Verdana"/>
              </a:rPr>
            </a:br>
            <a:r>
              <a:rPr lang="cs" sz="4694"/>
              <a:t>die Frau, die Schülerin, die Studentin, die Lehrerin, die Dozentin, die Mechanikerin, ...</a:t>
            </a:r>
            <a:endParaRPr sz="4694"/>
          </a:p>
          <a:p>
            <a:pPr indent="-291213" lvl="1" marL="914400" rtl="0" algn="l">
              <a:spcBef>
                <a:spcPts val="0"/>
              </a:spcBef>
              <a:spcAft>
                <a:spcPts val="0"/>
              </a:spcAft>
              <a:buClr>
                <a:srgbClr val="333333"/>
              </a:buClr>
              <a:buSzPct val="84022"/>
              <a:buFont typeface="Verdana"/>
              <a:buChar char="○"/>
            </a:pPr>
            <a:r>
              <a:rPr lang="cs" sz="4694"/>
              <a:t>Bei Berufen wird beim femininen Geschlecht in der Regel ein </a:t>
            </a:r>
            <a:r>
              <a:rPr i="1" lang="cs" sz="4694" u="sng"/>
              <a:t>- in</a:t>
            </a:r>
            <a:r>
              <a:rPr lang="cs" sz="4694"/>
              <a:t> angehängt.</a:t>
            </a:r>
            <a:endParaRPr sz="4694"/>
          </a:p>
          <a:p>
            <a:pPr indent="0" lvl="0" marL="914400" rtl="0" algn="l">
              <a:spcBef>
                <a:spcPts val="1000"/>
              </a:spcBef>
              <a:spcAft>
                <a:spcPts val="0"/>
              </a:spcAft>
              <a:buNone/>
            </a:pPr>
            <a:r>
              <a:t/>
            </a:r>
            <a:endParaRPr sz="4694"/>
          </a:p>
          <a:p>
            <a:pPr indent="-245268" lvl="0" marL="457200" rtl="0" algn="l">
              <a:spcBef>
                <a:spcPts val="1000"/>
              </a:spcBef>
              <a:spcAft>
                <a:spcPts val="0"/>
              </a:spcAft>
              <a:buClr>
                <a:srgbClr val="333333"/>
              </a:buClr>
              <a:buSzPts val="263"/>
              <a:buFont typeface="Verdana"/>
              <a:buChar char="●"/>
            </a:pPr>
            <a:r>
              <a:rPr lang="cs" sz="12169">
                <a:solidFill>
                  <a:srgbClr val="1F2A44"/>
                </a:solidFill>
                <a:highlight>
                  <a:srgbClr val="FFF2CC"/>
                </a:highlight>
                <a:latin typeface="Amatic SC"/>
                <a:ea typeface="Amatic SC"/>
                <a:cs typeface="Amatic SC"/>
                <a:sym typeface="Amatic SC"/>
              </a:rPr>
              <a:t>folgende Ausnahmen:</a:t>
            </a:r>
            <a:br>
              <a:rPr lang="cs" sz="4694"/>
            </a:br>
            <a:r>
              <a:rPr lang="cs" sz="4694"/>
              <a:t>das Weib, das Baby, das Kind, das Mädchen, das Fräulein, die Person</a:t>
            </a:r>
            <a:endParaRPr sz="4694"/>
          </a:p>
          <a:p>
            <a:pPr indent="0" lvl="0" marL="457200" rtl="0" algn="l">
              <a:spcBef>
                <a:spcPts val="1000"/>
              </a:spcBef>
              <a:spcAft>
                <a:spcPts val="0"/>
              </a:spcAft>
              <a:buNone/>
            </a:pPr>
            <a:r>
              <a:t/>
            </a:r>
            <a:endParaRPr sz="4694"/>
          </a:p>
          <a:p>
            <a:pPr indent="-291213" lvl="0" marL="457200" rtl="0" algn="l">
              <a:spcBef>
                <a:spcPts val="1000"/>
              </a:spcBef>
              <a:spcAft>
                <a:spcPts val="0"/>
              </a:spcAft>
              <a:buClr>
                <a:srgbClr val="333333"/>
              </a:buClr>
              <a:buSzPct val="84022"/>
              <a:buFont typeface="Verdana"/>
              <a:buChar char="●"/>
            </a:pPr>
            <a:r>
              <a:rPr lang="cs" sz="4694"/>
              <a:t>Bei bestimmten Berufen gilt:</a:t>
            </a:r>
            <a:br>
              <a:rPr lang="cs" sz="4694"/>
            </a:br>
            <a:r>
              <a:rPr lang="cs" sz="4694"/>
              <a:t>die Hausfrau / der Hausmann // der Kaufmann / die Kauffrau</a:t>
            </a:r>
            <a:endParaRPr sz="3944">
              <a:solidFill>
                <a:srgbClr val="333333"/>
              </a:solidFill>
              <a:latin typeface="Verdana"/>
              <a:ea typeface="Verdana"/>
              <a:cs typeface="Verdana"/>
              <a:sym typeface="Verdana"/>
            </a:endParaRPr>
          </a:p>
          <a:p>
            <a:pPr indent="0" lvl="0" marL="0" rtl="0" algn="l">
              <a:spcBef>
                <a:spcPts val="1000"/>
              </a:spcBef>
              <a:spcAft>
                <a:spcPts val="1200"/>
              </a:spcAft>
              <a:buNone/>
            </a:pPr>
            <a:r>
              <a:t/>
            </a:r>
            <a:endParaRPr/>
          </a:p>
        </p:txBody>
      </p:sp>
      <p:pic>
        <p:nvPicPr>
          <p:cNvPr id="134" name="Google Shape;134;p21"/>
          <p:cNvPicPr preferRelativeResize="0"/>
          <p:nvPr/>
        </p:nvPicPr>
        <p:blipFill>
          <a:blip r:embed="rId3">
            <a:alphaModFix/>
          </a:blip>
          <a:stretch>
            <a:fillRect/>
          </a:stretch>
        </p:blipFill>
        <p:spPr>
          <a:xfrm>
            <a:off x="6873250" y="3826719"/>
            <a:ext cx="2270750" cy="111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133525"/>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0"/>
              </a:spcAft>
              <a:buNone/>
            </a:pPr>
            <a:r>
              <a:rPr lang="cs" sz="4180"/>
              <a:t>Genusbestimmung durch Nachsilben</a:t>
            </a:r>
            <a:endParaRPr sz="4180"/>
          </a:p>
          <a:p>
            <a:pPr indent="0" lvl="0" marL="0" rtl="0" algn="l">
              <a:spcBef>
                <a:spcPts val="900"/>
              </a:spcBef>
              <a:spcAft>
                <a:spcPts val="0"/>
              </a:spcAft>
              <a:buNone/>
            </a:pPr>
            <a:r>
              <a:t/>
            </a:r>
            <a:endParaRPr sz="4180"/>
          </a:p>
        </p:txBody>
      </p:sp>
      <p:sp>
        <p:nvSpPr>
          <p:cNvPr id="140" name="Google Shape;140;p22"/>
          <p:cNvSpPr txBox="1"/>
          <p:nvPr>
            <p:ph idx="1" type="body"/>
          </p:nvPr>
        </p:nvSpPr>
        <p:spPr>
          <a:xfrm>
            <a:off x="215150" y="756900"/>
            <a:ext cx="8716500" cy="4386600"/>
          </a:xfrm>
          <a:prstGeom prst="rect">
            <a:avLst/>
          </a:prstGeom>
          <a:noFill/>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lang="cs" sz="5532"/>
              <a:t>Das Genus kann man bei einigen Nomen an den</a:t>
            </a:r>
            <a:r>
              <a:rPr lang="cs" sz="5532">
                <a:highlight>
                  <a:srgbClr val="FFF2CC"/>
                </a:highlight>
              </a:rPr>
              <a:t> Nachsilben</a:t>
            </a:r>
            <a:r>
              <a:rPr lang="cs" sz="5532"/>
              <a:t> erkennen. Nomen sind bei folgenden Endungen neutral (</a:t>
            </a:r>
            <a:r>
              <a:rPr lang="cs" sz="5532">
                <a:highlight>
                  <a:srgbClr val="FFF2CC"/>
                </a:highlight>
              </a:rPr>
              <a:t>Neutrum = das</a:t>
            </a:r>
            <a:r>
              <a:rPr lang="cs" sz="5532"/>
              <a:t>):</a:t>
            </a:r>
            <a:endParaRPr sz="5532"/>
          </a:p>
          <a:p>
            <a:pPr indent="0" lvl="0" marL="0" rtl="0" algn="l">
              <a:spcBef>
                <a:spcPts val="0"/>
              </a:spcBef>
              <a:spcAft>
                <a:spcPts val="0"/>
              </a:spcAft>
              <a:buNone/>
            </a:pPr>
            <a:r>
              <a:t/>
            </a:r>
            <a:endParaRPr sz="1482"/>
          </a:p>
          <a:p>
            <a:pPr indent="0" lvl="0" marL="0" rtl="0" algn="l">
              <a:spcBef>
                <a:spcPts val="0"/>
              </a:spcBef>
              <a:spcAft>
                <a:spcPts val="0"/>
              </a:spcAft>
              <a:buNone/>
            </a:pPr>
            <a:r>
              <a:t/>
            </a:r>
            <a:endParaRPr sz="1482"/>
          </a:p>
          <a:p>
            <a:pPr indent="0" lvl="0" marL="0" rtl="0" algn="l">
              <a:spcBef>
                <a:spcPts val="0"/>
              </a:spcBef>
              <a:spcAft>
                <a:spcPts val="0"/>
              </a:spcAft>
              <a:buNone/>
            </a:pPr>
            <a:r>
              <a:t/>
            </a:r>
            <a:endParaRPr sz="1482"/>
          </a:p>
          <a:p>
            <a:pPr indent="0" lvl="0" marL="0" rtl="0" algn="l">
              <a:spcBef>
                <a:spcPts val="0"/>
              </a:spcBef>
              <a:spcAft>
                <a:spcPts val="0"/>
              </a:spcAft>
              <a:buNone/>
            </a:pPr>
            <a:r>
              <a:t/>
            </a:r>
            <a:endParaRPr sz="1482"/>
          </a:p>
          <a:p>
            <a:pPr indent="-245268" lvl="0" marL="457200" rtl="0" algn="l">
              <a:spcBef>
                <a:spcPts val="0"/>
              </a:spcBef>
              <a:spcAft>
                <a:spcPts val="0"/>
              </a:spcAft>
              <a:buClr>
                <a:srgbClr val="333333"/>
              </a:buClr>
              <a:buSzPts val="263"/>
              <a:buFont typeface="Verdana"/>
              <a:buChar char="●"/>
            </a:pPr>
            <a:r>
              <a:rPr lang="cs" sz="8775">
                <a:highlight>
                  <a:srgbClr val="FFF2CC"/>
                </a:highlight>
                <a:latin typeface="Amatic SC"/>
                <a:ea typeface="Amatic SC"/>
                <a:cs typeface="Amatic SC"/>
                <a:sym typeface="Amatic SC"/>
              </a:rPr>
              <a:t>-chen</a:t>
            </a:r>
            <a:r>
              <a:rPr lang="cs" sz="7061">
                <a:latin typeface="Amatic SC"/>
                <a:ea typeface="Amatic SC"/>
                <a:cs typeface="Amatic SC"/>
                <a:sym typeface="Amatic SC"/>
              </a:rPr>
              <a:t> </a:t>
            </a:r>
            <a:r>
              <a:rPr lang="cs" sz="5532"/>
              <a:t>(Diminutive: -chen und -lein macht alles klein)</a:t>
            </a:r>
            <a:br>
              <a:rPr lang="cs" sz="5532"/>
            </a:br>
            <a:r>
              <a:rPr lang="cs" sz="5532"/>
              <a:t>- Bäumchen, Bärchen, Häschen, Herzchen, Mädchen, Schätzchen, Stühlchen, …</a:t>
            </a:r>
            <a:endParaRPr sz="5532"/>
          </a:p>
          <a:p>
            <a:pPr indent="-245268" lvl="0" marL="457200" rtl="0" algn="l">
              <a:spcBef>
                <a:spcPts val="0"/>
              </a:spcBef>
              <a:spcAft>
                <a:spcPts val="0"/>
              </a:spcAft>
              <a:buClr>
                <a:srgbClr val="333333"/>
              </a:buClr>
              <a:buSzPts val="263"/>
              <a:buFont typeface="Verdana"/>
              <a:buChar char="●"/>
            </a:pPr>
            <a:r>
              <a:rPr lang="cs" sz="8775">
                <a:highlight>
                  <a:srgbClr val="FFF2CC"/>
                </a:highlight>
                <a:latin typeface="Amatic SC"/>
                <a:ea typeface="Amatic SC"/>
                <a:cs typeface="Amatic SC"/>
                <a:sym typeface="Amatic SC"/>
              </a:rPr>
              <a:t>-lein</a:t>
            </a:r>
            <a:br>
              <a:rPr lang="cs" sz="5532"/>
            </a:br>
            <a:r>
              <a:rPr lang="cs" sz="5532"/>
              <a:t>	- Bächlein, Fräulein, Häuslein, Peterlein, Strümpflein, Stühllein,</a:t>
            </a:r>
            <a:r>
              <a:rPr lang="cs" sz="5532"/>
              <a:t>           </a:t>
            </a:r>
            <a:r>
              <a:rPr lang="cs" sz="5532"/>
              <a:t>Tischlein, ...</a:t>
            </a:r>
            <a:endParaRPr sz="5532"/>
          </a:p>
          <a:p>
            <a:pPr indent="-245268" lvl="0" marL="457200" rtl="0" algn="l">
              <a:spcBef>
                <a:spcPts val="0"/>
              </a:spcBef>
              <a:spcAft>
                <a:spcPts val="0"/>
              </a:spcAft>
              <a:buClr>
                <a:srgbClr val="333333"/>
              </a:buClr>
              <a:buSzPts val="263"/>
              <a:buFont typeface="Verdana"/>
              <a:buChar char="●"/>
            </a:pPr>
            <a:r>
              <a:rPr lang="cs" sz="8775">
                <a:highlight>
                  <a:srgbClr val="FFF2CC"/>
                </a:highlight>
                <a:latin typeface="Amatic SC"/>
                <a:ea typeface="Amatic SC"/>
                <a:cs typeface="Amatic SC"/>
                <a:sym typeface="Amatic SC"/>
              </a:rPr>
              <a:t>-ment</a:t>
            </a:r>
            <a:br>
              <a:rPr lang="cs" sz="5532"/>
            </a:br>
            <a:r>
              <a:rPr lang="cs" sz="5532"/>
              <a:t>	- Argument, Dokument, Element, Instrument, Medikament, Statement, ...</a:t>
            </a:r>
            <a:endParaRPr sz="5532"/>
          </a:p>
          <a:p>
            <a:pPr indent="-245268" lvl="0" marL="457200" rtl="0" algn="l">
              <a:spcBef>
                <a:spcPts val="0"/>
              </a:spcBef>
              <a:spcAft>
                <a:spcPts val="0"/>
              </a:spcAft>
              <a:buClr>
                <a:srgbClr val="333333"/>
              </a:buClr>
              <a:buSzPts val="263"/>
              <a:buFont typeface="Verdana"/>
              <a:buChar char="●"/>
            </a:pPr>
            <a:r>
              <a:rPr lang="cs" sz="8775">
                <a:highlight>
                  <a:srgbClr val="FFF2CC"/>
                </a:highlight>
                <a:latin typeface="Amatic SC"/>
                <a:ea typeface="Amatic SC"/>
                <a:cs typeface="Amatic SC"/>
                <a:sym typeface="Amatic SC"/>
              </a:rPr>
              <a:t>-tum</a:t>
            </a:r>
            <a:br>
              <a:rPr lang="cs" sz="5532"/>
            </a:br>
            <a:r>
              <a:rPr lang="cs" sz="5532"/>
              <a:t>	- Brauchtum, Christentum, Eigentum, ... (Ausnahmen: der Irrtum, der Reichtum)</a:t>
            </a:r>
            <a:endParaRPr sz="5532"/>
          </a:p>
          <a:p>
            <a:pPr indent="-245268" lvl="0" marL="457200" rtl="0" algn="l">
              <a:spcBef>
                <a:spcPts val="0"/>
              </a:spcBef>
              <a:spcAft>
                <a:spcPts val="0"/>
              </a:spcAft>
              <a:buClr>
                <a:srgbClr val="333333"/>
              </a:buClr>
              <a:buSzPts val="263"/>
              <a:buFont typeface="Verdana"/>
              <a:buChar char="●"/>
            </a:pPr>
            <a:r>
              <a:rPr lang="cs" sz="9175">
                <a:highlight>
                  <a:srgbClr val="FFF2CC"/>
                </a:highlight>
                <a:latin typeface="Amatic SC"/>
                <a:ea typeface="Amatic SC"/>
                <a:cs typeface="Amatic SC"/>
                <a:sym typeface="Amatic SC"/>
              </a:rPr>
              <a:t>-um</a:t>
            </a:r>
            <a:br>
              <a:rPr lang="cs" sz="5532"/>
            </a:br>
            <a:r>
              <a:rPr lang="cs" sz="5532"/>
              <a:t>	- Datum, Publikum, Stadium, Universum, ...</a:t>
            </a:r>
            <a:endParaRPr sz="5100">
              <a:solidFill>
                <a:srgbClr val="333333"/>
              </a:solidFill>
              <a:highlight>
                <a:srgbClr val="FBFBFB"/>
              </a:highlight>
              <a:latin typeface="Verdana"/>
              <a:ea typeface="Verdana"/>
              <a:cs typeface="Verdana"/>
              <a:sym typeface="Verdana"/>
            </a:endParaRPr>
          </a:p>
          <a:p>
            <a:pPr indent="0" lvl="0" marL="0" rtl="0" algn="l">
              <a:spcBef>
                <a:spcPts val="5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110775"/>
            <a:ext cx="8520600" cy="801000"/>
          </a:xfrm>
          <a:prstGeom prst="rect">
            <a:avLst/>
          </a:prstGeom>
        </p:spPr>
        <p:txBody>
          <a:bodyPr anchorCtr="0" anchor="t" bIns="91425" lIns="91425" spcFirstLastPara="1" rIns="91425" wrap="square" tIns="91425">
            <a:noAutofit/>
          </a:bodyPr>
          <a:lstStyle/>
          <a:p>
            <a:pPr indent="0" lvl="0" marL="0" rtl="0" algn="l">
              <a:lnSpc>
                <a:spcPct val="140000"/>
              </a:lnSpc>
              <a:spcBef>
                <a:spcPts val="1700"/>
              </a:spcBef>
              <a:spcAft>
                <a:spcPts val="900"/>
              </a:spcAft>
              <a:buSzPts val="990"/>
              <a:buNone/>
            </a:pPr>
            <a:r>
              <a:rPr lang="cs" sz="3178">
                <a:solidFill>
                  <a:schemeClr val="dk2"/>
                </a:solidFill>
              </a:rPr>
              <a:t>Genusbestimmung durch Nachsilben</a:t>
            </a:r>
            <a:endParaRPr sz="3178">
              <a:solidFill>
                <a:schemeClr val="dk2"/>
              </a:solidFill>
            </a:endParaRPr>
          </a:p>
        </p:txBody>
      </p:sp>
      <p:sp>
        <p:nvSpPr>
          <p:cNvPr id="146" name="Google Shape;146;p23"/>
          <p:cNvSpPr txBox="1"/>
          <p:nvPr>
            <p:ph idx="1" type="body"/>
          </p:nvPr>
        </p:nvSpPr>
        <p:spPr>
          <a:xfrm>
            <a:off x="311700" y="706925"/>
            <a:ext cx="7775100" cy="3379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cs" sz="1432"/>
              <a:t>bei folgenden Endungen feminin </a:t>
            </a:r>
            <a:r>
              <a:rPr lang="cs" sz="1432">
                <a:highlight>
                  <a:srgbClr val="F4CCCC"/>
                </a:highlight>
              </a:rPr>
              <a:t>(Femininum = die)</a:t>
            </a:r>
            <a:r>
              <a:rPr lang="cs" sz="1432"/>
              <a:t>:</a:t>
            </a:r>
            <a:endParaRPr sz="1432"/>
          </a:p>
          <a:p>
            <a:pPr indent="-266700" lvl="0" marL="457200" rtl="0" algn="l">
              <a:lnSpc>
                <a:spcPct val="95000"/>
              </a:lnSpc>
              <a:spcBef>
                <a:spcPts val="120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-anz</a:t>
            </a:r>
            <a:br>
              <a:rPr lang="cs" sz="1132"/>
            </a:br>
            <a:r>
              <a:rPr lang="cs" sz="1132"/>
              <a:t>Allianz, Arroganz, Bilanz, Distanz, Toleranz, ...</a:t>
            </a:r>
            <a:endParaRPr sz="1132"/>
          </a:p>
          <a:p>
            <a:pPr indent="-266700" lvl="0" marL="457200" rtl="0" algn="l">
              <a:lnSpc>
                <a:spcPct val="95000"/>
              </a:lnSpc>
              <a:spcBef>
                <a:spcPts val="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-ei</a:t>
            </a:r>
            <a:br>
              <a:rPr lang="cs" sz="1132"/>
            </a:br>
            <a:r>
              <a:rPr lang="cs" sz="1132"/>
              <a:t>Bäckerei, Bücherei, Druckerei, Metzgerei, Reederei, Tischlerei, Schlägerei, ...</a:t>
            </a:r>
            <a:endParaRPr sz="1132"/>
          </a:p>
          <a:p>
            <a:pPr indent="-266700" lvl="0" marL="457200" rtl="0" algn="l">
              <a:lnSpc>
                <a:spcPct val="95000"/>
              </a:lnSpc>
              <a:spcBef>
                <a:spcPts val="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-enz</a:t>
            </a:r>
            <a:br>
              <a:rPr lang="cs" sz="1132"/>
            </a:br>
            <a:r>
              <a:rPr lang="cs" sz="1132"/>
              <a:t>Existenz, Intelligenz, Konferenz, Prominenz, Tendenz, ...</a:t>
            </a:r>
            <a:endParaRPr sz="1132"/>
          </a:p>
          <a:p>
            <a:pPr indent="-266700" lvl="0" marL="457200" rtl="0" algn="l">
              <a:lnSpc>
                <a:spcPct val="95000"/>
              </a:lnSpc>
              <a:spcBef>
                <a:spcPts val="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-heit</a:t>
            </a:r>
            <a:br>
              <a:rPr lang="cs" sz="1132"/>
            </a:br>
            <a:r>
              <a:rPr lang="cs" sz="1132"/>
              <a:t>Frechheit, Freiheit, Geborgenheit, Krankheit, Sicherheit, Trunkenheit, Wahrheit, ...</a:t>
            </a:r>
            <a:endParaRPr sz="1132"/>
          </a:p>
          <a:p>
            <a:pPr indent="-266700" lvl="0" marL="457200" rtl="0" algn="l">
              <a:lnSpc>
                <a:spcPct val="95000"/>
              </a:lnSpc>
              <a:spcBef>
                <a:spcPts val="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-ie</a:t>
            </a:r>
            <a:br>
              <a:rPr lang="cs" sz="1132"/>
            </a:br>
            <a:r>
              <a:rPr lang="cs" sz="1132"/>
              <a:t>Demokratie, Energie, Fotografie, Linie, Ökonomie, Prämie, Studie, ...</a:t>
            </a:r>
            <a:endParaRPr sz="1132"/>
          </a:p>
          <a:p>
            <a:pPr indent="-266700" lvl="0" marL="457200" rtl="0" algn="l">
              <a:lnSpc>
                <a:spcPct val="95000"/>
              </a:lnSpc>
              <a:spcBef>
                <a:spcPts val="0"/>
              </a:spcBef>
              <a:spcAft>
                <a:spcPts val="0"/>
              </a:spcAft>
              <a:buClr>
                <a:srgbClr val="333333"/>
              </a:buClr>
              <a:buSzPts val="600"/>
              <a:buFont typeface="Verdana"/>
              <a:buChar char="●"/>
            </a:pPr>
            <a:r>
              <a:rPr lang="cs" sz="2732">
                <a:highlight>
                  <a:srgbClr val="F4CCCC"/>
                </a:highlight>
                <a:latin typeface="Amatic SC"/>
                <a:ea typeface="Amatic SC"/>
                <a:cs typeface="Amatic SC"/>
                <a:sym typeface="Amatic SC"/>
              </a:rPr>
              <a:t>-keit</a:t>
            </a:r>
            <a:br>
              <a:rPr lang="cs" sz="1132"/>
            </a:br>
            <a:r>
              <a:rPr lang="cs" sz="1132"/>
              <a:t>Einigkeit, Einsamkeit, Geschwindigkeit, Heiterkeit, Müdigkeit, Sauberkeit, ...</a:t>
            </a:r>
            <a:endParaRPr sz="1132"/>
          </a:p>
          <a:p>
            <a:pPr indent="0" lvl="0" marL="0" rtl="0" algn="l">
              <a:lnSpc>
                <a:spcPct val="95000"/>
              </a:lnSpc>
              <a:spcBef>
                <a:spcPts val="500"/>
              </a:spcBef>
              <a:spcAft>
                <a:spcPts val="1200"/>
              </a:spcAft>
              <a:buSzPts val="688"/>
              <a:buNone/>
            </a:pPr>
            <a:r>
              <a:t/>
            </a:r>
            <a:endParaRPr sz="1132"/>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88025"/>
            <a:ext cx="8520600" cy="801000"/>
          </a:xfrm>
          <a:prstGeom prst="rect">
            <a:avLst/>
          </a:prstGeom>
        </p:spPr>
        <p:txBody>
          <a:bodyPr anchorCtr="0" anchor="t" bIns="91425" lIns="91425" spcFirstLastPara="1" rIns="91425" wrap="square" tIns="91425">
            <a:normAutofit fontScale="90000"/>
          </a:bodyPr>
          <a:lstStyle/>
          <a:p>
            <a:pPr indent="0" lvl="0" marL="0" rtl="0" algn="l">
              <a:lnSpc>
                <a:spcPct val="140000"/>
              </a:lnSpc>
              <a:spcBef>
                <a:spcPts val="1700"/>
              </a:spcBef>
              <a:spcAft>
                <a:spcPts val="900"/>
              </a:spcAft>
              <a:buClr>
                <a:srgbClr val="000000"/>
              </a:buClr>
              <a:buSzPct val="26509"/>
              <a:buFont typeface="Arial"/>
              <a:buNone/>
            </a:pPr>
            <a:r>
              <a:rPr lang="cs" sz="3734">
                <a:solidFill>
                  <a:schemeClr val="dk2"/>
                </a:solidFill>
              </a:rPr>
              <a:t>Genusbestimmung durch Nachsilben</a:t>
            </a:r>
            <a:endParaRPr sz="4755"/>
          </a:p>
        </p:txBody>
      </p:sp>
      <p:sp>
        <p:nvSpPr>
          <p:cNvPr id="152" name="Google Shape;152;p24"/>
          <p:cNvSpPr txBox="1"/>
          <p:nvPr>
            <p:ph idx="1" type="body"/>
          </p:nvPr>
        </p:nvSpPr>
        <p:spPr>
          <a:xfrm>
            <a:off x="178200" y="432400"/>
            <a:ext cx="8654100" cy="4005600"/>
          </a:xfrm>
          <a:prstGeom prst="rect">
            <a:avLst/>
          </a:prstGeom>
        </p:spPr>
        <p:txBody>
          <a:bodyPr anchorCtr="0" anchor="t" bIns="91425" lIns="91425" spcFirstLastPara="1" rIns="91425" wrap="square" tIns="91425">
            <a:noAutofit/>
          </a:bodyPr>
          <a:lstStyle/>
          <a:p>
            <a:pPr indent="0" lvl="0" marL="0" rtl="0" algn="l">
              <a:lnSpc>
                <a:spcPct val="75000"/>
              </a:lnSpc>
              <a:spcBef>
                <a:spcPts val="0"/>
              </a:spcBef>
              <a:spcAft>
                <a:spcPts val="0"/>
              </a:spcAft>
              <a:buClr>
                <a:srgbClr val="000000"/>
              </a:buClr>
              <a:buSzPts val="852"/>
              <a:buFont typeface="Arial"/>
              <a:buNone/>
            </a:pPr>
            <a:r>
              <a:t/>
            </a:r>
            <a:endParaRPr sz="1309"/>
          </a:p>
          <a:p>
            <a:pPr indent="-280273" lvl="0" marL="457200" rtl="0" algn="l">
              <a:lnSpc>
                <a:spcPct val="100000"/>
              </a:lnSpc>
              <a:spcBef>
                <a:spcPts val="120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-keit</a:t>
            </a:r>
            <a:br>
              <a:rPr lang="cs" sz="1077"/>
            </a:br>
            <a:r>
              <a:rPr lang="cs" sz="1077"/>
              <a:t>Einigkeit, Einsamkeit, Geschwindigkeit, Heiterkeit, Müdigkeit, Sauberkeit,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-ik</a:t>
            </a:r>
            <a:br>
              <a:rPr lang="cs" sz="1077"/>
            </a:br>
            <a:r>
              <a:rPr lang="cs" sz="1077"/>
              <a:t>Fabrik, Klinik, Politik, Statistik, Technik,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-in</a:t>
            </a:r>
            <a:r>
              <a:rPr lang="cs" sz="1077"/>
              <a:t> (weibliche Berufsbezeichnungen)</a:t>
            </a:r>
            <a:br>
              <a:rPr lang="cs" sz="1077"/>
            </a:br>
            <a:r>
              <a:rPr lang="cs" sz="1077"/>
              <a:t>Ärztin, Köchin, Sekretärin, Schneiderin, Chemikerin,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-ion</a:t>
            </a:r>
            <a:br>
              <a:rPr lang="cs" sz="1077"/>
            </a:br>
            <a:r>
              <a:rPr lang="cs" sz="1077"/>
              <a:t>Aktion, Diskussion, Information, Nation, Position, Produktion, Region, Religion,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-ität</a:t>
            </a:r>
            <a:br>
              <a:rPr lang="cs" sz="1077"/>
            </a:br>
            <a:r>
              <a:rPr lang="cs" sz="1077"/>
              <a:t>Aggressivität, Aktivität, Humanität, Objektivität, Passivität, Stabilität,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-schaft</a:t>
            </a:r>
            <a:br>
              <a:rPr lang="cs" sz="1077"/>
            </a:br>
            <a:r>
              <a:rPr lang="cs" sz="1077"/>
              <a:t>Feindschaft, Freundschaft, Gesellschaft, Mannschaft, Meisterschaft, Partnerschaft,</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-ung</a:t>
            </a:r>
            <a:br>
              <a:rPr lang="cs" sz="1077"/>
            </a:br>
            <a:r>
              <a:rPr lang="cs" sz="1077"/>
              <a:t>Bewegung, Endung, Entfernung, Erziehung, Hoffnung, Umgehung, Zeitung, ...</a:t>
            </a:r>
            <a:endParaRPr sz="1077"/>
          </a:p>
          <a:p>
            <a:pPr indent="-280273" lvl="0" marL="457200" rtl="0" algn="l">
              <a:lnSpc>
                <a:spcPct val="100000"/>
              </a:lnSpc>
              <a:spcBef>
                <a:spcPts val="0"/>
              </a:spcBef>
              <a:spcAft>
                <a:spcPts val="0"/>
              </a:spcAft>
              <a:buClr>
                <a:srgbClr val="333333"/>
              </a:buClr>
              <a:buSzPts val="814"/>
              <a:buFont typeface="Verdana"/>
              <a:buChar char="●"/>
            </a:pPr>
            <a:r>
              <a:rPr lang="cs" sz="2317">
                <a:highlight>
                  <a:srgbClr val="F4CCCC"/>
                </a:highlight>
                <a:latin typeface="Amatic SC"/>
                <a:ea typeface="Amatic SC"/>
                <a:cs typeface="Amatic SC"/>
                <a:sym typeface="Amatic SC"/>
              </a:rPr>
              <a:t>-ur</a:t>
            </a:r>
            <a:br>
              <a:rPr lang="cs" sz="1077"/>
            </a:br>
            <a:r>
              <a:rPr lang="cs" sz="1077"/>
              <a:t>Agentur, Diktatur, Natur, Rasur, Rezeptur, Tastatur, Zensur, ...</a:t>
            </a:r>
            <a:endParaRPr sz="1013">
              <a:solidFill>
                <a:srgbClr val="333333"/>
              </a:solidFill>
              <a:highlight>
                <a:srgbClr val="FBFBFB"/>
              </a:highlight>
              <a:latin typeface="Verdana"/>
              <a:ea typeface="Verdana"/>
              <a:cs typeface="Verdana"/>
              <a:sym typeface="Verdana"/>
            </a:endParaRPr>
          </a:p>
          <a:p>
            <a:pPr indent="0" lvl="0" marL="0" rtl="0" algn="l">
              <a:lnSpc>
                <a:spcPct val="100000"/>
              </a:lnSpc>
              <a:spcBef>
                <a:spcPts val="500"/>
              </a:spcBef>
              <a:spcAft>
                <a:spcPts val="1200"/>
              </a:spcAft>
              <a:buSzPts val="852"/>
              <a:buNone/>
            </a:pPr>
            <a:r>
              <a:t/>
            </a:r>
            <a:endParaRPr sz="1595"/>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