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5" r:id="rId17"/>
    <p:sldId id="274" r:id="rId18"/>
    <p:sldId id="276" r:id="rId19"/>
    <p:sldId id="277" r:id="rId20"/>
    <p:sldId id="278" r:id="rId21"/>
    <p:sldId id="279" r:id="rId22"/>
    <p:sldId id="270" r:id="rId23"/>
    <p:sldId id="271" r:id="rId24"/>
    <p:sldId id="272"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1" autoAdjust="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4FD31-24AB-43E2-9EBD-FC674F745A0F}" type="datetimeFigureOut">
              <a:rPr lang="cs-CZ" smtClean="0"/>
              <a:t>20. 3. 2018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F5DA4-43B4-44C2-A2B5-02892CE4AD1C}" type="slidenum">
              <a:rPr lang="cs-CZ" smtClean="0"/>
              <a:t>‹#›</a:t>
            </a:fld>
            <a:endParaRPr lang="cs-CZ"/>
          </a:p>
        </p:txBody>
      </p:sp>
    </p:spTree>
    <p:extLst>
      <p:ext uri="{BB962C8B-B14F-4D97-AF65-F5344CB8AC3E}">
        <p14:creationId xmlns:p14="http://schemas.microsoft.com/office/powerpoint/2010/main" val="188626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Le</a:t>
            </a:r>
            <a:r>
              <a:rPr lang="cs-CZ"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décret fixant le statut des protestants dans le royaume de France, qui dorénavant pouvaient pratiquer leur religion en toute liberté. Cet édit d'Henri IV marqua la fin des guerres de religion entre catholiques et protestants</a:t>
            </a:r>
            <a:endParaRPr lang="cs-CZ"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5</a:t>
            </a:fld>
            <a:endParaRPr lang="cs-CZ"/>
          </a:p>
        </p:txBody>
      </p:sp>
    </p:spTree>
    <p:extLst>
      <p:ext uri="{BB962C8B-B14F-4D97-AF65-F5344CB8AC3E}">
        <p14:creationId xmlns:p14="http://schemas.microsoft.com/office/powerpoint/2010/main" val="22655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«ordures» en question désignaient les mots mal employés, la contamination du langage cultivé par les régionalismes et dialectalismes, les mots étrangers, les termes techniques et les jargons. </a:t>
            </a:r>
            <a:endParaRPr lang="cs-CZ"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6</a:t>
            </a:fld>
            <a:endParaRPr lang="cs-CZ"/>
          </a:p>
        </p:txBody>
      </p:sp>
    </p:spTree>
    <p:extLst>
      <p:ext uri="{BB962C8B-B14F-4D97-AF65-F5344CB8AC3E}">
        <p14:creationId xmlns:p14="http://schemas.microsoft.com/office/powerpoint/2010/main" val="36022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Autrement dit, l'apport des précieuses ne doit pas être considéré comme négligeable pour l'histoire de la langue française.</a:t>
            </a:r>
            <a:endParaRPr lang="cs-CZ" dirty="0"/>
          </a:p>
          <a:p>
            <a:endParaRPr lang="cs-CZ"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11</a:t>
            </a:fld>
            <a:endParaRPr lang="cs-CZ"/>
          </a:p>
        </p:txBody>
      </p:sp>
    </p:spTree>
    <p:extLst>
      <p:ext uri="{BB962C8B-B14F-4D97-AF65-F5344CB8AC3E}">
        <p14:creationId xmlns:p14="http://schemas.microsoft.com/office/powerpoint/2010/main" val="39029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FR" dirty="0"/>
              <a:t>.» On lui prête aussi cette phrase célèbre qu'il aurait prononcée juste avant de mourir:</a:t>
            </a:r>
            <a:endParaRPr lang="cs-CZ" dirty="0"/>
          </a:p>
          <a:p>
            <a:r>
              <a:rPr lang="fr-FR" dirty="0"/>
              <a:t>Mais cette phrase est également attribuée à Vaugelas.</a:t>
            </a:r>
            <a:endParaRPr lang="cs-CZ" dirty="0"/>
          </a:p>
          <a:p>
            <a:endParaRPr lang="cs-CZ"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23</a:t>
            </a:fld>
            <a:endParaRPr lang="cs-CZ"/>
          </a:p>
        </p:txBody>
      </p:sp>
    </p:spTree>
    <p:extLst>
      <p:ext uri="{BB962C8B-B14F-4D97-AF65-F5344CB8AC3E}">
        <p14:creationId xmlns:p14="http://schemas.microsoft.com/office/powerpoint/2010/main" val="157283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FR" sz="1200" kern="1200" dirty="0">
                <a:solidFill>
                  <a:schemeClr val="tx1"/>
                </a:solidFill>
                <a:effectLst/>
                <a:latin typeface="+mn-lt"/>
                <a:ea typeface="+mn-ea"/>
                <a:cs typeface="+mn-cs"/>
              </a:rPr>
              <a:t>La politique courante des membres de l'Académie fut de toujours privilégier l'étymologie (latine ou grecque) aux dépens de la prononciation</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première édition de la grammaire, qui contenait des simplifications et des approximations abusives, fut très vivement contestée et ridiculisée par d'éminents linguistes de l'époque. Peu importe les croyances sur ce sujet, l'Académie française n'a jamais exercé une réelle influence sur l'usage du français, bien que sa présence symbolique soit réelle chez les Français et les autres francophones. </a:t>
            </a:r>
            <a:endParaRPr lang="cs-CZ" dirty="0"/>
          </a:p>
          <a:p>
            <a:endParaRPr lang="cs-CZ"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24</a:t>
            </a:fld>
            <a:endParaRPr lang="cs-CZ"/>
          </a:p>
        </p:txBody>
      </p:sp>
    </p:spTree>
    <p:extLst>
      <p:ext uri="{BB962C8B-B14F-4D97-AF65-F5344CB8AC3E}">
        <p14:creationId xmlns:p14="http://schemas.microsoft.com/office/powerpoint/2010/main" val="369150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orthographe simplifiée dans des mots comme </a:t>
            </a:r>
            <a:r>
              <a:rPr lang="fr-FR" sz="1200" i="1" kern="1200" dirty="0" err="1">
                <a:solidFill>
                  <a:schemeClr val="tx1"/>
                </a:solidFill>
                <a:effectLst/>
                <a:latin typeface="+mn-lt"/>
                <a:ea typeface="+mn-ea"/>
                <a:cs typeface="+mn-cs"/>
              </a:rPr>
              <a:t>diferens</a:t>
            </a:r>
            <a:r>
              <a:rPr lang="fr-FR" sz="1200" kern="1200" dirty="0">
                <a:solidFill>
                  <a:schemeClr val="tx1"/>
                </a:solidFill>
                <a:effectLst/>
                <a:latin typeface="+mn-lt"/>
                <a:ea typeface="+mn-ea"/>
                <a:cs typeface="+mn-cs"/>
              </a:rPr>
              <a:t> (différents), </a:t>
            </a:r>
            <a:r>
              <a:rPr lang="fr-FR" sz="1200" i="1" kern="1200" dirty="0" err="1">
                <a:solidFill>
                  <a:schemeClr val="tx1"/>
                </a:solidFill>
                <a:effectLst/>
                <a:latin typeface="+mn-lt"/>
                <a:ea typeface="+mn-ea"/>
                <a:cs typeface="+mn-cs"/>
              </a:rPr>
              <a:t>prens</a:t>
            </a:r>
            <a:r>
              <a:rPr lang="fr-FR" sz="1200" kern="1200" dirty="0">
                <a:solidFill>
                  <a:schemeClr val="tx1"/>
                </a:solidFill>
                <a:effectLst/>
                <a:latin typeface="+mn-lt"/>
                <a:ea typeface="+mn-ea"/>
                <a:cs typeface="+mn-cs"/>
              </a:rPr>
              <a:t> (prends), </a:t>
            </a:r>
            <a:r>
              <a:rPr lang="fr-FR" sz="1200" i="1" kern="1200" dirty="0" err="1">
                <a:solidFill>
                  <a:schemeClr val="tx1"/>
                </a:solidFill>
                <a:effectLst/>
                <a:latin typeface="+mn-lt"/>
                <a:ea typeface="+mn-ea"/>
                <a:cs typeface="+mn-cs"/>
              </a:rPr>
              <a:t>dificiles</a:t>
            </a:r>
            <a:r>
              <a:rPr lang="fr-FR" sz="1200" kern="1200" dirty="0">
                <a:solidFill>
                  <a:schemeClr val="tx1"/>
                </a:solidFill>
                <a:effectLst/>
                <a:latin typeface="+mn-lt"/>
                <a:ea typeface="+mn-ea"/>
                <a:cs typeface="+mn-cs"/>
              </a:rPr>
              <a:t> (difficiles), </a:t>
            </a:r>
            <a:r>
              <a:rPr lang="fr-FR" sz="1200" i="1" kern="1200" dirty="0" err="1">
                <a:solidFill>
                  <a:schemeClr val="tx1"/>
                </a:solidFill>
                <a:effectLst/>
                <a:latin typeface="+mn-lt"/>
                <a:ea typeface="+mn-ea"/>
                <a:cs typeface="+mn-cs"/>
              </a:rPr>
              <a:t>aplication</a:t>
            </a:r>
            <a:r>
              <a:rPr lang="fr-FR" sz="1200" kern="1200" dirty="0">
                <a:solidFill>
                  <a:schemeClr val="tx1"/>
                </a:solidFill>
                <a:effectLst/>
                <a:latin typeface="+mn-lt"/>
                <a:ea typeface="+mn-ea"/>
                <a:cs typeface="+mn-cs"/>
              </a:rPr>
              <a:t> (application), </a:t>
            </a:r>
            <a:r>
              <a:rPr lang="fr-FR" sz="1200" i="1" kern="1200" dirty="0" err="1">
                <a:solidFill>
                  <a:schemeClr val="tx1"/>
                </a:solidFill>
                <a:effectLst/>
                <a:latin typeface="+mn-lt"/>
                <a:ea typeface="+mn-ea"/>
                <a:cs typeface="+mn-cs"/>
              </a:rPr>
              <a:t>stile</a:t>
            </a:r>
            <a:r>
              <a:rPr lang="fr-FR" sz="1200" kern="1200" dirty="0">
                <a:solidFill>
                  <a:schemeClr val="tx1"/>
                </a:solidFill>
                <a:effectLst/>
                <a:latin typeface="+mn-lt"/>
                <a:ea typeface="+mn-ea"/>
                <a:cs typeface="+mn-cs"/>
              </a:rPr>
              <a:t> (style). L'ouvrage fit scandale à l'époque et l'Académie l'ignora souverainement en ne s'en inspirant jamais. Le dictionnaire de Richelet, rapidement appelé «Le Richelet», obtint néanmoins un grand succès et devint le dictionnaire de référence de son époque.</a:t>
            </a:r>
          </a:p>
          <a:p>
            <a:endParaRPr lang="fr-FR"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26</a:t>
            </a:fld>
            <a:endParaRPr lang="cs-CZ"/>
          </a:p>
        </p:txBody>
      </p:sp>
    </p:spTree>
    <p:extLst>
      <p:ext uri="{BB962C8B-B14F-4D97-AF65-F5344CB8AC3E}">
        <p14:creationId xmlns:p14="http://schemas.microsoft.com/office/powerpoint/2010/main" val="275142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27</a:t>
            </a:fld>
            <a:endParaRPr lang="cs-CZ"/>
          </a:p>
        </p:txBody>
      </p:sp>
    </p:spTree>
    <p:extLst>
      <p:ext uri="{BB962C8B-B14F-4D97-AF65-F5344CB8AC3E}">
        <p14:creationId xmlns:p14="http://schemas.microsoft.com/office/powerpoint/2010/main" val="415355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même au XX</a:t>
            </a:r>
            <a:r>
              <a:rPr lang="fr-FR" baseline="30000" dirty="0"/>
              <a:t>e</a:t>
            </a:r>
            <a:r>
              <a:rPr lang="fr-FR" dirty="0"/>
              <a:t> siècle</a:t>
            </a:r>
            <a:r>
              <a:rPr lang="cs-CZ" dirty="0"/>
              <a:t> : </a:t>
            </a:r>
            <a:r>
              <a:rPr lang="fr-FR" dirty="0"/>
              <a:t>certaines instructions officielles de l'Éducation nationale les conseilleront afin de faciliter l'apprentissage du calcul, tout en imposant la forme officielle vicésimale. Non seulement, ces formes décimales seront encore utilisées dans certaines régions de France avec des variantes dans l'emploi (Lorraine, Franche-Comté, Ain, Pilat, Lyon, Beaujolais, Isère, etc.), mais elles deviendront officielles en Belgique, en Suisse, au Val-d'Aoste, au Burundi, au Rwanda et au Congo-Kinshasa. Cependant, la forme </a:t>
            </a:r>
            <a:r>
              <a:rPr lang="fr-FR" i="1" dirty="0"/>
              <a:t>huitante</a:t>
            </a:r>
            <a:r>
              <a:rPr lang="fr-FR" dirty="0"/>
              <a:t> (au lieu de </a:t>
            </a:r>
            <a:r>
              <a:rPr lang="fr-FR" i="1" dirty="0"/>
              <a:t>octante</a:t>
            </a:r>
            <a:r>
              <a:rPr lang="fr-FR" dirty="0"/>
              <a:t>) sera privilégiée dans les cantons de Vaud, du Valais et de Fribourg, mais </a:t>
            </a:r>
            <a:r>
              <a:rPr lang="fr-FR" i="1" dirty="0"/>
              <a:t>quatre-vingts</a:t>
            </a:r>
            <a:r>
              <a:rPr lang="fr-FR" dirty="0"/>
              <a:t> dans les autres cantons (Genève, Neuchâtel, Jura, Berne). À la fin du XX</a:t>
            </a:r>
            <a:r>
              <a:rPr lang="fr-FR" baseline="30000" dirty="0"/>
              <a:t>e</a:t>
            </a:r>
            <a:r>
              <a:rPr lang="fr-FR" dirty="0"/>
              <a:t> siècle, les francophones de Belgique délaisseront </a:t>
            </a:r>
            <a:r>
              <a:rPr lang="fr-FR" i="1" dirty="0"/>
              <a:t>octante</a:t>
            </a:r>
            <a:r>
              <a:rPr lang="fr-FR" dirty="0"/>
              <a:t> (pour </a:t>
            </a:r>
            <a:r>
              <a:rPr lang="fr-FR" i="1" dirty="0"/>
              <a:t>quatre-vingts</a:t>
            </a:r>
            <a:r>
              <a:rPr lang="fr-FR" dirty="0"/>
              <a:t>), mais conserveront </a:t>
            </a:r>
            <a:r>
              <a:rPr lang="fr-FR" i="1" dirty="0"/>
              <a:t>septante</a:t>
            </a:r>
            <a:r>
              <a:rPr lang="fr-FR" dirty="0"/>
              <a:t> et </a:t>
            </a:r>
            <a:r>
              <a:rPr lang="fr-FR" i="1" dirty="0"/>
              <a:t>nonante</a:t>
            </a:r>
            <a:r>
              <a:rPr lang="fr-FR" dirty="0"/>
              <a:t>. Quoi qu'il en soit, Claude Favre de Vaugelas et Gilles Ménage n'ont pas rendu un grand service à la langue française en la rendant plus complexe avec la numération vicésimale.</a:t>
            </a:r>
          </a:p>
          <a:p>
            <a:endParaRPr lang="fr-FR" dirty="0"/>
          </a:p>
        </p:txBody>
      </p:sp>
      <p:sp>
        <p:nvSpPr>
          <p:cNvPr id="4" name="Zástupný symbol pro číslo snímku 3"/>
          <p:cNvSpPr>
            <a:spLocks noGrp="1"/>
          </p:cNvSpPr>
          <p:nvPr>
            <p:ph type="sldNum" sz="quarter" idx="10"/>
          </p:nvPr>
        </p:nvSpPr>
        <p:spPr/>
        <p:txBody>
          <a:bodyPr/>
          <a:lstStyle/>
          <a:p>
            <a:fld id="{A22F5DA4-43B4-44C2-A2B5-02892CE4AD1C}" type="slidenum">
              <a:rPr lang="cs-CZ" smtClean="0"/>
              <a:t>29</a:t>
            </a:fld>
            <a:endParaRPr lang="cs-CZ"/>
          </a:p>
        </p:txBody>
      </p:sp>
    </p:spTree>
    <p:extLst>
      <p:ext uri="{BB962C8B-B14F-4D97-AF65-F5344CB8AC3E}">
        <p14:creationId xmlns:p14="http://schemas.microsoft.com/office/powerpoint/2010/main" val="242415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3613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77232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341189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23832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56797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75E163D-266B-4FFD-B4E8-5162CCDD1184}" type="datetimeFigureOut">
              <a:rPr lang="cs-CZ" smtClean="0"/>
              <a:t>20. 3. 2018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38561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75E163D-266B-4FFD-B4E8-5162CCDD1184}" type="datetimeFigureOut">
              <a:rPr lang="cs-CZ" smtClean="0"/>
              <a:t>20. 3. 2018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8531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75E163D-266B-4FFD-B4E8-5162CCDD1184}" type="datetimeFigureOut">
              <a:rPr lang="cs-CZ" smtClean="0"/>
              <a:t>20. 3. 2018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47776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75E163D-266B-4FFD-B4E8-5162CCDD1184}" type="datetimeFigureOut">
              <a:rPr lang="cs-CZ" smtClean="0"/>
              <a:t>20. 3. 2018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4305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75E163D-266B-4FFD-B4E8-5162CCDD1184}" type="datetimeFigureOut">
              <a:rPr lang="cs-CZ" smtClean="0"/>
              <a:t>20. 3. 2018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2385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75E163D-266B-4FFD-B4E8-5162CCDD1184}" type="datetimeFigureOut">
              <a:rPr lang="cs-CZ" smtClean="0"/>
              <a:t>20. 3. 2018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A7AB0ED-4509-4732-A12C-54E6DA5B9D3F}" type="slidenum">
              <a:rPr lang="cs-CZ" smtClean="0"/>
              <a:t>‹#›</a:t>
            </a:fld>
            <a:endParaRPr lang="cs-CZ"/>
          </a:p>
        </p:txBody>
      </p:sp>
    </p:spTree>
    <p:extLst>
      <p:ext uri="{BB962C8B-B14F-4D97-AF65-F5344CB8AC3E}">
        <p14:creationId xmlns:p14="http://schemas.microsoft.com/office/powerpoint/2010/main" val="174890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E163D-266B-4FFD-B4E8-5162CCDD1184}" type="datetimeFigureOut">
              <a:rPr lang="cs-CZ" smtClean="0"/>
              <a:t>20. 3. 2018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AB0ED-4509-4732-A12C-54E6DA5B9D3F}" type="slidenum">
              <a:rPr lang="cs-CZ" smtClean="0"/>
              <a:t>‹#›</a:t>
            </a:fld>
            <a:endParaRPr lang="cs-CZ"/>
          </a:p>
        </p:txBody>
      </p:sp>
    </p:spTree>
    <p:extLst>
      <p:ext uri="{BB962C8B-B14F-4D97-AF65-F5344CB8AC3E}">
        <p14:creationId xmlns:p14="http://schemas.microsoft.com/office/powerpoint/2010/main" val="210020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fr-FR" b="1" dirty="0"/>
              <a:t>Le français</a:t>
            </a:r>
            <a:br>
              <a:rPr lang="fr-FR" b="1" dirty="0"/>
            </a:br>
            <a:r>
              <a:rPr lang="fr-FR" b="1" dirty="0"/>
              <a:t>au Grand Siècle</a:t>
            </a:r>
            <a:endParaRPr lang="cs-CZ" dirty="0"/>
          </a:p>
        </p:txBody>
      </p:sp>
    </p:spTree>
    <p:extLst>
      <p:ext uri="{BB962C8B-B14F-4D97-AF65-F5344CB8AC3E}">
        <p14:creationId xmlns:p14="http://schemas.microsoft.com/office/powerpoint/2010/main" val="11748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Une langue de classe </a:t>
            </a:r>
            <a:endParaRPr lang="cs-CZ" dirty="0"/>
          </a:p>
        </p:txBody>
      </p:sp>
      <p:sp>
        <p:nvSpPr>
          <p:cNvPr id="3" name="Zástupný symbol pro obsah 2"/>
          <p:cNvSpPr>
            <a:spLocks noGrp="1"/>
          </p:cNvSpPr>
          <p:nvPr>
            <p:ph idx="1"/>
          </p:nvPr>
        </p:nvSpPr>
        <p:spPr/>
        <p:txBody>
          <a:bodyPr>
            <a:normAutofit fontScale="92500" lnSpcReduction="20000"/>
          </a:bodyPr>
          <a:lstStyle/>
          <a:p>
            <a:r>
              <a:rPr lang="fr-FR" dirty="0"/>
              <a:t>une langue officielle, courtisane, aristocratique et bourgeoise, littéraire et académique</a:t>
            </a:r>
            <a:endParaRPr lang="cs-CZ" dirty="0"/>
          </a:p>
          <a:p>
            <a:r>
              <a:rPr lang="fr-FR" dirty="0"/>
              <a:t>moins d'un million de Français sur 20 millions </a:t>
            </a:r>
            <a:endParaRPr lang="cs-CZ" dirty="0"/>
          </a:p>
          <a:p>
            <a:r>
              <a:rPr lang="fr-FR" dirty="0"/>
              <a:t>Les nobles </a:t>
            </a:r>
            <a:r>
              <a:rPr lang="cs-CZ" dirty="0"/>
              <a:t>= </a:t>
            </a:r>
            <a:r>
              <a:rPr lang="fr-FR" dirty="0"/>
              <a:t>4000 personnes à la cour, le reste </a:t>
            </a:r>
            <a:r>
              <a:rPr lang="cs-CZ" dirty="0"/>
              <a:t>= </a:t>
            </a:r>
            <a:r>
              <a:rPr lang="fr-FR" dirty="0"/>
              <a:t>bourgeois</a:t>
            </a:r>
            <a:r>
              <a:rPr lang="cs-CZ" dirty="0" err="1"/>
              <a:t>ie</a:t>
            </a:r>
            <a:r>
              <a:rPr lang="fr-FR" dirty="0"/>
              <a:t> </a:t>
            </a:r>
            <a:endParaRPr lang="cs-CZ" dirty="0"/>
          </a:p>
          <a:p>
            <a:r>
              <a:rPr lang="cs-CZ" dirty="0" err="1"/>
              <a:t>Langue</a:t>
            </a:r>
            <a:r>
              <a:rPr lang="fr-FR" dirty="0"/>
              <a:t> du monde élégant et cultivé</a:t>
            </a:r>
            <a:endParaRPr lang="cs-CZ" dirty="0"/>
          </a:p>
          <a:p>
            <a:r>
              <a:rPr lang="cs-CZ" dirty="0" err="1"/>
              <a:t>le</a:t>
            </a:r>
            <a:r>
              <a:rPr lang="fr-FR" dirty="0"/>
              <a:t> vocabulaire, appauvri par un purisme</a:t>
            </a:r>
            <a:r>
              <a:rPr lang="cs-CZ" dirty="0"/>
              <a:t>,</a:t>
            </a:r>
            <a:r>
              <a:rPr lang="fr-FR" dirty="0"/>
              <a:t> ne s'enrichit pas</a:t>
            </a:r>
            <a:endParaRPr lang="cs-CZ" dirty="0"/>
          </a:p>
          <a:p>
            <a:r>
              <a:rPr lang="fr-FR" dirty="0"/>
              <a:t>sauf </a:t>
            </a:r>
            <a:r>
              <a:rPr lang="cs-CZ" dirty="0"/>
              <a:t>: des </a:t>
            </a:r>
            <a:r>
              <a:rPr lang="fr-FR" dirty="0"/>
              <a:t>emprunts à l'italien (188 mots), à l'espagnol (103 mots), au néerlandais (52 mots) et à l'allemand (27 mots)</a:t>
            </a:r>
            <a:endParaRPr lang="cs-CZ" dirty="0"/>
          </a:p>
          <a:p>
            <a:r>
              <a:rPr lang="fr-FR" dirty="0"/>
              <a:t>la phrase</a:t>
            </a:r>
            <a:r>
              <a:rPr lang="cs-CZ" dirty="0"/>
              <a:t> </a:t>
            </a:r>
            <a:r>
              <a:rPr lang="fr-FR" dirty="0"/>
              <a:t>se raccourcit et se simplifia </a:t>
            </a:r>
            <a:endParaRPr lang="cs-CZ" dirty="0"/>
          </a:p>
          <a:p>
            <a:r>
              <a:rPr lang="fr-FR" dirty="0"/>
              <a:t>la grammaire</a:t>
            </a:r>
            <a:r>
              <a:rPr lang="cs-CZ" dirty="0"/>
              <a:t> : </a:t>
            </a:r>
            <a:r>
              <a:rPr lang="fr-FR" dirty="0"/>
              <a:t>la disparition du -</a:t>
            </a:r>
            <a:r>
              <a:rPr lang="fr-FR" b="1" i="1" dirty="0"/>
              <a:t>s</a:t>
            </a:r>
            <a:r>
              <a:rPr lang="fr-FR" dirty="0"/>
              <a:t> du pluriel dans la prononciation, depuis, uniquement un signe orthographique</a:t>
            </a:r>
            <a:endParaRPr lang="cs-CZ" dirty="0"/>
          </a:p>
          <a:p>
            <a:endParaRPr lang="cs-CZ" dirty="0"/>
          </a:p>
        </p:txBody>
      </p:sp>
    </p:spTree>
    <p:extLst>
      <p:ext uri="{BB962C8B-B14F-4D97-AF65-F5344CB8AC3E}">
        <p14:creationId xmlns:p14="http://schemas.microsoft.com/office/powerpoint/2010/main" val="40338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7977" y="209006"/>
            <a:ext cx="10937966" cy="6400800"/>
          </a:xfrm>
        </p:spPr>
        <p:txBody>
          <a:bodyPr>
            <a:normAutofit fontScale="85000" lnSpcReduction="20000"/>
          </a:bodyPr>
          <a:lstStyle/>
          <a:p>
            <a:r>
              <a:rPr lang="fr-FR" dirty="0"/>
              <a:t>Les écrivains se soum</a:t>
            </a:r>
            <a:r>
              <a:rPr lang="cs-CZ" dirty="0" err="1"/>
              <a:t>ett</a:t>
            </a:r>
            <a:r>
              <a:rPr lang="fr-FR" dirty="0"/>
              <a:t>ent au conservatisme de la langue «distinguée», «art de dire noblement des riens»</a:t>
            </a:r>
            <a:endParaRPr lang="cs-CZ" dirty="0"/>
          </a:p>
          <a:p>
            <a:r>
              <a:rPr lang="fr-FR" dirty="0"/>
              <a:t>La langue littéraire </a:t>
            </a:r>
            <a:r>
              <a:rPr lang="cs-CZ" dirty="0"/>
              <a:t>: </a:t>
            </a:r>
            <a:r>
              <a:rPr lang="fr-FR" dirty="0"/>
              <a:t>moins une entreprise individuelle</a:t>
            </a:r>
            <a:r>
              <a:rPr lang="cs-CZ" dirty="0"/>
              <a:t>, plus </a:t>
            </a:r>
            <a:r>
              <a:rPr lang="cs-CZ" dirty="0" err="1"/>
              <a:t>une</a:t>
            </a:r>
            <a:r>
              <a:rPr lang="cs-CZ" dirty="0"/>
              <a:t> </a:t>
            </a:r>
            <a:r>
              <a:rPr lang="fr-FR" dirty="0"/>
              <a:t>œuvre collective</a:t>
            </a:r>
            <a:endParaRPr lang="cs-CZ" dirty="0"/>
          </a:p>
          <a:p>
            <a:r>
              <a:rPr lang="fr-FR" dirty="0"/>
              <a:t>la langue française </a:t>
            </a:r>
            <a:r>
              <a:rPr lang="cs-CZ" dirty="0"/>
              <a:t>= </a:t>
            </a:r>
            <a:r>
              <a:rPr lang="fr-FR" dirty="0"/>
              <a:t>une forme d'art impos</a:t>
            </a:r>
            <a:r>
              <a:rPr lang="cs-CZ" dirty="0" err="1"/>
              <a:t>ée</a:t>
            </a:r>
            <a:r>
              <a:rPr lang="fr-FR" dirty="0"/>
              <a:t> à la société cultivée de Paris</a:t>
            </a:r>
            <a:endParaRPr lang="cs-CZ" dirty="0"/>
          </a:p>
          <a:p>
            <a:r>
              <a:rPr lang="fr-FR" dirty="0"/>
              <a:t>l'époque des «précieuses» </a:t>
            </a:r>
            <a:r>
              <a:rPr lang="cs-CZ" dirty="0"/>
              <a:t>= </a:t>
            </a:r>
            <a:r>
              <a:rPr lang="fr-FR" dirty="0"/>
              <a:t>l'affaire des dames</a:t>
            </a:r>
            <a:endParaRPr lang="cs-CZ" dirty="0"/>
          </a:p>
          <a:p>
            <a:pPr lvl="1"/>
            <a:r>
              <a:rPr lang="fr-FR" dirty="0"/>
              <a:t>Popularisé</a:t>
            </a:r>
            <a:r>
              <a:rPr lang="cs-CZ" dirty="0"/>
              <a:t> par </a:t>
            </a:r>
            <a:r>
              <a:rPr lang="fr-FR" dirty="0"/>
              <a:t>Molière </a:t>
            </a:r>
            <a:endParaRPr lang="cs-CZ" dirty="0"/>
          </a:p>
          <a:p>
            <a:pPr lvl="1"/>
            <a:r>
              <a:rPr lang="fr-FR" dirty="0">
                <a:solidFill>
                  <a:srgbClr val="FF0000"/>
                </a:solidFill>
              </a:rPr>
              <a:t>dans sa pièce </a:t>
            </a:r>
            <a:endParaRPr lang="cs-CZ" dirty="0">
              <a:solidFill>
                <a:srgbClr val="FF0000"/>
              </a:solidFill>
            </a:endParaRPr>
          </a:p>
          <a:p>
            <a:pPr lvl="1"/>
            <a:r>
              <a:rPr lang="fr-FR" i="1" dirty="0">
                <a:solidFill>
                  <a:srgbClr val="FF0000"/>
                </a:solidFill>
              </a:rPr>
              <a:t>Les Précieuses ridicules </a:t>
            </a:r>
            <a:r>
              <a:rPr lang="fr-FR" dirty="0">
                <a:solidFill>
                  <a:srgbClr val="FF0000"/>
                </a:solidFill>
              </a:rPr>
              <a:t>de 1659</a:t>
            </a:r>
            <a:endParaRPr lang="cs-CZ" dirty="0">
              <a:solidFill>
                <a:srgbClr val="FF0000"/>
              </a:solidFill>
            </a:endParaRPr>
          </a:p>
          <a:p>
            <a:pPr lvl="1"/>
            <a:r>
              <a:rPr lang="cs-CZ" dirty="0"/>
              <a:t>Les </a:t>
            </a:r>
            <a:r>
              <a:rPr lang="fr-FR" dirty="0"/>
              <a:t>principes des précieuses </a:t>
            </a:r>
            <a:r>
              <a:rPr lang="cs-CZ" dirty="0"/>
              <a:t>: </a:t>
            </a:r>
            <a:r>
              <a:rPr lang="fr-FR" dirty="0"/>
              <a:t>désigner des réalités quotidiennes en les nommant autrement</a:t>
            </a:r>
            <a:r>
              <a:rPr lang="cs-CZ" dirty="0"/>
              <a:t> :</a:t>
            </a:r>
          </a:p>
          <a:p>
            <a:pPr lvl="2"/>
            <a:r>
              <a:rPr lang="cs-CZ" dirty="0">
                <a:solidFill>
                  <a:srgbClr val="FF0000"/>
                </a:solidFill>
              </a:rPr>
              <a:t>?</a:t>
            </a:r>
            <a:r>
              <a:rPr lang="fr-FR" dirty="0">
                <a:solidFill>
                  <a:srgbClr val="FF0000"/>
                </a:solidFill>
              </a:rPr>
              <a:t> </a:t>
            </a:r>
            <a:r>
              <a:rPr lang="cs-CZ" dirty="0">
                <a:solidFill>
                  <a:srgbClr val="FF0000"/>
                </a:solidFill>
              </a:rPr>
              <a:t>= </a:t>
            </a:r>
            <a:r>
              <a:rPr lang="fr-FR" i="1" dirty="0">
                <a:solidFill>
                  <a:srgbClr val="FF0000"/>
                </a:solidFill>
              </a:rPr>
              <a:t>écluses du cerveau</a:t>
            </a:r>
            <a:endParaRPr lang="cs-CZ" i="1" dirty="0">
              <a:solidFill>
                <a:srgbClr val="FF0000"/>
              </a:solidFill>
            </a:endParaRPr>
          </a:p>
          <a:p>
            <a:pPr lvl="2"/>
            <a:r>
              <a:rPr lang="fr-FR" dirty="0">
                <a:solidFill>
                  <a:srgbClr val="FF0000"/>
                </a:solidFill>
              </a:rPr>
              <a:t>le ne</a:t>
            </a:r>
            <a:r>
              <a:rPr lang="cs-CZ" dirty="0">
                <a:solidFill>
                  <a:srgbClr val="FF0000"/>
                </a:solidFill>
              </a:rPr>
              <a:t>z</a:t>
            </a:r>
          </a:p>
          <a:p>
            <a:pPr lvl="2"/>
            <a:r>
              <a:rPr lang="cs-CZ" dirty="0">
                <a:solidFill>
                  <a:srgbClr val="FF0000"/>
                </a:solidFill>
              </a:rPr>
              <a:t>? =</a:t>
            </a:r>
            <a:r>
              <a:rPr lang="fr-FR" dirty="0">
                <a:solidFill>
                  <a:srgbClr val="FF0000"/>
                </a:solidFill>
              </a:rPr>
              <a:t> </a:t>
            </a:r>
            <a:r>
              <a:rPr lang="fr-FR" i="1" dirty="0">
                <a:solidFill>
                  <a:srgbClr val="FF0000"/>
                </a:solidFill>
              </a:rPr>
              <a:t>les coussinets d'amour</a:t>
            </a:r>
            <a:r>
              <a:rPr lang="fr-FR" dirty="0">
                <a:solidFill>
                  <a:srgbClr val="FF0000"/>
                </a:solidFill>
              </a:rPr>
              <a:t>, </a:t>
            </a:r>
            <a:endParaRPr lang="cs-CZ" dirty="0">
              <a:solidFill>
                <a:srgbClr val="FF0000"/>
              </a:solidFill>
            </a:endParaRPr>
          </a:p>
          <a:p>
            <a:pPr lvl="2"/>
            <a:r>
              <a:rPr lang="fr-FR" dirty="0">
                <a:solidFill>
                  <a:srgbClr val="FF0000"/>
                </a:solidFill>
              </a:rPr>
              <a:t>les seins</a:t>
            </a:r>
            <a:endParaRPr lang="cs-CZ" dirty="0">
              <a:solidFill>
                <a:srgbClr val="FF0000"/>
              </a:solidFill>
            </a:endParaRPr>
          </a:p>
          <a:p>
            <a:pPr lvl="2"/>
            <a:r>
              <a:rPr lang="cs-CZ" i="1" dirty="0">
                <a:solidFill>
                  <a:srgbClr val="FF0000"/>
                </a:solidFill>
              </a:rPr>
              <a:t>? = </a:t>
            </a:r>
            <a:r>
              <a:rPr lang="fr-FR" i="1" dirty="0">
                <a:solidFill>
                  <a:srgbClr val="FF0000"/>
                </a:solidFill>
              </a:rPr>
              <a:t>le conseiller des grâces</a:t>
            </a:r>
            <a:endParaRPr lang="cs-CZ" dirty="0">
              <a:solidFill>
                <a:srgbClr val="FF0000"/>
              </a:solidFill>
            </a:endParaRPr>
          </a:p>
          <a:p>
            <a:pPr lvl="2"/>
            <a:r>
              <a:rPr lang="fr-FR" dirty="0">
                <a:solidFill>
                  <a:srgbClr val="FF0000"/>
                </a:solidFill>
              </a:rPr>
              <a:t>le miroir </a:t>
            </a:r>
            <a:endParaRPr lang="cs-CZ" dirty="0">
              <a:solidFill>
                <a:srgbClr val="FF0000"/>
              </a:solidFill>
            </a:endParaRPr>
          </a:p>
          <a:p>
            <a:pPr lvl="2"/>
            <a:r>
              <a:rPr lang="cs-CZ" i="1" dirty="0">
                <a:solidFill>
                  <a:srgbClr val="FF0000"/>
                </a:solidFill>
              </a:rPr>
              <a:t>? = </a:t>
            </a:r>
            <a:r>
              <a:rPr lang="fr-FR" i="1" dirty="0">
                <a:solidFill>
                  <a:srgbClr val="FF0000"/>
                </a:solidFill>
              </a:rPr>
              <a:t>l'affronteur des temps</a:t>
            </a:r>
            <a:endParaRPr lang="cs-CZ" dirty="0">
              <a:solidFill>
                <a:srgbClr val="FF0000"/>
              </a:solidFill>
            </a:endParaRPr>
          </a:p>
          <a:p>
            <a:pPr lvl="2"/>
            <a:r>
              <a:rPr lang="fr-FR" dirty="0">
                <a:solidFill>
                  <a:srgbClr val="FF0000"/>
                </a:solidFill>
              </a:rPr>
              <a:t> le chapeau </a:t>
            </a:r>
            <a:endParaRPr lang="cs-CZ" dirty="0">
              <a:solidFill>
                <a:srgbClr val="FF0000"/>
              </a:solidFill>
            </a:endParaRPr>
          </a:p>
          <a:p>
            <a:pPr lvl="2"/>
            <a:r>
              <a:rPr lang="fr-FR" dirty="0">
                <a:solidFill>
                  <a:srgbClr val="FF0000"/>
                </a:solidFill>
              </a:rPr>
              <a:t> </a:t>
            </a:r>
            <a:r>
              <a:rPr lang="cs-CZ" dirty="0">
                <a:solidFill>
                  <a:srgbClr val="FF0000"/>
                </a:solidFill>
              </a:rPr>
              <a:t>? = </a:t>
            </a:r>
            <a:r>
              <a:rPr lang="fr-FR" dirty="0">
                <a:solidFill>
                  <a:srgbClr val="FF0000"/>
                </a:solidFill>
              </a:rPr>
              <a:t>le visage de l’âme </a:t>
            </a:r>
            <a:endParaRPr lang="cs-CZ" dirty="0">
              <a:solidFill>
                <a:srgbClr val="FF0000"/>
              </a:solidFill>
            </a:endParaRPr>
          </a:p>
          <a:p>
            <a:pPr lvl="2"/>
            <a:r>
              <a:rPr lang="cs-CZ" dirty="0" err="1">
                <a:solidFill>
                  <a:srgbClr val="FF0000"/>
                </a:solidFill>
              </a:rPr>
              <a:t>le</a:t>
            </a:r>
            <a:r>
              <a:rPr lang="cs-CZ" dirty="0">
                <a:solidFill>
                  <a:srgbClr val="FF0000"/>
                </a:solidFill>
              </a:rPr>
              <a:t> </a:t>
            </a:r>
            <a:r>
              <a:rPr lang="cs-CZ" dirty="0" err="1">
                <a:solidFill>
                  <a:srgbClr val="FF0000"/>
                </a:solidFill>
              </a:rPr>
              <a:t>discours</a:t>
            </a:r>
            <a:endParaRPr lang="cs-CZ" dirty="0">
              <a:solidFill>
                <a:srgbClr val="FF0000"/>
              </a:solidFill>
            </a:endParaRPr>
          </a:p>
          <a:p>
            <a:pPr lvl="2"/>
            <a:r>
              <a:rPr lang="cs-CZ" dirty="0">
                <a:solidFill>
                  <a:srgbClr val="FF0000"/>
                </a:solidFill>
              </a:rPr>
              <a:t>? = </a:t>
            </a:r>
            <a:r>
              <a:rPr lang="fr-FR" dirty="0">
                <a:solidFill>
                  <a:srgbClr val="FF0000"/>
                </a:solidFill>
              </a:rPr>
              <a:t>les miroirs de l'âme </a:t>
            </a:r>
            <a:endParaRPr lang="cs-CZ" dirty="0">
              <a:solidFill>
                <a:srgbClr val="FF0000"/>
              </a:solidFill>
            </a:endParaRPr>
          </a:p>
          <a:p>
            <a:pPr lvl="2"/>
            <a:r>
              <a:rPr lang="cs-CZ" dirty="0">
                <a:solidFill>
                  <a:srgbClr val="FF0000"/>
                </a:solidFill>
              </a:rPr>
              <a:t>les </a:t>
            </a:r>
            <a:r>
              <a:rPr lang="cs-CZ" dirty="0" err="1">
                <a:solidFill>
                  <a:srgbClr val="FF0000"/>
                </a:solidFill>
              </a:rPr>
              <a:t>yeux</a:t>
            </a:r>
            <a:endParaRPr lang="cs-CZ" dirty="0">
              <a:solidFill>
                <a:srgbClr val="FF0000"/>
              </a:solidFill>
            </a:endParaRPr>
          </a:p>
          <a:p>
            <a:pPr lvl="2"/>
            <a:r>
              <a:rPr lang="fr-FR" dirty="0"/>
              <a:t>des mots nouveaux </a:t>
            </a:r>
            <a:r>
              <a:rPr lang="cs-CZ" dirty="0"/>
              <a:t>: </a:t>
            </a:r>
            <a:r>
              <a:rPr lang="fr-FR" i="1" dirty="0"/>
              <a:t>débrutaliser</a:t>
            </a:r>
            <a:r>
              <a:rPr lang="fr-FR" dirty="0"/>
              <a:t>, </a:t>
            </a:r>
            <a:r>
              <a:rPr lang="fr-FR" i="1" dirty="0"/>
              <a:t>importamment</a:t>
            </a:r>
            <a:r>
              <a:rPr lang="fr-FR" dirty="0"/>
              <a:t>, </a:t>
            </a:r>
            <a:r>
              <a:rPr lang="fr-FR" i="1" dirty="0"/>
              <a:t>soupireur</a:t>
            </a:r>
            <a:r>
              <a:rPr lang="fr-FR" dirty="0"/>
              <a:t>, etc. </a:t>
            </a:r>
            <a:r>
              <a:rPr lang="cs-CZ" dirty="0"/>
              <a:t>(</a:t>
            </a:r>
            <a:r>
              <a:rPr lang="cs-CZ" dirty="0" err="1"/>
              <a:t>disparus</a:t>
            </a:r>
            <a:r>
              <a:rPr lang="cs-CZ" dirty="0"/>
              <a:t>)</a:t>
            </a:r>
          </a:p>
          <a:p>
            <a:pPr lvl="2"/>
            <a:r>
              <a:rPr lang="fr-FR" dirty="0"/>
              <a:t>Survécu</a:t>
            </a:r>
            <a:r>
              <a:rPr lang="cs-CZ" dirty="0"/>
              <a:t>s </a:t>
            </a:r>
            <a:r>
              <a:rPr lang="fr-FR" dirty="0"/>
              <a:t>: </a:t>
            </a:r>
            <a:r>
              <a:rPr lang="fr-FR" i="1" dirty="0"/>
              <a:t>s'encanailler</a:t>
            </a:r>
            <a:r>
              <a:rPr lang="fr-FR" dirty="0"/>
              <a:t>, </a:t>
            </a:r>
            <a:r>
              <a:rPr lang="fr-FR" i="1" dirty="0"/>
              <a:t>féliciter</a:t>
            </a:r>
            <a:r>
              <a:rPr lang="fr-FR" dirty="0"/>
              <a:t>, </a:t>
            </a:r>
            <a:r>
              <a:rPr lang="fr-FR" i="1" dirty="0"/>
              <a:t>s'enthousiasmer</a:t>
            </a:r>
            <a:r>
              <a:rPr lang="fr-FR" dirty="0"/>
              <a:t>, </a:t>
            </a:r>
            <a:r>
              <a:rPr lang="fr-FR" i="1" dirty="0"/>
              <a:t>bravoure</a:t>
            </a:r>
            <a:r>
              <a:rPr lang="fr-FR" dirty="0"/>
              <a:t>, </a:t>
            </a:r>
            <a:r>
              <a:rPr lang="fr-FR" i="1" dirty="0"/>
              <a:t>anonyme</a:t>
            </a:r>
            <a:r>
              <a:rPr lang="fr-FR" dirty="0"/>
              <a:t>, </a:t>
            </a:r>
            <a:r>
              <a:rPr lang="fr-FR" i="1" dirty="0"/>
              <a:t>incontestable</a:t>
            </a:r>
            <a:r>
              <a:rPr lang="fr-FR" dirty="0"/>
              <a:t>, </a:t>
            </a:r>
            <a:r>
              <a:rPr lang="fr-FR" i="1" dirty="0"/>
              <a:t>pommade</a:t>
            </a:r>
            <a:r>
              <a:rPr lang="fr-FR" dirty="0"/>
              <a:t>, etc. </a:t>
            </a:r>
            <a:endParaRPr lang="cs-CZ"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331028"/>
            <a:ext cx="1608627" cy="3026229"/>
          </a:xfrm>
          <a:prstGeom prst="rect">
            <a:avLst/>
          </a:prstGeom>
        </p:spPr>
      </p:pic>
    </p:spTree>
    <p:extLst>
      <p:ext uri="{BB962C8B-B14F-4D97-AF65-F5344CB8AC3E}">
        <p14:creationId xmlns:p14="http://schemas.microsoft.com/office/powerpoint/2010/main" val="231302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fade">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fade">
                                      <p:cBhvr>
                                        <p:cTn id="107" dur="500"/>
                                        <p:tgtEl>
                                          <p:spTgt spid="3">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Effect transition="in" filter="fade">
                                      <p:cBhvr>
                                        <p:cTn id="112"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91886"/>
            <a:ext cx="10515600" cy="5785077"/>
          </a:xfrm>
        </p:spPr>
        <p:txBody>
          <a:bodyPr/>
          <a:lstStyle/>
          <a:p>
            <a:r>
              <a:rPr lang="cs-CZ" b="1" dirty="0" err="1"/>
              <a:t>D´autres</a:t>
            </a:r>
            <a:r>
              <a:rPr lang="cs-CZ" b="1" dirty="0"/>
              <a:t> </a:t>
            </a:r>
            <a:r>
              <a:rPr lang="cs-CZ" b="1" dirty="0" err="1"/>
              <a:t>expressions</a:t>
            </a:r>
            <a:r>
              <a:rPr lang="cs-CZ" b="1" dirty="0"/>
              <a:t> :</a:t>
            </a:r>
          </a:p>
          <a:p>
            <a:r>
              <a:rPr lang="fr-FR" dirty="0"/>
              <a:t>« travestir sa pensée », </a:t>
            </a:r>
            <a:endParaRPr lang="cs-CZ" dirty="0"/>
          </a:p>
          <a:p>
            <a:r>
              <a:rPr lang="fr-FR" dirty="0"/>
              <a:t>« châtier la langue », </a:t>
            </a:r>
            <a:endParaRPr lang="cs-CZ" dirty="0"/>
          </a:p>
          <a:p>
            <a:r>
              <a:rPr lang="fr-FR" dirty="0"/>
              <a:t>« un billet doux », </a:t>
            </a:r>
            <a:endParaRPr lang="cs-CZ" dirty="0"/>
          </a:p>
          <a:p>
            <a:r>
              <a:rPr lang="fr-FR" dirty="0"/>
              <a:t>« le mot me manque », </a:t>
            </a:r>
            <a:endParaRPr lang="cs-CZ" dirty="0"/>
          </a:p>
          <a:p>
            <a:r>
              <a:rPr lang="fr-FR" dirty="0"/>
              <a:t>« être brouillé avec quelqu’un »,</a:t>
            </a:r>
            <a:endParaRPr lang="cs-CZ" dirty="0"/>
          </a:p>
          <a:p>
            <a:r>
              <a:rPr lang="fr-FR" dirty="0"/>
              <a:t> « avoir de l’esprit », </a:t>
            </a:r>
            <a:endParaRPr lang="cs-CZ" dirty="0"/>
          </a:p>
          <a:p>
            <a:r>
              <a:rPr lang="fr-FR" dirty="0"/>
              <a:t>« perdre son sérieux »,</a:t>
            </a:r>
            <a:endParaRPr lang="cs-CZ" dirty="0"/>
          </a:p>
          <a:p>
            <a:r>
              <a:rPr lang="fr-FR" dirty="0"/>
              <a:t> « briller dans la conversation »</a:t>
            </a:r>
            <a:endParaRPr lang="cs-CZ" dirty="0"/>
          </a:p>
          <a:p>
            <a:r>
              <a:rPr lang="cs-CZ" dirty="0" err="1">
                <a:solidFill>
                  <a:srgbClr val="FF0000"/>
                </a:solidFill>
              </a:rPr>
              <a:t>Devoir</a:t>
            </a:r>
            <a:r>
              <a:rPr lang="cs-CZ" dirty="0">
                <a:solidFill>
                  <a:srgbClr val="FF0000"/>
                </a:solidFill>
              </a:rPr>
              <a:t> : </a:t>
            </a:r>
            <a:r>
              <a:rPr lang="cs-CZ" dirty="0" err="1">
                <a:solidFill>
                  <a:srgbClr val="FF0000"/>
                </a:solidFill>
              </a:rPr>
              <a:t>trouver</a:t>
            </a:r>
            <a:r>
              <a:rPr lang="cs-CZ" dirty="0">
                <a:solidFill>
                  <a:srgbClr val="FF0000"/>
                </a:solidFill>
              </a:rPr>
              <a:t> des </a:t>
            </a:r>
            <a:r>
              <a:rPr lang="cs-CZ" dirty="0" err="1">
                <a:solidFill>
                  <a:srgbClr val="FF0000"/>
                </a:solidFill>
              </a:rPr>
              <a:t>équivalents</a:t>
            </a:r>
            <a:r>
              <a:rPr lang="cs-CZ" dirty="0">
                <a:solidFill>
                  <a:srgbClr val="FF0000"/>
                </a:solidFill>
              </a:rPr>
              <a:t>, </a:t>
            </a:r>
            <a:r>
              <a:rPr lang="cs-CZ" dirty="0" err="1">
                <a:solidFill>
                  <a:srgbClr val="FF0000"/>
                </a:solidFill>
              </a:rPr>
              <a:t>donner</a:t>
            </a:r>
            <a:r>
              <a:rPr lang="cs-CZ" dirty="0">
                <a:solidFill>
                  <a:srgbClr val="FF0000"/>
                </a:solidFill>
              </a:rPr>
              <a:t> </a:t>
            </a:r>
            <a:r>
              <a:rPr lang="cs-CZ" dirty="0" err="1">
                <a:solidFill>
                  <a:srgbClr val="FF0000"/>
                </a:solidFill>
              </a:rPr>
              <a:t>une</a:t>
            </a:r>
            <a:r>
              <a:rPr lang="cs-CZ" dirty="0">
                <a:solidFill>
                  <a:srgbClr val="FF0000"/>
                </a:solidFill>
              </a:rPr>
              <a:t> </a:t>
            </a:r>
            <a:r>
              <a:rPr lang="cs-CZ" dirty="0" err="1">
                <a:solidFill>
                  <a:srgbClr val="FF0000"/>
                </a:solidFill>
              </a:rPr>
              <a:t>définition</a:t>
            </a:r>
            <a:endParaRPr lang="cs-CZ" dirty="0">
              <a:solidFill>
                <a:srgbClr val="FF0000"/>
              </a:solidFill>
            </a:endParaRPr>
          </a:p>
        </p:txBody>
      </p:sp>
    </p:spTree>
    <p:extLst>
      <p:ext uri="{BB962C8B-B14F-4D97-AF65-F5344CB8AC3E}">
        <p14:creationId xmlns:p14="http://schemas.microsoft.com/office/powerpoint/2010/main" val="110928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Le siècle des «spécialistes de la langue»</a:t>
            </a:r>
            <a:endParaRPr lang="cs-CZ" dirty="0"/>
          </a:p>
        </p:txBody>
      </p:sp>
      <p:sp>
        <p:nvSpPr>
          <p:cNvPr id="3" name="Zástupný symbol pro obsah 2"/>
          <p:cNvSpPr>
            <a:spLocks noGrp="1"/>
          </p:cNvSpPr>
          <p:nvPr>
            <p:ph idx="1"/>
          </p:nvPr>
        </p:nvSpPr>
        <p:spPr/>
        <p:txBody>
          <a:bodyPr/>
          <a:lstStyle/>
          <a:p>
            <a:r>
              <a:rPr lang="fr-FR" dirty="0"/>
              <a:t>les grammairiens façonnent la langue </a:t>
            </a:r>
            <a:endParaRPr lang="cs-CZ" dirty="0"/>
          </a:p>
          <a:p>
            <a:r>
              <a:rPr lang="fr-FR" dirty="0"/>
              <a:t>plus d'une centaine de</a:t>
            </a:r>
            <a:r>
              <a:rPr lang="cs-CZ" dirty="0"/>
              <a:t>s </a:t>
            </a:r>
            <a:r>
              <a:rPr lang="fr-FR" dirty="0"/>
              <a:t>censeurs professionnels</a:t>
            </a:r>
            <a:endParaRPr lang="cs-CZ" dirty="0"/>
          </a:p>
          <a:p>
            <a:r>
              <a:rPr lang="cs-CZ" dirty="0" err="1"/>
              <a:t>Le</a:t>
            </a:r>
            <a:r>
              <a:rPr lang="cs-CZ" dirty="0"/>
              <a:t> </a:t>
            </a:r>
            <a:r>
              <a:rPr lang="fr-FR" dirty="0"/>
              <a:t>comble de la «perfection» </a:t>
            </a:r>
            <a:endParaRPr lang="cs-CZ" dirty="0"/>
          </a:p>
          <a:p>
            <a:r>
              <a:rPr lang="fr-FR" dirty="0"/>
              <a:t>un idéal de fixité </a:t>
            </a:r>
            <a:endParaRPr lang="cs-CZ" dirty="0"/>
          </a:p>
          <a:p>
            <a:r>
              <a:rPr lang="fr-FR" dirty="0"/>
              <a:t>un vocabulaire «choisi» et «élégant» </a:t>
            </a:r>
            <a:endParaRPr lang="cs-CZ" dirty="0"/>
          </a:p>
          <a:p>
            <a:r>
              <a:rPr lang="fr-FR" dirty="0"/>
              <a:t>épurer la langue</a:t>
            </a:r>
            <a:endParaRPr lang="cs-CZ" dirty="0"/>
          </a:p>
        </p:txBody>
      </p:sp>
    </p:spTree>
    <p:extLst>
      <p:ext uri="{BB962C8B-B14F-4D97-AF65-F5344CB8AC3E}">
        <p14:creationId xmlns:p14="http://schemas.microsoft.com/office/powerpoint/2010/main" val="75268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63984"/>
            <a:ext cx="10515600" cy="5812979"/>
          </a:xfrm>
        </p:spPr>
        <p:txBody>
          <a:bodyPr/>
          <a:lstStyle/>
          <a:p>
            <a:r>
              <a:rPr lang="fr-FR" dirty="0"/>
              <a:t>la tradition du «bon usage» de </a:t>
            </a:r>
            <a:r>
              <a:rPr lang="fr-FR" b="1" dirty="0"/>
              <a:t>Claude Fabre de Vaugelas</a:t>
            </a:r>
            <a:r>
              <a:rPr lang="fr-FR" dirty="0"/>
              <a:t> (1585-1659)</a:t>
            </a:r>
            <a:endParaRPr lang="cs-CZ" dirty="0"/>
          </a:p>
          <a:p>
            <a:r>
              <a:rPr lang="fr-FR" dirty="0"/>
              <a:t>le plus célèbre de tous les grammairiens</a:t>
            </a:r>
            <a:endParaRPr lang="cs-CZ" dirty="0"/>
          </a:p>
          <a:p>
            <a:r>
              <a:rPr lang="fr-FR" dirty="0"/>
              <a:t>en 1647</a:t>
            </a:r>
            <a:r>
              <a:rPr lang="cs-CZ" dirty="0"/>
              <a:t> :</a:t>
            </a:r>
            <a:r>
              <a:rPr lang="fr-FR" dirty="0"/>
              <a:t> les </a:t>
            </a:r>
            <a:r>
              <a:rPr lang="fr-FR" i="1" dirty="0"/>
              <a:t>Remarques sur la langue française</a:t>
            </a:r>
            <a:endParaRPr lang="cs-CZ" dirty="0"/>
          </a:p>
          <a:p>
            <a:r>
              <a:rPr lang="fr-FR" dirty="0"/>
              <a:t>L'affirmation </a:t>
            </a:r>
            <a:r>
              <a:rPr lang="cs-CZ" dirty="0"/>
              <a:t>qui </a:t>
            </a:r>
            <a:r>
              <a:rPr lang="fr-FR" dirty="0"/>
              <a:t>l'a rendu immortel</a:t>
            </a:r>
            <a:r>
              <a:rPr lang="cs-CZ" dirty="0"/>
              <a:t> </a:t>
            </a:r>
            <a:r>
              <a:rPr lang="fr-FR" dirty="0"/>
              <a:t>:</a:t>
            </a:r>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4825" y="2201662"/>
            <a:ext cx="3592007" cy="4420932"/>
          </a:xfrm>
          <a:prstGeom prst="rect">
            <a:avLst/>
          </a:prstGeom>
        </p:spPr>
      </p:pic>
      <p:graphicFrame>
        <p:nvGraphicFramePr>
          <p:cNvPr id="9" name="Tabulka 8"/>
          <p:cNvGraphicFramePr>
            <a:graphicFrameLocks noGrp="1"/>
          </p:cNvGraphicFramePr>
          <p:nvPr>
            <p:extLst>
              <p:ext uri="{D42A27DB-BD31-4B8C-83A1-F6EECF244321}">
                <p14:modId xmlns:p14="http://schemas.microsoft.com/office/powerpoint/2010/main" val="2114404457"/>
              </p:ext>
            </p:extLst>
          </p:nvPr>
        </p:nvGraphicFramePr>
        <p:xfrm>
          <a:off x="1124283" y="2787731"/>
          <a:ext cx="6475002" cy="3098164"/>
        </p:xfrm>
        <a:graphic>
          <a:graphicData uri="http://schemas.openxmlformats.org/drawingml/2006/table">
            <a:tbl>
              <a:tblPr firstRow="1" firstCol="1" bandRow="1"/>
              <a:tblGrid>
                <a:gridCol w="6475002">
                  <a:extLst>
                    <a:ext uri="{9D8B030D-6E8A-4147-A177-3AD203B41FA5}">
                      <a16:colId xmlns:a16="http://schemas.microsoft.com/office/drawing/2014/main" val="20000"/>
                    </a:ext>
                  </a:extLst>
                </a:gridCol>
              </a:tblGrid>
              <a:tr h="3098164">
                <a:tc>
                  <a:txBody>
                    <a:bodyPr/>
                    <a:lstStyle/>
                    <a:p>
                      <a:pPr>
                        <a:lnSpc>
                          <a:spcPct val="107000"/>
                        </a:lnSpc>
                        <a:spcAft>
                          <a:spcPts val="0"/>
                        </a:spcAft>
                      </a:pPr>
                      <a:r>
                        <a:rPr lang="fr-FR" sz="18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Le mauvais se forme du plus grand nombre de personnes, qui presque en toutes choses n'est pas le meilleur, et le bon au contraire est composé non pas de la pluralité, mais de l'élite des voix, et c'est véritablement celui que l'on nomme le maître des langues. Voici donc comment on définit le bon usage : c'est la façon de parler de la plus saine partie de la Cour.</a:t>
                      </a:r>
                      <a:endParaRPr lang="cs-CZ" sz="18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lnL>
                      <a:noFill/>
                    </a:lnL>
                    <a:lnR>
                      <a:noFill/>
                    </a:lnR>
                    <a:lnT>
                      <a:noFill/>
                    </a:lnT>
                    <a:lnB>
                      <a:noFill/>
                    </a:lnB>
                    <a:solidFill>
                      <a:srgbClr val="F6F6F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563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97FF8BF-6399-4184-BB5B-D5FE0B80CC59}"/>
              </a:ext>
            </a:extLst>
          </p:cNvPr>
          <p:cNvSpPr>
            <a:spLocks noGrp="1"/>
          </p:cNvSpPr>
          <p:nvPr>
            <p:ph idx="1"/>
          </p:nvPr>
        </p:nvSpPr>
        <p:spPr>
          <a:xfrm>
            <a:off x="838200" y="579120"/>
            <a:ext cx="10515600" cy="5597843"/>
          </a:xfrm>
        </p:spPr>
        <p:txBody>
          <a:bodyPr>
            <a:normAutofit/>
          </a:bodyPr>
          <a:lstStyle/>
          <a:p>
            <a:r>
              <a:rPr lang="cs-CZ" dirty="0"/>
              <a:t>Pas </a:t>
            </a:r>
            <a:r>
              <a:rPr lang="fr-FR" dirty="0"/>
              <a:t>une </a:t>
            </a:r>
            <a:r>
              <a:rPr lang="cs-CZ" dirty="0" err="1"/>
              <a:t>vraie</a:t>
            </a:r>
            <a:r>
              <a:rPr lang="cs-CZ" dirty="0"/>
              <a:t> </a:t>
            </a:r>
            <a:r>
              <a:rPr lang="fr-FR" dirty="0"/>
              <a:t>grammaire </a:t>
            </a:r>
            <a:endParaRPr lang="cs-CZ" dirty="0"/>
          </a:p>
          <a:p>
            <a:r>
              <a:rPr lang="fr-FR" dirty="0"/>
              <a:t>définir et codifier le bon usage du français </a:t>
            </a:r>
            <a:endParaRPr lang="cs-CZ" dirty="0"/>
          </a:p>
          <a:p>
            <a:r>
              <a:rPr lang="fr-FR" dirty="0" err="1"/>
              <a:t>inspirat</a:t>
            </a:r>
            <a:r>
              <a:rPr lang="cs-CZ" dirty="0"/>
              <a:t>ion</a:t>
            </a:r>
            <a:r>
              <a:rPr lang="fr-FR" dirty="0"/>
              <a:t> </a:t>
            </a:r>
            <a:r>
              <a:rPr lang="cs-CZ" dirty="0"/>
              <a:t>:</a:t>
            </a:r>
            <a:r>
              <a:rPr lang="fr-FR" dirty="0"/>
              <a:t> la langue parlée à la cour du roi</a:t>
            </a:r>
            <a:endParaRPr lang="cs-CZ" dirty="0"/>
          </a:p>
          <a:p>
            <a:r>
              <a:rPr lang="fr-FR" dirty="0"/>
              <a:t>une série de remarques </a:t>
            </a:r>
            <a:r>
              <a:rPr lang="cs-CZ" dirty="0"/>
              <a:t>+ </a:t>
            </a:r>
            <a:r>
              <a:rPr lang="fr-FR" dirty="0"/>
              <a:t>discussions théoriques</a:t>
            </a:r>
            <a:endParaRPr lang="cs-CZ" dirty="0"/>
          </a:p>
          <a:p>
            <a:r>
              <a:rPr lang="fr-FR" dirty="0"/>
              <a:t>pas de présentation des catégories de mots ni de </a:t>
            </a:r>
            <a:endParaRPr lang="cs-CZ" dirty="0"/>
          </a:p>
          <a:p>
            <a:pPr marL="0" indent="0">
              <a:buNone/>
            </a:pPr>
            <a:r>
              <a:rPr lang="fr-FR" dirty="0"/>
              <a:t>discussion de leurs aspects morphologiques</a:t>
            </a:r>
            <a:endParaRPr lang="cs-CZ" dirty="0"/>
          </a:p>
          <a:p>
            <a:r>
              <a:rPr lang="fr-FR" dirty="0"/>
              <a:t>choix de termes </a:t>
            </a:r>
            <a:endParaRPr lang="cs-CZ" dirty="0"/>
          </a:p>
          <a:p>
            <a:r>
              <a:rPr lang="fr-FR" dirty="0"/>
              <a:t>Vaugelas prend position pour le choix </a:t>
            </a:r>
            <a:r>
              <a:rPr lang="cs-CZ" dirty="0"/>
              <a:t>= </a:t>
            </a:r>
            <a:r>
              <a:rPr lang="cs-CZ" dirty="0" err="1"/>
              <a:t>selon</a:t>
            </a:r>
            <a:r>
              <a:rPr lang="cs-CZ" dirty="0"/>
              <a:t> </a:t>
            </a:r>
            <a:r>
              <a:rPr lang="cs-CZ" dirty="0" err="1"/>
              <a:t>lui</a:t>
            </a:r>
            <a:r>
              <a:rPr lang="cs-CZ" dirty="0"/>
              <a:t> </a:t>
            </a:r>
            <a:r>
              <a:rPr lang="fr-FR" dirty="0"/>
              <a:t>le bon usage</a:t>
            </a:r>
            <a:endParaRPr lang="cs-CZ" dirty="0"/>
          </a:p>
          <a:p>
            <a:r>
              <a:rPr lang="fr-FR" dirty="0"/>
              <a:t>un ouvrage d’autorité linguistique</a:t>
            </a:r>
          </a:p>
        </p:txBody>
      </p:sp>
      <p:pic>
        <p:nvPicPr>
          <p:cNvPr id="6" name="Obrázek 5">
            <a:extLst>
              <a:ext uri="{FF2B5EF4-FFF2-40B4-BE49-F238E27FC236}">
                <a16:creationId xmlns:a16="http://schemas.microsoft.com/office/drawing/2014/main" id="{1F96D88B-6F4B-4F65-861A-C501159E1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160" y="5345320"/>
            <a:ext cx="3980980" cy="831643"/>
          </a:xfrm>
          <a:prstGeom prst="rect">
            <a:avLst/>
          </a:prstGeom>
        </p:spPr>
      </p:pic>
      <p:pic>
        <p:nvPicPr>
          <p:cNvPr id="10" name="Obrázek 9" descr="Obsah obrázku text, noviny&#10;&#10;Popis vygenerován s velmi vysokou mírou spolehlivosti">
            <a:extLst>
              <a:ext uri="{FF2B5EF4-FFF2-40B4-BE49-F238E27FC236}">
                <a16:creationId xmlns:a16="http://schemas.microsoft.com/office/drawing/2014/main" id="{D60B7B08-FA5A-411E-B460-677CD84CF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965" y="93725"/>
            <a:ext cx="3093026" cy="4130686"/>
          </a:xfrm>
          <a:prstGeom prst="rect">
            <a:avLst/>
          </a:prstGeom>
        </p:spPr>
      </p:pic>
    </p:spTree>
    <p:extLst>
      <p:ext uri="{BB962C8B-B14F-4D97-AF65-F5344CB8AC3E}">
        <p14:creationId xmlns:p14="http://schemas.microsoft.com/office/powerpoint/2010/main" val="415284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4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symbol pro obsah 6" descr="Obsah obrázku text, snímek obrazovky&#10;&#10;Popis vygenerován s vysokou mírou spolehlivosti">
            <a:extLst>
              <a:ext uri="{FF2B5EF4-FFF2-40B4-BE49-F238E27FC236}">
                <a16:creationId xmlns:a16="http://schemas.microsoft.com/office/drawing/2014/main" id="{06016446-3585-42F0-9F77-D2D85DBCF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621" y="643467"/>
            <a:ext cx="6330757" cy="5571066"/>
          </a:xfrm>
          <a:prstGeom prst="rect">
            <a:avLst/>
          </a:prstGeom>
        </p:spPr>
      </p:pic>
      <p:pic>
        <p:nvPicPr>
          <p:cNvPr id="9" name="Obrázek 8">
            <a:extLst>
              <a:ext uri="{FF2B5EF4-FFF2-40B4-BE49-F238E27FC236}">
                <a16:creationId xmlns:a16="http://schemas.microsoft.com/office/drawing/2014/main" id="{9EDEECC6-90D5-453D-AE3F-CB4355AA3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47" y="643467"/>
            <a:ext cx="5762625" cy="304800"/>
          </a:xfrm>
          <a:prstGeom prst="rect">
            <a:avLst/>
          </a:prstGeom>
        </p:spPr>
      </p:pic>
    </p:spTree>
    <p:extLst>
      <p:ext uri="{BB962C8B-B14F-4D97-AF65-F5344CB8AC3E}">
        <p14:creationId xmlns:p14="http://schemas.microsoft.com/office/powerpoint/2010/main" val="5940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937569C-55B4-439D-A247-CC3CE2BF44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10;&#10;Popis vygenerován s velmi vysokou mírou spolehlivosti">
            <a:extLst>
              <a:ext uri="{FF2B5EF4-FFF2-40B4-BE49-F238E27FC236}">
                <a16:creationId xmlns:a16="http://schemas.microsoft.com/office/drawing/2014/main" id="{22786A0C-F7D1-4825-A4B9-82C221D8E96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737532" y="2649894"/>
            <a:ext cx="2226447" cy="3568025"/>
          </a:xfrm>
          <a:prstGeom prst="rect">
            <a:avLst/>
          </a:prstGeom>
        </p:spPr>
      </p:pic>
      <p:pic>
        <p:nvPicPr>
          <p:cNvPr id="9" name="Obrázek 8" descr="Obsah obrázku text&#10;&#10;Popis vygenerován s velmi vysokou mírou spolehlivosti">
            <a:extLst>
              <a:ext uri="{FF2B5EF4-FFF2-40B4-BE49-F238E27FC236}">
                <a16:creationId xmlns:a16="http://schemas.microsoft.com/office/drawing/2014/main" id="{03175C24-C669-46E4-8A71-5E0F60A03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905" y="306908"/>
            <a:ext cx="1240062" cy="2204555"/>
          </a:xfrm>
          <a:prstGeom prst="rect">
            <a:avLst/>
          </a:prstGeom>
        </p:spPr>
      </p:pic>
      <p:pic>
        <p:nvPicPr>
          <p:cNvPr id="7" name="Obrázek 6" descr="Obsah obrázku text&#10;&#10;Popis vygenerován s vysokou mírou spolehlivosti">
            <a:extLst>
              <a:ext uri="{FF2B5EF4-FFF2-40B4-BE49-F238E27FC236}">
                <a16:creationId xmlns:a16="http://schemas.microsoft.com/office/drawing/2014/main" id="{87337100-B386-4370-AF1D-8C07C3CC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8667" y="321733"/>
            <a:ext cx="1325813" cy="2189730"/>
          </a:xfrm>
          <a:prstGeom prst="rect">
            <a:avLst/>
          </a:prstGeom>
        </p:spPr>
      </p:pic>
      <p:sp>
        <p:nvSpPr>
          <p:cNvPr id="2" name="Nadpis 1">
            <a:extLst>
              <a:ext uri="{FF2B5EF4-FFF2-40B4-BE49-F238E27FC236}">
                <a16:creationId xmlns:a16="http://schemas.microsoft.com/office/drawing/2014/main" id="{06861889-A309-49DB-8746-4E93295D5C4B}"/>
              </a:ext>
            </a:extLst>
          </p:cNvPr>
          <p:cNvSpPr>
            <a:spLocks noGrp="1"/>
          </p:cNvSpPr>
          <p:nvPr>
            <p:ph type="title"/>
          </p:nvPr>
        </p:nvSpPr>
        <p:spPr>
          <a:xfrm>
            <a:off x="821516" y="640263"/>
            <a:ext cx="6204984" cy="1344975"/>
          </a:xfrm>
        </p:spPr>
        <p:txBody>
          <a:bodyPr>
            <a:normAutofit/>
          </a:bodyPr>
          <a:lstStyle/>
          <a:p>
            <a:r>
              <a:rPr lang="cs-CZ" sz="2800" b="1" dirty="0" err="1"/>
              <a:t>D´autres</a:t>
            </a:r>
            <a:r>
              <a:rPr lang="fr-FR" sz="2800" b="1" dirty="0"/>
              <a:t> grammaires de référence au XVII</a:t>
            </a:r>
            <a:r>
              <a:rPr lang="fr-FR" sz="2800" b="1" baseline="30000" dirty="0"/>
              <a:t>e</a:t>
            </a:r>
            <a:r>
              <a:rPr lang="fr-FR" sz="2800" b="1" dirty="0"/>
              <a:t> siècle</a:t>
            </a:r>
            <a:br>
              <a:rPr lang="fr-FR" sz="2800" b="1" dirty="0"/>
            </a:br>
            <a:endParaRPr lang="fr-FR" sz="2800" dirty="0"/>
          </a:p>
        </p:txBody>
      </p:sp>
      <p:sp>
        <p:nvSpPr>
          <p:cNvPr id="3" name="Zástupný symbol pro obsah 2">
            <a:extLst>
              <a:ext uri="{FF2B5EF4-FFF2-40B4-BE49-F238E27FC236}">
                <a16:creationId xmlns:a16="http://schemas.microsoft.com/office/drawing/2014/main" id="{9F85421E-00C9-4DC8-A12F-768CB42B349F}"/>
              </a:ext>
            </a:extLst>
          </p:cNvPr>
          <p:cNvSpPr>
            <a:spLocks noGrp="1"/>
          </p:cNvSpPr>
          <p:nvPr>
            <p:ph idx="1"/>
          </p:nvPr>
        </p:nvSpPr>
        <p:spPr>
          <a:xfrm>
            <a:off x="821515" y="2121762"/>
            <a:ext cx="6204984" cy="3626917"/>
          </a:xfrm>
        </p:spPr>
        <p:txBody>
          <a:bodyPr>
            <a:normAutofit/>
          </a:bodyPr>
          <a:lstStyle/>
          <a:p>
            <a:r>
              <a:rPr lang="fr-FR" sz="2400" dirty="0"/>
              <a:t>la </a:t>
            </a:r>
            <a:r>
              <a:rPr lang="fr-FR" sz="2400" i="1" dirty="0"/>
              <a:t>Grammaire et syntaxe </a:t>
            </a:r>
            <a:r>
              <a:rPr lang="fr-FR" sz="2400" i="1" dirty="0" err="1"/>
              <a:t>francoise</a:t>
            </a:r>
            <a:r>
              <a:rPr lang="fr-FR" sz="2400" dirty="0"/>
              <a:t> de Maupas (1607)</a:t>
            </a:r>
            <a:endParaRPr lang="cs-CZ" sz="2400" dirty="0"/>
          </a:p>
          <a:p>
            <a:r>
              <a:rPr lang="fr-FR" sz="2400" dirty="0"/>
              <a:t>la </a:t>
            </a:r>
            <a:r>
              <a:rPr lang="fr-FR" sz="2400" i="1" dirty="0"/>
              <a:t>Grammaire </a:t>
            </a:r>
            <a:r>
              <a:rPr lang="fr-FR" sz="2400" i="1" dirty="0" err="1"/>
              <a:t>Francoise</a:t>
            </a:r>
            <a:r>
              <a:rPr lang="fr-FR" sz="2400" i="1" dirty="0"/>
              <a:t> </a:t>
            </a:r>
            <a:r>
              <a:rPr lang="fr-FR" sz="2400" i="1" dirty="0" err="1"/>
              <a:t>Rapportee</a:t>
            </a:r>
            <a:r>
              <a:rPr lang="fr-FR" sz="2400" i="1" dirty="0"/>
              <a:t> av Langage dv Temps</a:t>
            </a:r>
            <a:r>
              <a:rPr lang="fr-FR" sz="2400" dirty="0"/>
              <a:t> d’</a:t>
            </a:r>
            <a:r>
              <a:rPr lang="fr-FR" sz="2400" dirty="0" err="1"/>
              <a:t>Oudin</a:t>
            </a:r>
            <a:r>
              <a:rPr lang="fr-FR" sz="2400" dirty="0"/>
              <a:t> (1632)</a:t>
            </a:r>
            <a:endParaRPr lang="cs-CZ" sz="2400" dirty="0"/>
          </a:p>
          <a:p>
            <a:r>
              <a:rPr lang="fr-FR" sz="2400" dirty="0"/>
              <a:t>l’</a:t>
            </a:r>
            <a:r>
              <a:rPr lang="fr-FR" sz="2400" i="1" dirty="0"/>
              <a:t>Essay d’une parfaite grammaire de la langue </a:t>
            </a:r>
            <a:r>
              <a:rPr lang="fr-FR" sz="2400" i="1" dirty="0" err="1"/>
              <a:t>françoise</a:t>
            </a:r>
            <a:r>
              <a:rPr lang="fr-FR" sz="2400" dirty="0"/>
              <a:t> de </a:t>
            </a:r>
            <a:r>
              <a:rPr lang="fr-FR" sz="2400" dirty="0" err="1"/>
              <a:t>Chiflet</a:t>
            </a:r>
            <a:r>
              <a:rPr lang="fr-FR" sz="2400" dirty="0"/>
              <a:t> (1659) </a:t>
            </a:r>
            <a:endParaRPr lang="cs-CZ" sz="2400" dirty="0"/>
          </a:p>
          <a:p>
            <a:r>
              <a:rPr lang="fr-FR" sz="2400" dirty="0"/>
              <a:t>la </a:t>
            </a:r>
            <a:r>
              <a:rPr lang="fr-FR" sz="2400" i="1" dirty="0"/>
              <a:t>Grammaire générale et raisonnée</a:t>
            </a:r>
            <a:r>
              <a:rPr lang="fr-FR" sz="2400" dirty="0"/>
              <a:t> d’Arnauld et Lancelot (1660), appelée </a:t>
            </a:r>
            <a:r>
              <a:rPr lang="fr-FR" sz="2400" i="1" dirty="0"/>
              <a:t>Grammaire de Port-Royal</a:t>
            </a:r>
            <a:endParaRPr lang="fr-FR" sz="2400" dirty="0"/>
          </a:p>
        </p:txBody>
      </p:sp>
    </p:spTree>
    <p:extLst>
      <p:ext uri="{BB962C8B-B14F-4D97-AF65-F5344CB8AC3E}">
        <p14:creationId xmlns:p14="http://schemas.microsoft.com/office/powerpoint/2010/main" val="16019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Zástupný symbol pro obsah 8" descr="Obsah obrázku snímek obrazovky&#10;&#10;Popis vygenerován s velmi vysokou mírou spolehlivosti">
            <a:extLst>
              <a:ext uri="{FF2B5EF4-FFF2-40B4-BE49-F238E27FC236}">
                <a16:creationId xmlns:a16="http://schemas.microsoft.com/office/drawing/2014/main" id="{EB55BCC6-4736-4B02-8FBF-8C0DBC8134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250198"/>
            <a:ext cx="10905066" cy="3244256"/>
          </a:xfrm>
          <a:prstGeom prst="rect">
            <a:avLst/>
          </a:prstGeom>
        </p:spPr>
      </p:pic>
      <p:sp>
        <p:nvSpPr>
          <p:cNvPr id="2" name="Nadpis 1">
            <a:extLst>
              <a:ext uri="{FF2B5EF4-FFF2-40B4-BE49-F238E27FC236}">
                <a16:creationId xmlns:a16="http://schemas.microsoft.com/office/drawing/2014/main" id="{632D313A-7F82-4F98-8AC2-713F71093652}"/>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fr-FR" sz="3200" dirty="0">
                <a:solidFill>
                  <a:schemeClr val="bg1"/>
                </a:solidFill>
              </a:rPr>
              <a:t>La norme – Arnauld et Lancelot (1660), Grammaire </a:t>
            </a:r>
            <a:r>
              <a:rPr lang="fr-FR" sz="3200" dirty="0" err="1">
                <a:solidFill>
                  <a:schemeClr val="bg1"/>
                </a:solidFill>
              </a:rPr>
              <a:t>generale</a:t>
            </a:r>
            <a:r>
              <a:rPr lang="fr-FR" sz="3200" dirty="0">
                <a:solidFill>
                  <a:schemeClr val="bg1"/>
                </a:solidFill>
              </a:rPr>
              <a:t> et raisonnée, p. 126.</a:t>
            </a:r>
            <a:endParaRPr lang="en-US" sz="3200" kern="1200" dirty="0">
              <a:solidFill>
                <a:schemeClr val="bg1"/>
              </a:solidFill>
              <a:latin typeface="+mj-lt"/>
              <a:ea typeface="+mj-ea"/>
              <a:cs typeface="+mj-cs"/>
            </a:endParaRPr>
          </a:p>
        </p:txBody>
      </p:sp>
    </p:spTree>
    <p:extLst>
      <p:ext uri="{BB962C8B-B14F-4D97-AF65-F5344CB8AC3E}">
        <p14:creationId xmlns:p14="http://schemas.microsoft.com/office/powerpoint/2010/main" val="48993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descr="Obsah obrázku snímek obrazovky&#10;&#10;Popis vygenerován s velmi vysokou mírou spolehlivosti">
            <a:extLst>
              <a:ext uri="{FF2B5EF4-FFF2-40B4-BE49-F238E27FC236}">
                <a16:creationId xmlns:a16="http://schemas.microsoft.com/office/drawing/2014/main" id="{3EFC7112-4A24-402D-9C1B-C1A30D300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454668"/>
            <a:ext cx="10905066" cy="2835316"/>
          </a:xfrm>
          <a:prstGeom prst="rect">
            <a:avLst/>
          </a:prstGeom>
        </p:spPr>
      </p:pic>
      <p:sp>
        <p:nvSpPr>
          <p:cNvPr id="2" name="Nadpis 1">
            <a:extLst>
              <a:ext uri="{FF2B5EF4-FFF2-40B4-BE49-F238E27FC236}">
                <a16:creationId xmlns:a16="http://schemas.microsoft.com/office/drawing/2014/main" id="{F5CF798E-C204-4693-808A-E3525B5A34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dirty="0">
                <a:solidFill>
                  <a:schemeClr val="bg1"/>
                </a:solidFill>
                <a:latin typeface="+mj-lt"/>
                <a:ea typeface="+mj-ea"/>
                <a:cs typeface="+mj-cs"/>
              </a:rPr>
              <a:t>Les </a:t>
            </a:r>
            <a:r>
              <a:rPr lang="en-US" sz="3000" kern="1200" dirty="0" err="1">
                <a:solidFill>
                  <a:schemeClr val="bg1"/>
                </a:solidFill>
                <a:latin typeface="+mj-lt"/>
                <a:ea typeface="+mj-ea"/>
                <a:cs typeface="+mj-cs"/>
              </a:rPr>
              <a:t>possessifs</a:t>
            </a:r>
            <a:r>
              <a:rPr lang="en-US" sz="3000" kern="1200" dirty="0">
                <a:solidFill>
                  <a:schemeClr val="bg1"/>
                </a:solidFill>
                <a:latin typeface="+mj-lt"/>
                <a:ea typeface="+mj-ea"/>
                <a:cs typeface="+mj-cs"/>
              </a:rPr>
              <a:t> – </a:t>
            </a:r>
            <a:r>
              <a:rPr lang="en-US" sz="3000" kern="1200" dirty="0" err="1">
                <a:solidFill>
                  <a:schemeClr val="bg1"/>
                </a:solidFill>
                <a:latin typeface="+mj-lt"/>
                <a:ea typeface="+mj-ea"/>
                <a:cs typeface="+mj-cs"/>
              </a:rPr>
              <a:t>Maupas</a:t>
            </a:r>
            <a:r>
              <a:rPr lang="en-US" sz="3000" kern="1200" dirty="0">
                <a:solidFill>
                  <a:schemeClr val="bg1"/>
                </a:solidFill>
                <a:latin typeface="+mj-lt"/>
                <a:ea typeface="+mj-ea"/>
                <a:cs typeface="+mj-cs"/>
              </a:rPr>
              <a:t> (1607), </a:t>
            </a:r>
            <a:r>
              <a:rPr lang="en-US" sz="3000" i="1" kern="1200" dirty="0" err="1">
                <a:solidFill>
                  <a:schemeClr val="bg1"/>
                </a:solidFill>
                <a:latin typeface="+mj-lt"/>
                <a:ea typeface="+mj-ea"/>
                <a:cs typeface="+mj-cs"/>
              </a:rPr>
              <a:t>Grammaire</a:t>
            </a:r>
            <a:r>
              <a:rPr lang="en-US" sz="3000" i="1" kern="1200" dirty="0">
                <a:solidFill>
                  <a:schemeClr val="bg1"/>
                </a:solidFill>
                <a:latin typeface="+mj-lt"/>
                <a:ea typeface="+mj-ea"/>
                <a:cs typeface="+mj-cs"/>
              </a:rPr>
              <a:t> et </a:t>
            </a:r>
            <a:r>
              <a:rPr lang="en-US" sz="3000" i="1" kern="1200" dirty="0" err="1">
                <a:solidFill>
                  <a:schemeClr val="bg1"/>
                </a:solidFill>
                <a:latin typeface="+mj-lt"/>
                <a:ea typeface="+mj-ea"/>
                <a:cs typeface="+mj-cs"/>
              </a:rPr>
              <a:t>syntaxe</a:t>
            </a:r>
            <a:r>
              <a:rPr lang="en-US" sz="3000" i="1" kern="1200" dirty="0">
                <a:solidFill>
                  <a:schemeClr val="bg1"/>
                </a:solidFill>
                <a:latin typeface="+mj-lt"/>
                <a:ea typeface="+mj-ea"/>
                <a:cs typeface="+mj-cs"/>
              </a:rPr>
              <a:t> </a:t>
            </a:r>
            <a:r>
              <a:rPr lang="en-US" sz="3000" i="1" kern="1200" dirty="0" err="1">
                <a:solidFill>
                  <a:schemeClr val="bg1"/>
                </a:solidFill>
                <a:latin typeface="+mj-lt"/>
                <a:ea typeface="+mj-ea"/>
                <a:cs typeface="+mj-cs"/>
              </a:rPr>
              <a:t>francoise</a:t>
            </a:r>
            <a:r>
              <a:rPr lang="en-US" sz="3000" kern="1200" dirty="0">
                <a:solidFill>
                  <a:schemeClr val="bg1"/>
                </a:solidFill>
                <a:latin typeface="+mj-lt"/>
                <a:ea typeface="+mj-ea"/>
                <a:cs typeface="+mj-cs"/>
              </a:rPr>
              <a:t>, p. 161.</a:t>
            </a:r>
          </a:p>
        </p:txBody>
      </p:sp>
    </p:spTree>
    <p:extLst>
      <p:ext uri="{BB962C8B-B14F-4D97-AF65-F5344CB8AC3E}">
        <p14:creationId xmlns:p14="http://schemas.microsoft.com/office/powerpoint/2010/main" val="1938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err="1"/>
              <a:t>Regardez</a:t>
            </a:r>
            <a:r>
              <a:rPr lang="cs-CZ" dirty="0"/>
              <a:t> la </a:t>
            </a:r>
            <a:r>
              <a:rPr lang="cs-CZ" dirty="0" err="1"/>
              <a:t>vidéo</a:t>
            </a:r>
            <a:r>
              <a:rPr lang="cs-CZ" dirty="0"/>
              <a:t> et </a:t>
            </a:r>
            <a:r>
              <a:rPr lang="cs-CZ" dirty="0" err="1"/>
              <a:t>relevez</a:t>
            </a:r>
            <a:r>
              <a:rPr lang="cs-CZ" dirty="0"/>
              <a:t> les </a:t>
            </a:r>
            <a:r>
              <a:rPr lang="cs-CZ" dirty="0" err="1"/>
              <a:t>points</a:t>
            </a:r>
            <a:r>
              <a:rPr lang="cs-CZ" dirty="0"/>
              <a:t> </a:t>
            </a:r>
            <a:r>
              <a:rPr lang="cs-CZ" dirty="0" err="1"/>
              <a:t>importants</a:t>
            </a:r>
            <a:endParaRPr lang="cs-CZ" dirty="0"/>
          </a:p>
          <a:p>
            <a:pPr marL="0" indent="0">
              <a:buNone/>
            </a:pPr>
            <a:endParaRPr lang="cs-CZ" dirty="0"/>
          </a:p>
          <a:p>
            <a:r>
              <a:rPr lang="cs-CZ" dirty="0"/>
              <a:t>https://www.youtube.com/watch?v=lCQ14wzQxUg</a:t>
            </a:r>
          </a:p>
        </p:txBody>
      </p:sp>
    </p:spTree>
    <p:extLst>
      <p:ext uri="{BB962C8B-B14F-4D97-AF65-F5344CB8AC3E}">
        <p14:creationId xmlns:p14="http://schemas.microsoft.com/office/powerpoint/2010/main" val="112800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symbol pro obsah 4" descr="Obsah obrázku snímek obrazovky&#10;&#10;Popis vygenerován s velmi vysokou mírou spolehlivosti">
            <a:extLst>
              <a:ext uri="{FF2B5EF4-FFF2-40B4-BE49-F238E27FC236}">
                <a16:creationId xmlns:a16="http://schemas.microsoft.com/office/drawing/2014/main" id="{6B41DE2A-ADDA-4104-9BBC-63AD1959E2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41258"/>
            <a:ext cx="10905066" cy="4062136"/>
          </a:xfrm>
          <a:prstGeom prst="rect">
            <a:avLst/>
          </a:prstGeom>
        </p:spPr>
      </p:pic>
      <p:sp>
        <p:nvSpPr>
          <p:cNvPr id="2" name="Nadpis 1">
            <a:extLst>
              <a:ext uri="{FF2B5EF4-FFF2-40B4-BE49-F238E27FC236}">
                <a16:creationId xmlns:a16="http://schemas.microsoft.com/office/drawing/2014/main" id="{8AD0138B-5FB2-4328-A3B4-100DC5938F3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200" kern="1200" dirty="0" err="1">
                <a:solidFill>
                  <a:schemeClr val="bg1"/>
                </a:solidFill>
                <a:latin typeface="+mj-lt"/>
                <a:ea typeface="+mj-ea"/>
                <a:cs typeface="+mj-cs"/>
              </a:rPr>
              <a:t>Analyse</a:t>
            </a:r>
            <a:r>
              <a:rPr lang="en-US" sz="2200" kern="1200" dirty="0">
                <a:solidFill>
                  <a:schemeClr val="bg1"/>
                </a:solidFill>
                <a:latin typeface="+mj-lt"/>
                <a:ea typeface="+mj-ea"/>
                <a:cs typeface="+mj-cs"/>
              </a:rPr>
              <a:t> et usage – </a:t>
            </a:r>
            <a:r>
              <a:rPr lang="en-US" sz="2200" kern="1200" dirty="0" err="1">
                <a:solidFill>
                  <a:schemeClr val="bg1"/>
                </a:solidFill>
                <a:latin typeface="+mj-lt"/>
                <a:ea typeface="+mj-ea"/>
                <a:cs typeface="+mj-cs"/>
              </a:rPr>
              <a:t>Arnauld</a:t>
            </a:r>
            <a:r>
              <a:rPr lang="en-US" sz="2200" kern="1200" dirty="0">
                <a:solidFill>
                  <a:schemeClr val="bg1"/>
                </a:solidFill>
                <a:latin typeface="+mj-lt"/>
                <a:ea typeface="+mj-ea"/>
                <a:cs typeface="+mj-cs"/>
              </a:rPr>
              <a:t> et Lancelot (1660), </a:t>
            </a:r>
            <a:r>
              <a:rPr lang="en-US" sz="2200" i="1" kern="1200" dirty="0" err="1">
                <a:solidFill>
                  <a:schemeClr val="bg1"/>
                </a:solidFill>
                <a:latin typeface="+mj-lt"/>
                <a:ea typeface="+mj-ea"/>
                <a:cs typeface="+mj-cs"/>
              </a:rPr>
              <a:t>Grammaire</a:t>
            </a:r>
            <a:r>
              <a:rPr lang="en-US" sz="2200" i="1" kern="1200" dirty="0">
                <a:solidFill>
                  <a:schemeClr val="bg1"/>
                </a:solidFill>
                <a:latin typeface="+mj-lt"/>
                <a:ea typeface="+mj-ea"/>
                <a:cs typeface="+mj-cs"/>
              </a:rPr>
              <a:t> </a:t>
            </a:r>
            <a:r>
              <a:rPr lang="en-US" sz="2200" i="1" kern="1200" dirty="0" err="1">
                <a:solidFill>
                  <a:schemeClr val="bg1"/>
                </a:solidFill>
                <a:latin typeface="+mj-lt"/>
                <a:ea typeface="+mj-ea"/>
                <a:cs typeface="+mj-cs"/>
              </a:rPr>
              <a:t>generale</a:t>
            </a:r>
            <a:r>
              <a:rPr lang="en-US" sz="2200" i="1" kern="1200" dirty="0">
                <a:solidFill>
                  <a:schemeClr val="bg1"/>
                </a:solidFill>
                <a:latin typeface="+mj-lt"/>
                <a:ea typeface="+mj-ea"/>
                <a:cs typeface="+mj-cs"/>
              </a:rPr>
              <a:t> et </a:t>
            </a:r>
            <a:r>
              <a:rPr lang="en-US" sz="2200" i="1" kern="1200" dirty="0" err="1">
                <a:solidFill>
                  <a:schemeClr val="bg1"/>
                </a:solidFill>
                <a:latin typeface="+mj-lt"/>
                <a:ea typeface="+mj-ea"/>
                <a:cs typeface="+mj-cs"/>
              </a:rPr>
              <a:t>raisonnée</a:t>
            </a:r>
            <a:r>
              <a:rPr lang="en-US" sz="2200" kern="1200" dirty="0">
                <a:solidFill>
                  <a:schemeClr val="bg1"/>
                </a:solidFill>
                <a:latin typeface="+mj-lt"/>
                <a:ea typeface="+mj-ea"/>
                <a:cs typeface="+mj-cs"/>
              </a:rPr>
              <a:t>, p. 193.</a:t>
            </a:r>
          </a:p>
        </p:txBody>
      </p:sp>
    </p:spTree>
    <p:extLst>
      <p:ext uri="{BB962C8B-B14F-4D97-AF65-F5344CB8AC3E}">
        <p14:creationId xmlns:p14="http://schemas.microsoft.com/office/powerpoint/2010/main" val="140074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E2D3C52-85EB-419F-8EF7-567F5C4ECAFE}"/>
              </a:ext>
            </a:extLst>
          </p:cNvPr>
          <p:cNvSpPr>
            <a:spLocks noGrp="1"/>
          </p:cNvSpPr>
          <p:nvPr>
            <p:ph idx="1"/>
          </p:nvPr>
        </p:nvSpPr>
        <p:spPr>
          <a:xfrm>
            <a:off x="838200" y="596348"/>
            <a:ext cx="10515600" cy="5580615"/>
          </a:xfrm>
        </p:spPr>
        <p:txBody>
          <a:bodyPr>
            <a:normAutofit/>
          </a:bodyPr>
          <a:lstStyle/>
          <a:p>
            <a:r>
              <a:rPr lang="fr-FR" dirty="0"/>
              <a:t>La grammaire du XVII</a:t>
            </a:r>
            <a:r>
              <a:rPr lang="fr-FR" baseline="30000" dirty="0"/>
              <a:t>e</a:t>
            </a:r>
            <a:r>
              <a:rPr lang="fr-FR" dirty="0"/>
              <a:t> siècle </a:t>
            </a:r>
            <a:r>
              <a:rPr lang="cs-CZ" dirty="0"/>
              <a:t>: </a:t>
            </a:r>
            <a:r>
              <a:rPr lang="fr-FR" dirty="0"/>
              <a:t>un double visage : </a:t>
            </a:r>
            <a:endParaRPr lang="cs-CZ" dirty="0"/>
          </a:p>
          <a:p>
            <a:r>
              <a:rPr lang="cs-CZ" dirty="0"/>
              <a:t>1) </a:t>
            </a:r>
            <a:r>
              <a:rPr lang="fr-FR" dirty="0"/>
              <a:t>bon usage, socialement élitiste et source d’efforts</a:t>
            </a:r>
            <a:endParaRPr lang="cs-CZ" dirty="0"/>
          </a:p>
          <a:p>
            <a:r>
              <a:rPr lang="cs-CZ" dirty="0"/>
              <a:t>2) </a:t>
            </a:r>
            <a:r>
              <a:rPr lang="fr-FR" dirty="0"/>
              <a:t>une grammaire analytique</a:t>
            </a:r>
            <a:r>
              <a:rPr lang="cs-CZ" dirty="0"/>
              <a:t>´, </a:t>
            </a:r>
            <a:r>
              <a:rPr lang="fr-FR" dirty="0"/>
              <a:t>sa substance </a:t>
            </a:r>
            <a:r>
              <a:rPr lang="cs-CZ" dirty="0"/>
              <a:t>en </a:t>
            </a:r>
            <a:r>
              <a:rPr lang="fr-FR" dirty="0"/>
              <a:t>philosophie et </a:t>
            </a:r>
            <a:r>
              <a:rPr lang="cs-CZ" dirty="0"/>
              <a:t>en</a:t>
            </a:r>
            <a:r>
              <a:rPr lang="fr-FR" dirty="0"/>
              <a:t> logique</a:t>
            </a:r>
            <a:endParaRPr lang="cs-CZ" dirty="0"/>
          </a:p>
          <a:p>
            <a:r>
              <a:rPr lang="fr-FR" dirty="0"/>
              <a:t>classements des mots, notamment les articles, les prépositions et les pronoms</a:t>
            </a:r>
            <a:endParaRPr lang="cs-CZ" dirty="0"/>
          </a:p>
          <a:p>
            <a:r>
              <a:rPr lang="fr-FR" dirty="0"/>
              <a:t>le squelette des fonctions grammaticales modernes (le sujet et l’attribut)</a:t>
            </a:r>
          </a:p>
        </p:txBody>
      </p:sp>
    </p:spTree>
    <p:extLst>
      <p:ext uri="{BB962C8B-B14F-4D97-AF65-F5344CB8AC3E}">
        <p14:creationId xmlns:p14="http://schemas.microsoft.com/office/powerpoint/2010/main" val="11571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La pureté linguistique</a:t>
            </a:r>
            <a:endParaRPr lang="cs-CZ" dirty="0"/>
          </a:p>
        </p:txBody>
      </p:sp>
      <p:sp>
        <p:nvSpPr>
          <p:cNvPr id="3" name="Zástupný symbol pro obsah 2"/>
          <p:cNvSpPr>
            <a:spLocks noGrp="1"/>
          </p:cNvSpPr>
          <p:nvPr>
            <p:ph idx="1"/>
          </p:nvPr>
        </p:nvSpPr>
        <p:spPr>
          <a:xfrm>
            <a:off x="838200" y="1825625"/>
            <a:ext cx="10515600" cy="4932226"/>
          </a:xfrm>
        </p:spPr>
        <p:txBody>
          <a:bodyPr/>
          <a:lstStyle/>
          <a:p>
            <a:r>
              <a:rPr lang="fr-FR" dirty="0"/>
              <a:t>les disciple de Vaugelas proscrivirent les italianismes, les archaïsmes, les provincialismes, les termes techniques et savants</a:t>
            </a:r>
            <a:r>
              <a:rPr lang="cs-CZ" dirty="0"/>
              <a:t> = </a:t>
            </a:r>
            <a:r>
              <a:rPr lang="fr-FR" dirty="0"/>
              <a:t>tous les mots «bas»</a:t>
            </a:r>
            <a:endParaRPr lang="cs-CZ" dirty="0"/>
          </a:p>
          <a:p>
            <a:r>
              <a:rPr lang="fr-FR" b="1" dirty="0"/>
              <a:t>Nicolas Faret</a:t>
            </a:r>
            <a:r>
              <a:rPr lang="fr-FR" dirty="0"/>
              <a:t> (1600-1646), un ami poète de Vaugelas, décrivait l'œuvre de son maître dans </a:t>
            </a:r>
            <a:r>
              <a:rPr lang="fr-FR" i="1" dirty="0"/>
              <a:t>L'Honnête Homme ou l'art de plaire à la Cour</a:t>
            </a:r>
            <a:r>
              <a:rPr lang="fr-FR" dirty="0"/>
              <a:t> (1630)</a:t>
            </a:r>
            <a:r>
              <a:rPr lang="cs-CZ" dirty="0"/>
              <a:t> </a:t>
            </a:r>
            <a:r>
              <a:rPr lang="fr-FR" dirty="0"/>
              <a:t>:</a:t>
            </a:r>
            <a:endParaRPr lang="cs-CZ" dirty="0"/>
          </a:p>
          <a:p>
            <a:endParaRPr lang="cs-CZ" dirty="0"/>
          </a:p>
          <a:p>
            <a:endParaRPr lang="cs-CZ" dirty="0"/>
          </a:p>
          <a:p>
            <a:endParaRPr lang="cs-CZ" dirty="0"/>
          </a:p>
          <a:p>
            <a:r>
              <a:rPr lang="fr-FR" dirty="0">
                <a:solidFill>
                  <a:srgbClr val="FF0000"/>
                </a:solidFill>
              </a:rPr>
              <a:t>le peuple corrompt la langue</a:t>
            </a:r>
            <a:endParaRPr lang="cs-CZ" dirty="0">
              <a:solidFill>
                <a:srgbClr val="FF0000"/>
              </a:solidFill>
            </a:endParaRPr>
          </a:p>
          <a:p>
            <a:endParaRPr lang="cs-CZ" dirty="0"/>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59311466"/>
              </p:ext>
            </p:extLst>
          </p:nvPr>
        </p:nvGraphicFramePr>
        <p:xfrm>
          <a:off x="901601" y="4319451"/>
          <a:ext cx="10452199" cy="1709466"/>
        </p:xfrm>
        <a:graphic>
          <a:graphicData uri="http://schemas.openxmlformats.org/drawingml/2006/table">
            <a:tbl>
              <a:tblPr firstRow="1" firstCol="1" bandRow="1"/>
              <a:tblGrid>
                <a:gridCol w="10452199">
                  <a:extLst>
                    <a:ext uri="{9D8B030D-6E8A-4147-A177-3AD203B41FA5}">
                      <a16:colId xmlns:a16="http://schemas.microsoft.com/office/drawing/2014/main" val="20000"/>
                    </a:ext>
                  </a:extLst>
                </a:gridCol>
              </a:tblGrid>
              <a:tr h="1709466">
                <a:tc>
                  <a:txBody>
                    <a:bodyPr/>
                    <a:lstStyle/>
                    <a:p>
                      <a:pPr>
                        <a:lnSpc>
                          <a:spcPct val="107000"/>
                        </a:lnSpc>
                        <a:spcAft>
                          <a:spcPts val="0"/>
                        </a:spcAft>
                      </a:pPr>
                      <a:r>
                        <a:rPr lang="fr-FR" sz="18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M. de Vaugelas s'était appliqué dans ses Remarques à nettoyer la Langue des ordures qu'elle avait contractées ou dans la bouche du peuple, ou dans la foule du palais, et dans les impuretés de la chicane, ou par le mauvais usage des Courtisans ignorants, ou par l'abus de ceux qui disent bien dans les chaires ce qu'il faut, mais autrement qu'il ne faut.</a:t>
                      </a:r>
                      <a:endParaRPr lang="cs-CZ" sz="1800" dirty="0">
                        <a:effectLst/>
                        <a:latin typeface="Calibri" panose="020F0502020204030204" pitchFamily="34" charset="0"/>
                        <a:ea typeface="Calibri" panose="020F0502020204030204" pitchFamily="34" charset="0"/>
                        <a:cs typeface="Arial" panose="020B0604020202020204" pitchFamily="34" charset="0"/>
                      </a:endParaRPr>
                    </a:p>
                  </a:txBody>
                  <a:tcPr marL="25400" marR="25400" marT="25400" marB="25400" anchor="ctr">
                    <a:lnL>
                      <a:noFill/>
                    </a:lnL>
                    <a:lnR>
                      <a:noFill/>
                    </a:lnR>
                    <a:lnT>
                      <a:noFill/>
                    </a:lnT>
                    <a:lnB>
                      <a:noFill/>
                    </a:lnB>
                    <a:solidFill>
                      <a:srgbClr val="F6F6F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00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22217"/>
            <a:ext cx="10515600" cy="5854746"/>
          </a:xfrm>
        </p:spPr>
        <p:txBody>
          <a:bodyPr>
            <a:normAutofit/>
          </a:bodyPr>
          <a:lstStyle/>
          <a:p>
            <a:r>
              <a:rPr lang="fr-FR" b="1" dirty="0"/>
              <a:t>Dominique Bouhours</a:t>
            </a:r>
            <a:r>
              <a:rPr lang="fr-FR" dirty="0"/>
              <a:t> (1628-1702)</a:t>
            </a:r>
            <a:endParaRPr lang="cs-CZ" dirty="0"/>
          </a:p>
          <a:p>
            <a:pPr lvl="1"/>
            <a:r>
              <a:rPr lang="fr-FR" dirty="0"/>
              <a:t>grammairien</a:t>
            </a:r>
            <a:endParaRPr lang="cs-CZ" dirty="0"/>
          </a:p>
          <a:p>
            <a:pPr lvl="1"/>
            <a:r>
              <a:rPr lang="fr-FR" i="1" dirty="0"/>
              <a:t>Les Entretiens d'Ariste et d'Eugène. Dialogues</a:t>
            </a:r>
            <a:r>
              <a:rPr lang="fr-FR" dirty="0"/>
              <a:t> (1671)</a:t>
            </a:r>
            <a:endParaRPr lang="cs-CZ" dirty="0"/>
          </a:p>
          <a:p>
            <a:pPr lvl="1"/>
            <a:r>
              <a:rPr lang="fr-FR" dirty="0"/>
              <a:t>«Il n'y a Personne dans le Royaume qui sache le françois comme il [le roi] le sait.» </a:t>
            </a:r>
            <a:endParaRPr lang="cs-CZ" dirty="0"/>
          </a:p>
          <a:p>
            <a:pPr lvl="1"/>
            <a:r>
              <a:rPr lang="fr-FR" dirty="0"/>
              <a:t>«Je vais ou je vas mourir, l'un et l'autre se dit ou se disent.»</a:t>
            </a:r>
            <a:endParaRPr lang="cs-CZ" dirty="0"/>
          </a:p>
          <a:p>
            <a:r>
              <a:rPr lang="fr-FR" dirty="0"/>
              <a:t>L'</a:t>
            </a:r>
            <a:r>
              <a:rPr lang="fr-FR" b="1" dirty="0"/>
              <a:t>Académie française</a:t>
            </a:r>
            <a:endParaRPr lang="cs-CZ" b="1" dirty="0"/>
          </a:p>
          <a:p>
            <a:pPr lvl="1"/>
            <a:r>
              <a:rPr lang="fr-FR" i="1" dirty="0"/>
              <a:t>Dictionnaire de l'Académie françoise</a:t>
            </a:r>
            <a:r>
              <a:rPr lang="cs-CZ" dirty="0"/>
              <a:t> = </a:t>
            </a:r>
            <a:r>
              <a:rPr lang="fr-FR" dirty="0"/>
              <a:t>symbol</a:t>
            </a:r>
            <a:r>
              <a:rPr lang="cs-CZ" dirty="0"/>
              <a:t>e</a:t>
            </a:r>
            <a:r>
              <a:rPr lang="fr-FR" dirty="0"/>
              <a:t> </a:t>
            </a:r>
            <a:r>
              <a:rPr lang="cs-CZ" dirty="0"/>
              <a:t>de</a:t>
            </a:r>
            <a:r>
              <a:rPr lang="fr-FR" dirty="0"/>
              <a:t> l'alliance du pouvoir politique et culturel, l'ouvrage «dédié au Roy»</a:t>
            </a:r>
            <a:endParaRPr lang="cs-CZ" dirty="0"/>
          </a:p>
          <a:p>
            <a:pPr lvl="1"/>
            <a:r>
              <a:rPr lang="fr-FR" dirty="0"/>
              <a:t>vocabulaire </a:t>
            </a:r>
            <a:r>
              <a:rPr lang="cs-CZ" dirty="0" err="1"/>
              <a:t>épuré</a:t>
            </a:r>
            <a:r>
              <a:rPr lang="cs-CZ" dirty="0"/>
              <a:t>, </a:t>
            </a:r>
            <a:r>
              <a:rPr lang="cs-CZ" dirty="0" err="1"/>
              <a:t>que</a:t>
            </a:r>
            <a:r>
              <a:rPr lang="cs-CZ" dirty="0"/>
              <a:t> d</a:t>
            </a:r>
            <a:r>
              <a:rPr lang="fr-FR" dirty="0"/>
              <a:t>es termes permis à l'«honnête homme» </a:t>
            </a:r>
            <a:endParaRPr lang="cs-CZ" dirty="0"/>
          </a:p>
          <a:p>
            <a:pPr lvl="1"/>
            <a:r>
              <a:rPr lang="fr-FR" dirty="0"/>
              <a:t>les domaines spécialisés comme les arts et les sciences</a:t>
            </a:r>
            <a:r>
              <a:rPr lang="cs-CZ" dirty="0"/>
              <a:t> : </a:t>
            </a:r>
            <a:r>
              <a:rPr lang="cs-CZ" dirty="0" err="1"/>
              <a:t>exclus</a:t>
            </a:r>
            <a:r>
              <a:rPr lang="cs-CZ" dirty="0"/>
              <a:t> </a:t>
            </a:r>
          </a:p>
          <a:p>
            <a:pPr lvl="1"/>
            <a:r>
              <a:rPr lang="fr-FR" dirty="0"/>
              <a:t>dans la préface</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744092562"/>
              </p:ext>
            </p:extLst>
          </p:nvPr>
        </p:nvGraphicFramePr>
        <p:xfrm>
          <a:off x="152400" y="5347929"/>
          <a:ext cx="11887200" cy="1355408"/>
        </p:xfrm>
        <a:graphic>
          <a:graphicData uri="http://schemas.openxmlformats.org/drawingml/2006/table">
            <a:tbl>
              <a:tblPr firstRow="1" firstCol="1" bandRow="1"/>
              <a:tblGrid>
                <a:gridCol w="11887200">
                  <a:extLst>
                    <a:ext uri="{9D8B030D-6E8A-4147-A177-3AD203B41FA5}">
                      <a16:colId xmlns:a16="http://schemas.microsoft.com/office/drawing/2014/main" val="20000"/>
                    </a:ext>
                  </a:extLst>
                </a:gridCol>
              </a:tblGrid>
              <a:tr h="0">
                <a:tc>
                  <a:txBody>
                    <a:bodyPr/>
                    <a:lstStyle/>
                    <a:p>
                      <a:pPr>
                        <a:lnSpc>
                          <a:spcPct val="107000"/>
                        </a:lnSpc>
                        <a:spcAft>
                          <a:spcPts val="0"/>
                        </a:spcAft>
                      </a:pPr>
                      <a:r>
                        <a:rPr lang="fr-FR" sz="16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C'est dans cet estat [de perfection] où la Langue Françoise se trouve aujourd'huy qu'a esté composé ce Dictionnaire; &amp; pour la representer dans ce mesme estat, l'Académie a jugé qu'elle ne devoit pas y mettre les vieux mots qui sont entierement hors d'usage, ni les termes des Arts &amp; des Sciences qui entrent rarement dans le Discours; Elle s'est retranchée à la Langue commune, telle qu'elle est dans le commerce ordinaire des honnestes gens, &amp; telle que les Orateurs &amp; les Poëtes l'employent; Ce qui comprend tout ce qui peut servir à la Noblesse &amp; à l'Elegance du discours."</a:t>
                      </a:r>
                      <a:endParaRPr lang="cs-CZ" sz="1600" dirty="0">
                        <a:effectLst/>
                        <a:latin typeface="Calibri" panose="020F0502020204030204" pitchFamily="34" charset="0"/>
                        <a:ea typeface="Calibri" panose="020F0502020204030204" pitchFamily="34" charset="0"/>
                        <a:cs typeface="Arial" panose="020B0604020202020204" pitchFamily="34" charset="0"/>
                      </a:endParaRPr>
                    </a:p>
                  </a:txBody>
                  <a:tcPr marL="25400" marR="25400" marT="25400" marB="25400" anchor="ctr">
                    <a:lnL>
                      <a:noFill/>
                    </a:lnL>
                    <a:lnR>
                      <a:noFill/>
                    </a:lnR>
                    <a:lnT>
                      <a:noFill/>
                    </a:lnT>
                    <a:lnB>
                      <a:noFill/>
                    </a:lnB>
                    <a:solidFill>
                      <a:srgbClr val="F6F6F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17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644434"/>
            <a:ext cx="10515600" cy="5532529"/>
          </a:xfrm>
        </p:spPr>
        <p:txBody>
          <a:bodyPr>
            <a:normAutofit/>
          </a:bodyPr>
          <a:lstStyle/>
          <a:p>
            <a:r>
              <a:rPr lang="fr-FR" dirty="0"/>
              <a:t>Le dictionnaire de l'A</a:t>
            </a:r>
            <a:r>
              <a:rPr lang="cs-CZ" dirty="0"/>
              <a:t>F = </a:t>
            </a:r>
            <a:r>
              <a:rPr lang="fr-FR" dirty="0"/>
              <a:t> </a:t>
            </a:r>
            <a:r>
              <a:rPr lang="cs-CZ" dirty="0" err="1"/>
              <a:t>le</a:t>
            </a:r>
            <a:r>
              <a:rPr lang="fr-FR" dirty="0"/>
              <a:t> français idéal, non le français réel</a:t>
            </a:r>
            <a:endParaRPr lang="cs-CZ" dirty="0"/>
          </a:p>
          <a:p>
            <a:r>
              <a:rPr lang="fr-FR" dirty="0"/>
              <a:t>la première édition </a:t>
            </a:r>
            <a:r>
              <a:rPr lang="cs-CZ" dirty="0"/>
              <a:t>: </a:t>
            </a:r>
            <a:r>
              <a:rPr lang="fr-FR" dirty="0"/>
              <a:t>en 1694, après </a:t>
            </a:r>
            <a:r>
              <a:rPr lang="cs-CZ" dirty="0"/>
              <a:t>55</a:t>
            </a:r>
            <a:r>
              <a:rPr lang="fr-FR" dirty="0"/>
              <a:t> ans de travaux</a:t>
            </a:r>
            <a:endParaRPr lang="cs-CZ" dirty="0"/>
          </a:p>
          <a:p>
            <a:r>
              <a:rPr lang="fr-FR" dirty="0"/>
              <a:t>le dictionnaire n'impressionna personne</a:t>
            </a:r>
            <a:endParaRPr lang="cs-CZ" dirty="0"/>
          </a:p>
          <a:p>
            <a:r>
              <a:rPr lang="fr-FR" dirty="0"/>
              <a:t>Déception</a:t>
            </a:r>
            <a:r>
              <a:rPr lang="cs-CZ" dirty="0"/>
              <a:t> de </a:t>
            </a:r>
            <a:r>
              <a:rPr lang="fr-FR" dirty="0"/>
              <a:t>Louis XIV</a:t>
            </a:r>
            <a:r>
              <a:rPr lang="cs-CZ" dirty="0"/>
              <a:t>, </a:t>
            </a:r>
            <a:r>
              <a:rPr lang="cs-CZ" dirty="0" err="1"/>
              <a:t>il</a:t>
            </a:r>
            <a:r>
              <a:rPr lang="cs-CZ" dirty="0"/>
              <a:t> a </a:t>
            </a:r>
            <a:r>
              <a:rPr lang="cs-CZ" dirty="0" err="1"/>
              <a:t>proclamé</a:t>
            </a:r>
            <a:r>
              <a:rPr lang="cs-CZ" dirty="0"/>
              <a:t> :  </a:t>
            </a:r>
            <a:r>
              <a:rPr lang="fr-FR" dirty="0"/>
              <a:t>«Messieurs, voici un ouvrage attendu depuis fort longtemps.» </a:t>
            </a:r>
            <a:endParaRPr lang="cs-CZ" dirty="0"/>
          </a:p>
          <a:p>
            <a:r>
              <a:rPr lang="fr-FR" dirty="0"/>
              <a:t>huit éditions</a:t>
            </a:r>
            <a:r>
              <a:rPr lang="cs-CZ" dirty="0"/>
              <a:t> (</a:t>
            </a:r>
            <a:r>
              <a:rPr lang="fr-FR" dirty="0"/>
              <a:t>1718, 1740, 1762, 1798, 1835, 1878 et 1932-1935</a:t>
            </a:r>
            <a:r>
              <a:rPr lang="cs-CZ" dirty="0"/>
              <a:t>)</a:t>
            </a:r>
          </a:p>
          <a:p>
            <a:r>
              <a:rPr lang="fr-FR" dirty="0"/>
              <a:t>La neuvième édition, débuté</a:t>
            </a:r>
            <a:r>
              <a:rPr lang="cs-CZ" dirty="0"/>
              <a:t>e</a:t>
            </a:r>
            <a:r>
              <a:rPr lang="fr-FR" dirty="0"/>
              <a:t> en 1992, </a:t>
            </a:r>
            <a:r>
              <a:rPr lang="cs-CZ" dirty="0" err="1"/>
              <a:t>inachevée</a:t>
            </a:r>
            <a:endParaRPr lang="cs-CZ" dirty="0"/>
          </a:p>
          <a:p>
            <a:r>
              <a:rPr lang="cs-CZ" dirty="0"/>
              <a:t>! </a:t>
            </a:r>
            <a:r>
              <a:rPr lang="fr-FR" dirty="0"/>
              <a:t>près de trois siècles à l'Académie pour publier sa grammaire, la </a:t>
            </a:r>
            <a:r>
              <a:rPr lang="fr-FR" i="1" dirty="0"/>
              <a:t>Grammaire de l'Académie française</a:t>
            </a:r>
            <a:r>
              <a:rPr lang="fr-FR" dirty="0"/>
              <a:t>, en 1935</a:t>
            </a:r>
            <a:endParaRPr lang="cs-CZ" dirty="0"/>
          </a:p>
          <a:p>
            <a:endParaRPr lang="cs-CZ" dirty="0"/>
          </a:p>
          <a:p>
            <a:r>
              <a:rPr lang="cs-CZ"/>
              <a:t>http://www.academie-francaise.fr/le-dictionnaire/la-9e-edition</a:t>
            </a:r>
            <a:endParaRPr lang="cs-CZ" dirty="0"/>
          </a:p>
        </p:txBody>
      </p:sp>
      <p:pic>
        <p:nvPicPr>
          <p:cNvPr id="4" name="Obrázek 3" descr="Dictionnaire de l'Académie 1694"/>
          <p:cNvPicPr/>
          <p:nvPr/>
        </p:nvPicPr>
        <p:blipFill>
          <a:blip r:embed="rId3">
            <a:extLst>
              <a:ext uri="{28A0092B-C50C-407E-A947-70E740481C1C}">
                <a14:useLocalDpi xmlns:a14="http://schemas.microsoft.com/office/drawing/2010/main" val="0"/>
              </a:ext>
            </a:extLst>
          </a:blip>
          <a:srcRect/>
          <a:stretch>
            <a:fillRect/>
          </a:stretch>
        </p:blipFill>
        <p:spPr bwMode="auto">
          <a:xfrm>
            <a:off x="10310857" y="0"/>
            <a:ext cx="1881143" cy="2881176"/>
          </a:xfrm>
          <a:prstGeom prst="rect">
            <a:avLst/>
          </a:prstGeom>
          <a:noFill/>
          <a:ln>
            <a:noFill/>
          </a:ln>
        </p:spPr>
      </p:pic>
    </p:spTree>
    <p:extLst>
      <p:ext uri="{BB962C8B-B14F-4D97-AF65-F5344CB8AC3E}">
        <p14:creationId xmlns:p14="http://schemas.microsoft.com/office/powerpoint/2010/main" val="25989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Obrázek 4" descr="Obsah obrázku exteriér, obloha, strom, budova&#10;&#10;Popis vygenerován s velmi vysokou mírou spolehlivosti">
            <a:extLst>
              <a:ext uri="{FF2B5EF4-FFF2-40B4-BE49-F238E27FC236}">
                <a16:creationId xmlns:a16="http://schemas.microsoft.com/office/drawing/2014/main" id="{F3A96A05-2098-465D-8D32-F6B571A0D63E}"/>
              </a:ext>
            </a:extLst>
          </p:cNvPr>
          <p:cNvPicPr>
            <a:picLocks noChangeAspect="1"/>
          </p:cNvPicPr>
          <p:nvPr/>
        </p:nvPicPr>
        <p:blipFill rotWithShape="1">
          <a:blip r:embed="rId2">
            <a:extLst>
              <a:ext uri="{28A0092B-C50C-407E-A947-70E740481C1C}">
                <a14:useLocalDpi xmlns:a14="http://schemas.microsoft.com/office/drawing/2010/main" val="0"/>
              </a:ext>
            </a:extLst>
          </a:blip>
          <a:srcRect r="1" b="185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Zástupný symbol pro obsah 2">
            <a:extLst>
              <a:ext uri="{FF2B5EF4-FFF2-40B4-BE49-F238E27FC236}">
                <a16:creationId xmlns:a16="http://schemas.microsoft.com/office/drawing/2014/main" id="{20FA093F-2050-44B4-A847-64C985D5293E}"/>
              </a:ext>
            </a:extLst>
          </p:cNvPr>
          <p:cNvSpPr>
            <a:spLocks noGrp="1"/>
          </p:cNvSpPr>
          <p:nvPr>
            <p:ph idx="1"/>
          </p:nvPr>
        </p:nvSpPr>
        <p:spPr>
          <a:xfrm>
            <a:off x="477078" y="2445028"/>
            <a:ext cx="6202018" cy="4244006"/>
          </a:xfrm>
        </p:spPr>
        <p:txBody>
          <a:bodyPr>
            <a:normAutofit/>
          </a:bodyPr>
          <a:lstStyle/>
          <a:p>
            <a:r>
              <a:rPr lang="fr-FR" sz="1800" dirty="0"/>
              <a:t>En 1680, César-Pierre </a:t>
            </a:r>
            <a:r>
              <a:rPr lang="fr-FR" sz="1800" b="1" dirty="0"/>
              <a:t>Richelet</a:t>
            </a:r>
            <a:r>
              <a:rPr lang="fr-FR" sz="1800" dirty="0"/>
              <a:t> (1626-1698) </a:t>
            </a:r>
            <a:r>
              <a:rPr lang="cs-CZ" sz="1800" dirty="0"/>
              <a:t>: </a:t>
            </a:r>
            <a:r>
              <a:rPr lang="fr-FR" sz="1800" i="1" dirty="0"/>
              <a:t>Dictionnaire </a:t>
            </a:r>
            <a:r>
              <a:rPr lang="fr-FR" sz="1800" i="1" dirty="0" err="1"/>
              <a:t>françois</a:t>
            </a:r>
            <a:r>
              <a:rPr lang="fr-FR" sz="1800" i="1" dirty="0"/>
              <a:t> contenant les mots et les choses</a:t>
            </a:r>
            <a:endParaRPr lang="cs-CZ" sz="1800" i="1" dirty="0"/>
          </a:p>
          <a:p>
            <a:r>
              <a:rPr lang="fr-FR" sz="1800" dirty="0"/>
              <a:t>20 500 entrées</a:t>
            </a:r>
            <a:endParaRPr lang="cs-CZ" sz="1800" dirty="0"/>
          </a:p>
          <a:p>
            <a:r>
              <a:rPr lang="fr-FR" sz="1800" dirty="0"/>
              <a:t>destiné aux lettrés et aux «honnêtes gens»</a:t>
            </a:r>
            <a:endParaRPr lang="cs-CZ" sz="1800" dirty="0"/>
          </a:p>
          <a:p>
            <a:r>
              <a:rPr lang="fr-FR" sz="1800" dirty="0"/>
              <a:t>trouver une norme de l'usage</a:t>
            </a:r>
            <a:endParaRPr lang="cs-CZ" sz="1800" dirty="0"/>
          </a:p>
          <a:p>
            <a:r>
              <a:rPr lang="fr-FR" sz="1800" dirty="0"/>
              <a:t>des mots «bas» </a:t>
            </a:r>
            <a:r>
              <a:rPr lang="cs-CZ" sz="1800" dirty="0"/>
              <a:t>: </a:t>
            </a:r>
            <a:r>
              <a:rPr lang="fr-FR" sz="1800" i="1" dirty="0"/>
              <a:t>bordel</a:t>
            </a:r>
            <a:r>
              <a:rPr lang="fr-FR" sz="1800" dirty="0"/>
              <a:t>, </a:t>
            </a:r>
            <a:r>
              <a:rPr lang="fr-FR" sz="1800" i="1" dirty="0"/>
              <a:t>chier</a:t>
            </a:r>
            <a:r>
              <a:rPr lang="fr-FR" sz="1800" dirty="0"/>
              <a:t>, </a:t>
            </a:r>
            <a:r>
              <a:rPr lang="fr-FR" sz="1800" i="1" dirty="0"/>
              <a:t>con</a:t>
            </a:r>
            <a:r>
              <a:rPr lang="fr-FR" sz="1800" dirty="0"/>
              <a:t>, </a:t>
            </a:r>
            <a:r>
              <a:rPr lang="fr-FR" sz="1800" i="1" dirty="0"/>
              <a:t>connard</a:t>
            </a:r>
            <a:r>
              <a:rPr lang="fr-FR" sz="1800" dirty="0"/>
              <a:t>, </a:t>
            </a:r>
            <a:r>
              <a:rPr lang="fr-FR" sz="1800" i="1" dirty="0"/>
              <a:t>enfiler</a:t>
            </a:r>
            <a:r>
              <a:rPr lang="fr-FR" sz="1800" dirty="0"/>
              <a:t> («s'habiller»), </a:t>
            </a:r>
            <a:r>
              <a:rPr lang="fr-FR" sz="1800" i="1" dirty="0"/>
              <a:t>foireux</a:t>
            </a:r>
            <a:r>
              <a:rPr lang="fr-FR" sz="1800" dirty="0"/>
              <a:t> ( «avoir la diarrhée»), etc.</a:t>
            </a:r>
            <a:endParaRPr lang="cs-CZ" sz="1800" dirty="0"/>
          </a:p>
          <a:p>
            <a:r>
              <a:rPr lang="fr-FR" sz="1800" dirty="0"/>
              <a:t>L'ouvrage </a:t>
            </a:r>
            <a:r>
              <a:rPr lang="cs-CZ" sz="1800" dirty="0"/>
              <a:t>s</a:t>
            </a:r>
            <a:r>
              <a:rPr lang="fr-FR" sz="1800" dirty="0" err="1"/>
              <a:t>candale</a:t>
            </a:r>
            <a:r>
              <a:rPr lang="cs-CZ" sz="1800" dirty="0" err="1"/>
              <a:t>ux</a:t>
            </a:r>
            <a:r>
              <a:rPr lang="fr-FR" sz="1800" dirty="0"/>
              <a:t> </a:t>
            </a:r>
            <a:endParaRPr lang="cs-CZ" sz="1800" dirty="0"/>
          </a:p>
          <a:p>
            <a:r>
              <a:rPr lang="fr-FR" sz="1800" dirty="0"/>
              <a:t>l'Académie l'ignora </a:t>
            </a:r>
            <a:endParaRPr lang="cs-CZ" sz="1800" dirty="0"/>
          </a:p>
          <a:p>
            <a:r>
              <a:rPr lang="fr-FR" sz="1800" dirty="0"/>
              <a:t>néanmoins un grand succès </a:t>
            </a:r>
            <a:endParaRPr lang="cs-CZ" sz="1800" dirty="0"/>
          </a:p>
          <a:p>
            <a:r>
              <a:rPr lang="fr-FR" sz="1800" dirty="0"/>
              <a:t>le dictionnaire de référence de son époque</a:t>
            </a:r>
          </a:p>
          <a:p>
            <a:endParaRPr lang="fr-FR" sz="1800" dirty="0"/>
          </a:p>
          <a:p>
            <a:endParaRPr lang="fr-FR" sz="1800" dirty="0"/>
          </a:p>
        </p:txBody>
      </p:sp>
    </p:spTree>
    <p:extLst>
      <p:ext uri="{BB962C8B-B14F-4D97-AF65-F5344CB8AC3E}">
        <p14:creationId xmlns:p14="http://schemas.microsoft.com/office/powerpoint/2010/main" val="34062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a:extLst>
              <a:ext uri="{FF2B5EF4-FFF2-40B4-BE49-F238E27FC236}">
                <a16:creationId xmlns:a16="http://schemas.microsoft.com/office/drawing/2014/main" id="{B89395A1-323B-4AEC-A78F-68A8D81279F9}"/>
              </a:ext>
            </a:extLst>
          </p:cNvPr>
          <p:cNvGraphicFramePr>
            <a:graphicFrameLocks noGrp="1"/>
          </p:cNvGraphicFramePr>
          <p:nvPr>
            <p:ph idx="1"/>
            <p:extLst>
              <p:ext uri="{D42A27DB-BD31-4B8C-83A1-F6EECF244321}">
                <p14:modId xmlns:p14="http://schemas.microsoft.com/office/powerpoint/2010/main" val="3745621992"/>
              </p:ext>
            </p:extLst>
          </p:nvPr>
        </p:nvGraphicFramePr>
        <p:xfrm>
          <a:off x="896840" y="112466"/>
          <a:ext cx="11149385" cy="5357876"/>
        </p:xfrm>
        <a:graphic>
          <a:graphicData uri="http://schemas.openxmlformats.org/drawingml/2006/table">
            <a:tbl>
              <a:tblPr firstRow="1" firstCol="1" bandRow="1"/>
              <a:tblGrid>
                <a:gridCol w="11149385">
                  <a:extLst>
                    <a:ext uri="{9D8B030D-6E8A-4147-A177-3AD203B41FA5}">
                      <a16:colId xmlns:a16="http://schemas.microsoft.com/office/drawing/2014/main" val="2991225991"/>
                    </a:ext>
                  </a:extLst>
                </a:gridCol>
              </a:tblGrid>
              <a:tr h="0">
                <a:tc>
                  <a:txBody>
                    <a:bodyPr/>
                    <a:lstStyle/>
                    <a:p>
                      <a:pPr>
                        <a:lnSpc>
                          <a:spcPct val="107000"/>
                        </a:lnSpc>
                        <a:spcAft>
                          <a:spcPts val="0"/>
                        </a:spcAft>
                      </a:pP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J'ai fait un Dictionnaire François afin de rendre quelque service aux honnêtes gens qui aiment notre Langue. Pour cela j'ai lu nos plus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excellens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Auteurs, &amp; tous ceux qui ont écrit des Arts avec réputation. J'ai composé mon livre de leurs mots les plus-reçus, aussi-bien que de leurs expressions les plus-belles. Je marque les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diferens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endroits d'où je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prens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ces mots, &amp; ces expressions à moins que les termes &amp; les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manieres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de parler que j'emploie ne soient si fort en usage qu'on n'en doute point.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En faveur des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Etrangers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on a ajouté aux mots, &amp; aux phrases des bons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Ecrivains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le genre de chaque nom avec la terminaison féminine des adjectifs, &amp; l'on en a donné des exemples. On a expliqué les diverses significations d'un même mot, découvert le sens des dictions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dificiles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ou équivoques, mis le régime des verbes, &amp; des adjectifs, &amp; même quand les verbes sont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irreguliers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ou mal-</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aisez</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à conjuguer, on en a marqué la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prémiere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personne du présent, du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preterit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du futur, &amp; de l'</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imperatif</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Pour rendre l'ouvrage encore plus-utile, on y fait entrer les termes ordinaires des Arts, &amp; presque toutes les remarques qui jusques ici ont été faites sur la Langue. On montre le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diférent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usage des mots, leur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aplication</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dans les divers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stiles</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&amp; la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maniere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dont on les doit prononcer lorsqu'ils ne se prononcent pas comme ils s'écrivent.</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lnL>
                      <a:noFill/>
                    </a:lnL>
                    <a:lnR>
                      <a:noFill/>
                    </a:lnR>
                    <a:lnT>
                      <a:noFill/>
                    </a:lnT>
                    <a:lnB>
                      <a:noFill/>
                    </a:lnB>
                    <a:solidFill>
                      <a:srgbClr val="F6F6F6"/>
                    </a:solidFill>
                  </a:tcPr>
                </a:tc>
                <a:extLst>
                  <a:ext uri="{0D108BD9-81ED-4DB2-BD59-A6C34878D82A}">
                    <a16:rowId xmlns:a16="http://schemas.microsoft.com/office/drawing/2014/main" val="1501466144"/>
                  </a:ext>
                </a:extLst>
              </a:tr>
            </a:tbl>
          </a:graphicData>
        </a:graphic>
      </p:graphicFrame>
    </p:spTree>
    <p:extLst>
      <p:ext uri="{BB962C8B-B14F-4D97-AF65-F5344CB8AC3E}">
        <p14:creationId xmlns:p14="http://schemas.microsoft.com/office/powerpoint/2010/main" val="31714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28">
            <a:extLst>
              <a:ext uri="{FF2B5EF4-FFF2-40B4-BE49-F238E27FC236}">
                <a16:creationId xmlns:a16="http://schemas.microsoft.com/office/drawing/2014/main"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6">
            <a:extLst>
              <a:ext uri="{FF2B5EF4-FFF2-40B4-BE49-F238E27FC236}">
                <a16:creationId xmlns:a16="http://schemas.microsoft.com/office/drawing/2014/main"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brázek 4" descr="Obsah obrázku osoba, fotka, interiér, muž&#10;&#10;Popis vygenerován s velmi vysokou mírou spolehlivosti">
            <a:extLst>
              <a:ext uri="{FF2B5EF4-FFF2-40B4-BE49-F238E27FC236}">
                <a16:creationId xmlns:a16="http://schemas.microsoft.com/office/drawing/2014/main" id="{A2CF16D6-E957-407B-8620-AB0B536B60DA}"/>
              </a:ext>
            </a:extLst>
          </p:cNvPr>
          <p:cNvPicPr>
            <a:picLocks noChangeAspect="1"/>
          </p:cNvPicPr>
          <p:nvPr/>
        </p:nvPicPr>
        <p:blipFill rotWithShape="1">
          <a:blip r:embed="rId3">
            <a:extLst>
              <a:ext uri="{28A0092B-C50C-407E-A947-70E740481C1C}">
                <a14:useLocalDpi xmlns:a14="http://schemas.microsoft.com/office/drawing/2010/main" val="0"/>
              </a:ext>
            </a:extLst>
          </a:blip>
          <a:srcRect r="2" b="293"/>
          <a:stretch/>
        </p:blipFill>
        <p:spPr>
          <a:xfrm>
            <a:off x="480060" y="1679360"/>
            <a:ext cx="3425957" cy="3498799"/>
          </a:xfrm>
          <a:prstGeom prst="rect">
            <a:avLst/>
          </a:prstGeom>
        </p:spPr>
      </p:pic>
      <p:sp>
        <p:nvSpPr>
          <p:cNvPr id="3" name="Zástupný symbol pro obsah 2">
            <a:extLst>
              <a:ext uri="{FF2B5EF4-FFF2-40B4-BE49-F238E27FC236}">
                <a16:creationId xmlns:a16="http://schemas.microsoft.com/office/drawing/2014/main" id="{5FDD1240-7764-496D-8752-EE86CDF8CFC4}"/>
              </a:ext>
            </a:extLst>
          </p:cNvPr>
          <p:cNvSpPr>
            <a:spLocks noGrp="1"/>
          </p:cNvSpPr>
          <p:nvPr>
            <p:ph idx="1"/>
          </p:nvPr>
        </p:nvSpPr>
        <p:spPr>
          <a:xfrm>
            <a:off x="4387515" y="2022601"/>
            <a:ext cx="7161017" cy="4154361"/>
          </a:xfrm>
        </p:spPr>
        <p:txBody>
          <a:bodyPr>
            <a:normAutofit/>
          </a:bodyPr>
          <a:lstStyle/>
          <a:p>
            <a:r>
              <a:rPr lang="fr-FR" sz="1900">
                <a:solidFill>
                  <a:schemeClr val="bg1"/>
                </a:solidFill>
              </a:rPr>
              <a:t>(1690)</a:t>
            </a:r>
            <a:r>
              <a:rPr lang="cs-CZ" sz="1900">
                <a:solidFill>
                  <a:schemeClr val="bg1"/>
                </a:solidFill>
              </a:rPr>
              <a:t> : </a:t>
            </a:r>
            <a:r>
              <a:rPr lang="fr-FR" sz="1900">
                <a:solidFill>
                  <a:schemeClr val="bg1"/>
                </a:solidFill>
              </a:rPr>
              <a:t>le </a:t>
            </a:r>
            <a:r>
              <a:rPr lang="fr-FR" sz="1900" i="1">
                <a:solidFill>
                  <a:schemeClr val="bg1"/>
                </a:solidFill>
              </a:rPr>
              <a:t>Dictionnaire universel</a:t>
            </a:r>
            <a:r>
              <a:rPr lang="fr-FR" sz="1900">
                <a:solidFill>
                  <a:schemeClr val="bg1"/>
                </a:solidFill>
              </a:rPr>
              <a:t> d'Antoine </a:t>
            </a:r>
            <a:r>
              <a:rPr lang="fr-FR" sz="1900" b="1">
                <a:solidFill>
                  <a:schemeClr val="bg1"/>
                </a:solidFill>
              </a:rPr>
              <a:t>Furetière</a:t>
            </a:r>
            <a:r>
              <a:rPr lang="fr-FR" sz="1900">
                <a:solidFill>
                  <a:schemeClr val="bg1"/>
                </a:solidFill>
              </a:rPr>
              <a:t> (1619-1688</a:t>
            </a:r>
            <a:endParaRPr lang="cs-CZ" sz="1900">
              <a:solidFill>
                <a:schemeClr val="bg1"/>
              </a:solidFill>
            </a:endParaRPr>
          </a:p>
          <a:p>
            <a:r>
              <a:rPr lang="fr-FR" sz="1900">
                <a:solidFill>
                  <a:schemeClr val="bg1"/>
                </a:solidFill>
              </a:rPr>
              <a:t>les termes dialectaux, les mots «bas», les termes scientifiques</a:t>
            </a:r>
            <a:endParaRPr lang="cs-CZ" sz="1900">
              <a:solidFill>
                <a:schemeClr val="bg1"/>
              </a:solidFill>
            </a:endParaRPr>
          </a:p>
          <a:p>
            <a:r>
              <a:rPr lang="fr-FR" sz="1900">
                <a:solidFill>
                  <a:schemeClr val="bg1"/>
                </a:solidFill>
              </a:rPr>
              <a:t>par</a:t>
            </a:r>
            <a:r>
              <a:rPr lang="cs-CZ" sz="1900">
                <a:solidFill>
                  <a:schemeClr val="bg1"/>
                </a:solidFill>
              </a:rPr>
              <a:t>u</a:t>
            </a:r>
            <a:r>
              <a:rPr lang="fr-FR" sz="1900">
                <a:solidFill>
                  <a:schemeClr val="bg1"/>
                </a:solidFill>
              </a:rPr>
              <a:t> en France clandestinement</a:t>
            </a:r>
            <a:endParaRPr lang="cs-CZ" sz="1900">
              <a:solidFill>
                <a:schemeClr val="bg1"/>
              </a:solidFill>
            </a:endParaRPr>
          </a:p>
          <a:p>
            <a:r>
              <a:rPr lang="fr-FR" sz="1900">
                <a:solidFill>
                  <a:schemeClr val="bg1"/>
                </a:solidFill>
              </a:rPr>
              <a:t>un succès rapide</a:t>
            </a:r>
            <a:endParaRPr lang="cs-CZ" sz="1900">
              <a:solidFill>
                <a:schemeClr val="bg1"/>
              </a:solidFill>
            </a:endParaRPr>
          </a:p>
          <a:p>
            <a:r>
              <a:rPr lang="fr-FR" sz="1900">
                <a:solidFill>
                  <a:schemeClr val="bg1"/>
                </a:solidFill>
              </a:rPr>
              <a:t>copié et imité, inspirant les travaux des encyclopédistes </a:t>
            </a:r>
            <a:endParaRPr lang="cs-CZ" sz="1900">
              <a:solidFill>
                <a:schemeClr val="bg1"/>
              </a:solidFill>
            </a:endParaRPr>
          </a:p>
          <a:p>
            <a:r>
              <a:rPr lang="fr-FR" sz="1900" b="1">
                <a:solidFill>
                  <a:schemeClr val="bg1"/>
                </a:solidFill>
              </a:rPr>
              <a:t>le meilleur dictionnaire du XVII</a:t>
            </a:r>
            <a:r>
              <a:rPr lang="fr-FR" sz="1900" baseline="30000">
                <a:solidFill>
                  <a:schemeClr val="bg1"/>
                </a:solidFill>
              </a:rPr>
              <a:t>e</a:t>
            </a:r>
            <a:r>
              <a:rPr lang="fr-FR" sz="1900" b="1">
                <a:solidFill>
                  <a:schemeClr val="bg1"/>
                </a:solidFill>
              </a:rPr>
              <a:t> siècle</a:t>
            </a:r>
            <a:endParaRPr lang="cs-CZ" sz="1900">
              <a:solidFill>
                <a:schemeClr val="bg1"/>
              </a:solidFill>
            </a:endParaRPr>
          </a:p>
          <a:p>
            <a:r>
              <a:rPr lang="fr-FR" sz="1900">
                <a:solidFill>
                  <a:schemeClr val="bg1"/>
                </a:solidFill>
              </a:rPr>
              <a:t>de loin supérieur à celui de l'Académie</a:t>
            </a:r>
            <a:endParaRPr lang="cs-CZ" sz="1900">
              <a:solidFill>
                <a:schemeClr val="bg1"/>
              </a:solidFill>
            </a:endParaRPr>
          </a:p>
          <a:p>
            <a:r>
              <a:rPr lang="fr-FR" sz="1900">
                <a:solidFill>
                  <a:schemeClr val="bg1"/>
                </a:solidFill>
              </a:rPr>
              <a:t>le premier dictionnaire encyclopédique au monde</a:t>
            </a:r>
            <a:endParaRPr lang="cs-CZ" sz="1900">
              <a:solidFill>
                <a:schemeClr val="bg1"/>
              </a:solidFill>
            </a:endParaRPr>
          </a:p>
          <a:p>
            <a:r>
              <a:rPr lang="fr-FR" sz="1900">
                <a:solidFill>
                  <a:schemeClr val="bg1"/>
                </a:solidFill>
              </a:rPr>
              <a:t>45 000 articles</a:t>
            </a:r>
            <a:endParaRPr lang="cs-CZ" sz="1900">
              <a:solidFill>
                <a:schemeClr val="bg1"/>
              </a:solidFill>
            </a:endParaRPr>
          </a:p>
          <a:p>
            <a:r>
              <a:rPr lang="fr-FR" sz="1900">
                <a:solidFill>
                  <a:schemeClr val="bg1"/>
                </a:solidFill>
              </a:rPr>
              <a:t>la pr</a:t>
            </a:r>
            <a:r>
              <a:rPr lang="cs-CZ" sz="1900">
                <a:solidFill>
                  <a:schemeClr val="bg1"/>
                </a:solidFill>
              </a:rPr>
              <a:t>é</a:t>
            </a:r>
            <a:r>
              <a:rPr lang="fr-FR" sz="1900">
                <a:solidFill>
                  <a:schemeClr val="bg1"/>
                </a:solidFill>
              </a:rPr>
              <a:t>face</a:t>
            </a:r>
            <a:r>
              <a:rPr lang="cs-CZ" sz="1900">
                <a:solidFill>
                  <a:schemeClr val="bg1"/>
                </a:solidFill>
              </a:rPr>
              <a:t> </a:t>
            </a:r>
            <a:r>
              <a:rPr lang="fr-FR" sz="1900">
                <a:solidFill>
                  <a:schemeClr val="bg1"/>
                </a:solidFill>
              </a:rPr>
              <a:t>:</a:t>
            </a:r>
            <a:br>
              <a:rPr lang="fr-FR" sz="1900">
                <a:solidFill>
                  <a:schemeClr val="bg1"/>
                </a:solidFill>
              </a:rPr>
            </a:br>
            <a:endParaRPr lang="fr-FR" sz="1900">
              <a:solidFill>
                <a:schemeClr val="bg1"/>
              </a:solidFill>
            </a:endParaRPr>
          </a:p>
        </p:txBody>
      </p:sp>
    </p:spTree>
    <p:extLst>
      <p:ext uri="{BB962C8B-B14F-4D97-AF65-F5344CB8AC3E}">
        <p14:creationId xmlns:p14="http://schemas.microsoft.com/office/powerpoint/2010/main" val="27876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6">
            <a:extLst>
              <a:ext uri="{FF2B5EF4-FFF2-40B4-BE49-F238E27FC236}">
                <a16:creationId xmlns:a16="http://schemas.microsoft.com/office/drawing/2014/main" id="{2C07ABF5-73EB-46A6-ABF0-3CA74DDA79F9}"/>
              </a:ext>
            </a:extLst>
          </p:cNvPr>
          <p:cNvGraphicFramePr>
            <a:graphicFrameLocks noGrp="1"/>
          </p:cNvGraphicFramePr>
          <p:nvPr>
            <p:ph idx="1"/>
            <p:extLst>
              <p:ext uri="{D42A27DB-BD31-4B8C-83A1-F6EECF244321}">
                <p14:modId xmlns:p14="http://schemas.microsoft.com/office/powerpoint/2010/main" val="425191035"/>
              </p:ext>
            </p:extLst>
          </p:nvPr>
        </p:nvGraphicFramePr>
        <p:xfrm>
          <a:off x="1016110" y="1932597"/>
          <a:ext cx="9464040" cy="3951732"/>
        </p:xfrm>
        <a:graphic>
          <a:graphicData uri="http://schemas.openxmlformats.org/drawingml/2006/table">
            <a:tbl>
              <a:tblPr firstRow="1" firstCol="1" bandRow="1"/>
              <a:tblGrid>
                <a:gridCol w="9464040">
                  <a:extLst>
                    <a:ext uri="{9D8B030D-6E8A-4147-A177-3AD203B41FA5}">
                      <a16:colId xmlns:a16="http://schemas.microsoft.com/office/drawing/2014/main" val="1555054411"/>
                    </a:ext>
                  </a:extLst>
                </a:gridCol>
              </a:tblGrid>
              <a:tr h="0">
                <a:tc>
                  <a:txBody>
                    <a:bodyPr/>
                    <a:lstStyle/>
                    <a:p>
                      <a:pPr>
                        <a:lnSpc>
                          <a:spcPct val="107000"/>
                        </a:lnSpc>
                        <a:spcAft>
                          <a:spcPts val="0"/>
                        </a:spcAft>
                      </a:pP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Mais pour Mr.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Furetiere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il ne s'est pas proposé les termes du beau langage, ou du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stile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à la mode, plus que les autres. Il ne les a fait entrer dans sa Compilation que comme des parties du tout qu'il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avoit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enfermé dans son dessein. De sorte que le langage commun n'est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icy</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qu'en qualité d'accessoire. C'est dans les termes affectez aux Arts, aux Sciences, et aux professions, que consiste le principal. Outre cela, l'Auteur a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declaré</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publiquement, qu'il ne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pretendoit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rien à la fonction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speciale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et essentielle de Messieurs de l'</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Academie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Qu'il ne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donnoit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son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Dictionaire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que comme provisionnel, et le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precurseur</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celuy</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qui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viendroit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de leur part juger en souverain dans une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entiere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pureté tous les mots vieux et nouveaux, et interposer son autorité pour les faire valoir; qu'il leur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laissoit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leur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jurisdiction</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toute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entiere</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et qu'il ne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pretendoit</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rien </a:t>
                      </a:r>
                      <a:r>
                        <a:rPr lang="fr-FR" sz="2000" b="1" dirty="0" err="1">
                          <a:solidFill>
                            <a:srgbClr val="000080"/>
                          </a:solidFill>
                          <a:effectLst/>
                          <a:latin typeface="Arial" panose="020B0604020202020204" pitchFamily="34" charset="0"/>
                          <a:ea typeface="Times New Roman" panose="02020603050405020304" pitchFamily="18" charset="0"/>
                          <a:cs typeface="Arial" panose="020B0604020202020204" pitchFamily="34" charset="0"/>
                        </a:rPr>
                        <a:t>decider</a:t>
                      </a:r>
                      <a:r>
                        <a:rPr lang="fr-FR" sz="2000" b="1" dirty="0">
                          <a:solidFill>
                            <a:srgbClr val="000080"/>
                          </a:solidFill>
                          <a:effectLst/>
                          <a:latin typeface="Arial" panose="020B0604020202020204" pitchFamily="34" charset="0"/>
                          <a:ea typeface="Times New Roman" panose="02020603050405020304" pitchFamily="18" charset="0"/>
                          <a:cs typeface="Arial" panose="020B0604020202020204" pitchFamily="34" charset="0"/>
                        </a:rPr>
                        <a:t> sur la langue.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txBody>
                  <a:tcPr marL="19050" marR="19050" marT="19050" marB="19050" anchor="ctr">
                    <a:lnL>
                      <a:noFill/>
                    </a:lnL>
                    <a:lnR>
                      <a:noFill/>
                    </a:lnR>
                    <a:lnT>
                      <a:noFill/>
                    </a:lnT>
                    <a:lnB>
                      <a:noFill/>
                    </a:lnB>
                    <a:solidFill>
                      <a:srgbClr val="F6F6F6"/>
                    </a:solidFill>
                  </a:tcPr>
                </a:tc>
                <a:extLst>
                  <a:ext uri="{0D108BD9-81ED-4DB2-BD59-A6C34878D82A}">
                    <a16:rowId xmlns:a16="http://schemas.microsoft.com/office/drawing/2014/main" val="371312455"/>
                  </a:ext>
                </a:extLst>
              </a:tr>
            </a:tbl>
          </a:graphicData>
        </a:graphic>
      </p:graphicFrame>
    </p:spTree>
    <p:extLst>
      <p:ext uri="{BB962C8B-B14F-4D97-AF65-F5344CB8AC3E}">
        <p14:creationId xmlns:p14="http://schemas.microsoft.com/office/powerpoint/2010/main" val="22965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C07A426-957F-4FF5-8002-3EDC982D8A1D}"/>
              </a:ext>
            </a:extLst>
          </p:cNvPr>
          <p:cNvSpPr>
            <a:spLocks noGrp="1"/>
          </p:cNvSpPr>
          <p:nvPr>
            <p:ph idx="1"/>
          </p:nvPr>
        </p:nvSpPr>
        <p:spPr>
          <a:xfrm>
            <a:off x="838200" y="168965"/>
            <a:ext cx="10515600" cy="6007998"/>
          </a:xfrm>
          <a:ln>
            <a:solidFill>
              <a:srgbClr val="FFFFFF"/>
            </a:solidFill>
          </a:ln>
        </p:spPr>
        <p:txBody>
          <a:bodyPr>
            <a:normAutofit/>
          </a:bodyPr>
          <a:lstStyle/>
          <a:p>
            <a:r>
              <a:rPr lang="fr-FR" i="1" dirty="0"/>
              <a:t>Dictionnaire Universel François &amp; Latin dit de Trévoux</a:t>
            </a:r>
            <a:r>
              <a:rPr lang="cs-CZ" i="1" dirty="0"/>
              <a:t>,</a:t>
            </a:r>
            <a:r>
              <a:rPr lang="fr-FR" dirty="0"/>
              <a:t>1704</a:t>
            </a:r>
            <a:endParaRPr lang="cs-CZ" dirty="0"/>
          </a:p>
          <a:p>
            <a:r>
              <a:rPr lang="cs-CZ" dirty="0"/>
              <a:t>l</a:t>
            </a:r>
            <a:r>
              <a:rPr lang="fr-FR" dirty="0"/>
              <a:t>es auteurs </a:t>
            </a:r>
            <a:r>
              <a:rPr lang="cs-CZ" dirty="0"/>
              <a:t>: </a:t>
            </a:r>
            <a:r>
              <a:rPr lang="fr-FR" dirty="0"/>
              <a:t>des jésuites</a:t>
            </a:r>
            <a:endParaRPr lang="cs-CZ" dirty="0"/>
          </a:p>
          <a:p>
            <a:r>
              <a:rPr lang="fr-FR" dirty="0"/>
              <a:t>expurger le dictionnaire des traces du protestantisme </a:t>
            </a:r>
            <a:endParaRPr lang="cs-CZ" dirty="0"/>
          </a:p>
          <a:p>
            <a:r>
              <a:rPr lang="fr-FR" dirty="0"/>
              <a:t>éliminer toute allusion controversée à l'Église catholique</a:t>
            </a:r>
          </a:p>
          <a:p>
            <a:pPr marL="0" indent="0">
              <a:buNone/>
            </a:pPr>
            <a:endParaRPr lang="cs-CZ" dirty="0"/>
          </a:p>
          <a:p>
            <a:pPr marL="0" indent="0">
              <a:buNone/>
            </a:pPr>
            <a:r>
              <a:rPr lang="fr-FR" dirty="0"/>
              <a:t>sous les conseils des grammairiens Vaugelas et Ménage</a:t>
            </a:r>
            <a:r>
              <a:rPr lang="cs-CZ" dirty="0"/>
              <a:t> : </a:t>
            </a:r>
            <a:r>
              <a:rPr lang="fr-FR" dirty="0"/>
              <a:t>l'Académie française adopte officiellement la </a:t>
            </a:r>
            <a:r>
              <a:rPr lang="fr-FR" b="1" dirty="0"/>
              <a:t>numération vicésimale </a:t>
            </a:r>
            <a:r>
              <a:rPr lang="fr-FR" dirty="0"/>
              <a:t>des formes </a:t>
            </a:r>
            <a:r>
              <a:rPr lang="fr-FR" i="1" dirty="0"/>
              <a:t>soixante-dix</a:t>
            </a:r>
            <a:r>
              <a:rPr lang="fr-FR" dirty="0"/>
              <a:t>, </a:t>
            </a:r>
            <a:r>
              <a:rPr lang="fr-FR" i="1" dirty="0"/>
              <a:t>quatre-vingts</a:t>
            </a:r>
            <a:r>
              <a:rPr lang="fr-FR" dirty="0"/>
              <a:t> et </a:t>
            </a:r>
            <a:r>
              <a:rPr lang="fr-FR" i="1" dirty="0"/>
              <a:t>quatre-vingt-dix</a:t>
            </a:r>
            <a:r>
              <a:rPr lang="fr-FR" dirty="0"/>
              <a:t> </a:t>
            </a:r>
            <a:endParaRPr lang="cs-CZ" dirty="0"/>
          </a:p>
          <a:p>
            <a:pPr marL="0" indent="0">
              <a:buNone/>
            </a:pPr>
            <a:r>
              <a:rPr lang="fr-FR" dirty="0">
                <a:solidFill>
                  <a:srgbClr val="FF0000"/>
                </a:solidFill>
              </a:rPr>
              <a:t>au lieu de </a:t>
            </a:r>
            <a:r>
              <a:rPr lang="cs-CZ" dirty="0">
                <a:solidFill>
                  <a:srgbClr val="FF0000"/>
                </a:solidFill>
              </a:rPr>
              <a:t>?</a:t>
            </a:r>
          </a:p>
          <a:p>
            <a:pPr marL="0" indent="0">
              <a:buNone/>
            </a:pPr>
            <a:r>
              <a:rPr lang="fr-FR" dirty="0">
                <a:solidFill>
                  <a:srgbClr val="FF0000"/>
                </a:solidFill>
              </a:rPr>
              <a:t>la numération décimale (latine) de </a:t>
            </a:r>
            <a:r>
              <a:rPr lang="fr-FR" i="1" dirty="0">
                <a:solidFill>
                  <a:srgbClr val="FF0000"/>
                </a:solidFill>
              </a:rPr>
              <a:t>septante</a:t>
            </a:r>
            <a:r>
              <a:rPr lang="fr-FR" dirty="0">
                <a:solidFill>
                  <a:srgbClr val="FF0000"/>
                </a:solidFill>
              </a:rPr>
              <a:t>, </a:t>
            </a:r>
            <a:r>
              <a:rPr lang="fr-FR" i="1" dirty="0">
                <a:solidFill>
                  <a:srgbClr val="FF0000"/>
                </a:solidFill>
              </a:rPr>
              <a:t>octante</a:t>
            </a:r>
            <a:r>
              <a:rPr lang="fr-FR" dirty="0">
                <a:solidFill>
                  <a:srgbClr val="FF0000"/>
                </a:solidFill>
              </a:rPr>
              <a:t> et </a:t>
            </a:r>
            <a:r>
              <a:rPr lang="fr-FR" i="1" dirty="0">
                <a:solidFill>
                  <a:srgbClr val="FF0000"/>
                </a:solidFill>
              </a:rPr>
              <a:t>nonante</a:t>
            </a:r>
            <a:endParaRPr lang="cs-CZ" dirty="0">
              <a:solidFill>
                <a:srgbClr val="FF0000"/>
              </a:solidFill>
            </a:endParaRPr>
          </a:p>
        </p:txBody>
      </p:sp>
    </p:spTree>
    <p:extLst>
      <p:ext uri="{BB962C8B-B14F-4D97-AF65-F5344CB8AC3E}">
        <p14:creationId xmlns:p14="http://schemas.microsoft.com/office/powerpoint/2010/main" val="1104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err="1"/>
              <a:t>Introduction</a:t>
            </a:r>
            <a:endParaRPr lang="cs-CZ" b="1" dirty="0"/>
          </a:p>
        </p:txBody>
      </p:sp>
      <p:sp>
        <p:nvSpPr>
          <p:cNvPr id="3" name="Zástupný symbol pro obsah 2"/>
          <p:cNvSpPr>
            <a:spLocks noGrp="1"/>
          </p:cNvSpPr>
          <p:nvPr>
            <p:ph idx="1"/>
          </p:nvPr>
        </p:nvSpPr>
        <p:spPr/>
        <p:txBody>
          <a:bodyPr/>
          <a:lstStyle/>
          <a:p>
            <a:r>
              <a:rPr lang="fr-FR" dirty="0"/>
              <a:t>Le français moderne né </a:t>
            </a:r>
            <a:r>
              <a:rPr lang="cs-CZ" dirty="0" err="1"/>
              <a:t>dans</a:t>
            </a:r>
            <a:r>
              <a:rPr lang="cs-CZ" dirty="0"/>
              <a:t> </a:t>
            </a:r>
            <a:r>
              <a:rPr lang="cs-CZ" dirty="0" err="1"/>
              <a:t>le</a:t>
            </a:r>
            <a:r>
              <a:rPr lang="fr-FR" dirty="0"/>
              <a:t> Grand Siècle</a:t>
            </a:r>
            <a:endParaRPr lang="cs-CZ" dirty="0"/>
          </a:p>
          <a:p>
            <a:r>
              <a:rPr lang="fr-FR" dirty="0"/>
              <a:t>stabilité sociale </a:t>
            </a:r>
            <a:endParaRPr lang="cs-CZ" dirty="0"/>
          </a:p>
          <a:p>
            <a:r>
              <a:rPr lang="fr-FR" dirty="0"/>
              <a:t>prospérité économique </a:t>
            </a:r>
            <a:endParaRPr lang="cs-CZ" dirty="0"/>
          </a:p>
          <a:p>
            <a:r>
              <a:rPr lang="fr-FR" dirty="0"/>
              <a:t>la France </a:t>
            </a:r>
            <a:r>
              <a:rPr lang="cs-CZ" dirty="0"/>
              <a:t>---</a:t>
            </a:r>
            <a:r>
              <a:rPr lang="fr-FR" dirty="0"/>
              <a:t> un prestige </a:t>
            </a:r>
            <a:r>
              <a:rPr lang="cs-CZ" dirty="0"/>
              <a:t>(</a:t>
            </a:r>
            <a:r>
              <a:rPr lang="fr-FR" dirty="0"/>
              <a:t>politique, littéraire et artistique</a:t>
            </a:r>
            <a:r>
              <a:rPr lang="cs-CZ" dirty="0"/>
              <a:t>)</a:t>
            </a:r>
          </a:p>
          <a:p>
            <a:r>
              <a:rPr lang="fr-FR" dirty="0"/>
              <a:t>au XVII</a:t>
            </a:r>
            <a:r>
              <a:rPr lang="fr-FR" baseline="30000" dirty="0"/>
              <a:t>e</a:t>
            </a:r>
            <a:r>
              <a:rPr lang="fr-FR" dirty="0"/>
              <a:t> siècle, la plus grande puissance démographique et militaire de l'Europe </a:t>
            </a:r>
            <a:endParaRPr lang="cs-CZ" dirty="0"/>
          </a:p>
          <a:p>
            <a:r>
              <a:rPr lang="fr-FR" dirty="0"/>
              <a:t>de fortes personnalités</a:t>
            </a:r>
            <a:r>
              <a:rPr lang="cs-CZ" dirty="0"/>
              <a:t> </a:t>
            </a:r>
            <a:r>
              <a:rPr lang="fr-FR" dirty="0"/>
              <a:t>: Henri IV, Richelieu, Mazarin et Louis XIV</a:t>
            </a:r>
            <a:endParaRPr lang="cs-CZ" dirty="0"/>
          </a:p>
          <a:p>
            <a:endParaRPr lang="cs-CZ" dirty="0"/>
          </a:p>
        </p:txBody>
      </p:sp>
    </p:spTree>
    <p:extLst>
      <p:ext uri="{BB962C8B-B14F-4D97-AF65-F5344CB8AC3E}">
        <p14:creationId xmlns:p14="http://schemas.microsoft.com/office/powerpoint/2010/main" val="16643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D6612D-4C43-4EF7-AEA6-0737D8C1A542}"/>
              </a:ext>
            </a:extLst>
          </p:cNvPr>
          <p:cNvSpPr>
            <a:spLocks noGrp="1"/>
          </p:cNvSpPr>
          <p:nvPr>
            <p:ph type="title"/>
          </p:nvPr>
        </p:nvSpPr>
        <p:spPr/>
        <p:txBody>
          <a:bodyPr/>
          <a:lstStyle/>
          <a:p>
            <a:r>
              <a:rPr lang="fr-FR" b="1" dirty="0"/>
              <a:t>L'état de la langue française</a:t>
            </a:r>
            <a:r>
              <a:rPr lang="fr-FR" dirty="0"/>
              <a:t> </a:t>
            </a:r>
          </a:p>
        </p:txBody>
      </p:sp>
      <p:sp>
        <p:nvSpPr>
          <p:cNvPr id="3" name="Zástupný symbol pro obsah 2">
            <a:extLst>
              <a:ext uri="{FF2B5EF4-FFF2-40B4-BE49-F238E27FC236}">
                <a16:creationId xmlns:a16="http://schemas.microsoft.com/office/drawing/2014/main" id="{B73B3F75-86AD-49F0-8AEE-4153EFC27A56}"/>
              </a:ext>
            </a:extLst>
          </p:cNvPr>
          <p:cNvSpPr>
            <a:spLocks noGrp="1"/>
          </p:cNvSpPr>
          <p:nvPr>
            <p:ph idx="1"/>
          </p:nvPr>
        </p:nvSpPr>
        <p:spPr>
          <a:xfrm>
            <a:off x="838200" y="1401417"/>
            <a:ext cx="10515600" cy="4775546"/>
          </a:xfrm>
        </p:spPr>
        <p:txBody>
          <a:bodyPr>
            <a:normAutofit lnSpcReduction="10000"/>
          </a:bodyPr>
          <a:lstStyle/>
          <a:p>
            <a:r>
              <a:rPr lang="fr-FR" dirty="0"/>
              <a:t>les textes </a:t>
            </a:r>
            <a:r>
              <a:rPr lang="cs-CZ" dirty="0"/>
              <a:t>= </a:t>
            </a:r>
            <a:r>
              <a:rPr lang="fr-FR" dirty="0"/>
              <a:t>accessibles sans traduction</a:t>
            </a:r>
            <a:endParaRPr lang="cs-CZ" dirty="0"/>
          </a:p>
          <a:p>
            <a:r>
              <a:rPr lang="cs-CZ" dirty="0"/>
              <a:t>! </a:t>
            </a:r>
            <a:r>
              <a:rPr lang="fr-FR" dirty="0"/>
              <a:t>la prononciation </a:t>
            </a:r>
            <a:endParaRPr lang="cs-CZ" dirty="0"/>
          </a:p>
          <a:p>
            <a:r>
              <a:rPr lang="fr-FR" i="1" dirty="0"/>
              <a:t>aimée </a:t>
            </a:r>
            <a:r>
              <a:rPr lang="fr-FR" dirty="0"/>
              <a:t>au féminin </a:t>
            </a:r>
            <a:r>
              <a:rPr lang="cs-CZ" dirty="0"/>
              <a:t>: </a:t>
            </a:r>
            <a:r>
              <a:rPr lang="fr-FR" dirty="0"/>
              <a:t>un [é] allongé</a:t>
            </a:r>
            <a:r>
              <a:rPr lang="cs-CZ" dirty="0"/>
              <a:t> X </a:t>
            </a:r>
            <a:r>
              <a:rPr lang="fr-FR" dirty="0"/>
              <a:t>le [é] du masculin </a:t>
            </a:r>
            <a:r>
              <a:rPr lang="fr-FR" i="1" dirty="0"/>
              <a:t>aimé </a:t>
            </a:r>
            <a:r>
              <a:rPr lang="cs-CZ" dirty="0"/>
              <a:t>=</a:t>
            </a:r>
            <a:r>
              <a:rPr lang="fr-FR" i="1" dirty="0"/>
              <a:t> </a:t>
            </a:r>
            <a:r>
              <a:rPr lang="fr-FR" dirty="0"/>
              <a:t>bref</a:t>
            </a:r>
            <a:endParaRPr lang="cs-CZ" dirty="0"/>
          </a:p>
          <a:p>
            <a:r>
              <a:rPr lang="fr-FR" dirty="0"/>
              <a:t> l'infinitif </a:t>
            </a:r>
            <a:r>
              <a:rPr lang="fr-FR" i="1" dirty="0"/>
              <a:t>aimer</a:t>
            </a:r>
            <a:r>
              <a:rPr lang="fr-FR" dirty="0"/>
              <a:t> </a:t>
            </a:r>
            <a:r>
              <a:rPr lang="cs-CZ" dirty="0"/>
              <a:t>: </a:t>
            </a:r>
            <a:r>
              <a:rPr lang="fr-FR" dirty="0"/>
              <a:t>encore plus allongé</a:t>
            </a:r>
            <a:endParaRPr lang="cs-CZ" dirty="0"/>
          </a:p>
          <a:p>
            <a:r>
              <a:rPr lang="fr-FR" dirty="0"/>
              <a:t>la chute des consonnes finales : </a:t>
            </a:r>
            <a:r>
              <a:rPr lang="fr-FR" i="1" dirty="0" err="1"/>
              <a:t>mouchoi</a:t>
            </a:r>
            <a:r>
              <a:rPr lang="fr-FR" i="1" dirty="0"/>
              <a:t>, </a:t>
            </a:r>
            <a:r>
              <a:rPr lang="fr-FR" i="1" dirty="0" err="1"/>
              <a:t>plaisi</a:t>
            </a:r>
            <a:r>
              <a:rPr lang="fr-FR" i="1" dirty="0"/>
              <a:t>, </a:t>
            </a:r>
            <a:r>
              <a:rPr lang="fr-FR" i="1" dirty="0" err="1"/>
              <a:t>couri</a:t>
            </a:r>
            <a:r>
              <a:rPr lang="fr-FR" i="1" dirty="0"/>
              <a:t>, </a:t>
            </a:r>
            <a:r>
              <a:rPr lang="fr-FR" i="1" dirty="0" err="1"/>
              <a:t>ifaut</a:t>
            </a:r>
            <a:r>
              <a:rPr lang="fr-FR" i="1" dirty="0"/>
              <a:t>, i(l)s ont</a:t>
            </a:r>
            <a:r>
              <a:rPr lang="fr-FR" dirty="0"/>
              <a:t> [</a:t>
            </a:r>
            <a:r>
              <a:rPr lang="fr-FR" dirty="0" err="1"/>
              <a:t>izont</a:t>
            </a:r>
            <a:r>
              <a:rPr lang="fr-FR" dirty="0"/>
              <a:t>]</a:t>
            </a:r>
            <a:r>
              <a:rPr lang="fr-FR" i="1" dirty="0"/>
              <a:t>, not(r) </a:t>
            </a:r>
            <a:r>
              <a:rPr lang="fr-FR" dirty="0"/>
              <a:t>[not] </a:t>
            </a:r>
            <a:r>
              <a:rPr lang="cs-CZ" dirty="0"/>
              <a:t>VS </a:t>
            </a:r>
            <a:r>
              <a:rPr lang="fr-FR" i="1" dirty="0"/>
              <a:t>mouchoir, plaisir, courir, il faut, ils ont, notre </a:t>
            </a:r>
            <a:r>
              <a:rPr lang="fr-FR" dirty="0"/>
              <a:t>[notre]</a:t>
            </a:r>
            <a:r>
              <a:rPr lang="cs-CZ" dirty="0"/>
              <a:t> = </a:t>
            </a:r>
            <a:r>
              <a:rPr lang="fr-FR" dirty="0"/>
              <a:t>«peuple» et «bas».</a:t>
            </a:r>
            <a:endParaRPr lang="cs-CZ" dirty="0"/>
          </a:p>
          <a:p>
            <a:r>
              <a:rPr lang="cs-CZ" dirty="0"/>
              <a:t>s</a:t>
            </a:r>
            <a:r>
              <a:rPr lang="fr-FR" dirty="0" err="1"/>
              <a:t>uppression</a:t>
            </a:r>
            <a:r>
              <a:rPr lang="cs-CZ" dirty="0"/>
              <a:t> d</a:t>
            </a:r>
            <a:r>
              <a:rPr lang="fr-FR" dirty="0"/>
              <a:t>es «e» inaccentués </a:t>
            </a:r>
            <a:r>
              <a:rPr lang="fr-FR" i="1" dirty="0"/>
              <a:t>désir, désert, secret, </a:t>
            </a:r>
            <a:r>
              <a:rPr lang="fr-FR" dirty="0"/>
              <a:t>prononcés [</a:t>
            </a:r>
            <a:r>
              <a:rPr lang="fr-FR" dirty="0" err="1"/>
              <a:t>dzir</a:t>
            </a:r>
            <a:r>
              <a:rPr lang="fr-FR" dirty="0"/>
              <a:t>], [</a:t>
            </a:r>
            <a:r>
              <a:rPr lang="fr-FR" dirty="0" err="1"/>
              <a:t>dzèr</a:t>
            </a:r>
            <a:r>
              <a:rPr lang="fr-FR" dirty="0"/>
              <a:t>], [</a:t>
            </a:r>
            <a:r>
              <a:rPr lang="fr-FR" dirty="0" err="1"/>
              <a:t>skrè</a:t>
            </a:r>
            <a:r>
              <a:rPr lang="fr-FR" dirty="0"/>
              <a:t>]</a:t>
            </a:r>
            <a:endParaRPr lang="cs-CZ" dirty="0"/>
          </a:p>
          <a:p>
            <a:r>
              <a:rPr lang="fr-FR" dirty="0"/>
              <a:t>diphtongue </a:t>
            </a:r>
            <a:r>
              <a:rPr lang="fr-FR" i="1" dirty="0" err="1"/>
              <a:t>oi</a:t>
            </a:r>
            <a:r>
              <a:rPr lang="cs-CZ" i="1" dirty="0"/>
              <a:t> </a:t>
            </a:r>
            <a:r>
              <a:rPr lang="fr-FR" dirty="0"/>
              <a:t>[</a:t>
            </a:r>
            <a:r>
              <a:rPr lang="fr-FR" dirty="0" err="1"/>
              <a:t>wé</a:t>
            </a:r>
            <a:r>
              <a:rPr lang="fr-FR" dirty="0"/>
              <a:t>] ou [</a:t>
            </a:r>
            <a:r>
              <a:rPr lang="fr-FR" dirty="0" err="1"/>
              <a:t>wè</a:t>
            </a:r>
            <a:r>
              <a:rPr lang="fr-FR" dirty="0"/>
              <a:t>]</a:t>
            </a:r>
            <a:r>
              <a:rPr lang="cs-CZ" dirty="0"/>
              <a:t> VS la </a:t>
            </a:r>
            <a:r>
              <a:rPr lang="fr-FR" dirty="0"/>
              <a:t>prononciation vulgaire (peuple</a:t>
            </a:r>
            <a:r>
              <a:rPr lang="cs-CZ" dirty="0"/>
              <a:t>) =</a:t>
            </a:r>
            <a:r>
              <a:rPr lang="fr-FR" dirty="0"/>
              <a:t> [</a:t>
            </a:r>
            <a:r>
              <a:rPr lang="fr-FR" dirty="0" err="1"/>
              <a:t>wa</a:t>
            </a:r>
            <a:r>
              <a:rPr lang="fr-FR" dirty="0"/>
              <a:t>]</a:t>
            </a:r>
          </a:p>
          <a:p>
            <a:endParaRPr lang="fr-FR" dirty="0"/>
          </a:p>
        </p:txBody>
      </p:sp>
    </p:spTree>
    <p:extLst>
      <p:ext uri="{BB962C8B-B14F-4D97-AF65-F5344CB8AC3E}">
        <p14:creationId xmlns:p14="http://schemas.microsoft.com/office/powerpoint/2010/main" val="261528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BD31C96-0DA1-445A-8016-23825491E2E4}"/>
              </a:ext>
            </a:extLst>
          </p:cNvPr>
          <p:cNvSpPr>
            <a:spLocks noGrp="1"/>
          </p:cNvSpPr>
          <p:nvPr>
            <p:ph idx="1"/>
          </p:nvPr>
        </p:nvSpPr>
        <p:spPr>
          <a:xfrm>
            <a:off x="838200" y="636104"/>
            <a:ext cx="10515600" cy="5540859"/>
          </a:xfrm>
        </p:spPr>
        <p:txBody>
          <a:bodyPr>
            <a:normAutofit/>
          </a:bodyPr>
          <a:lstStyle/>
          <a:p>
            <a:r>
              <a:rPr lang="fr-FR" dirty="0"/>
              <a:t>«français du </a:t>
            </a:r>
            <a:r>
              <a:rPr lang="fr-FR" dirty="0" err="1"/>
              <a:t>roy</a:t>
            </a:r>
            <a:r>
              <a:rPr lang="fr-FR" dirty="0"/>
              <a:t>» </a:t>
            </a:r>
            <a:endParaRPr lang="cs-CZ" dirty="0"/>
          </a:p>
          <a:p>
            <a:r>
              <a:rPr lang="fr-FR" dirty="0"/>
              <a:t>l'analphabétisme </a:t>
            </a:r>
            <a:r>
              <a:rPr lang="cs-CZ" dirty="0"/>
              <a:t>= </a:t>
            </a:r>
            <a:r>
              <a:rPr lang="fr-FR" dirty="0"/>
              <a:t>99 % en France </a:t>
            </a:r>
            <a:endParaRPr lang="cs-CZ" dirty="0"/>
          </a:p>
          <a:p>
            <a:r>
              <a:rPr lang="fr-FR" dirty="0"/>
              <a:t>l'enseignement </a:t>
            </a:r>
            <a:r>
              <a:rPr lang="cs-CZ" dirty="0"/>
              <a:t>(</a:t>
            </a:r>
            <a:r>
              <a:rPr lang="fr-FR" dirty="0"/>
              <a:t>la religion</a:t>
            </a:r>
            <a:r>
              <a:rPr lang="cs-CZ" dirty="0"/>
              <a:t>)</a:t>
            </a:r>
            <a:r>
              <a:rPr lang="fr-FR" dirty="0"/>
              <a:t>, en patois, </a:t>
            </a:r>
            <a:r>
              <a:rPr lang="cs-CZ" dirty="0"/>
              <a:t>ou </a:t>
            </a:r>
            <a:r>
              <a:rPr lang="fr-FR" dirty="0"/>
              <a:t>en «latin d'Église» </a:t>
            </a:r>
            <a:endParaRPr lang="cs-CZ" dirty="0"/>
          </a:p>
          <a:p>
            <a:r>
              <a:rPr lang="fr-FR" dirty="0"/>
              <a:t>l'orthographe jamais enseignée dans les écoles, encore moins aux femmes</a:t>
            </a:r>
            <a:endParaRPr lang="cs-CZ" dirty="0"/>
          </a:p>
          <a:p>
            <a:r>
              <a:rPr lang="fr-FR" dirty="0"/>
              <a:t>trois catégories de locuteurs</a:t>
            </a:r>
            <a:r>
              <a:rPr lang="cs-CZ" dirty="0"/>
              <a:t> </a:t>
            </a:r>
            <a:r>
              <a:rPr lang="fr-FR" dirty="0"/>
              <a:t>: </a:t>
            </a:r>
            <a:r>
              <a:rPr lang="cs-CZ" dirty="0"/>
              <a:t>1) </a:t>
            </a:r>
            <a:r>
              <a:rPr lang="fr-FR" dirty="0"/>
              <a:t>«</a:t>
            </a:r>
            <a:r>
              <a:rPr lang="fr-FR" dirty="0" err="1"/>
              <a:t>francisants</a:t>
            </a:r>
            <a:r>
              <a:rPr lang="fr-FR" dirty="0"/>
              <a:t>», </a:t>
            </a:r>
            <a:r>
              <a:rPr lang="cs-CZ" dirty="0"/>
              <a:t>2) </a:t>
            </a:r>
            <a:r>
              <a:rPr lang="fr-FR" dirty="0"/>
              <a:t>«semi-patoisants» </a:t>
            </a:r>
            <a:r>
              <a:rPr lang="cs-CZ" dirty="0"/>
              <a:t>3) </a:t>
            </a:r>
            <a:r>
              <a:rPr lang="fr-FR" dirty="0"/>
              <a:t>«patoisants»</a:t>
            </a:r>
          </a:p>
          <a:p>
            <a:endParaRPr lang="fr-FR" dirty="0"/>
          </a:p>
        </p:txBody>
      </p:sp>
    </p:spTree>
    <p:extLst>
      <p:ext uri="{BB962C8B-B14F-4D97-AF65-F5344CB8AC3E}">
        <p14:creationId xmlns:p14="http://schemas.microsoft.com/office/powerpoint/2010/main" val="102221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E6EF7FDC-5B93-482D-A421-CAAC1D8CADF5}"/>
              </a:ext>
            </a:extLst>
          </p:cNvPr>
          <p:cNvSpPr>
            <a:spLocks noGrp="1"/>
          </p:cNvSpPr>
          <p:nvPr>
            <p:ph idx="1"/>
          </p:nvPr>
        </p:nvSpPr>
        <p:spPr>
          <a:xfrm>
            <a:off x="838200" y="119270"/>
            <a:ext cx="10515600" cy="6057693"/>
          </a:xfrm>
        </p:spPr>
        <p:txBody>
          <a:bodyPr>
            <a:normAutofit lnSpcReduction="10000"/>
          </a:bodyPr>
          <a:lstStyle/>
          <a:p>
            <a:r>
              <a:rPr lang="fr-FR" b="1" dirty="0"/>
              <a:t>Les</a:t>
            </a:r>
            <a:r>
              <a:rPr lang="fr-FR" b="1" i="1" dirty="0"/>
              <a:t> </a:t>
            </a:r>
            <a:r>
              <a:rPr lang="fr-FR" b="1" dirty="0" err="1"/>
              <a:t>francisants</a:t>
            </a:r>
            <a:r>
              <a:rPr lang="fr-FR" b="1" i="1" dirty="0"/>
              <a:t> </a:t>
            </a:r>
            <a:r>
              <a:rPr lang="cs-CZ" b="1" i="1" dirty="0"/>
              <a:t>: </a:t>
            </a:r>
            <a:r>
              <a:rPr lang="fr-FR" dirty="0"/>
              <a:t>une connaissance </a:t>
            </a:r>
            <a:r>
              <a:rPr lang="cs-CZ" dirty="0" err="1"/>
              <a:t>du</a:t>
            </a:r>
            <a:r>
              <a:rPr lang="fr-FR" dirty="0"/>
              <a:t> français du peuple (pas le «</a:t>
            </a:r>
            <a:r>
              <a:rPr lang="fr-FR" dirty="0" err="1"/>
              <a:t>françoys</a:t>
            </a:r>
            <a:r>
              <a:rPr lang="fr-FR" dirty="0"/>
              <a:t> du </a:t>
            </a:r>
            <a:r>
              <a:rPr lang="fr-FR" dirty="0" err="1"/>
              <a:t>roy</a:t>
            </a:r>
            <a:r>
              <a:rPr lang="fr-FR" dirty="0"/>
              <a:t>»), </a:t>
            </a:r>
            <a:r>
              <a:rPr lang="cs-CZ" dirty="0" err="1"/>
              <a:t>le</a:t>
            </a:r>
            <a:r>
              <a:rPr lang="cs-CZ" dirty="0"/>
              <a:t> </a:t>
            </a:r>
            <a:r>
              <a:rPr lang="fr-FR" dirty="0"/>
              <a:t>centre à Paris </a:t>
            </a:r>
            <a:r>
              <a:rPr lang="cs-CZ" dirty="0"/>
              <a:t>+ </a:t>
            </a:r>
            <a:r>
              <a:rPr lang="cs-CZ" dirty="0" err="1"/>
              <a:t>alentours</a:t>
            </a:r>
            <a:r>
              <a:rPr lang="fr-FR" dirty="0"/>
              <a:t>, </a:t>
            </a:r>
            <a:r>
              <a:rPr lang="cs-CZ" dirty="0"/>
              <a:t>+ les</a:t>
            </a:r>
            <a:r>
              <a:rPr lang="fr-FR" dirty="0"/>
              <a:t> villes du Nord</a:t>
            </a:r>
            <a:endParaRPr lang="cs-CZ" dirty="0"/>
          </a:p>
          <a:p>
            <a:r>
              <a:rPr lang="cs-CZ" dirty="0" err="1"/>
              <a:t>Un</a:t>
            </a:r>
            <a:r>
              <a:rPr lang="cs-CZ" dirty="0"/>
              <a:t> </a:t>
            </a:r>
            <a:r>
              <a:rPr lang="fr-FR" dirty="0"/>
              <a:t>français teintés </a:t>
            </a:r>
            <a:r>
              <a:rPr lang="cs-CZ" dirty="0"/>
              <a:t>: </a:t>
            </a:r>
            <a:r>
              <a:rPr lang="fr-FR" i="1" dirty="0" err="1"/>
              <a:t>Piarre</a:t>
            </a:r>
            <a:r>
              <a:rPr lang="fr-FR" dirty="0"/>
              <a:t> </a:t>
            </a:r>
            <a:r>
              <a:rPr lang="cs-CZ" dirty="0"/>
              <a:t>--- </a:t>
            </a:r>
            <a:r>
              <a:rPr lang="fr-FR" i="1" dirty="0"/>
              <a:t>Pierre</a:t>
            </a:r>
            <a:r>
              <a:rPr lang="fr-FR" dirty="0"/>
              <a:t>, </a:t>
            </a:r>
            <a:r>
              <a:rPr lang="fr-FR" i="1" dirty="0" err="1"/>
              <a:t>plaisi</a:t>
            </a:r>
            <a:r>
              <a:rPr lang="fr-FR" dirty="0"/>
              <a:t> </a:t>
            </a:r>
            <a:r>
              <a:rPr lang="cs-CZ" dirty="0"/>
              <a:t> --- </a:t>
            </a:r>
            <a:r>
              <a:rPr lang="fr-FR" i="1" dirty="0"/>
              <a:t>plaisir</a:t>
            </a:r>
            <a:r>
              <a:rPr lang="fr-FR" dirty="0"/>
              <a:t>, </a:t>
            </a:r>
            <a:r>
              <a:rPr lang="fr-FR" i="1" dirty="0"/>
              <a:t>la tab</a:t>
            </a:r>
            <a:r>
              <a:rPr lang="fr-FR" dirty="0"/>
              <a:t> </a:t>
            </a:r>
            <a:r>
              <a:rPr lang="cs-CZ" dirty="0"/>
              <a:t>--- </a:t>
            </a:r>
            <a:r>
              <a:rPr lang="fr-FR" i="1" dirty="0"/>
              <a:t>la table</a:t>
            </a:r>
            <a:r>
              <a:rPr lang="fr-FR" dirty="0"/>
              <a:t>, </a:t>
            </a:r>
            <a:r>
              <a:rPr lang="fr-FR" i="1" dirty="0"/>
              <a:t>al</a:t>
            </a:r>
            <a:r>
              <a:rPr lang="fr-FR" dirty="0"/>
              <a:t> </a:t>
            </a:r>
            <a:r>
              <a:rPr lang="cs-CZ" dirty="0"/>
              <a:t>---</a:t>
            </a:r>
            <a:r>
              <a:rPr lang="fr-FR" dirty="0"/>
              <a:t> </a:t>
            </a:r>
            <a:r>
              <a:rPr lang="fr-FR" i="1" dirty="0"/>
              <a:t>elle</a:t>
            </a:r>
            <a:r>
              <a:rPr lang="fr-FR" dirty="0"/>
              <a:t>, </a:t>
            </a:r>
            <a:r>
              <a:rPr lang="fr-FR" i="1" dirty="0" err="1"/>
              <a:t>quéqu‘un</a:t>
            </a:r>
            <a:r>
              <a:rPr lang="fr-FR" dirty="0"/>
              <a:t> </a:t>
            </a:r>
            <a:r>
              <a:rPr lang="cs-CZ" dirty="0"/>
              <a:t>---</a:t>
            </a:r>
            <a:r>
              <a:rPr lang="fr-FR" dirty="0"/>
              <a:t> </a:t>
            </a:r>
            <a:r>
              <a:rPr lang="fr-FR" i="1" dirty="0"/>
              <a:t>quelqu'un</a:t>
            </a:r>
            <a:r>
              <a:rPr lang="fr-FR" dirty="0"/>
              <a:t>, </a:t>
            </a:r>
            <a:r>
              <a:rPr lang="fr-FR" i="1" dirty="0" err="1"/>
              <a:t>quéque</a:t>
            </a:r>
            <a:r>
              <a:rPr lang="fr-FR" i="1" dirty="0"/>
              <a:t> chose </a:t>
            </a:r>
            <a:r>
              <a:rPr lang="cs-CZ" i="1" dirty="0"/>
              <a:t>---</a:t>
            </a:r>
            <a:r>
              <a:rPr lang="fr-FR" dirty="0"/>
              <a:t> </a:t>
            </a:r>
            <a:r>
              <a:rPr lang="fr-FR" i="1" dirty="0"/>
              <a:t>quelque chose</a:t>
            </a:r>
            <a:r>
              <a:rPr lang="fr-FR" dirty="0"/>
              <a:t>, etc. </a:t>
            </a:r>
          </a:p>
          <a:p>
            <a:r>
              <a:rPr lang="fr-FR" dirty="0" err="1"/>
              <a:t>pronon</a:t>
            </a:r>
            <a:r>
              <a:rPr lang="cs-CZ" dirty="0" err="1"/>
              <a:t>ciation</a:t>
            </a:r>
            <a:r>
              <a:rPr lang="fr-FR" dirty="0"/>
              <a:t> </a:t>
            </a:r>
            <a:r>
              <a:rPr lang="cs-CZ" dirty="0"/>
              <a:t>de </a:t>
            </a:r>
            <a:r>
              <a:rPr lang="fr-FR" i="1" dirty="0"/>
              <a:t>loi</a:t>
            </a:r>
            <a:r>
              <a:rPr lang="fr-FR" dirty="0"/>
              <a:t>, </a:t>
            </a:r>
            <a:r>
              <a:rPr lang="fr-FR" i="1" dirty="0"/>
              <a:t>moi</a:t>
            </a:r>
            <a:r>
              <a:rPr lang="fr-FR" dirty="0"/>
              <a:t> et </a:t>
            </a:r>
            <a:r>
              <a:rPr lang="fr-FR" i="1" dirty="0"/>
              <a:t>roi</a:t>
            </a:r>
            <a:r>
              <a:rPr lang="fr-FR" dirty="0"/>
              <a:t> comme aujourd'hui ([</a:t>
            </a:r>
            <a:r>
              <a:rPr lang="fr-FR" dirty="0" err="1"/>
              <a:t>lwa</a:t>
            </a:r>
            <a:r>
              <a:rPr lang="fr-FR" dirty="0"/>
              <a:t>], [</a:t>
            </a:r>
            <a:r>
              <a:rPr lang="fr-FR" dirty="0" err="1"/>
              <a:t>mwa</a:t>
            </a:r>
            <a:r>
              <a:rPr lang="fr-FR" dirty="0"/>
              <a:t>] et [</a:t>
            </a:r>
            <a:r>
              <a:rPr lang="fr-FR" dirty="0" err="1"/>
              <a:t>rwa</a:t>
            </a:r>
            <a:r>
              <a:rPr lang="fr-FR" dirty="0"/>
              <a:t>])</a:t>
            </a:r>
            <a:r>
              <a:rPr lang="cs-CZ" dirty="0"/>
              <a:t> VS </a:t>
            </a:r>
            <a:r>
              <a:rPr lang="fr-FR" dirty="0"/>
              <a:t>les aristocrates [</a:t>
            </a:r>
            <a:r>
              <a:rPr lang="fr-FR" dirty="0" err="1"/>
              <a:t>lwé</a:t>
            </a:r>
            <a:r>
              <a:rPr lang="fr-FR" dirty="0"/>
              <a:t>], [</a:t>
            </a:r>
            <a:r>
              <a:rPr lang="fr-FR" dirty="0" err="1"/>
              <a:t>mwé</a:t>
            </a:r>
            <a:r>
              <a:rPr lang="fr-FR" dirty="0"/>
              <a:t>] et [</a:t>
            </a:r>
            <a:r>
              <a:rPr lang="fr-FR" dirty="0" err="1"/>
              <a:t>rwé</a:t>
            </a:r>
            <a:r>
              <a:rPr lang="fr-FR" dirty="0"/>
              <a:t>]</a:t>
            </a:r>
            <a:endParaRPr lang="cs-CZ" dirty="0"/>
          </a:p>
          <a:p>
            <a:r>
              <a:rPr lang="cs-CZ" dirty="0"/>
              <a:t>Plus </a:t>
            </a:r>
            <a:r>
              <a:rPr lang="cs-CZ" dirty="0" err="1"/>
              <a:t>loin</a:t>
            </a:r>
            <a:r>
              <a:rPr lang="fr-FR" dirty="0"/>
              <a:t> de </a:t>
            </a:r>
            <a:r>
              <a:rPr lang="cs-CZ" dirty="0"/>
              <a:t>: </a:t>
            </a:r>
            <a:r>
              <a:rPr lang="fr-FR" b="1" i="1" dirty="0"/>
              <a:t>semi-patoisants</a:t>
            </a:r>
            <a:endParaRPr lang="cs-CZ" b="1" i="1" dirty="0"/>
          </a:p>
          <a:p>
            <a:r>
              <a:rPr lang="fr-FR" dirty="0"/>
              <a:t>une connaissance passive du français populaire</a:t>
            </a:r>
            <a:r>
              <a:rPr lang="cs-CZ" dirty="0"/>
              <a:t> :</a:t>
            </a:r>
            <a:r>
              <a:rPr lang="fr-FR" dirty="0"/>
              <a:t> la Normandie, la Champagne, la Picardie, la Loire, le Poitou, la Bourgogne</a:t>
            </a:r>
          </a:p>
          <a:p>
            <a:r>
              <a:rPr lang="fr-FR" dirty="0"/>
              <a:t>les campagnes</a:t>
            </a:r>
            <a:r>
              <a:rPr lang="cs-CZ" dirty="0"/>
              <a:t> : l</a:t>
            </a:r>
            <a:r>
              <a:rPr lang="fr-FR" dirty="0"/>
              <a:t>es </a:t>
            </a:r>
            <a:r>
              <a:rPr lang="fr-FR" b="1" i="1" dirty="0"/>
              <a:t>patoisants</a:t>
            </a:r>
            <a:r>
              <a:rPr lang="fr-FR" dirty="0"/>
              <a:t> unilingues</a:t>
            </a:r>
          </a:p>
          <a:p>
            <a:r>
              <a:rPr lang="fr-FR" dirty="0"/>
              <a:t>aucune politique d'intervention linguistique </a:t>
            </a:r>
            <a:endParaRPr lang="cs-CZ" dirty="0"/>
          </a:p>
          <a:p>
            <a:r>
              <a:rPr lang="fr-FR" dirty="0"/>
              <a:t>seuls </a:t>
            </a:r>
            <a:r>
              <a:rPr lang="cs-CZ" dirty="0"/>
              <a:t>les </a:t>
            </a:r>
            <a:r>
              <a:rPr lang="fr-FR" dirty="0"/>
              <a:t>actes officiels</a:t>
            </a:r>
            <a:br>
              <a:rPr lang="fr-FR" dirty="0"/>
            </a:br>
            <a:endParaRPr lang="fr-FR" dirty="0"/>
          </a:p>
        </p:txBody>
      </p:sp>
    </p:spTree>
    <p:extLst>
      <p:ext uri="{BB962C8B-B14F-4D97-AF65-F5344CB8AC3E}">
        <p14:creationId xmlns:p14="http://schemas.microsoft.com/office/powerpoint/2010/main" val="43220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76E6212F-EB21-4328-8386-832840CB43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Top Corners Rounded 14">
            <a:extLst>
              <a:ext uri="{FF2B5EF4-FFF2-40B4-BE49-F238E27FC236}">
                <a16:creationId xmlns:a16="http://schemas.microsoft.com/office/drawing/2014/main" id="{9E74304E-CF2D-41E1-92CF-7FC508311B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4717401F-8127-4697-8085-3D6C69B5D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Zástupný symbol pro obsah 4">
            <a:extLst>
              <a:ext uri="{FF2B5EF4-FFF2-40B4-BE49-F238E27FC236}">
                <a16:creationId xmlns:a16="http://schemas.microsoft.com/office/drawing/2014/main" id="{987879E6-6B55-44AF-9B16-C160E55C9F5C}"/>
              </a:ext>
            </a:extLst>
          </p:cNvPr>
          <p:cNvPicPr>
            <a:picLocks noChangeAspect="1"/>
          </p:cNvPicPr>
          <p:nvPr/>
        </p:nvPicPr>
        <p:blipFill rotWithShape="1">
          <a:blip r:embed="rId2">
            <a:extLst>
              <a:ext uri="{28A0092B-C50C-407E-A947-70E740481C1C}">
                <a14:useLocalDpi xmlns:a14="http://schemas.microsoft.com/office/drawing/2010/main" val="0"/>
              </a:ext>
            </a:extLst>
          </a:blip>
          <a:srcRect t="1679" r="3" b="731"/>
          <a:stretch/>
        </p:blipFill>
        <p:spPr>
          <a:xfrm>
            <a:off x="5909686" y="-62505"/>
            <a:ext cx="6201034" cy="6969971"/>
          </a:xfrm>
          <a:prstGeom prst="rect">
            <a:avLst/>
          </a:prstGeom>
        </p:spPr>
      </p:pic>
      <p:sp>
        <p:nvSpPr>
          <p:cNvPr id="2" name="Nadpis 1">
            <a:extLst>
              <a:ext uri="{FF2B5EF4-FFF2-40B4-BE49-F238E27FC236}">
                <a16:creationId xmlns:a16="http://schemas.microsoft.com/office/drawing/2014/main" id="{D885FC84-2280-43F3-8609-102D8D97D721}"/>
              </a:ext>
            </a:extLst>
          </p:cNvPr>
          <p:cNvSpPr>
            <a:spLocks noGrp="1"/>
          </p:cNvSpPr>
          <p:nvPr>
            <p:ph type="title"/>
          </p:nvPr>
        </p:nvSpPr>
        <p:spPr>
          <a:xfrm>
            <a:off x="332315" y="1122363"/>
            <a:ext cx="3971220" cy="3249386"/>
          </a:xfrm>
        </p:spPr>
        <p:txBody>
          <a:bodyPr vert="horz" lIns="91440" tIns="45720" rIns="91440" bIns="45720" rtlCol="0" anchor="ctr">
            <a:normAutofit/>
          </a:bodyPr>
          <a:lstStyle/>
          <a:p>
            <a:r>
              <a:rPr lang="en-US" sz="5400" kern="1200" dirty="0" err="1">
                <a:solidFill>
                  <a:schemeClr val="bg1"/>
                </a:solidFill>
                <a:latin typeface="+mj-lt"/>
                <a:ea typeface="+mj-ea"/>
                <a:cs typeface="+mj-cs"/>
              </a:rPr>
              <a:t>Quels</a:t>
            </a:r>
            <a:r>
              <a:rPr lang="en-US" sz="5400" kern="1200" dirty="0">
                <a:solidFill>
                  <a:schemeClr val="bg1"/>
                </a:solidFill>
                <a:latin typeface="+mj-lt"/>
                <a:ea typeface="+mj-ea"/>
                <a:cs typeface="+mj-cs"/>
              </a:rPr>
              <a:t> </a:t>
            </a:r>
            <a:r>
              <a:rPr lang="en-US" sz="5400" kern="1200" dirty="0" err="1">
                <a:solidFill>
                  <a:schemeClr val="bg1"/>
                </a:solidFill>
                <a:latin typeface="+mj-lt"/>
                <a:ea typeface="+mj-ea"/>
                <a:cs typeface="+mj-cs"/>
              </a:rPr>
              <a:t>dialectes</a:t>
            </a:r>
            <a:r>
              <a:rPr lang="en-US" sz="5400" kern="1200" dirty="0">
                <a:solidFill>
                  <a:schemeClr val="bg1"/>
                </a:solidFill>
                <a:latin typeface="+mj-lt"/>
                <a:ea typeface="+mj-ea"/>
                <a:cs typeface="+mj-cs"/>
              </a:rPr>
              <a:t> </a:t>
            </a:r>
            <a:r>
              <a:rPr lang="en-US" sz="5400" kern="1200" dirty="0" err="1">
                <a:solidFill>
                  <a:schemeClr val="bg1"/>
                </a:solidFill>
                <a:latin typeface="+mj-lt"/>
                <a:ea typeface="+mj-ea"/>
                <a:cs typeface="+mj-cs"/>
              </a:rPr>
              <a:t>connaissez-vous</a:t>
            </a:r>
            <a:r>
              <a:rPr lang="en-US" sz="5400" kern="1200" dirty="0">
                <a:solidFill>
                  <a:schemeClr val="bg1"/>
                </a:solidFill>
                <a:latin typeface="+mj-lt"/>
                <a:ea typeface="+mj-ea"/>
                <a:cs typeface="+mj-cs"/>
              </a:rPr>
              <a:t> ?</a:t>
            </a:r>
          </a:p>
        </p:txBody>
      </p:sp>
    </p:spTree>
    <p:extLst>
      <p:ext uri="{BB962C8B-B14F-4D97-AF65-F5344CB8AC3E}">
        <p14:creationId xmlns:p14="http://schemas.microsoft.com/office/powerpoint/2010/main" val="67815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BEB482-6CE7-4D6C-AC19-BDA4647308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33">
            <a:extLst>
              <a:ext uri="{FF2B5EF4-FFF2-40B4-BE49-F238E27FC236}">
                <a16:creationId xmlns:a16="http://schemas.microsoft.com/office/drawing/2014/main" id="{AB948C00-58B8-4380-A1A8-49F7136B15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4">
            <a:extLst>
              <a:ext uri="{FF2B5EF4-FFF2-40B4-BE49-F238E27FC236}">
                <a16:creationId xmlns:a16="http://schemas.microsoft.com/office/drawing/2014/main" id="{AE6D64A5-8B93-4019-9FDC-75D3D7B87C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descr="http://www.axl.cefan.ulaval.ca/francophonie/images/racine.jpg">
            <a:extLst>
              <a:ext uri="{FF2B5EF4-FFF2-40B4-BE49-F238E27FC236}">
                <a16:creationId xmlns:a16="http://schemas.microsoft.com/office/drawing/2014/main" id="{79733A68-B4FD-45B9-A139-3BFA884D5072}"/>
              </a:ext>
            </a:extLst>
          </p:cNvPr>
          <p:cNvPicPr/>
          <p:nvPr/>
        </p:nvPicPr>
        <p:blipFill rotWithShape="1">
          <a:blip r:embed="rId2">
            <a:extLst>
              <a:ext uri="{28A0092B-C50C-407E-A947-70E740481C1C}">
                <a14:useLocalDpi xmlns:a14="http://schemas.microsoft.com/office/drawing/2010/main" val="0"/>
              </a:ext>
            </a:extLst>
          </a:blip>
          <a:srcRect r="7647" b="-1"/>
          <a:stretch/>
        </p:blipFill>
        <p:spPr bwMode="auto">
          <a:xfrm>
            <a:off x="8507487" y="1258529"/>
            <a:ext cx="2735071" cy="4330205"/>
          </a:xfrm>
          <a:prstGeom prst="rect">
            <a:avLst/>
          </a:prstGeom>
          <a:noFill/>
        </p:spPr>
      </p:pic>
      <p:sp>
        <p:nvSpPr>
          <p:cNvPr id="3" name="Zástupný symbol pro obsah 2">
            <a:extLst>
              <a:ext uri="{FF2B5EF4-FFF2-40B4-BE49-F238E27FC236}">
                <a16:creationId xmlns:a16="http://schemas.microsoft.com/office/drawing/2014/main" id="{EAEF0776-FAE6-4FFE-A9C0-47763CF072FB}"/>
              </a:ext>
            </a:extLst>
          </p:cNvPr>
          <p:cNvSpPr>
            <a:spLocks noGrp="1"/>
          </p:cNvSpPr>
          <p:nvPr>
            <p:ph idx="1"/>
          </p:nvPr>
        </p:nvSpPr>
        <p:spPr>
          <a:xfrm>
            <a:off x="838200" y="721360"/>
            <a:ext cx="5986112" cy="5455603"/>
          </a:xfrm>
        </p:spPr>
        <p:txBody>
          <a:bodyPr>
            <a:normAutofit/>
          </a:bodyPr>
          <a:lstStyle/>
          <a:p>
            <a:r>
              <a:rPr lang="fr-FR" sz="2400" b="1" dirty="0"/>
              <a:t>Jean Racine </a:t>
            </a:r>
            <a:r>
              <a:rPr lang="fr-FR" sz="2400" dirty="0"/>
              <a:t>(1639-1699) </a:t>
            </a:r>
            <a:r>
              <a:rPr lang="cs-CZ" sz="2400" dirty="0"/>
              <a:t>: </a:t>
            </a:r>
            <a:r>
              <a:rPr lang="fr-FR" sz="2400" dirty="0"/>
              <a:t>un récit de ses «déboires linguistiques»</a:t>
            </a:r>
            <a:endParaRPr lang="cs-CZ" sz="2400" dirty="0"/>
          </a:p>
          <a:p>
            <a:r>
              <a:rPr lang="fr-FR" sz="2400" dirty="0"/>
              <a:t>Il se plaignait constamment de ne pas être compris</a:t>
            </a:r>
            <a:r>
              <a:rPr lang="cs-CZ" sz="2400" dirty="0"/>
              <a:t> </a:t>
            </a:r>
            <a:r>
              <a:rPr lang="fr-FR" sz="2400" dirty="0"/>
              <a:t>: «J'avois commencé dès Lyon à ne plus guère entendre le langage du pays et à n'être plus intelligible moi-même.» </a:t>
            </a:r>
            <a:endParaRPr lang="cs-CZ" sz="2400" dirty="0"/>
          </a:p>
          <a:p>
            <a:r>
              <a:rPr lang="fr-FR" sz="2400" dirty="0"/>
              <a:t>un résident du Sud </a:t>
            </a:r>
            <a:r>
              <a:rPr lang="cs-CZ" sz="2400" dirty="0"/>
              <a:t>: </a:t>
            </a:r>
            <a:r>
              <a:rPr lang="fr-FR" sz="2400" dirty="0"/>
              <a:t>«aller en France» </a:t>
            </a:r>
            <a:r>
              <a:rPr lang="cs-CZ" sz="2400" dirty="0"/>
              <a:t>en </a:t>
            </a:r>
            <a:r>
              <a:rPr lang="cs-CZ" sz="2400" dirty="0" err="1"/>
              <a:t>voyage</a:t>
            </a:r>
            <a:r>
              <a:rPr lang="fr-FR" sz="2400" dirty="0"/>
              <a:t> dans le Nord </a:t>
            </a:r>
            <a:endParaRPr lang="cs-CZ" sz="2400" dirty="0"/>
          </a:p>
          <a:p>
            <a:pPr marL="0" indent="0">
              <a:buNone/>
            </a:pPr>
            <a:endParaRPr lang="cs-CZ" sz="2400" dirty="0"/>
          </a:p>
          <a:p>
            <a:r>
              <a:rPr lang="fr-FR" b="1" dirty="0"/>
              <a:t>Albert Dauzat</a:t>
            </a:r>
            <a:r>
              <a:rPr lang="fr-FR" dirty="0"/>
              <a:t> (1877-1945)</a:t>
            </a:r>
            <a:r>
              <a:rPr lang="cs-CZ" dirty="0"/>
              <a:t> : </a:t>
            </a:r>
            <a:r>
              <a:rPr lang="cs-CZ" dirty="0">
                <a:solidFill>
                  <a:srgbClr val="FF0000"/>
                </a:solidFill>
              </a:rPr>
              <a:t>??? </a:t>
            </a:r>
            <a:r>
              <a:rPr lang="fr-FR" dirty="0">
                <a:solidFill>
                  <a:srgbClr val="FF0000"/>
                </a:solidFill>
              </a:rPr>
              <a:t>patois dans la France du XVII</a:t>
            </a:r>
            <a:r>
              <a:rPr lang="fr-FR" baseline="30000" dirty="0">
                <a:solidFill>
                  <a:srgbClr val="FF0000"/>
                </a:solidFill>
              </a:rPr>
              <a:t>e</a:t>
            </a:r>
            <a:r>
              <a:rPr lang="fr-FR" dirty="0">
                <a:solidFill>
                  <a:srgbClr val="FF0000"/>
                </a:solidFill>
              </a:rPr>
              <a:t> siècle </a:t>
            </a:r>
            <a:endParaRPr lang="cs-CZ" dirty="0">
              <a:solidFill>
                <a:srgbClr val="FF0000"/>
              </a:solidFill>
            </a:endParaRPr>
          </a:p>
          <a:p>
            <a:r>
              <a:rPr lang="fr-FR" sz="2400" dirty="0"/>
              <a:t>636</a:t>
            </a:r>
            <a:endParaRPr lang="fr-FR" sz="2400" dirty="0">
              <a:solidFill>
                <a:srgbClr val="FF0000"/>
              </a:solidFill>
            </a:endParaRPr>
          </a:p>
        </p:txBody>
      </p:sp>
    </p:spTree>
    <p:extLst>
      <p:ext uri="{BB962C8B-B14F-4D97-AF65-F5344CB8AC3E}">
        <p14:creationId xmlns:p14="http://schemas.microsoft.com/office/powerpoint/2010/main" val="1143770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7E598C-B9B0-44ED-B7B2-DF33BE5EBFCC}"/>
              </a:ext>
            </a:extLst>
          </p:cNvPr>
          <p:cNvSpPr>
            <a:spLocks noGrp="1"/>
          </p:cNvSpPr>
          <p:nvPr>
            <p:ph type="title"/>
          </p:nvPr>
        </p:nvSpPr>
        <p:spPr/>
        <p:txBody>
          <a:bodyPr/>
          <a:lstStyle/>
          <a:p>
            <a:r>
              <a:rPr lang="fr-FR" b="1" dirty="0"/>
              <a:t>La Nouvelle-France et les Antilles</a:t>
            </a:r>
            <a:endParaRPr lang="fr-FR" dirty="0"/>
          </a:p>
        </p:txBody>
      </p:sp>
      <p:sp>
        <p:nvSpPr>
          <p:cNvPr id="3" name="Zástupný symbol pro obsah 2">
            <a:extLst>
              <a:ext uri="{FF2B5EF4-FFF2-40B4-BE49-F238E27FC236}">
                <a16:creationId xmlns:a16="http://schemas.microsoft.com/office/drawing/2014/main" id="{F810E6A1-1A08-4128-B3D5-AD9F8226AB21}"/>
              </a:ext>
            </a:extLst>
          </p:cNvPr>
          <p:cNvSpPr>
            <a:spLocks noGrp="1"/>
          </p:cNvSpPr>
          <p:nvPr>
            <p:ph idx="1"/>
          </p:nvPr>
        </p:nvSpPr>
        <p:spPr>
          <a:xfrm>
            <a:off x="838200" y="1825624"/>
            <a:ext cx="10515600" cy="5032375"/>
          </a:xfrm>
        </p:spPr>
        <p:txBody>
          <a:bodyPr>
            <a:normAutofit lnSpcReduction="10000"/>
          </a:bodyPr>
          <a:lstStyle/>
          <a:p>
            <a:r>
              <a:rPr lang="fr-FR" dirty="0"/>
              <a:t>le français en Acadie et sur les rives du Saint-Laurent</a:t>
            </a:r>
            <a:endParaRPr lang="cs-CZ" dirty="0"/>
          </a:p>
          <a:p>
            <a:r>
              <a:rPr lang="fr-FR" dirty="0"/>
              <a:t>une prononciation populaire, une syntaxe simple, un vocabulaire archaïque, teinté de provincialismes</a:t>
            </a:r>
            <a:endParaRPr lang="cs-CZ" dirty="0"/>
          </a:p>
          <a:p>
            <a:r>
              <a:rPr lang="fr-FR" dirty="0"/>
              <a:t>les Canadiens </a:t>
            </a:r>
            <a:r>
              <a:rPr lang="cs-CZ" dirty="0"/>
              <a:t>: </a:t>
            </a:r>
            <a:r>
              <a:rPr lang="fr-FR" dirty="0"/>
              <a:t>une prononciation plus «normande», les Acadiens, plus «angevine» et «poitevine»</a:t>
            </a:r>
            <a:endParaRPr lang="cs-CZ" dirty="0"/>
          </a:p>
          <a:p>
            <a:r>
              <a:rPr lang="fr-FR" dirty="0"/>
              <a:t>la francisation </a:t>
            </a:r>
            <a:r>
              <a:rPr lang="cs-CZ" dirty="0"/>
              <a:t>= </a:t>
            </a:r>
            <a:r>
              <a:rPr lang="fr-FR" dirty="0"/>
              <a:t> un échec complet</a:t>
            </a:r>
            <a:endParaRPr lang="cs-CZ" dirty="0"/>
          </a:p>
          <a:p>
            <a:r>
              <a:rPr lang="fr-FR" dirty="0"/>
              <a:t>le </a:t>
            </a:r>
            <a:r>
              <a:rPr lang="fr-FR" u="sng" dirty="0"/>
              <a:t>traité d'Utrecht de 1713</a:t>
            </a:r>
            <a:r>
              <a:rPr lang="fr-FR" dirty="0"/>
              <a:t>, la France du Grand Siècle perd l'Acadie, l'île de Terre-Neuve et la baie d'Hudson</a:t>
            </a:r>
            <a:endParaRPr lang="cs-CZ" dirty="0"/>
          </a:p>
          <a:p>
            <a:r>
              <a:rPr lang="fr-FR" dirty="0"/>
              <a:t>prélude à la chute de la Nouvelle-France (1760)</a:t>
            </a:r>
            <a:endParaRPr lang="cs-CZ" dirty="0"/>
          </a:p>
          <a:p>
            <a:r>
              <a:rPr lang="cs-CZ" b="1" dirty="0" err="1"/>
              <a:t>Regardez</a:t>
            </a:r>
            <a:r>
              <a:rPr lang="cs-CZ" b="1" dirty="0"/>
              <a:t> la </a:t>
            </a:r>
            <a:r>
              <a:rPr lang="cs-CZ" b="1" dirty="0" err="1"/>
              <a:t>vidéo</a:t>
            </a:r>
            <a:r>
              <a:rPr lang="cs-CZ" b="1" dirty="0"/>
              <a:t> :</a:t>
            </a:r>
          </a:p>
          <a:p>
            <a:r>
              <a:rPr lang="fr-FR" dirty="0"/>
              <a:t>https://www.youtube.com/watch?v=sZzTKY0NXtk&amp;t=234s</a:t>
            </a:r>
          </a:p>
          <a:p>
            <a:endParaRPr lang="fr-FR" dirty="0"/>
          </a:p>
        </p:txBody>
      </p:sp>
    </p:spTree>
    <p:extLst>
      <p:ext uri="{BB962C8B-B14F-4D97-AF65-F5344CB8AC3E}">
        <p14:creationId xmlns:p14="http://schemas.microsoft.com/office/powerpoint/2010/main" val="174204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82E100-4199-4BFE-B0DE-7A7B662FDEDF}"/>
              </a:ext>
            </a:extLst>
          </p:cNvPr>
          <p:cNvSpPr>
            <a:spLocks noGrp="1"/>
          </p:cNvSpPr>
          <p:nvPr>
            <p:ph type="title"/>
          </p:nvPr>
        </p:nvSpPr>
        <p:spPr/>
        <p:txBody>
          <a:bodyPr/>
          <a:lstStyle/>
          <a:p>
            <a:r>
              <a:rPr lang="cs-CZ" b="1" dirty="0" err="1"/>
              <a:t>Questions</a:t>
            </a:r>
            <a:r>
              <a:rPr lang="cs-CZ" b="1" dirty="0"/>
              <a:t> de </a:t>
            </a:r>
            <a:r>
              <a:rPr lang="cs-CZ" b="1" dirty="0" err="1"/>
              <a:t>compréhension</a:t>
            </a:r>
            <a:endParaRPr lang="fr-FR" b="1" dirty="0"/>
          </a:p>
        </p:txBody>
      </p:sp>
      <p:sp>
        <p:nvSpPr>
          <p:cNvPr id="3" name="Zástupný symbol pro obsah 2">
            <a:extLst>
              <a:ext uri="{FF2B5EF4-FFF2-40B4-BE49-F238E27FC236}">
                <a16:creationId xmlns:a16="http://schemas.microsoft.com/office/drawing/2014/main" id="{EEB4CF6B-3378-4EC8-B2C7-0D6CDFDC8E1B}"/>
              </a:ext>
            </a:extLst>
          </p:cNvPr>
          <p:cNvSpPr>
            <a:spLocks noGrp="1"/>
          </p:cNvSpPr>
          <p:nvPr>
            <p:ph idx="1"/>
          </p:nvPr>
        </p:nvSpPr>
        <p:spPr/>
        <p:txBody>
          <a:bodyPr/>
          <a:lstStyle/>
          <a:p>
            <a:r>
              <a:rPr lang="cs-CZ" dirty="0"/>
              <a:t>Les </a:t>
            </a:r>
            <a:r>
              <a:rPr lang="cs-CZ" dirty="0" err="1"/>
              <a:t>personnages</a:t>
            </a:r>
            <a:r>
              <a:rPr lang="cs-CZ" dirty="0"/>
              <a:t> </a:t>
            </a:r>
            <a:r>
              <a:rPr lang="cs-CZ" dirty="0" err="1"/>
              <a:t>principaux</a:t>
            </a:r>
            <a:r>
              <a:rPr lang="cs-CZ" dirty="0"/>
              <a:t> des </a:t>
            </a:r>
            <a:r>
              <a:rPr lang="cs-CZ" dirty="0" err="1"/>
              <a:t>dates</a:t>
            </a:r>
            <a:r>
              <a:rPr lang="cs-CZ" dirty="0"/>
              <a:t> 1534 et 1603 ?</a:t>
            </a:r>
          </a:p>
          <a:p>
            <a:r>
              <a:rPr lang="cs-CZ" dirty="0"/>
              <a:t>La </a:t>
            </a:r>
            <a:r>
              <a:rPr lang="cs-CZ" dirty="0" err="1"/>
              <a:t>date</a:t>
            </a:r>
            <a:r>
              <a:rPr lang="cs-CZ" dirty="0"/>
              <a:t> de la </a:t>
            </a:r>
            <a:r>
              <a:rPr lang="cs-CZ" dirty="0" err="1"/>
              <a:t>colonie</a:t>
            </a:r>
            <a:r>
              <a:rPr lang="cs-CZ" dirty="0"/>
              <a:t> de </a:t>
            </a:r>
            <a:r>
              <a:rPr lang="cs-CZ" dirty="0" err="1"/>
              <a:t>Québec</a:t>
            </a:r>
            <a:r>
              <a:rPr lang="cs-CZ" dirty="0"/>
              <a:t> ?</a:t>
            </a:r>
          </a:p>
          <a:p>
            <a:r>
              <a:rPr lang="cs-CZ" dirty="0" err="1"/>
              <a:t>Le</a:t>
            </a:r>
            <a:r>
              <a:rPr lang="cs-CZ" dirty="0"/>
              <a:t> </a:t>
            </a:r>
            <a:r>
              <a:rPr lang="cs-CZ" dirty="0" err="1"/>
              <a:t>nombre</a:t>
            </a:r>
            <a:r>
              <a:rPr lang="cs-CZ" dirty="0"/>
              <a:t> </a:t>
            </a:r>
            <a:r>
              <a:rPr lang="cs-CZ" dirty="0" err="1"/>
              <a:t>d´habitants</a:t>
            </a:r>
            <a:r>
              <a:rPr lang="cs-CZ" dirty="0"/>
              <a:t> de la </a:t>
            </a:r>
            <a:r>
              <a:rPr lang="cs-CZ" dirty="0" err="1"/>
              <a:t>Nouvelle</a:t>
            </a:r>
            <a:r>
              <a:rPr lang="cs-CZ" dirty="0"/>
              <a:t> France ?</a:t>
            </a:r>
          </a:p>
          <a:p>
            <a:r>
              <a:rPr lang="cs-CZ" dirty="0"/>
              <a:t>Les </a:t>
            </a:r>
            <a:r>
              <a:rPr lang="cs-CZ" dirty="0" err="1"/>
              <a:t>colonies</a:t>
            </a:r>
            <a:r>
              <a:rPr lang="cs-CZ" dirty="0"/>
              <a:t> de la NF (</a:t>
            </a:r>
            <a:r>
              <a:rPr lang="cs-CZ" dirty="0" err="1"/>
              <a:t>subdivision</a:t>
            </a:r>
            <a:r>
              <a:rPr lang="cs-CZ" dirty="0"/>
              <a:t>) ?</a:t>
            </a:r>
          </a:p>
          <a:p>
            <a:r>
              <a:rPr lang="cs-CZ" dirty="0" err="1"/>
              <a:t>Que</a:t>
            </a:r>
            <a:r>
              <a:rPr lang="cs-CZ" dirty="0"/>
              <a:t> se </a:t>
            </a:r>
            <a:r>
              <a:rPr lang="cs-CZ" dirty="0" err="1"/>
              <a:t>passe</a:t>
            </a:r>
            <a:r>
              <a:rPr lang="cs-CZ" dirty="0"/>
              <a:t>-t-</a:t>
            </a:r>
            <a:r>
              <a:rPr lang="cs-CZ" dirty="0" err="1"/>
              <a:t>il</a:t>
            </a:r>
            <a:r>
              <a:rPr lang="cs-CZ" dirty="0"/>
              <a:t> à la </a:t>
            </a:r>
            <a:r>
              <a:rPr lang="cs-CZ" dirty="0" err="1"/>
              <a:t>fin</a:t>
            </a:r>
            <a:r>
              <a:rPr lang="cs-CZ" dirty="0"/>
              <a:t> </a:t>
            </a:r>
            <a:r>
              <a:rPr lang="cs-CZ" dirty="0" err="1"/>
              <a:t>du</a:t>
            </a:r>
            <a:r>
              <a:rPr lang="cs-CZ" dirty="0"/>
              <a:t> </a:t>
            </a:r>
            <a:r>
              <a:rPr lang="cs-CZ" dirty="0" err="1"/>
              <a:t>XVIIIe</a:t>
            </a:r>
            <a:r>
              <a:rPr lang="cs-CZ" dirty="0"/>
              <a:t> s. ?</a:t>
            </a:r>
          </a:p>
          <a:p>
            <a:r>
              <a:rPr lang="cs-CZ" dirty="0"/>
              <a:t>1791 ?</a:t>
            </a:r>
          </a:p>
          <a:p>
            <a:r>
              <a:rPr lang="cs-CZ" dirty="0" err="1"/>
              <a:t>Création</a:t>
            </a:r>
            <a:r>
              <a:rPr lang="cs-CZ" dirty="0"/>
              <a:t> </a:t>
            </a:r>
            <a:r>
              <a:rPr lang="cs-CZ" dirty="0" err="1"/>
              <a:t>du</a:t>
            </a:r>
            <a:r>
              <a:rPr lang="cs-CZ" dirty="0"/>
              <a:t> </a:t>
            </a:r>
            <a:r>
              <a:rPr lang="cs-CZ" dirty="0" err="1"/>
              <a:t>Québec</a:t>
            </a:r>
            <a:r>
              <a:rPr lang="cs-CZ" dirty="0"/>
              <a:t> ? </a:t>
            </a:r>
            <a:r>
              <a:rPr lang="cs-CZ" dirty="0" err="1"/>
              <a:t>Quelle</a:t>
            </a:r>
            <a:r>
              <a:rPr lang="cs-CZ" dirty="0"/>
              <a:t> </a:t>
            </a:r>
            <a:r>
              <a:rPr lang="cs-CZ" dirty="0" err="1"/>
              <a:t>date</a:t>
            </a:r>
            <a:r>
              <a:rPr lang="cs-CZ" dirty="0"/>
              <a:t> ?</a:t>
            </a:r>
          </a:p>
          <a:p>
            <a:endParaRPr lang="fr-FR" dirty="0"/>
          </a:p>
        </p:txBody>
      </p:sp>
    </p:spTree>
    <p:extLst>
      <p:ext uri="{BB962C8B-B14F-4D97-AF65-F5344CB8AC3E}">
        <p14:creationId xmlns:p14="http://schemas.microsoft.com/office/powerpoint/2010/main" val="213494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6EDBB3-DB06-4C82-A84A-1ECE96A33471}"/>
              </a:ext>
            </a:extLst>
          </p:cNvPr>
          <p:cNvSpPr>
            <a:spLocks noGrp="1"/>
          </p:cNvSpPr>
          <p:nvPr>
            <p:ph type="title"/>
          </p:nvPr>
        </p:nvSpPr>
        <p:spPr/>
        <p:txBody>
          <a:bodyPr/>
          <a:lstStyle/>
          <a:p>
            <a:r>
              <a:rPr lang="cs-CZ" b="1" dirty="0"/>
              <a:t>Les </a:t>
            </a:r>
            <a:r>
              <a:rPr lang="cs-CZ" b="1" dirty="0" err="1"/>
              <a:t>Antilles</a:t>
            </a:r>
            <a:endParaRPr lang="fr-FR" b="1" dirty="0"/>
          </a:p>
        </p:txBody>
      </p:sp>
      <p:sp>
        <p:nvSpPr>
          <p:cNvPr id="3" name="Zástupný symbol pro obsah 2">
            <a:extLst>
              <a:ext uri="{FF2B5EF4-FFF2-40B4-BE49-F238E27FC236}">
                <a16:creationId xmlns:a16="http://schemas.microsoft.com/office/drawing/2014/main" id="{EF853DA7-A2BC-46F8-90AB-A0B0FE29ACCF}"/>
              </a:ext>
            </a:extLst>
          </p:cNvPr>
          <p:cNvSpPr>
            <a:spLocks noGrp="1"/>
          </p:cNvSpPr>
          <p:nvPr>
            <p:ph idx="1"/>
          </p:nvPr>
        </p:nvSpPr>
        <p:spPr/>
        <p:txBody>
          <a:bodyPr>
            <a:normAutofit lnSpcReduction="10000"/>
          </a:bodyPr>
          <a:lstStyle/>
          <a:p>
            <a:r>
              <a:rPr lang="fr-FR" dirty="0"/>
              <a:t>Martinique, Guadeloupe, Saint-Domingue, Sainte-Lucie, etc.</a:t>
            </a:r>
            <a:endParaRPr lang="cs-CZ" dirty="0"/>
          </a:p>
          <a:p>
            <a:r>
              <a:rPr lang="fr-FR" dirty="0"/>
              <a:t>les Noirs parlaient un certain français</a:t>
            </a:r>
            <a:endParaRPr lang="cs-CZ" dirty="0"/>
          </a:p>
          <a:p>
            <a:r>
              <a:rPr lang="cs-CZ" dirty="0"/>
              <a:t>Plus de </a:t>
            </a:r>
            <a:r>
              <a:rPr lang="cs-CZ" dirty="0" err="1"/>
              <a:t>Noirs</a:t>
            </a:r>
            <a:r>
              <a:rPr lang="cs-CZ" dirty="0"/>
              <a:t> : </a:t>
            </a:r>
            <a:r>
              <a:rPr lang="fr-FR" dirty="0"/>
              <a:t>le </a:t>
            </a:r>
            <a:r>
              <a:rPr lang="fr-FR" b="1" dirty="0"/>
              <a:t>créole</a:t>
            </a:r>
            <a:r>
              <a:rPr lang="fr-FR" dirty="0"/>
              <a:t> (à base lexicale française) </a:t>
            </a:r>
            <a:r>
              <a:rPr lang="cs-CZ" dirty="0"/>
              <a:t>a </a:t>
            </a:r>
            <a:r>
              <a:rPr lang="fr-FR" dirty="0"/>
              <a:t>remplacé le français</a:t>
            </a:r>
            <a:endParaRPr lang="cs-CZ" dirty="0"/>
          </a:p>
          <a:p>
            <a:pPr marL="0" indent="0">
              <a:buNone/>
            </a:pPr>
            <a:r>
              <a:rPr lang="cs-CZ" dirty="0"/>
              <a:t>---</a:t>
            </a:r>
            <a:r>
              <a:rPr lang="fr-FR" dirty="0"/>
              <a:t> «jargon français», «français corrompu», «patois nègre»</a:t>
            </a:r>
            <a:endParaRPr lang="cs-CZ" dirty="0"/>
          </a:p>
          <a:p>
            <a:pPr marL="0" indent="0">
              <a:buNone/>
            </a:pPr>
            <a:r>
              <a:rPr lang="cs-CZ" dirty="0"/>
              <a:t>au</a:t>
            </a:r>
            <a:r>
              <a:rPr lang="fr-FR" dirty="0"/>
              <a:t> XIX</a:t>
            </a:r>
            <a:r>
              <a:rPr lang="fr-FR" baseline="30000" dirty="0"/>
              <a:t>e</a:t>
            </a:r>
            <a:r>
              <a:rPr lang="fr-FR" dirty="0"/>
              <a:t> siècle </a:t>
            </a:r>
            <a:r>
              <a:rPr lang="cs-CZ" dirty="0"/>
              <a:t>= </a:t>
            </a:r>
            <a:r>
              <a:rPr lang="fr-FR" dirty="0"/>
              <a:t>le mot «créole»</a:t>
            </a:r>
            <a:endParaRPr lang="cs-CZ" dirty="0"/>
          </a:p>
          <a:p>
            <a:pPr marL="0" indent="0">
              <a:buNone/>
            </a:pPr>
            <a:r>
              <a:rPr lang="cs-CZ" b="1" dirty="0" err="1"/>
              <a:t>Le</a:t>
            </a:r>
            <a:r>
              <a:rPr lang="cs-CZ" b="1" dirty="0"/>
              <a:t> </a:t>
            </a:r>
            <a:r>
              <a:rPr lang="cs-CZ" b="1" dirty="0" err="1"/>
              <a:t>créole</a:t>
            </a:r>
            <a:endParaRPr lang="cs-CZ" b="1" dirty="0"/>
          </a:p>
          <a:p>
            <a:pPr marL="0" indent="0">
              <a:buNone/>
            </a:pPr>
            <a:r>
              <a:rPr lang="cs-CZ" b="1" dirty="0" err="1"/>
              <a:t>Regardez</a:t>
            </a:r>
            <a:r>
              <a:rPr lang="cs-CZ" b="1" dirty="0"/>
              <a:t> la </a:t>
            </a:r>
            <a:r>
              <a:rPr lang="cs-CZ" b="1" dirty="0" err="1"/>
              <a:t>vidéo</a:t>
            </a:r>
            <a:r>
              <a:rPr lang="cs-CZ" b="1" dirty="0"/>
              <a:t> :</a:t>
            </a:r>
          </a:p>
          <a:p>
            <a:pPr marL="0" indent="0">
              <a:buNone/>
            </a:pPr>
            <a:r>
              <a:rPr lang="fr-FR" dirty="0"/>
              <a:t>https://www.youtube.com/watch?v=g0OmaZlZ_jA</a:t>
            </a:r>
          </a:p>
          <a:p>
            <a:endParaRPr lang="fr-FR" dirty="0"/>
          </a:p>
          <a:p>
            <a:endParaRPr lang="fr-FR" dirty="0"/>
          </a:p>
        </p:txBody>
      </p:sp>
    </p:spTree>
    <p:extLst>
      <p:ext uri="{BB962C8B-B14F-4D97-AF65-F5344CB8AC3E}">
        <p14:creationId xmlns:p14="http://schemas.microsoft.com/office/powerpoint/2010/main" val="9816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La progression du français</a:t>
            </a:r>
            <a:endParaRPr lang="cs-CZ" dirty="0"/>
          </a:p>
        </p:txBody>
      </p:sp>
      <p:sp>
        <p:nvSpPr>
          <p:cNvPr id="3" name="Zástupný symbol pro obsah 2"/>
          <p:cNvSpPr>
            <a:spLocks noGrp="1"/>
          </p:cNvSpPr>
          <p:nvPr>
            <p:ph idx="1"/>
          </p:nvPr>
        </p:nvSpPr>
        <p:spPr/>
        <p:txBody>
          <a:bodyPr>
            <a:normAutofit fontScale="85000" lnSpcReduction="20000"/>
          </a:bodyPr>
          <a:lstStyle/>
          <a:p>
            <a:r>
              <a:rPr lang="fr-FR" b="1" dirty="0"/>
              <a:t>Henri IV </a:t>
            </a:r>
            <a:r>
              <a:rPr lang="fr-FR" dirty="0"/>
              <a:t>(1553-1610) </a:t>
            </a:r>
            <a:endParaRPr lang="cs-CZ" dirty="0"/>
          </a:p>
          <a:p>
            <a:r>
              <a:rPr lang="fr-FR" dirty="0"/>
              <a:t>la paix et l'unité du royaume</a:t>
            </a:r>
            <a:endParaRPr lang="cs-CZ" dirty="0"/>
          </a:p>
          <a:p>
            <a:r>
              <a:rPr lang="fr-FR" dirty="0"/>
              <a:t>Henri Bourbon </a:t>
            </a:r>
            <a:r>
              <a:rPr lang="cs-CZ" dirty="0"/>
              <a:t>--- </a:t>
            </a:r>
            <a:r>
              <a:rPr lang="fr-FR" dirty="0"/>
              <a:t>en Navarre </a:t>
            </a:r>
            <a:r>
              <a:rPr lang="cs-CZ" dirty="0"/>
              <a:t>(</a:t>
            </a:r>
            <a:r>
              <a:rPr lang="fr-FR" dirty="0"/>
              <a:t>d'Henri III de Navarre</a:t>
            </a:r>
            <a:r>
              <a:rPr lang="cs-CZ" dirty="0"/>
              <a:t>)</a:t>
            </a:r>
            <a:r>
              <a:rPr lang="fr-FR" dirty="0"/>
              <a:t> </a:t>
            </a:r>
            <a:endParaRPr lang="cs-CZ" dirty="0"/>
          </a:p>
          <a:p>
            <a:r>
              <a:rPr lang="fr-FR" dirty="0"/>
              <a:t>la France gouvernée par Henri III</a:t>
            </a:r>
            <a:r>
              <a:rPr lang="cs-CZ" dirty="0"/>
              <a:t>, </a:t>
            </a:r>
            <a:r>
              <a:rPr lang="fr-FR" dirty="0"/>
              <a:t>assassiné, </a:t>
            </a:r>
            <a:endParaRPr lang="cs-CZ" dirty="0"/>
          </a:p>
          <a:p>
            <a:r>
              <a:rPr lang="fr-FR" dirty="0"/>
              <a:t>Henri III de Navarre devi</a:t>
            </a:r>
            <a:r>
              <a:rPr lang="cs-CZ" dirty="0"/>
              <a:t>e</a:t>
            </a:r>
            <a:r>
              <a:rPr lang="fr-FR" dirty="0"/>
              <a:t>nt Henri IV de France, puis roi de France de 1589 à 1610</a:t>
            </a:r>
            <a:endParaRPr lang="cs-CZ" dirty="0"/>
          </a:p>
          <a:p>
            <a:r>
              <a:rPr lang="cs-CZ" dirty="0" err="1">
                <a:solidFill>
                  <a:srgbClr val="FF0000"/>
                </a:solidFill>
              </a:rPr>
              <a:t>sa</a:t>
            </a:r>
            <a:r>
              <a:rPr lang="fr-FR" dirty="0">
                <a:solidFill>
                  <a:srgbClr val="FF0000"/>
                </a:solidFill>
              </a:rPr>
              <a:t> langue maternelle</a:t>
            </a:r>
            <a:r>
              <a:rPr lang="cs-CZ" dirty="0">
                <a:solidFill>
                  <a:srgbClr val="FF0000"/>
                </a:solidFill>
              </a:rPr>
              <a:t> ?</a:t>
            </a:r>
          </a:p>
          <a:p>
            <a:r>
              <a:rPr lang="cs-CZ" dirty="0">
                <a:solidFill>
                  <a:srgbClr val="FF0000"/>
                </a:solidFill>
              </a:rPr>
              <a:t>ANGLAIS</a:t>
            </a:r>
          </a:p>
          <a:p>
            <a:r>
              <a:rPr lang="cs-CZ" dirty="0" err="1"/>
              <a:t>Le</a:t>
            </a:r>
            <a:r>
              <a:rPr lang="cs-CZ" dirty="0"/>
              <a:t> </a:t>
            </a:r>
            <a:r>
              <a:rPr lang="fr-FR" dirty="0"/>
              <a:t>français </a:t>
            </a:r>
            <a:r>
              <a:rPr lang="cs-CZ" dirty="0"/>
              <a:t>--- </a:t>
            </a:r>
            <a:r>
              <a:rPr lang="fr-FR" dirty="0"/>
              <a:t>avec un accent béarnais</a:t>
            </a:r>
            <a:endParaRPr lang="cs-CZ" dirty="0"/>
          </a:p>
          <a:p>
            <a:r>
              <a:rPr lang="fr-FR" dirty="0">
                <a:solidFill>
                  <a:srgbClr val="FF0000"/>
                </a:solidFill>
              </a:rPr>
              <a:t>le grand père de deux rois d'Angleterre </a:t>
            </a:r>
            <a:r>
              <a:rPr lang="cs-CZ" dirty="0">
                <a:solidFill>
                  <a:srgbClr val="FF0000"/>
                </a:solidFill>
              </a:rPr>
              <a:t>?</a:t>
            </a:r>
          </a:p>
          <a:p>
            <a:r>
              <a:rPr lang="fr-FR" dirty="0"/>
              <a:t>(Charles II et Jacques II) </a:t>
            </a:r>
            <a:r>
              <a:rPr lang="cs-CZ" dirty="0"/>
              <a:t>+</a:t>
            </a:r>
            <a:r>
              <a:rPr lang="fr-FR" dirty="0"/>
              <a:t> de Louis XIV</a:t>
            </a:r>
            <a:endParaRPr lang="cs-CZ" dirty="0"/>
          </a:p>
          <a:p>
            <a:r>
              <a:rPr lang="cs-CZ" dirty="0" err="1"/>
              <a:t>Le</a:t>
            </a:r>
            <a:r>
              <a:rPr lang="cs-CZ" dirty="0"/>
              <a:t> </a:t>
            </a:r>
            <a:r>
              <a:rPr lang="cs-CZ" dirty="0" err="1"/>
              <a:t>début</a:t>
            </a:r>
            <a:r>
              <a:rPr lang="cs-CZ" dirty="0"/>
              <a:t> de</a:t>
            </a:r>
            <a:r>
              <a:rPr lang="fr-FR" dirty="0"/>
              <a:t> l'absolutisme royal en France</a:t>
            </a:r>
            <a:endParaRPr lang="cs-CZ" dirty="0"/>
          </a:p>
          <a:p>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417" y="120177"/>
            <a:ext cx="2512423" cy="3174789"/>
          </a:xfrm>
          <a:prstGeom prst="rect">
            <a:avLst/>
          </a:prstGeom>
        </p:spPr>
      </p:pic>
    </p:spTree>
    <p:extLst>
      <p:ext uri="{BB962C8B-B14F-4D97-AF65-F5344CB8AC3E}">
        <p14:creationId xmlns:p14="http://schemas.microsoft.com/office/powerpoint/2010/main" val="26955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993412"/>
          </a:xfrm>
        </p:spPr>
        <p:txBody>
          <a:bodyPr/>
          <a:lstStyle/>
          <a:p>
            <a:r>
              <a:rPr lang="cs-CZ" b="1" dirty="0" err="1"/>
              <a:t>L´édit</a:t>
            </a:r>
            <a:r>
              <a:rPr lang="cs-CZ" b="1" dirty="0"/>
              <a:t> de Nantes</a:t>
            </a:r>
          </a:p>
        </p:txBody>
      </p:sp>
      <p:pic>
        <p:nvPicPr>
          <p:cNvPr id="5" name="Zástupný symbol pro obsah 4"/>
          <p:cNvPicPr>
            <a:picLocks noGrp="1" noChangeAspect="1"/>
          </p:cNvPicPr>
          <p:nvPr>
            <p:ph idx="1"/>
          </p:nvPr>
        </p:nvPicPr>
        <p:blipFill>
          <a:blip r:embed="rId3"/>
          <a:stretch>
            <a:fillRect/>
          </a:stretch>
        </p:blipFill>
        <p:spPr>
          <a:xfrm>
            <a:off x="158255" y="2490651"/>
            <a:ext cx="11195546" cy="4367349"/>
          </a:xfrm>
          <a:prstGeom prst="rect">
            <a:avLst/>
          </a:prstGeom>
        </p:spPr>
      </p:pic>
      <p:sp>
        <p:nvSpPr>
          <p:cNvPr id="6" name="TextovéPole 5"/>
          <p:cNvSpPr txBox="1"/>
          <p:nvPr/>
        </p:nvSpPr>
        <p:spPr>
          <a:xfrm>
            <a:off x="575072" y="1279824"/>
            <a:ext cx="8795657" cy="830997"/>
          </a:xfrm>
          <a:prstGeom prst="rect">
            <a:avLst/>
          </a:prstGeom>
          <a:noFill/>
        </p:spPr>
        <p:txBody>
          <a:bodyPr wrap="square" rtlCol="0">
            <a:spAutoFit/>
          </a:bodyPr>
          <a:lstStyle/>
          <a:p>
            <a:r>
              <a:rPr lang="cs-CZ" sz="2400" dirty="0" err="1"/>
              <a:t>Le</a:t>
            </a:r>
            <a:r>
              <a:rPr lang="cs-CZ" sz="2400" dirty="0"/>
              <a:t> </a:t>
            </a:r>
            <a:r>
              <a:rPr lang="fr-FR" sz="2400" dirty="0"/>
              <a:t>parlement de Paris refusait encore d'enregistrer l'édit de Nantes</a:t>
            </a:r>
            <a:r>
              <a:rPr lang="cs-CZ" sz="2400" dirty="0"/>
              <a:t>, </a:t>
            </a:r>
          </a:p>
          <a:p>
            <a:r>
              <a:rPr lang="cs-CZ" sz="2400" dirty="0" err="1"/>
              <a:t>Voici</a:t>
            </a:r>
            <a:r>
              <a:rPr lang="cs-CZ" sz="2400" dirty="0"/>
              <a:t> </a:t>
            </a:r>
            <a:r>
              <a:rPr lang="cs-CZ" sz="2400" dirty="0" err="1"/>
              <a:t>sa</a:t>
            </a:r>
            <a:r>
              <a:rPr lang="cs-CZ" sz="2400" dirty="0"/>
              <a:t> </a:t>
            </a:r>
            <a:r>
              <a:rPr lang="cs-CZ" sz="2400" dirty="0" err="1"/>
              <a:t>réaction</a:t>
            </a:r>
            <a:r>
              <a:rPr lang="cs-CZ" sz="2400" dirty="0"/>
              <a:t> :</a:t>
            </a:r>
          </a:p>
        </p:txBody>
      </p:sp>
    </p:spTree>
    <p:extLst>
      <p:ext uri="{BB962C8B-B14F-4D97-AF65-F5344CB8AC3E}">
        <p14:creationId xmlns:p14="http://schemas.microsoft.com/office/powerpoint/2010/main" val="34284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L'imposition du français</a:t>
            </a:r>
            <a:endParaRPr lang="cs-CZ" dirty="0"/>
          </a:p>
        </p:txBody>
      </p:sp>
      <p:sp>
        <p:nvSpPr>
          <p:cNvPr id="3" name="Zástupný symbol pro obsah 2"/>
          <p:cNvSpPr>
            <a:spLocks noGrp="1"/>
          </p:cNvSpPr>
          <p:nvPr>
            <p:ph idx="1"/>
          </p:nvPr>
        </p:nvSpPr>
        <p:spPr/>
        <p:txBody>
          <a:bodyPr>
            <a:normAutofit fontScale="62500" lnSpcReduction="20000"/>
          </a:bodyPr>
          <a:lstStyle/>
          <a:p>
            <a:r>
              <a:rPr lang="fr-FR" dirty="0"/>
              <a:t>le français à égalité avec les trois «langues du bon Dieu»</a:t>
            </a:r>
            <a:r>
              <a:rPr lang="cs-CZ" dirty="0"/>
              <a:t> </a:t>
            </a:r>
            <a:r>
              <a:rPr lang="fr-FR" dirty="0"/>
              <a:t>: l'hébreu, le grec </a:t>
            </a:r>
            <a:endParaRPr lang="cs-CZ" dirty="0"/>
          </a:p>
          <a:p>
            <a:pPr marL="0" indent="0">
              <a:buNone/>
            </a:pPr>
            <a:r>
              <a:rPr lang="fr-FR" dirty="0"/>
              <a:t>et le latin</a:t>
            </a:r>
            <a:endParaRPr lang="cs-CZ" dirty="0"/>
          </a:p>
          <a:p>
            <a:r>
              <a:rPr lang="fr-FR" dirty="0"/>
              <a:t>le cardinal </a:t>
            </a:r>
            <a:r>
              <a:rPr lang="fr-FR" b="1" dirty="0"/>
              <a:t>de Richelieu</a:t>
            </a:r>
            <a:r>
              <a:rPr lang="fr-FR" dirty="0"/>
              <a:t> </a:t>
            </a:r>
            <a:endParaRPr lang="cs-CZ" dirty="0"/>
          </a:p>
          <a:p>
            <a:r>
              <a:rPr lang="cs-CZ" dirty="0" err="1">
                <a:solidFill>
                  <a:srgbClr val="FF0000"/>
                </a:solidFill>
              </a:rPr>
              <a:t>Sous</a:t>
            </a:r>
            <a:r>
              <a:rPr lang="cs-CZ" dirty="0">
                <a:solidFill>
                  <a:srgbClr val="FF0000"/>
                </a:solidFill>
              </a:rPr>
              <a:t> ?</a:t>
            </a:r>
          </a:p>
          <a:p>
            <a:r>
              <a:rPr lang="cs-CZ" dirty="0">
                <a:solidFill>
                  <a:srgbClr val="FF0000"/>
                </a:solidFill>
              </a:rPr>
              <a:t>(</a:t>
            </a:r>
            <a:r>
              <a:rPr lang="fr-FR" dirty="0">
                <a:solidFill>
                  <a:srgbClr val="FF0000"/>
                </a:solidFill>
              </a:rPr>
              <a:t>Louis XIII (1610-1643)</a:t>
            </a:r>
            <a:endParaRPr lang="cs-CZ" dirty="0">
              <a:solidFill>
                <a:srgbClr val="FF0000"/>
              </a:solidFill>
            </a:endParaRPr>
          </a:p>
          <a:p>
            <a:r>
              <a:rPr lang="fr-FR" dirty="0"/>
              <a:t>restaurer l'autorité royale </a:t>
            </a:r>
            <a:endParaRPr lang="cs-CZ" dirty="0"/>
          </a:p>
          <a:p>
            <a:r>
              <a:rPr lang="fr-FR" dirty="0"/>
              <a:t>centralisation renforcée, réorganisation de l'armée et de la marine, création d'une police </a:t>
            </a:r>
            <a:endParaRPr lang="cs-CZ" dirty="0"/>
          </a:p>
          <a:p>
            <a:r>
              <a:rPr lang="fr-FR" dirty="0"/>
              <a:t>Créa</a:t>
            </a:r>
            <a:r>
              <a:rPr lang="cs-CZ" dirty="0" err="1"/>
              <a:t>tion</a:t>
            </a:r>
            <a:r>
              <a:rPr lang="cs-CZ" dirty="0"/>
              <a:t> de</a:t>
            </a:r>
            <a:r>
              <a:rPr lang="fr-FR" dirty="0"/>
              <a:t> l'</a:t>
            </a:r>
            <a:r>
              <a:rPr lang="fr-FR" b="1" dirty="0"/>
              <a:t>Académie française </a:t>
            </a:r>
            <a:r>
              <a:rPr lang="fr-FR" dirty="0"/>
              <a:t>en 1635</a:t>
            </a:r>
            <a:endParaRPr lang="cs-CZ" dirty="0"/>
          </a:p>
          <a:p>
            <a:pPr lvl="1"/>
            <a:r>
              <a:rPr lang="fr-FR" dirty="0"/>
              <a:t>faire un dictionnaire, une grammaire, une rhétorique et une poétique, </a:t>
            </a:r>
            <a:r>
              <a:rPr lang="cs-CZ" dirty="0"/>
              <a:t>+ </a:t>
            </a:r>
            <a:r>
              <a:rPr lang="fr-FR" dirty="0"/>
              <a:t>prendre soin de la langue. </a:t>
            </a:r>
            <a:endParaRPr lang="cs-CZ" dirty="0"/>
          </a:p>
          <a:p>
            <a:pPr lvl="1"/>
            <a:r>
              <a:rPr lang="fr-FR" dirty="0"/>
              <a:t>une sélection de «gens d'esprit»</a:t>
            </a:r>
            <a:endParaRPr lang="cs-CZ" dirty="0"/>
          </a:p>
          <a:p>
            <a:r>
              <a:rPr lang="fr-FR" dirty="0"/>
              <a:t>Les tâches de l'A</a:t>
            </a:r>
            <a:r>
              <a:rPr lang="cs-CZ" dirty="0"/>
              <a:t>F </a:t>
            </a:r>
            <a:r>
              <a:rPr lang="fr-FR" dirty="0"/>
              <a:t>fixées en 1637 : </a:t>
            </a:r>
            <a:endParaRPr lang="cs-CZ" dirty="0"/>
          </a:p>
          <a:p>
            <a:pPr lvl="1"/>
            <a:r>
              <a:rPr lang="fr-FR" dirty="0"/>
              <a:t>nettoyer le français des ordures </a:t>
            </a:r>
            <a:endParaRPr lang="cs-CZ" dirty="0"/>
          </a:p>
          <a:p>
            <a:pPr lvl="1"/>
            <a:r>
              <a:rPr lang="fr-FR" dirty="0"/>
              <a:t>donner des règles </a:t>
            </a:r>
            <a:endParaRPr lang="cs-CZ" dirty="0"/>
          </a:p>
          <a:p>
            <a:pPr lvl="1"/>
            <a:r>
              <a:rPr lang="fr-FR" dirty="0"/>
              <a:t>la rendre «pure», «éloquente» et «capable de traiter des arts et des sciences»</a:t>
            </a:r>
            <a:endParaRPr lang="cs-CZ" dirty="0"/>
          </a:p>
          <a:p>
            <a:pPr lvl="1"/>
            <a:r>
              <a:rPr lang="fr-FR" dirty="0"/>
              <a:t>privilégier la langue parisienne </a:t>
            </a:r>
            <a:r>
              <a:rPr lang="cs-CZ" dirty="0"/>
              <a:t>(</a:t>
            </a:r>
            <a:r>
              <a:rPr lang="fr-FR" dirty="0"/>
              <a:t>banni</a:t>
            </a:r>
            <a:r>
              <a:rPr lang="cs-CZ" dirty="0"/>
              <a:t>r les </a:t>
            </a:r>
            <a:r>
              <a:rPr lang="cs-CZ" dirty="0" err="1"/>
              <a:t>patois</a:t>
            </a:r>
            <a:r>
              <a:rPr lang="cs-CZ" dirty="0"/>
              <a:t>)</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484" y="174171"/>
            <a:ext cx="3681160" cy="3048000"/>
          </a:xfrm>
          <a:prstGeom prst="rect">
            <a:avLst/>
          </a:prstGeom>
        </p:spPr>
      </p:pic>
    </p:spTree>
    <p:extLst>
      <p:ext uri="{BB962C8B-B14F-4D97-AF65-F5344CB8AC3E}">
        <p14:creationId xmlns:p14="http://schemas.microsoft.com/office/powerpoint/2010/main" val="187512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L'expansion extérieure du français</a:t>
            </a:r>
            <a:endParaRPr lang="cs-CZ" dirty="0"/>
          </a:p>
        </p:txBody>
      </p:sp>
      <p:sp>
        <p:nvSpPr>
          <p:cNvPr id="3" name="Zástupný symbol pro obsah 2"/>
          <p:cNvSpPr>
            <a:spLocks noGrp="1"/>
          </p:cNvSpPr>
          <p:nvPr>
            <p:ph idx="1"/>
          </p:nvPr>
        </p:nvSpPr>
        <p:spPr/>
        <p:txBody>
          <a:bodyPr>
            <a:normAutofit/>
          </a:bodyPr>
          <a:lstStyle/>
          <a:p>
            <a:r>
              <a:rPr lang="fr-FR" dirty="0"/>
              <a:t>En 1661 </a:t>
            </a:r>
            <a:r>
              <a:rPr lang="cs-CZ" dirty="0"/>
              <a:t>: </a:t>
            </a:r>
            <a:r>
              <a:rPr lang="fr-FR" dirty="0"/>
              <a:t>le règne de </a:t>
            </a:r>
            <a:r>
              <a:rPr lang="fr-FR" b="1" dirty="0"/>
              <a:t>Louis XIV</a:t>
            </a:r>
            <a:r>
              <a:rPr lang="fr-FR" dirty="0"/>
              <a:t> </a:t>
            </a:r>
            <a:endParaRPr lang="cs-CZ" dirty="0"/>
          </a:p>
          <a:p>
            <a:r>
              <a:rPr lang="fr-FR" dirty="0"/>
              <a:t>le pouvoir absolu </a:t>
            </a:r>
            <a:endParaRPr lang="cs-CZ" dirty="0"/>
          </a:p>
          <a:p>
            <a:r>
              <a:rPr lang="fr-FR" dirty="0"/>
              <a:t>représentait Dieu en France </a:t>
            </a:r>
            <a:endParaRPr lang="cs-CZ" dirty="0"/>
          </a:p>
          <a:p>
            <a:r>
              <a:rPr lang="fr-FR" dirty="0">
                <a:solidFill>
                  <a:srgbClr val="FF0000"/>
                </a:solidFill>
              </a:rPr>
              <a:t>son ministre </a:t>
            </a:r>
            <a:r>
              <a:rPr lang="cs-CZ" dirty="0">
                <a:solidFill>
                  <a:srgbClr val="FF0000"/>
                </a:solidFill>
              </a:rPr>
              <a:t>?</a:t>
            </a:r>
          </a:p>
          <a:p>
            <a:r>
              <a:rPr lang="cs-CZ" dirty="0" err="1">
                <a:solidFill>
                  <a:srgbClr val="FF0000"/>
                </a:solidFill>
              </a:rPr>
              <a:t>Mazarin</a:t>
            </a:r>
            <a:r>
              <a:rPr lang="cs-CZ" dirty="0">
                <a:solidFill>
                  <a:srgbClr val="FF0000"/>
                </a:solidFill>
              </a:rPr>
              <a:t>, </a:t>
            </a:r>
            <a:r>
              <a:rPr lang="fr-FR" dirty="0">
                <a:solidFill>
                  <a:srgbClr val="FF0000"/>
                </a:solidFill>
              </a:rPr>
              <a:t>Colbert </a:t>
            </a:r>
            <a:endParaRPr lang="cs-CZ" dirty="0">
              <a:solidFill>
                <a:srgbClr val="FF0000"/>
              </a:solidFill>
            </a:endParaRPr>
          </a:p>
          <a:p>
            <a:r>
              <a:rPr lang="fr-FR" dirty="0"/>
              <a:t>gérait une économie prospère </a:t>
            </a:r>
            <a:endParaRPr lang="cs-CZ" dirty="0"/>
          </a:p>
          <a:p>
            <a:r>
              <a:rPr lang="cs-CZ" dirty="0" err="1"/>
              <a:t>une</a:t>
            </a:r>
            <a:r>
              <a:rPr lang="cs-CZ" dirty="0"/>
              <a:t> </a:t>
            </a:r>
            <a:r>
              <a:rPr lang="fr-FR" dirty="0"/>
              <a:t>armée de 300 000 hommes (</a:t>
            </a:r>
            <a:r>
              <a:rPr lang="cs-CZ" dirty="0" err="1"/>
              <a:t>puis</a:t>
            </a:r>
            <a:r>
              <a:rPr lang="cs-CZ" dirty="0"/>
              <a:t> </a:t>
            </a:r>
            <a:r>
              <a:rPr lang="fr-FR" dirty="0"/>
              <a:t>400 000)</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9623" y="738130"/>
            <a:ext cx="2951816" cy="4199629"/>
          </a:xfrm>
          <a:prstGeom prst="rect">
            <a:avLst/>
          </a:prstGeom>
        </p:spPr>
      </p:pic>
    </p:spTree>
    <p:extLst>
      <p:ext uri="{BB962C8B-B14F-4D97-AF65-F5344CB8AC3E}">
        <p14:creationId xmlns:p14="http://schemas.microsoft.com/office/powerpoint/2010/main" val="236323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74469"/>
            <a:ext cx="10515600" cy="5802494"/>
          </a:xfrm>
        </p:spPr>
        <p:txBody>
          <a:bodyPr>
            <a:normAutofit/>
          </a:bodyPr>
          <a:lstStyle/>
          <a:p>
            <a:r>
              <a:rPr lang="fr-FR" dirty="0"/>
              <a:t>de </a:t>
            </a:r>
            <a:r>
              <a:rPr lang="fr-FR" u="sng" dirty="0"/>
              <a:t>nouvelles provinces</a:t>
            </a:r>
            <a:r>
              <a:rPr lang="cs-CZ" u="sng" dirty="0"/>
              <a:t> </a:t>
            </a:r>
            <a:r>
              <a:rPr lang="fr-FR" dirty="0"/>
              <a:t>: Bretagne, Lorraine, Alsace, Roussillon, Artois, Flandre, Franche-Comté</a:t>
            </a:r>
            <a:endParaRPr lang="cs-CZ" dirty="0"/>
          </a:p>
          <a:p>
            <a:r>
              <a:rPr lang="fr-FR" dirty="0"/>
              <a:t>négligeable comme force maritime</a:t>
            </a:r>
            <a:r>
              <a:rPr lang="cs-CZ" dirty="0"/>
              <a:t> (</a:t>
            </a:r>
            <a:r>
              <a:rPr lang="fr-FR" dirty="0"/>
              <a:t>dépassée par la marine anglaise</a:t>
            </a:r>
            <a:r>
              <a:rPr lang="cs-CZ" dirty="0"/>
              <a:t>)</a:t>
            </a:r>
          </a:p>
          <a:p>
            <a:r>
              <a:rPr lang="fr-FR" dirty="0"/>
              <a:t>Colbert</a:t>
            </a:r>
            <a:r>
              <a:rPr lang="cs-CZ" dirty="0"/>
              <a:t> : </a:t>
            </a:r>
            <a:r>
              <a:rPr lang="fr-FR" dirty="0"/>
              <a:t>politique d'impérialisme linguistique </a:t>
            </a:r>
            <a:endParaRPr lang="cs-CZ" dirty="0"/>
          </a:p>
          <a:p>
            <a:pPr lvl="1"/>
            <a:r>
              <a:rPr lang="fr-FR" dirty="0"/>
              <a:t>le français </a:t>
            </a:r>
            <a:r>
              <a:rPr lang="cs-CZ" dirty="0" err="1"/>
              <a:t>imposé</a:t>
            </a:r>
            <a:r>
              <a:rPr lang="cs-CZ" dirty="0"/>
              <a:t> </a:t>
            </a:r>
            <a:r>
              <a:rPr lang="fr-FR" dirty="0"/>
              <a:t>dans les actes publics</a:t>
            </a:r>
            <a:endParaRPr lang="cs-CZ" dirty="0"/>
          </a:p>
          <a:p>
            <a:pPr lvl="1"/>
            <a:r>
              <a:rPr lang="fr-FR" dirty="0"/>
              <a:t>au Canada </a:t>
            </a:r>
            <a:r>
              <a:rPr lang="cs-CZ" dirty="0"/>
              <a:t>: </a:t>
            </a:r>
            <a:r>
              <a:rPr lang="fr-FR" dirty="0"/>
              <a:t>un «programme de francisation» en 1668 destiné aux «Sauvages»</a:t>
            </a:r>
            <a:r>
              <a:rPr lang="cs-CZ" dirty="0"/>
              <a:t>, </a:t>
            </a:r>
            <a:r>
              <a:rPr lang="fr-FR" dirty="0"/>
              <a:t>programme dit «de civilisation» </a:t>
            </a:r>
            <a:r>
              <a:rPr lang="cs-CZ" dirty="0"/>
              <a:t>= </a:t>
            </a:r>
            <a:r>
              <a:rPr lang="fr-FR" dirty="0"/>
              <a:t>l'éducation de jeunes autochtones</a:t>
            </a:r>
            <a:endParaRPr lang="cs-CZ" dirty="0"/>
          </a:p>
          <a:p>
            <a:pPr lvl="1"/>
            <a:r>
              <a:rPr lang="cs-CZ" dirty="0"/>
              <a:t>ÉCHEC !!!</a:t>
            </a:r>
          </a:p>
        </p:txBody>
      </p:sp>
    </p:spTree>
    <p:extLst>
      <p:ext uri="{BB962C8B-B14F-4D97-AF65-F5344CB8AC3E}">
        <p14:creationId xmlns:p14="http://schemas.microsoft.com/office/powerpoint/2010/main" val="14863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b="1" dirty="0"/>
              <a:t>Le départ des huguenots</a:t>
            </a:r>
            <a:endParaRPr lang="cs-CZ" dirty="0"/>
          </a:p>
        </p:txBody>
      </p:sp>
      <p:sp>
        <p:nvSpPr>
          <p:cNvPr id="3" name="Zástupný symbol pro obsah 2"/>
          <p:cNvSpPr>
            <a:spLocks noGrp="1"/>
          </p:cNvSpPr>
          <p:nvPr>
            <p:ph idx="1"/>
          </p:nvPr>
        </p:nvSpPr>
        <p:spPr/>
        <p:txBody>
          <a:bodyPr>
            <a:normAutofit fontScale="92500" lnSpcReduction="10000"/>
          </a:bodyPr>
          <a:lstStyle/>
          <a:p>
            <a:r>
              <a:rPr lang="fr-FR" dirty="0"/>
              <a:t>Le 18 octobre 1685</a:t>
            </a:r>
            <a:r>
              <a:rPr lang="cs-CZ" dirty="0"/>
              <a:t>, </a:t>
            </a:r>
            <a:r>
              <a:rPr lang="fr-FR" dirty="0"/>
              <a:t>Fontainebleau, le roi Louis XIV révoq</a:t>
            </a:r>
            <a:r>
              <a:rPr lang="cs-CZ" dirty="0" err="1"/>
              <a:t>ue</a:t>
            </a:r>
            <a:r>
              <a:rPr lang="fr-FR" dirty="0"/>
              <a:t> l'</a:t>
            </a:r>
            <a:r>
              <a:rPr lang="fr-FR" b="1" u="sng" dirty="0"/>
              <a:t>édit de Nantes</a:t>
            </a:r>
            <a:r>
              <a:rPr lang="fr-FR" dirty="0"/>
              <a:t> </a:t>
            </a:r>
            <a:endParaRPr lang="cs-CZ" dirty="0"/>
          </a:p>
          <a:p>
            <a:pPr lvl="1"/>
            <a:r>
              <a:rPr lang="fr-FR" dirty="0"/>
              <a:t>deux religions </a:t>
            </a:r>
            <a:r>
              <a:rPr lang="cs-CZ" dirty="0"/>
              <a:t>ne </a:t>
            </a:r>
            <a:r>
              <a:rPr lang="cs-CZ" dirty="0" err="1"/>
              <a:t>peuvent</a:t>
            </a:r>
            <a:r>
              <a:rPr lang="cs-CZ" dirty="0"/>
              <a:t> pas</a:t>
            </a:r>
            <a:r>
              <a:rPr lang="fr-FR" dirty="0"/>
              <a:t> cohabiter</a:t>
            </a:r>
            <a:endParaRPr lang="cs-CZ" dirty="0"/>
          </a:p>
          <a:p>
            <a:pPr lvl="1"/>
            <a:r>
              <a:rPr lang="cs-CZ" dirty="0"/>
              <a:t>! </a:t>
            </a:r>
            <a:r>
              <a:rPr lang="fr-FR" dirty="0"/>
              <a:t>une multitude de langues </a:t>
            </a:r>
            <a:r>
              <a:rPr lang="cs-CZ" dirty="0"/>
              <a:t>OUI</a:t>
            </a:r>
          </a:p>
          <a:p>
            <a:r>
              <a:rPr lang="fr-FR" dirty="0"/>
              <a:t>I</a:t>
            </a:r>
            <a:r>
              <a:rPr lang="cs-CZ" dirty="0"/>
              <a:t>´i</a:t>
            </a:r>
            <a:r>
              <a:rPr lang="fr-FR" dirty="0"/>
              <a:t>nterdi</a:t>
            </a:r>
            <a:r>
              <a:rPr lang="cs-CZ" dirty="0" err="1"/>
              <a:t>ction</a:t>
            </a:r>
            <a:r>
              <a:rPr lang="cs-CZ" dirty="0"/>
              <a:t> de</a:t>
            </a:r>
            <a:r>
              <a:rPr lang="fr-FR" dirty="0"/>
              <a:t> la religion protestante</a:t>
            </a:r>
            <a:endParaRPr lang="cs-CZ" dirty="0"/>
          </a:p>
          <a:p>
            <a:r>
              <a:rPr lang="fr-FR" dirty="0"/>
              <a:t>la démolition des temples et des écoles</a:t>
            </a:r>
            <a:endParaRPr lang="cs-CZ" dirty="0"/>
          </a:p>
          <a:p>
            <a:r>
              <a:rPr lang="fr-FR" dirty="0"/>
              <a:t>baptis</a:t>
            </a:r>
            <a:r>
              <a:rPr lang="cs-CZ" dirty="0" err="1"/>
              <a:t>er</a:t>
            </a:r>
            <a:r>
              <a:rPr lang="fr-FR" dirty="0"/>
              <a:t> tous les enfants à naître</a:t>
            </a:r>
            <a:endParaRPr lang="cs-CZ" dirty="0"/>
          </a:p>
          <a:p>
            <a:r>
              <a:rPr lang="fr-FR" dirty="0"/>
              <a:t>pasteurs </a:t>
            </a:r>
            <a:r>
              <a:rPr lang="cs-CZ" dirty="0"/>
              <a:t>--- </a:t>
            </a:r>
            <a:r>
              <a:rPr lang="fr-FR" dirty="0"/>
              <a:t>quitter la France</a:t>
            </a:r>
            <a:endParaRPr lang="cs-CZ" dirty="0"/>
          </a:p>
          <a:p>
            <a:r>
              <a:rPr lang="fr-FR" dirty="0"/>
              <a:t>La plupart </a:t>
            </a:r>
            <a:r>
              <a:rPr lang="cs-CZ" dirty="0"/>
              <a:t>:</a:t>
            </a:r>
            <a:r>
              <a:rPr lang="fr-FR" dirty="0"/>
              <a:t> l'exil vers les Provinces-Unies, l'Angleterre ou le Brandebourg</a:t>
            </a:r>
            <a:endParaRPr lang="cs-CZ" dirty="0"/>
          </a:p>
          <a:p>
            <a:r>
              <a:rPr lang="cs-CZ" dirty="0" err="1"/>
              <a:t>Critique</a:t>
            </a:r>
            <a:r>
              <a:rPr lang="cs-CZ" dirty="0"/>
              <a:t> en </a:t>
            </a:r>
            <a:r>
              <a:rPr lang="cs-CZ" dirty="0" err="1"/>
              <a:t>Europe</a:t>
            </a:r>
            <a:endParaRPr lang="cs-CZ" dirty="0"/>
          </a:p>
        </p:txBody>
      </p:sp>
      <p:pic>
        <p:nvPicPr>
          <p:cNvPr id="4" name="Obrázek 3" descr="http://www.axl.cefan.ulaval.ca/francophonie/images/1685edit-fontainebleau.jpg"/>
          <p:cNvPicPr/>
          <p:nvPr/>
        </p:nvPicPr>
        <p:blipFill>
          <a:blip r:embed="rId2">
            <a:extLst>
              <a:ext uri="{28A0092B-C50C-407E-A947-70E740481C1C}">
                <a14:useLocalDpi xmlns:a14="http://schemas.microsoft.com/office/drawing/2010/main" val="0"/>
              </a:ext>
            </a:extLst>
          </a:blip>
          <a:srcRect/>
          <a:stretch>
            <a:fillRect/>
          </a:stretch>
        </p:blipFill>
        <p:spPr bwMode="auto">
          <a:xfrm>
            <a:off x="8802461" y="2244090"/>
            <a:ext cx="2076450" cy="2857500"/>
          </a:xfrm>
          <a:prstGeom prst="rect">
            <a:avLst/>
          </a:prstGeom>
          <a:noFill/>
          <a:ln>
            <a:noFill/>
          </a:ln>
        </p:spPr>
      </p:pic>
    </p:spTree>
    <p:extLst>
      <p:ext uri="{BB962C8B-B14F-4D97-AF65-F5344CB8AC3E}">
        <p14:creationId xmlns:p14="http://schemas.microsoft.com/office/powerpoint/2010/main" val="361853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3065</Words>
  <Application>Microsoft Office PowerPoint</Application>
  <PresentationFormat>Širokoúhlá obrazovka</PresentationFormat>
  <Paragraphs>271</Paragraphs>
  <Slides>37</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37</vt:i4>
      </vt:variant>
    </vt:vector>
  </HeadingPairs>
  <TitlesOfParts>
    <vt:vector size="42" baseType="lpstr">
      <vt:lpstr>Arial</vt:lpstr>
      <vt:lpstr>Calibri</vt:lpstr>
      <vt:lpstr>Calibri Light</vt:lpstr>
      <vt:lpstr>Times New Roman</vt:lpstr>
      <vt:lpstr>Motiv Office</vt:lpstr>
      <vt:lpstr>Le français au Grand Siècle</vt:lpstr>
      <vt:lpstr>Prezentace aplikace PowerPoint</vt:lpstr>
      <vt:lpstr>Introduction</vt:lpstr>
      <vt:lpstr>La progression du français</vt:lpstr>
      <vt:lpstr>L´édit de Nantes</vt:lpstr>
      <vt:lpstr>L'imposition du français</vt:lpstr>
      <vt:lpstr>L'expansion extérieure du français</vt:lpstr>
      <vt:lpstr>Prezentace aplikace PowerPoint</vt:lpstr>
      <vt:lpstr>Le départ des huguenots</vt:lpstr>
      <vt:lpstr>Une langue de classe </vt:lpstr>
      <vt:lpstr>Prezentace aplikace PowerPoint</vt:lpstr>
      <vt:lpstr>Prezentace aplikace PowerPoint</vt:lpstr>
      <vt:lpstr>Le siècle des «spécialistes de la langue»</vt:lpstr>
      <vt:lpstr>Prezentace aplikace PowerPoint</vt:lpstr>
      <vt:lpstr>Prezentace aplikace PowerPoint</vt:lpstr>
      <vt:lpstr>Prezentace aplikace PowerPoint</vt:lpstr>
      <vt:lpstr>D´autres grammaires de référence au XVIIe siècle </vt:lpstr>
      <vt:lpstr>La norme – Arnauld et Lancelot (1660), Grammaire generale et raisonnée, p. 126.</vt:lpstr>
      <vt:lpstr>Les possessifs – Maupas (1607), Grammaire et syntaxe francoise, p. 161.</vt:lpstr>
      <vt:lpstr>Analyse et usage – Arnauld et Lancelot (1660), Grammaire generale et raisonnée, p. 193.</vt:lpstr>
      <vt:lpstr>Prezentace aplikace PowerPoint</vt:lpstr>
      <vt:lpstr>La pureté linguistique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L'état de la langue française </vt:lpstr>
      <vt:lpstr>Prezentace aplikace PowerPoint</vt:lpstr>
      <vt:lpstr>Prezentace aplikace PowerPoint</vt:lpstr>
      <vt:lpstr>Quels dialectes connaissez-vous ?</vt:lpstr>
      <vt:lpstr>Prezentace aplikace PowerPoint</vt:lpstr>
      <vt:lpstr>La Nouvelle-France et les Antilles</vt:lpstr>
      <vt:lpstr>Questions de compréhension</vt:lpstr>
      <vt:lpstr>Les Antilles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français au Grand Siècle</dc:title>
  <dc:creator>Mudrochová, Radka</dc:creator>
  <cp:lastModifiedBy>admin</cp:lastModifiedBy>
  <cp:revision>41</cp:revision>
  <dcterms:created xsi:type="dcterms:W3CDTF">2018-03-08T13:54:07Z</dcterms:created>
  <dcterms:modified xsi:type="dcterms:W3CDTF">2018-03-20T17:13:41Z</dcterms:modified>
</cp:coreProperties>
</file>