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9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8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62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2CBAC-F7CC-4951-90F3-A63A0CEAA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9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5357-2A24-4D56-8D21-60C98D76B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47534-4B99-468A-987A-99921DF8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8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73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8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57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2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91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1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9E500-0BDE-449C-A5E4-36622B864BAE}" type="datetimeFigureOut">
              <a:rPr lang="cs-CZ" smtClean="0"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F480-7C5B-4441-BF74-856393E93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8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wa@email.cz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76620" y="548680"/>
            <a:ext cx="7772400" cy="1143000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62420" y="5445224"/>
            <a:ext cx="6400800" cy="68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Iva Poláčková Šolcová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7" descr="cross cultural competence trai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980" y="2420888"/>
            <a:ext cx="2496156" cy="29289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6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44624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99657" y="1052737"/>
            <a:ext cx="7596336" cy="461665"/>
          </a:xfrm>
          <a:prstGeom prst="rect">
            <a:avLst/>
          </a:prstGeom>
          <a:solidFill>
            <a:srgbClr val="FF0000">
              <a:alpha val="39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Příspěvek mezikulturní psychologie</a:t>
            </a:r>
            <a:endParaRPr lang="cs-CZ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2" descr="http://www.juliangough.com/picture/question-mark.jpg?pictureId=1107153&amp;asGalleryImage=true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2" y="908720"/>
            <a:ext cx="1465991" cy="655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677682" y="1772817"/>
            <a:ext cx="89903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MKP: má velký a </a:t>
            </a:r>
            <a:r>
              <a:rPr lang="cs-CZ" sz="2000" b="1" u="sng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rostoucí vliv na mainstreamovou psychologii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Teoretické modely stále více zahrnují </a:t>
            </a:r>
            <a:r>
              <a:rPr lang="cs-CZ" sz="2000" b="1" u="sng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kulturu</a:t>
            </a:r>
            <a:r>
              <a:rPr lang="cs-CZ" sz="2000" b="1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 mezi proměnné, které mají  - díky reflektovanému významu kultury na chování člověka - vliv.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Žádná společnost není kulturně homogenní. Neexistují kultury, které by byly zcela stejné, ani kultury, které by byly absolutně odlišné. V jednom souboru kultur se mohou vyskytovat značné variace, nekonzistence a odlišnosti.</a:t>
            </a:r>
            <a:endParaRPr lang="cs-CZ" sz="2000" b="1" dirty="0">
              <a:latin typeface="Courier New" panose="02070309020205020404" pitchFamily="49" charset="0"/>
              <a:ea typeface="ＭＳ Ｐゴシック" pitchFamily="34" charset="-128"/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Rostoucí zájem o MKP je normální a zdravý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A</a:t>
            </a:r>
            <a:r>
              <a:rPr lang="cs-CZ" sz="2000" b="1" dirty="0"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plikace: vzdělávání, začleňování imigrantů, soužití kultur, interkulturní komunikace a vyjednávání, systém (policie, politika, soudy…), zdravotní péče ad.</a:t>
            </a:r>
            <a:endParaRPr lang="en-US" sz="2000" b="1" dirty="0">
              <a:latin typeface="Courier New" panose="02070309020205020404" pitchFamily="49" charset="0"/>
              <a:ea typeface="ＭＳ Ｐゴシック" pitchFamily="34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 kulturou má v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psychologii tedy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co do činění</a:t>
            </a:r>
          </a:p>
          <a:p>
            <a:pPr>
              <a:buFontTx/>
              <a:buChar char="-"/>
            </a:pP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psychologie 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Cross-Cultural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psychology, </a:t>
            </a:r>
            <a:r>
              <a:rPr lang="cs-C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Intercultural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psychology)</a:t>
            </a:r>
          </a:p>
          <a:p>
            <a:pPr>
              <a:buFontTx/>
              <a:buChar char="-"/>
            </a:pP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Kulturní psychologie 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Cultural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psychology)</a:t>
            </a:r>
          </a:p>
          <a:p>
            <a:pPr>
              <a:buFontTx/>
              <a:buChar char="-"/>
            </a:pP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Sociální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psychologie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Social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 psychology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Mezikulturní psychologie je disciplína, která zkoumá různé kultury (státy, národy, komunity) s cílem hledat univerzální i kulturně specifické aspekty psychiky. Jde o komparativní disciplínu – proměnné se sbírají nejméně ve dvou kulturách. </a:t>
            </a:r>
          </a:p>
          <a:p>
            <a:pPr marL="0" indent="0">
              <a:buNone/>
            </a:pP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Kulturní psychologie (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cultural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psychology) je zaměřena na vztahy mezi proměnnými v jedné kultuře (státě, národě, komunitě). </a:t>
            </a:r>
          </a:p>
          <a:p>
            <a:pPr marL="0" indent="0">
              <a:buNone/>
            </a:pP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Souvisí to s rozlišením 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emické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 etické (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emic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etic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perspektivy přístupu ke kultuře a jejímu zkoumání. 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Emická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perspektiva je zaměřena na vnitřní kulturní znaky, jde o pohled 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insidera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– zevnitř. Etická perspektiva je zaměřena na koncepty a kategorie významné zvenčí – pohled outsidera. V tomto smyslu </a:t>
            </a:r>
            <a:r>
              <a:rPr lang="cs-CZ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emickou</a:t>
            </a: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perspektivu reprezentuje kulturní psychologie a etickou perspektivu mezikulturní psychologie. </a:t>
            </a:r>
          </a:p>
          <a:p>
            <a:pPr marL="0" indent="0">
              <a:buNone/>
            </a:pPr>
            <a:r>
              <a:rPr lang="cs-CZ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Někteří autoři tyto přístupy kladou proti sobě, jiní je striktně nerozlišují, nebo je vnímají jako vzájemně se doplňující. Z hlediska obsahu mezikulturních studií je pak rozhodující, jak se chápe koncept kultura.</a:t>
            </a:r>
            <a:endParaRPr lang="cs-CZ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59496" y="44624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99657" y="1052737"/>
            <a:ext cx="7596336" cy="461665"/>
          </a:xfrm>
          <a:prstGeom prst="rect">
            <a:avLst/>
          </a:prstGeom>
          <a:solidFill>
            <a:srgbClr val="FF0000">
              <a:alpha val="39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Příspěvek mezikulturní psychologie</a:t>
            </a:r>
            <a:endParaRPr lang="cs-CZ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2" descr="http://www.juliangough.com/picture/question-mark.jpg?pictureId=1107153&amp;asGalleryImage=true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2" y="908720"/>
            <a:ext cx="1465991" cy="655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3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08720"/>
            <a:ext cx="7772400" cy="843880"/>
          </a:xfrm>
          <a:solidFill>
            <a:srgbClr val="FF0000">
              <a:alpha val="46000"/>
            </a:srgb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výzkum</a:t>
            </a:r>
            <a:endParaRPr lang="en-US" altLang="cs-CZ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91944" y="1981200"/>
            <a:ext cx="468052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Zahrnuje vícero kulturních prostředí nebo skupin</a:t>
            </a:r>
            <a:endParaRPr lang="en-US" alt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Srovnává data napříč jednotlivými kulturními skupinami </a:t>
            </a:r>
            <a:endParaRPr lang="en-US" alt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výzkum sleduje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Univerzality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Kulturní specifika</a:t>
            </a:r>
          </a:p>
        </p:txBody>
      </p:sp>
      <p:pic>
        <p:nvPicPr>
          <p:cNvPr id="7172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4789" y="1981200"/>
            <a:ext cx="2740025" cy="4114800"/>
          </a:xfr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44624"/>
            <a:ext cx="9108504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1504" y="1988840"/>
            <a:ext cx="8676456" cy="3024336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Předpoklady: </a:t>
            </a:r>
          </a:p>
          <a:p>
            <a:pPr marL="0" indent="0" eaLnBrk="1" hangingPunct="1">
              <a:buNone/>
            </a:pPr>
            <a:r>
              <a:rPr lang="cs-CZ" alt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jedinci </a:t>
            </a:r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v rámci kulturní skupiny jsou relativně homogenní</a:t>
            </a:r>
          </a:p>
          <a:p>
            <a:pPr marL="0" indent="0" eaLnBrk="1" hangingPunct="1">
              <a:buNone/>
            </a:pPr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Kultura existuje jako konstrukt v hlavě jedince, společností, Země</a:t>
            </a:r>
          </a:p>
          <a:p>
            <a:pPr marL="0" indent="0" eaLnBrk="1" hangingPunct="1">
              <a:buNone/>
            </a:pPr>
            <a:endParaRPr lang="cs-CZ" alt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cs-CZ" alt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Mezikulturní </a:t>
            </a:r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výzkum – jedna země = </a:t>
            </a:r>
            <a:r>
              <a:rPr lang="cs-CZ" alt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1N</a:t>
            </a:r>
            <a:endParaRPr lang="cs-CZ" alt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28200" y="929195"/>
            <a:ext cx="7772400" cy="843880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600" b="1">
                <a:latin typeface="Courier New" panose="02070309020205020404" pitchFamily="49" charset="0"/>
                <a:cs typeface="Courier New" panose="02070309020205020404" pitchFamily="49" charset="0"/>
              </a:rPr>
              <a:t>Mezikulturní výzkum</a:t>
            </a:r>
            <a:endParaRPr lang="en-US" altLang="cs-CZ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44624"/>
            <a:ext cx="9108504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93912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Etic</a:t>
            </a:r>
            <a:r>
              <a:rPr lang="cs-CZ" alt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ké</a:t>
            </a:r>
            <a:r>
              <a:rPr lang="en-US" alt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 Emic</a:t>
            </a:r>
            <a:r>
              <a:rPr lang="cs-CZ" alt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ké</a:t>
            </a:r>
            <a:r>
              <a:rPr lang="cs-CZ" alt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hledisko</a:t>
            </a:r>
            <a:endParaRPr lang="en-US" altLang="cs-CZ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3752" y="2338536"/>
            <a:ext cx="6118448" cy="4114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Etic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ké</a:t>
            </a: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Sleduje ty </a:t>
            </a:r>
            <a:r>
              <a:rPr lang="en-US" alt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aspe</a:t>
            </a:r>
            <a:r>
              <a:rPr lang="cs-CZ" alt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kty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života, které se zdají být konzistentní napříč rozmanitými kulturami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cs-C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Univer</a:t>
            </a:r>
            <a:r>
              <a:rPr lang="cs-CZ" altLang="cs-CZ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zální</a:t>
            </a:r>
            <a:r>
              <a:rPr lang="cs-CZ" altLang="cs-C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či </a:t>
            </a:r>
            <a:r>
              <a:rPr lang="cs-CZ" alt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pankulturní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pravdy a principy 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č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vzorce</a:t>
            </a:r>
            <a:endParaRPr lang="en-US" alt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Emic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ké</a:t>
            </a:r>
            <a:r>
              <a:rPr lang="cs-CZ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Sleduje ty a</a:t>
            </a:r>
            <a:r>
              <a:rPr lang="en-US" altLang="cs-CZ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 života, které se napříč kulturami liší</a:t>
            </a:r>
            <a:r>
              <a:rPr lang="en-US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alt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alt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ravdy a principy, které jsou kulturně specifické a varietní</a:t>
            </a:r>
            <a:endParaRPr lang="en-US" alt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59496" y="44624"/>
            <a:ext cx="9108504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28200" y="929195"/>
            <a:ext cx="7772400" cy="843880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600" b="1">
                <a:latin typeface="Courier New" panose="02070309020205020404" pitchFamily="49" charset="0"/>
                <a:cs typeface="Courier New" panose="02070309020205020404" pitchFamily="49" charset="0"/>
              </a:rPr>
              <a:t>Mezikulturní výzkum</a:t>
            </a:r>
            <a:endParaRPr lang="en-US" altLang="cs-CZ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s://encrypted-tbn1.gstatic.com/images?q=tbn:ANd9GcSscj6xIXLfpLyd81c2s8Q-Qd6d6n1qLxBUSL-8rxb_iIWoFM69r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420889"/>
            <a:ext cx="2129036" cy="12837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sset.zcache.com.au/assets/graphics/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sset.zcache.com.au/assets/graphics/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6" y="1587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lv.zcache.com.au/love_chinese_poster-rc96a9bb554f94898b2a328a918a02b5a_wvo_8byvr_32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6" t="25447" r="16318" b="26350"/>
          <a:stretch/>
        </p:blipFill>
        <p:spPr bwMode="auto">
          <a:xfrm>
            <a:off x="1831976" y="3573017"/>
            <a:ext cx="2144589" cy="14876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RCwt_XcGT4Cy3oTDXdwJa6GCtfFP-DH7mF-fYCiIplYmHgwEp7A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470" y="5733257"/>
            <a:ext cx="2024298" cy="3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91564" y="5103793"/>
            <a:ext cx="2520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Lucida Handwriting" panose="03010101010101010101" pitchFamily="66" charset="0"/>
              </a:rPr>
              <a:t>"</a:t>
            </a:r>
            <a:r>
              <a:rPr lang="cs-CZ" sz="2800" b="1" dirty="0">
                <a:latin typeface="Lucida Handwriting" panose="03010101010101010101" pitchFamily="66" charset="0"/>
              </a:rPr>
              <a:t>ľúbim  </a:t>
            </a:r>
            <a:r>
              <a:rPr lang="cs-CZ" sz="2800" b="1" dirty="0">
                <a:latin typeface="Lucida Handwriting" panose="03010101010101010101" pitchFamily="66" charset="0"/>
              </a:rPr>
              <a:t>ťa</a:t>
            </a:r>
            <a:r>
              <a:rPr lang="cs-CZ" sz="2800" dirty="0">
                <a:latin typeface="Lucida Handwriting" panose="03010101010101010101" pitchFamily="66" charset="0"/>
              </a:rPr>
              <a:t>" </a:t>
            </a:r>
          </a:p>
        </p:txBody>
      </p:sp>
    </p:spTree>
    <p:extLst>
      <p:ext uri="{BB962C8B-B14F-4D97-AF65-F5344CB8AC3E}">
        <p14:creationId xmlns:p14="http://schemas.microsoft.com/office/powerpoint/2010/main" val="13421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15636" y="1381228"/>
            <a:ext cx="115048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Aristotelovská fáze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: sbíráním dat a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zkoumáním rozdílů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mezi dvěma kulturami.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Shromážděných dat bylo mnoho, nicméně v té době ještě neexistovaly relevantní teorie, které by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umožňovaly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tato data integrovat a vysvětlit. </a:t>
            </a:r>
          </a:p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Linného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fáze :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ovlivněna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Hofstedovými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čtyřmi hodnotovými dimenzemi (odstup od moci, vyhýbání se nejistotě,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individualismus-kolektivismus,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maskulinita – feminita) a studiemi sociálních přesvědčení (sociálními axiomy)  - období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vytváření a popisu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taxonomií a hodnotových orientací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Newtonovská fáze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je orientovaná na </a:t>
            </a:r>
            <a:r>
              <a:rPr lang="cs-CZ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procesy </a:t>
            </a:r>
            <a:r>
              <a:rPr lang="cs-CZ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mechanismy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(jak se to děje) –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zkoumá příčiny, etiologii a trajektorie vzniku kulturních rozdílů. Výsledkem jsou </a:t>
            </a:r>
            <a:r>
              <a:rPr lang="cs-CZ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modely lidského chování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které ukazují, jak při vzniku kulturních rozdílů spolupůsobí sociální a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psychické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faktory. </a:t>
            </a:r>
          </a:p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Einsteinovská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fáze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zahrnuje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mnohovrstevnatou analýzu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různých vlivů různých aspektů kultury na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jedince, je komplexní a nedosažitelná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psychologie je svou podstatou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univerzalistická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tj.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vychází z axiomu, že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existuje </a:t>
            </a:r>
            <a:r>
              <a:rPr lang="cs-C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jádro, úroveň psychiky,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které transcenduje kulturní vlivy a je společné všem lidem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70011" y="447057"/>
            <a:ext cx="7772400" cy="843880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Fáze bádání </a:t>
            </a:r>
            <a:r>
              <a:rPr lang="cs-CZ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rámci mezikulturní psychologie</a:t>
            </a:r>
            <a:r>
              <a:rPr lang="cs-CZ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(M.H. Bond</a:t>
            </a:r>
            <a:r>
              <a:rPr lang="cs-CZ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cs-CZ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08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712" y="651230"/>
            <a:ext cx="7295110" cy="52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0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27848" y="1628801"/>
            <a:ext cx="5724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Kontakty:</a:t>
            </a:r>
          </a:p>
          <a:p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Iva Poláčková Šolcová</a:t>
            </a:r>
          </a:p>
          <a:p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FHS UK</a:t>
            </a:r>
          </a:p>
          <a:p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Konzultace viz SIS</a:t>
            </a:r>
          </a:p>
          <a:p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Email: </a:t>
            </a:r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ywa@email.cz</a:t>
            </a:r>
            <a:endParaRPr lang="cs-CZ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332656"/>
            <a:ext cx="9036496" cy="571500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 descr="http://www.vestec.cz/obrazky/contact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88" y="1772816"/>
            <a:ext cx="3238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5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188640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775520" y="1772816"/>
            <a:ext cx="8820472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just"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Psychologie – zabývá se chováním, myšlením a prožíváním lidí, jejich směřováním, trampotami apod. s cílem porozumět člověku, predikovat jeho chování, zajistit mu vyšší kvalitu života…atd.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Psychologie od r. 1879 nashromáždila zásobárnu teorií (</a:t>
            </a:r>
            <a:r>
              <a:rPr lang="cs-CZ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attachment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atribuce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kognitivní disonance, frustrace-agrese, naučená bezmocnost, Oidipův komplex, vývoj kognitivních procesů, S-R schéma atd.)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teoretických konceptů (stres, </a:t>
            </a:r>
            <a:r>
              <a:rPr lang="cs-CZ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resilience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osobnost, atd...)</a:t>
            </a:r>
          </a:p>
          <a:p>
            <a:pPr algn="just">
              <a:buFontTx/>
              <a:buChar char="-"/>
            </a:pPr>
            <a:endParaRPr lang="cs-CZ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25488" y="980728"/>
            <a:ext cx="7570505" cy="707886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Proč psychologii zajímá kultura a jaké otázky si mezikulturní psychologie klade?</a:t>
            </a:r>
            <a:endParaRPr 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290" name="Picture 2" descr="http://www.juliangough.com/picture/question-mark.jpg?pictureId=1107153&amp;asGalleryImage=true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2" y="973226"/>
            <a:ext cx="1230485" cy="715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nctc.edu/Libraries/Home_Page/Psych_head.sflb.ashx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1" y="1688614"/>
            <a:ext cx="2487236" cy="19723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29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188640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290" name="Picture 2" descr="http://www.juliangough.com/picture/question-mark.jpg?pictureId=1107153&amp;asGalleryImage=true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2" y="973226"/>
            <a:ext cx="1465991" cy="715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http://www.christianbusinessdaily.com/wp-content/uploads/2010/11/Shame-and-guilt-e1290532577385.jpe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4" y="1556793"/>
            <a:ext cx="8916418" cy="51280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27"/>
          <p:cNvSpPr txBox="1">
            <a:spLocks noChangeArrowheads="1"/>
          </p:cNvSpPr>
          <p:nvPr/>
        </p:nvSpPr>
        <p:spPr>
          <a:xfrm>
            <a:off x="3071664" y="2060848"/>
            <a:ext cx="733541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Většina znalostí o člověku a jeho chování je sycena a vysvětlována na základě výzkumů studentů psychologie v USA (octomilky psychologie)</a:t>
            </a:r>
          </a:p>
          <a:p>
            <a:pPr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Nebo na tzv. „WEIRD“ respondentech…</a:t>
            </a:r>
          </a:p>
          <a:p>
            <a:pPr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Psychologie je </a:t>
            </a:r>
            <a:r>
              <a:rPr lang="cs-CZ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ETNOCENTRISTICKÁ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věda….</a:t>
            </a:r>
          </a:p>
          <a:p>
            <a:pPr marL="0" indent="0">
              <a:buNone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</a:t>
            </a:r>
          </a:p>
          <a:p>
            <a:pPr>
              <a:buFont typeface="Wingdings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JE TO, CO VÍME Z TĚCHTO ŠETŘENÍ PLATNÉ PRO VŠECHNY LIDI NA SVĚTĚ? JE NAŠE ZNALOST PŘENOSTITELNÁ?</a:t>
            </a:r>
          </a:p>
          <a:p>
            <a:pPr>
              <a:buFontTx/>
              <a:buChar char="-"/>
            </a:pPr>
            <a:endParaRPr lang="cs-CZ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25488" y="980728"/>
            <a:ext cx="7570505" cy="707886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Proč psychologii zajímá kultura a jaké otázky si mezikulturní psychologie klade?</a:t>
            </a:r>
            <a:endParaRPr 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hristianbusinessdaily.com/wp-content/uploads/2010/11/Shame-and-guilt-e1290532577385.jpe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200" y="1590044"/>
            <a:ext cx="8916418" cy="51280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39488" y="427496"/>
            <a:ext cx="7570505" cy="707886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WEIRD KULTURA?</a:t>
            </a:r>
            <a:endParaRPr lang="cs-CZ" sz="4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68376" y="2308523"/>
            <a:ext cx="362150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ronym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 </a:t>
            </a:r>
          </a:p>
          <a:p>
            <a:endParaRPr lang="cs-CZ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estern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cs-CZ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ducated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cs-CZ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ndustrialized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cs-CZ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emocratic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284421" y="1995055"/>
            <a:ext cx="3948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Zkreslení (</a:t>
            </a:r>
            <a:r>
              <a:rPr lang="en-US" dirty="0" smtClean="0"/>
              <a:t>bias,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smtClean="0"/>
              <a:t>kdy více než  90 % studií v psychologii pochází ze zemí, které reprezentují jen a pouze 15 % světové populace.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44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821582"/>
            <a:ext cx="9073008" cy="1311275"/>
          </a:xfrm>
          <a:solidFill>
            <a:srgbClr val="FF0000">
              <a:alpha val="43000"/>
            </a:srgbClr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Příklad: Vesnice světa</a:t>
            </a:r>
            <a:br>
              <a:rPr 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Kdybychom z lidstva dnes udělali vesnici SVĚT o 100 obyvatelích, s tím jak je to teď ve světě, pak by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249760"/>
            <a:ext cx="8159824" cy="44196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70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osob nebylo bílých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70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lidí by neumělo číst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  trpělo podvýživou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 mělo nevyhovující bydlení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Pouze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člověk by měl střední školu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70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osob by vyznávalo jiné náboženství než křesťanství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bohatství vesnice SVĚT  by bylo v rukou pouze 6 lidí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Všech 6 lidí by bylo z USA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59496" y="116632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Picture 7" descr="bd1962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3" y="2247989"/>
            <a:ext cx="2483767" cy="175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-27384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559496" y="1412776"/>
            <a:ext cx="8904648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Cílem MP je </a:t>
            </a:r>
            <a:endParaRPr lang="cs-CZ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Zjistit </a:t>
            </a:r>
            <a:r>
              <a:rPr lang="cs-CZ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zobecnitelnost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znalostí z psychologického výzkumu: jsou psychologické poznatky relevantní napříč kulturami?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cs-CZ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validizovat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teorie psychologie.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Lépe porozumět tomu,  jakou roli hraje v psychice člověka, v jeho chování a osobnosti „kultura“ (např. jsou děti vychovávány stejně v různých kontextech?)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Jak </a:t>
            </a:r>
            <a:r>
              <a:rPr lang="cs-CZ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posilovat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porozumění </a:t>
            </a:r>
            <a:r>
              <a:rPr lang="cs-CZ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(inkluze minorit, přistěhovalců, uprchlíků),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omezit automatický přenos </a:t>
            </a:r>
            <a:r>
              <a:rPr lang="cs-CZ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WEIRD 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 a závěrů mimo </a:t>
            </a:r>
            <a:r>
              <a:rPr lang="cs-CZ" sz="22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WEIRD</a:t>
            </a: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Jaké metody šetření jsou relevantní pro mezikulturní výzkum?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" name="Picture 2" descr="http://www.juliangough.com/picture/question-mark.jpg?pictureId=1107153&amp;asGalleryImage=true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2" y="764704"/>
            <a:ext cx="1347806" cy="7239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025488" y="764704"/>
            <a:ext cx="7570505" cy="707886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Proč psychologii zajímá kultura a jaké otázky si mezikulturní psychologie klade?</a:t>
            </a:r>
            <a:endParaRPr 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8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59496" y="1600201"/>
            <a:ext cx="8928992" cy="4525963"/>
          </a:xfrm>
        </p:spPr>
        <p:txBody>
          <a:bodyPr>
            <a:noAutofit/>
          </a:bodyPr>
          <a:lstStyle/>
          <a:p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psychologie je kritické a srovnávací studium vlivu kultury na lidskou psychiku. Vzhledem k tomu, že se jedná o </a:t>
            </a:r>
            <a:r>
              <a:rPr lang="cs-CZ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komparativní studium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 mezikulturní psychologii se činí závěry o daném jevu na základě dat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obv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od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alespoň dvou výzkumných souborů, které zastupují alespoň dvě kulturní skupiny. Akt srovnávání vyžaduje soubor dovedností a nástrojů kritického myšlení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psychologie zkoumá </a:t>
            </a:r>
            <a:r>
              <a:rPr lang="cs-CZ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psychologickou a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cs-CZ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sychickou </a:t>
            </a:r>
            <a:r>
              <a:rPr lang="cs-CZ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diverzitu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skryté </a:t>
            </a:r>
            <a:r>
              <a:rPr lang="cs-CZ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(implicitní) příčiny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této diverzity.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 využitím komparativního přístupu zkoumá mezikulturní psychologie vztahy mezi kulturními normami a chováním a způsoby, jimiž je dané lidské chování ovlivněno kulturními příčinami.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Mezikulturní psychologie se také snaží o odhalení </a:t>
            </a:r>
            <a:r>
              <a:rPr lang="cs-CZ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univerzálních </a:t>
            </a:r>
            <a:r>
              <a:rPr lang="cs-CZ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psychických </a:t>
            </a:r>
            <a:r>
              <a:rPr lang="cs-CZ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fenoménů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tedy fenoménů, které jsou společné lidem z několika, z mnoha, případně ze všech kultur. </a:t>
            </a:r>
          </a:p>
          <a:p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Kulturní 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psychologie se snaží o odhalení smysluplných souvislostí mezi kulturou a psychikou příslušníků této kultury.</a:t>
            </a:r>
          </a:p>
          <a:p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188640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Úvod do mezikulturní psychologie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24000" y="898235"/>
            <a:ext cx="9071992" cy="400110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 to je mezikulturní psychologie?</a:t>
            </a:r>
            <a:endParaRPr 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59496" y="188640"/>
            <a:ext cx="9036496" cy="715516"/>
          </a:xfrm>
          <a:prstGeom prst="rect">
            <a:avLst/>
          </a:prstGeom>
          <a:solidFill>
            <a:srgbClr val="CCCC00">
              <a:alpha val="34000"/>
            </a:srgb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Úvod do mezikulturní psychologie</a:t>
            </a:r>
            <a:endParaRPr lang="en-US" dirty="0"/>
          </a:p>
        </p:txBody>
      </p:sp>
      <p:pic>
        <p:nvPicPr>
          <p:cNvPr id="7" name="Picture 2" descr="http://www.juliangough.com/picture/question-mark.jpg?pictureId=1107153&amp;asGalleryImage=true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82" y="904156"/>
            <a:ext cx="1465991" cy="8686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464160" y="2708921"/>
            <a:ext cx="7007404" cy="2677656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MEZIKULTURNÍ PSYCHOLOGIE ZKOUMÁ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800" dirty="0"/>
              <a:t>KULTURNÍ </a:t>
            </a:r>
            <a:r>
              <a:rPr lang="cs-CZ" sz="2800" b="1" u="sng" dirty="0"/>
              <a:t>ZVLÁŠTNOSTI</a:t>
            </a:r>
            <a:r>
              <a:rPr lang="cs-CZ" sz="2800" dirty="0"/>
              <a:t> A </a:t>
            </a:r>
            <a:r>
              <a:rPr lang="cs-CZ" sz="2800" b="1" u="sng" dirty="0"/>
              <a:t>UNIVERZALITY</a:t>
            </a:r>
          </a:p>
          <a:p>
            <a:r>
              <a:rPr lang="cs-CZ" sz="2800" dirty="0"/>
              <a:t>V PSYCHICKÝCH PROCESECH, PROŽÍVÁNÍ, OSOBNOSTI ČI CHOVÁNÍ, LÉČBĚ A PRÁCI S KLIENTY, SOCIÁLNÍCH FENOMÉNECH, VŮDCOVSTVÍ APOD…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25488" y="980728"/>
            <a:ext cx="7570505" cy="707886"/>
          </a:xfrm>
          <a:prstGeom prst="rect">
            <a:avLst/>
          </a:prstGeom>
          <a:solidFill>
            <a:srgbClr val="FF0000">
              <a:alpha val="42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Proč psychologii zajímá kultura a jaké otázky si mezikulturní psychologie klade?</a:t>
            </a:r>
            <a:endParaRPr lang="cs-CZ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AutoShape 2" descr="data:image/jpeg;base64,/9j/4AAQSkZJRgABAQAAAQABAAD/2wCEAAkGBhQSEBUUExQVFBQUFhQXGBcVFxQWFBQVFBQYFBQVFBcYHCYgFxojGRQUHy8gIycpLCwsFR4xNTAqNSYrLCkBCQoKDgwOGg8PGiwkHyIsLCwvLCwpLCwpLCksLCwsKSosLCksLCwpLCwsLCwsLCwsLCwpLCwsKSwpLCwsLCwsLP/AABEIAOMA3gMBIgACEQEDEQH/xAAbAAACAgMBAAAAAAAAAAAAAAAEBQMGAAECB//EAEcQAAEDAgQCCAMFBgIHCQAAAAEAAhEDIQQFEjFBUQYTImFxgZGxBzKhQlLB0fAUI2JyguGSshUzU2Ojs/EkJTVDVIOiwsP/xAAbAQACAwEBAQAAAAAAAAAAAAADBAIFBgEAB//EADMRAAICAQMDAgUCBgEFAAAAAAABAgMRBBIhBTFBIlETMmFxgaGxFEKRweHwIwYzNENS/9oADAMBAAIRAxEAPwCpLFtYAtUVRpYAtrplMkwBJXDxzCyEwfkNUNDtNvESECWEGDuoqSZLazmFort1MhcqRzsZC0uK+IawS4x7pVWz6T2Bbm6Z/wAIPuUOdsYd2SjCUuw5AXLniYm/LifAJG7Evdu4+w9Arj8PMwp0qjmVA1rqnyPIGqRILdW4FvVQdySzgJ8HHdm6HRbEvEikYPMtb7lEDoVivuN/xs/NXvE5lSpNLqr2tAiSTzMCwvujWPBE8Eq9VIkqUecHoRi/9mD4Pp/mlea5bUwxArNLJuCYLSP5mkj6r1l+MY17aZcNb5LW/aIAJJjlAUzoIjccQRIPiCFJamXlHfgo8VDp71tN/iD0U6h5xFFobQdGrSQNFQk7Dg02iNjOyqlPGObxnxumo2KSyQdT8DRYgW5oPtAjvFx58UaxwIkGQeIU1JPgE4tdzaxZCyFIiYsWQsheOmLULaxePGoWQtrF48bWLZC2xq9k5g0AmuV0wwhx39bIdmBuL991aMG1oYAWgoU58BoQxyS1s5aGxyAjjKr7gC7bfuReJphziYA8EtzDGsoN1PPgB8x7gEJYQZE+NpNDdTiGgbk7BU7M8+AMUhbmRBPgOHmoMyzR+IdL7N4NEwPzPeoKOHAuhucnxF/km4LuwRwe/f8AXmiMJhZMAx+Y5fVEkzAERvMXJM73UmGwxN+IPP1Cpbpt5yyOcMmoYYG0kOJsLbfl5pnlvVhpbVc0biACDvuTp5xdA0aUEae0doPEnkOPJM6OIc0bd15JidgT3zxQLdRYlsbfj7oNCabyQDWahbTe4tbI1POpp0jtGIjyglN8NjavVA03ljTqgS8gAGD9uBcztay4p4+lT7QDQdhIsN9oFp5gSo8yw7RTNoD6ge4gyRrDnM1GTeDERA58yO16hxUYuPbnHf3+51SUU22mCiniqFU1aZLnO1dsBriQTM32PgnXR74kVWODcQOtZwcBDxy4gO8bKLJnBzTqLNTBAa0SA0Adp3F1xuCeCUZxhQ2JboqOuWtcXNLT8r2uMzN+PjCsNPqPi2SotXK8oHZhRU49j2TL8ZSxVLU2HMdYgixjcOaeI4grznpf8P8AqetrU3gUxL9LgRxuxkDYSI28kf8ADTpHTpzh6nZL3AsP2SdMEHkTAvxlSfFPGvimwEGk+SbGQ9htfwP0Rq4zhZs7EHNbdx5mWLqm+DI7Pe2BP8zdne/ejsHijTJhrXSCCHCdxFjuPIoau+XE7SSYGwlPuLc8Nce+SCsUuAqli76XiDw5OHAhEpTJcNO43A5R93l+K7w2PLbOu3nxC8puPEyM6/KGixcteCARsV0jADULRC6Wl44aWLa0vHi74Lo9Snmb7/8ARLMVlbadW3j4J82rpKWY/EA34pOLeRvCB6eGDjcI6mwt4kpcyqdwiDjm02l7zDWiSeQ228SF1nQLOcaKFM1H84AG7nHgPrfuXnmMxjqzy95v3bNHBo5BEZ1nDsVV1uEACGtGzWzPqeJQ9NiE3u4DRWO53SYp9Jiw/X6lctau2VCHiINnCN9weHgpWtV1uRCTyzvDt1EDwT/L8vAjrCL7SDc8PYjl4yClOSUNeIbBIjlGzQf7DzVqxFMVW2MjaReIO0+iyGqte7b4Gaaty3COrVL3OcBEiBECANrCBsuaIcGkAkkTvsJ3/BE4/LHUwHAcQN5FwTA9F1gR2JP6G368VP8A9amuVkBJYltfcSAInCUpcBYSRuYHmeCc1cE11nXMAgjcCJQGHwM1C28Cb2mBaeS0mn6lVdXL+Vpf7gSsqaa+o+xeCY4aQGsfctc0BhPcSOCruIy+oGlzhEbg7wLT4SrG5+3Kb323Eeynaw6mmPSOPPaQs7puqW6f0/N9X3x5WRqVSlz2KYGI52Z1XUzTc9zmHTZxJ06D2S2duI80xx2QC/VTImWuiPBh3MX3jzSkMWv0+pp1Ud8PH9UV9ilW8MgNOAoHMRrmqBzE4RjLDBTTRFagwsa5pPBrp3a/e33mn81w5q4exL3U/E84GoW+Gaw2JLHRu0zMd25HembHSJGxSkvgRHfPGVPhKxY4NIsY/pMcO429Upp5Tqs+FLt4CWQUluXcYrS2sViKmlhC2sXjxbKuMCFfUDkqdjVgxiBsYzvQ2aAqb0vznrH9SwyxnzRs54nfw901zHOjTplw32A7z+pVLptkyb/j3oFrxwFr55JKQRLAo2tUzQvQQRnWqP7I6l+7bOkEmDPGfugeZuhWUAS2eLoHgGkn6loT4YAfMbCDwBBPL39FR9R1OZ7PCCV155MynB6anDUQTG9jBJ7+U8lYMJhBE8fpe/K/igcDRDYJJDnN4iLGLAjhb6p3RpfrlbgszqbGywpjtWCHGUQacHYxwuLjb9cSkdSqKUAzJINwZAPCw8vJWgUgbHaB9OKFxWXNJJJiADIj5eR8IKhpb4qW2WWs9geqq3rcu4oy3NAQWHeTc7x5DyhH0suY4k9mb+MTt4JV/ox76RqtaZPaGnSLctpJIPDiE0wzH0tIezza2pMGY+UETa87wrXV6dLM9PLzhpPLz5/BXVybwrF+TZw4aRBF4EesHvPy99+5D42q5hPVwBcl08SZgfntdMazgD2Wn0ILeEgd90qfimOeGlzQDYkg6Wjkb32iAhaGDsnnZux3+348kb3t4zg5o47W9rSQGzqOo6dVgYcZ2sNuZUWY5YG9pjxUBkuiOxJgaoMXJN7KKvVbcMaQDEl2mZBtpgCB4yuGUitpTpfhyU6/SsfLhc/VlXKfGHz9QVzVC6mmgw4UNTCqwBJit1NaNJEvbda0LpPcAuIDgYBAIJB2IB2PirDmWDpYjBMqUWtFSi2HtbAJj5xFpgQ63NIqlJE5Znb8OHtADmvuQecRIPhw7gqzX6eye2yr5ov37ryiy0tscOMiLAV9TYO4+o5/QopE4XKg7CNqgdtgJt9ps3a7yKGBlT0mqV6kvMW0yF9LrafhmLFuFieFzqFixZ4rjPFe6QYmXhg2aJPif7IKkFFUq6nlx4kn1KIpKub3SyWUVtikSsUwCjaFI0JmCIsZ5a0OH8TC5wH3gRHlH4BPMKLbm3dyMTB32KruX1wwkkTYDeLucOPl9VYsPUk9kECHA8IcNMgzeSsj1StwufsPadpxGGBA1OB06pGwPyloIN+cnb6wm9NvNK8Mw8ucbbcB+uaYh0N3/sPEWWcu5Y3Hg7fUHEwtlok/aEGfPcfUpbQrOJgjSSdyQ6QdohFiuNQAEWJtx8Pr6KDrcewGVvAY+g0s0gEbRpJaRG0EbJY0Na5wD9DYMyQTDbbXcR3oo1XkRBF4m4jv9bLjMsPTbh3h1pG5iS7usePAI2mUpTVTbak/HP5BWNbdy8CzMM66t+mnpeQLvIcSHXEAbW890kY1cAzvufdT0mr6Zo9HVpYba1935ZnLrZWPLJKQRIbZQtaiG7JwXIXSo3EwpnBcFq8jyBG0pKkr0gAo3PgrmpXJXiaBK6CrFF1ShKjV5jNXct/RJ4c2AS792NQvDX/LBBt9lpnvSUiHObtpO3EA3jyuE56CUv3VUt+Z5c1p4NLWgie86kLn+GLa7XgQ2o2/c6B+JWO0lyo6lOtPhvH5Zd3V79Mn5AVhCxYteikOgEHnFbTRcRuYHqYRqVdInxSA5uH0BUbHiLCQWZJFcYEXTQrETTVdEsWEtKkaVC1StTdbBsmY8ATxtvtYg/h9VYsoqE2A3LjbaCRb0j1VeogT2rAzfkeB9UxyfF37VoAAP0At3c/uql6vp3KDmvD/AH/yHolh4LRRrmNPGJAMCdpE+BUlbG6GHV2P6gItsOfpxUVB+l9xA5i/DYRcTvHd3JBndUOrvh2oCB4QACB4Eb8VQdP6etXc4t4SWQmqv+HHKHDcyplvZqiQY4tMC53E/wDUo7BZlRe4A1ADsJ1NN++3FU0LoFaGX/T1Ek/U/wBCs/jJ+x6FmeKFKiarSHgAAXsSXBoMjhc+ipOKxz6rtT3E93AdwHBOci0vweIpF0O+YB2wA0mRy7Qv4hV1pXui6GGmlbDGZRljLXOMLH7ntVa7FF+GuxM1EUyhQp6bloytkFsUoKHa9SNcuMhgmFOVxXp2XYqqKtWXDoBXZCHJRWIqyg6hXScSKsh3NUzlG8LoaLwXf4dD9xUn7NUkd80mi/otdL8KW0tW4afaPyQ/w6x4mrQMAuh7STYxZ4jjYApr0trNdSLSfmnb9dywWuqVOulZLu2mvt/uTR6duVSiingrFHh3Sxp7h7KSFuYvKyZ9rDwEYbCl7gBuUk6Y4c0yxh5n2XrDOj9OidTWX5kkx6ledfE6lD6To31/glZ2botIaqhhopVNEsKHY1TsS8Rpk7CpmqBinCarIM7lEYK7oO0bRMnv7olDLpjiCCCQRcEEgjwIXtTS7qnBeTkXteS4UsRqA+1Fvm3kWuDvFiq7quZ3k+6lweYCIcA2T8wsDGxc3ba0juMLnHvBqgNgFwbIkGCRv42nzVF09/wVsoWrGf7HtRB34cTGNJ2BPgJK3pMxx2va/mnOUV+obUvLjMkGIDeHr9YSapWLiSVcabWfxFkoxXpXn3YjbS68KXcY4fLnmerqMc6CC1j+0Qd2iQA7bYEoSpTLey5pa4TIcCD3WKilMm5kTTitT60RpY82eyDsHxLgL9k2EpibsrlnGV/R/wCQa2yXsBAqRrkTgMAKz3BrurESA6HEiQIBJbJ/Jbx+WdWQG1KdUOiCxwJk7BzdwV3+Ir+J8LPq9iLrlt3eCFr1IKqHe0tMGxG4Wg5HA4CXVlC+ouC9cFy8dwbc5Q1F25yicV0klg5CiquXVRyHcVzISMcsZ9FK+jG0z/OD3A03yi89zgv6wAcoG+xuq8yqWuDhwMozLsVNaTsdu65t6rK9X0+b1fjxj9TQaKX8nuE5ew9S0kRAHjup5Rb2fOAJ1CR+PshYVn03Uyug1Lun+mBPqGnjTJbfK/U9Qbi9YLXb+8Lzf4kiabDyfHq0/krRUzSDM3VU6a1hUw5i5a5rvQwfdH2cMFF8lHYpQUO0qVpQkMYJ2qZpQ7SpWFGgyLO61XS0nkr3i8iw1FlVr2AuZULQ4khzm3h8TaRDl5xjCXHSOX6KsXSrGF9do1OIqUqDzJJMGi17hJvHBV+usnJpQeBjTuMcuSENHGiXFxJiYAnyQ+CxjxUDg6HWvbgoQ3skqbKqGp48UrZNtNtg45ckkemdBsmpYkvbWJIDTcOLTMaiZG8lJMywTaeJNAE658QARqGrvhE9GHinV3iSQeV+aR1s8Lsxq1mgGaj9IPIS1u3dCR019sJNVvCXI9qNPXJRc13CoiQRcGFsKT9me5uuJnc8yDcx4yo292/Ba6m+Nlak2smcuqdc2jqlTLnaW3dcwN/Fbc2DBBB5GyV4PMzRqkmZggz/AHTgZh1xGog2gcLKtl1TZY04+n3Q/Dp6srTjLkiDlvUpH4J022PE2A8SVA8EGDIPerOnUV3LMHn9yvsonW8SR0XLkuXGpaL0wDwdkqFzljnrhzDEwY5wY9dl5tIlGLZpzlw5RuemFPI6pw5rwNDYkSdekmNQEfL5oc7Iwa3PGRmNMsZSFlQWTPCYNhoGoB2gJm99pEJXXNj4H2Tro+3VSLSbEAb8CFRdZm1GK8Fv09Jt57jPBV9QaeIt+EFZWy2pY6Zmdu48Vxk/FvIkeismXv1M5QSCkukT2WzXuifUob4RbKk/HkpFn+YvbABgOBkWvCYteq/0gdqqgAzDfSSTbygq/wBXJxr49ynr5Y86KYBj8NVqua1xp1KbSSASGPY6InhqbfxCSZvhxTrENsDcfinXRCuHUsbTbt1DHj/2sTRE+Ol59UnzurLgeQVIrGr8+5Z8Oj6olyPLX4muyjTjW8kCflGlpe4mOAa0lcY1vVEcZ47Jn0DqFmIfVv8AusPXdI4a2CgDfvqpXnuK1vmIBMgfdF4HkIHkmrL5xsjFA1GLrlJk+XYkfsmIkCS+jDo7VtXZnlEmOJaF3jHF+Gp4ji1j8O7u6stbS/4T2j+kofL3zg8Q0C4dQfxs0FzCfCXt9UPhsS7qa1PV+7Ia/T/GHBgM89LigzWbGyO/0JEH/ku8vdS5O7tBRgTRd5H6rWVGHhLyWYsnF4nEsOJxwpNceIsPNKMooSZPeVvpA+HhvcCp8nIAk8vwQYx2wz7jEpb7EvYlo9IC1pZJiTx70Zgce1xEmOWyrVemWkg9/wCgpxQ0sDw6TMFtwR3qc6Y4zF9yEL5PKkuxa8blAqtJtNu0OXI81X6+CqUTxgcRMIzKs/IEONk5YRUPCCP1dKbpV8S7BfhRl6qngkyPMW1WaXb7X4hH4+mKhGoiwgc48VVa9B2HqAtnQ64I2n7p5FWTC1BVZPcgtuqW+t4HINWLbNfgWYjK3A2+XgTPogqrC0wf7HwVhweLuaNTfgTxHA/T6IXG5STZpuHNAFzZxiyudL1eako29vf+5Vajp3O6pcewiqOgE9xXoGRUW18AaYPZqMb4Mfp3PgQHKqZ5kHUU6bw7UKgM2jS6AY77E+iO+HWa6R1bjYkAjhtCJ1S5WVwurfCZLQVOuc6rFyyr1mlpINi0kHxFir70dp9dgXU5N6ejyc23oSSq908y4Uq5c35arXP/AKpIdH0Pmn/QGTTtyH+VB6pqd9NV0Pv+RjRw2znBlAqiCQeBIPkYKbdFXAgD9bJXnY04msOVWr/zCpOj1Qtg/riidRfxKosDpfTaWN7eqryNn38CLH8/NWDK63YnmSUldU1XI2H69kyoGWgDgAl+k17puT8LATqEvSolXOEgbqsYmpBqP4vc5jR/CLOd7D1VxrDsmO73VGzCqC+BYNGnzBOo+ZJV3rn2RS085Y+6BtJqYiP/AEla3OH0iUqzESVZfhaWOxIYYBNPFtPe11AOaSe51MjzCreMG/MSPMKlksWJllDmtof5C0Usur1CO3iXtotP+6pObVqHwLwwf0lVrGvl/kr10ywQw5oYZtv2fD02u76r5qVT5ucSqBXdLipwlvub9iNi21Je476GYbra76H+3oVmD+ZoFdv1oj1S3DNmnV/kafSowfiu8jzY4WvSrt+am8H+nZ4jvaSEQ+m39ortaZZpq6Tv2NbSzbuARpPMwUflwC4X/VuHcoMtPaUmDfwUGEMFLtfMGTWYhWe3qj+VvuVNlzDB9fQKHNbvYf4Y9DP4qdlTTSee6PWAht+hIIvncgGpW6xwTf8AYC6npBEuHHaxlKMuA1AFOamYgOA7v17LluVhI7ThpuXkTVMO9hu0gbTEj1TXJ800mDt7JnQqtdY3B53kciOKCxvR77VDzYTf+kn2KG7YzW2fDJxqlX6ocotNNrKrC10FrtxO/K42uhsupuw9TQ67XfKefcf4kiyPNiDpdIINwREfkrdRrtqNIN1X2RdeYvsP1yVnK7gmc4SSyq3dkg97XR7G/mpczkUW1WmC3S70I3UnXEWsR+rFbq0w6kacdkiN9gbIUZdkwzXDwNjhBi8C5rBJIDmg20uHaAkenmqF0Wf1eIggiH3B4G4IVj6A5i4E0SY0uLTPdb8FH0xyYYbGCq35axD/AOvVFQectPmU1GbxKl9vArbFb42r8jj4lZYKmA65vzURNvuVNLHenZKj+HBmlfkP8qsFGqythdD7teyHDm0thwngYVd6LYQ0hUaDOlxb46SRKBK/NKrfhhI14scvdCPpB0ZqftdetpBpGoXDj8xklw5AkqWswEMMXEbqw43Hk03gxL3RPcDePGEsr0B2f14Ikr52JOXhE40xr49zgDsO8BH1XeFq29FFXfpaSOYCgbiVfdFjLZJ+GVHUZJSSN4WmXHSBvY8o71Qs9wBpV3NPP8br1jJcECYMx+Peq98S+jwDG1qY2hrt/wBbeys9Wty+xWVLbwU3o3m/7LiWViCWDU1w5sc3Q8Dvh0+icsys0swZTfcCvT8HNLwWu8CCD5pFVI/Y6fNtaqPJzKRHsVfuitI4z/R9d0TSrMwlThamNeHJ/ohs8S1U9sfI/S+6EXSfEvdXrmoZd1lQej3BVMndWTpXWnEVzzq1D/xHJDgsE6s/QwSTJvYADck8Ao6fyzup5wjnMKWio4cOHhwROQs7T+XVx6vYuc4b/qzMyxoJGxIsSPQqTDv6uiQd6l/6fs/mj+RfGAKiYKyn8y1TdcnvKkDbyoPuSispBLrjwWV56pwHcfQhaGywHgg4GPcjwFMFQ46p+9McLeiZZfh1xUyvW1xb8wJ8xK58RKfJ11ycMIHw2NI7k6wWaKruU+FrwQu2UqS4I1XuLwy31iyrGsdobG4PqCm+GwhaB4c1WKFSYPkrRhMTLQD4Sqq5OKLalps6DoBB4lbY/b0K6eJK4c2Clsh2QZVlz/2qtXaWhjXAkGdRhsOItHPdXbPcuGLwZaI1wHMO0PEEeRiD4pD0cP71zeMmx+014n31eqbYUOYXM5beF4+n4rs5tPce2R24QL0cozRANiLEfQqbAt6ui53HtH3RGX0IL/5n/mjMXhx1Wk8QB9UF9z2SpZ6zTRY6e1NhbiLn6pb+0uIk8Pdd5nW11oGzJaPImVBXqwzSNyY+t05Wm0oryQsnhuTInYgv8B9SsDSumMgLpbrTUKitQRk773ZY5D/DY7QPln2uoc6xBq0HNjs2Jnn3eqKw9AFoC7x+FApFoBnnK5PDWDyPJa1OKDm37Fb/ADMj/wCqt3wbxBdjXYcns1Wa4/3lBzajT46RUHmq1mghlX+J9I+el8+ye/B6mf8ASWob06FZwHMkNpx/xPoqaQyu4F0hoF+MqsYC5zqrw1ouTLzZZjcWMIx2HomXOEVX83T2gw/dEAD13TvM61PDVKrqZJxDi4avssDj29I58J3uqPinXulYf/I7Y8LJPUwxfSp9+oeH7x0qHM6kv7regsPoi8nxMsdT4g6xygwHD2PqgswbDk5jgRfJBTRLAhaRRlNBkFrJGKVjFxTap6bUtKWBqMcnYqdWwu9PE2Cb9HsM0sk3c4/3KSZyIpgfxD2WsqzMsIQpVucMoLGxQswyfpZknVu6xg7Dt+MPM+gKry9NoVWV6ZY4SHCCO7dVnF9CqjCS1zXN4C+rztClRqUo7Z90Q1Omblur7MiyaSyD+irPgflSPJsPDb2Mp1TFkne028DdKaSyGjbvXNRc0nKUtsk+zGlyRUa5ZiKbm8QR/hv7OV0ElzHc2wfce5VJqGAHfdM+Wx/BWnJ8b1gaL7SbcAFyfgl/KOcNQ3niZS7Psx6ui9/Gmx5/wgx9YTOrW0tPgqj0tr/9lqk/aLR6vb+SHFbpJAnwmymUs6LjIEEzKLouLzqPklWDpyU8w9OAtN0+mMr19OSq1dslS/qdALZW4WoWoyUeH3DKWMIFkQcwfG1ktClZiC0KLSJ5KZnmzh/ED6SB7qw/BKtGb0xvrpVm+jOs/wDzSvpRSkBw4xKO+Df/AIzQ/lr/APIeqS6O2bQ1F55O+lrNONxAP+1f6ajCqOON1cundScdXP8AGfdVDHKvqWJDt3MCDB4nq6jXcBv4EQUyzKhcpMU4w1XXhyTuyG+US36T6J1CfgVsF0bSahaTboykUGYapBNJqJoUbrnDtRmmBbc7JCTyWEUI89ry8N4NH1KAZUhF5lgnNddc5VlTq9XQ0gGCZO0Dw8QrCqO6KjErrcqbbGuT5kWuCv8Aha7Xsklea47L3Yar1byHOaAZbNpvHpHqm2GzpvAlV+poalwWWnu9PJY8VhWgnTxUQQTM0BC7GMCS2y8jW6PgNY66JmyWMrSjaTpQ5RwTjIkhWLJ6w6sEfZsfRIGtKIwtTSZHmOaDLlYCD+riC8xwVU6d19LKbPvOcf8ADH5q04UAwRtYqn/Emnei4bTUHrpKlp1/yJMBa/SxLg2cVfKnRqaLS3fSCb7uICpvRgB1emHbAyfACfwXp2GzSmRcxuADzIstT06DipTX2KfVzziJSMZlbqe6D1wrbnzA5gIFxwVTqUzOyvoPKKxosGaZUxrARa8CPYpG/BFxgbngnmYVi92o2aBzsIFyqT0h6Vax1VAxTtqqXDieIbyHugSu+GuSShuBOkFcAaZmOXMbo34Ou/75oeFf06h6qOLxes22AgeAVv8Ag3SJzekfu067j3fuy33cFV2z3ycg8VjgJ6f0dONqH7xJ+pCp2MMq4fEbETjHjlb6lU+oJSa4kNy5jgDc1GYWppoP/ie3/wCIM+6irUrKetT0wz7ov/Mbu+sphPyL7WuCCk1E0ly1iLoU0vOSGYQCaRiE2yxkmTwsPNABkBFZc9ITWUx+tcjfEZO2o3a6ByPA/smJdUcBp6t1ztIIPtKseVmU0x2TMr0y1ws4R4cilKNbLT2J+A1+nhbH6nl+FwjsTWc9273OcfFx1findfoNaRM+SK6PYAsqEHdpIPiLH6q+UqQLU9K5vkXVajxg8bxeAq0TBuEO3MTxXpPSTLQ5pPcvPcPlmvEtpmwJOqNw0XJ9PdTpate3yDt9CyiahjSDfuPkdinWCxcpvmWW0q7A09lzRDHDcch3iyqBLqFTQ+3fuCOY7kTVaOVfPgjRqVPsW6lVlSNKV5fig6E6pNBCppxwyzjLKDchxna6s7ky30lwWdMMr63DPtdhDx5HtfRLK4LTqbYjYjgRsVactzBtenP2hAeO+PqCh52tSRFrPBU+geAGp7yNoYJ5nf6Qr3TwFOWutPklOEwbaUtaIBcXeqPFQRvvyWx0bTpi4vv+5ndQ2rGmDZ5ljdJIefJVvA5fSv1znDlEz3zZWB+KbJBuluJ0vKsYNpYF2yo9PcS4NY0OIa7cDjExKotc7LSxV13zsLHsRBejfBBg/bax4jDOjumpTlaWIDJored1C6vUJMnW7/MgGrFiVXYb8hNFgJFuKEee0VixEr7MjP5iVqNwwWLECwPAJq7KfD/MsWJZ9hmHctOTOVpoGy2sVLd3HfCFmKpgYgwAJDT5kXKb0D2VixWNfyCs/mFmdfKfBUGhatVPEQAeQusWKy6V/wCQhbV/9lh3Wnml2bnVTJNyNjxCxYtTqEvgyKGp+pA2UVDzVswLyYusWLEX9zT09g6qLKDKKhGKYAYDpBHAiDYrFiUXkKy04xo0nwSzrDG6xYrzob/4pff+xT9R+ZCzEPM7qWi6y0sWm8FYf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http://3.bp.blogspot.com/_a1h0se37u_8/TPipWQMqfMI/AAAAAAAAAC8/ds_Q9eK_c9M/s1600/ASO+Terra+Lingua+-+CC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128" y="2331984"/>
            <a:ext cx="2996958" cy="305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7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1262</Words>
  <Application>Microsoft Office PowerPoint</Application>
  <PresentationFormat>Širokoúhlá obrazovka</PresentationFormat>
  <Paragraphs>105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Courier New</vt:lpstr>
      <vt:lpstr>Lucida Handwriting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Příklad: Vesnice světa Kdybychom z lidstva dnes udělali vesnici SVĚT o 100 obyvatelích, s tím jak je to teď ve světě, pak 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Mezikulturní výzkum</vt:lpstr>
      <vt:lpstr>Prezentace aplikace PowerPoint</vt:lpstr>
      <vt:lpstr>  Etické &amp; Emické hledisko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Polackova Iva</dc:creator>
  <cp:lastModifiedBy>Polackova Iva</cp:lastModifiedBy>
  <cp:revision>8</cp:revision>
  <dcterms:created xsi:type="dcterms:W3CDTF">2020-09-24T08:22:33Z</dcterms:created>
  <dcterms:modified xsi:type="dcterms:W3CDTF">2020-09-24T10:23:14Z</dcterms:modified>
</cp:coreProperties>
</file>