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70" r:id="rId5"/>
    <p:sldId id="258" r:id="rId6"/>
    <p:sldId id="263" r:id="rId7"/>
    <p:sldId id="260" r:id="rId8"/>
    <p:sldId id="271" r:id="rId9"/>
    <p:sldId id="261" r:id="rId10"/>
    <p:sldId id="262" r:id="rId11"/>
    <p:sldId id="267" r:id="rId12"/>
    <p:sldId id="268" r:id="rId13"/>
    <p:sldId id="269" r:id="rId14"/>
    <p:sldId id="273" r:id="rId15"/>
    <p:sldId id="274" r:id="rId16"/>
    <p:sldId id="275"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8DC4B54-A4D3-4CDE-8DD3-D105A00DB05F}" type="datetimeFigureOut">
              <a:rPr lang="cs-CZ" smtClean="0"/>
              <a:t>4.12.2018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228434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DC4B54-A4D3-4CDE-8DD3-D105A00DB05F}" type="datetimeFigureOut">
              <a:rPr lang="cs-CZ" smtClean="0"/>
              <a:t>4.12.2018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304226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DC4B54-A4D3-4CDE-8DD3-D105A00DB05F}" type="datetimeFigureOut">
              <a:rPr lang="cs-CZ" smtClean="0"/>
              <a:t>4.12.2018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2052867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8DC4B54-A4D3-4CDE-8DD3-D105A00DB05F}" type="datetimeFigureOut">
              <a:rPr lang="cs-CZ" smtClean="0"/>
              <a:t>4.12.2018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32987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28DC4B54-A4D3-4CDE-8DD3-D105A00DB05F}" type="datetimeFigureOut">
              <a:rPr lang="cs-CZ" smtClean="0"/>
              <a:t>4.12.2018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622058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8DC4B54-A4D3-4CDE-8DD3-D105A00DB05F}" type="datetimeFigureOut">
              <a:rPr lang="cs-CZ" smtClean="0"/>
              <a:t>4.12.2018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169328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8DC4B54-A4D3-4CDE-8DD3-D105A00DB05F}" type="datetimeFigureOut">
              <a:rPr lang="cs-CZ" smtClean="0"/>
              <a:t>4.12.2018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118438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8DC4B54-A4D3-4CDE-8DD3-D105A00DB05F}" type="datetimeFigureOut">
              <a:rPr lang="cs-CZ" smtClean="0"/>
              <a:t>4.12.2018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122177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DC4B54-A4D3-4CDE-8DD3-D105A00DB05F}" type="datetimeFigureOut">
              <a:rPr lang="cs-CZ" smtClean="0"/>
              <a:t>4.12.2018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74594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28DC4B54-A4D3-4CDE-8DD3-D105A00DB05F}" type="datetimeFigureOut">
              <a:rPr lang="cs-CZ" smtClean="0"/>
              <a:t>4.12.2018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799955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28DC4B54-A4D3-4CDE-8DD3-D105A00DB05F}" type="datetimeFigureOut">
              <a:rPr lang="cs-CZ" smtClean="0"/>
              <a:t>4.12.2018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6801F5-6C4E-4832-899B-D1243002C8DA}" type="slidenum">
              <a:rPr lang="cs-CZ" smtClean="0"/>
              <a:t>‹#›</a:t>
            </a:fld>
            <a:endParaRPr lang="cs-CZ"/>
          </a:p>
        </p:txBody>
      </p:sp>
    </p:spTree>
    <p:extLst>
      <p:ext uri="{BB962C8B-B14F-4D97-AF65-F5344CB8AC3E}">
        <p14:creationId xmlns:p14="http://schemas.microsoft.com/office/powerpoint/2010/main" val="45895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C4B54-A4D3-4CDE-8DD3-D105A00DB05F}" type="datetimeFigureOut">
              <a:rPr lang="cs-CZ" smtClean="0"/>
              <a:t>4.12.2018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801F5-6C4E-4832-899B-D1243002C8DA}" type="slidenum">
              <a:rPr lang="cs-CZ" smtClean="0"/>
              <a:t>‹#›</a:t>
            </a:fld>
            <a:endParaRPr lang="cs-CZ"/>
          </a:p>
        </p:txBody>
      </p:sp>
    </p:spTree>
    <p:extLst>
      <p:ext uri="{BB962C8B-B14F-4D97-AF65-F5344CB8AC3E}">
        <p14:creationId xmlns:p14="http://schemas.microsoft.com/office/powerpoint/2010/main" val="1258606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risonexp.org/" TargetMode="External"/><Relationship Id="rId2" Type="http://schemas.openxmlformats.org/officeDocument/2006/relationships/hyperlink" Target="https://www.youtube.com/watch?v=OsFEV35tWs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_b-kZOTTkt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smtClean="0">
                <a:latin typeface="Times New Roman" panose="02020603050405020304" pitchFamily="18" charset="0"/>
                <a:cs typeface="Times New Roman" panose="02020603050405020304" pitchFamily="18" charset="0"/>
              </a:rPr>
              <a:t>Zimbardo</a:t>
            </a:r>
            <a:r>
              <a:rPr lang="cs-CZ" dirty="0" smtClean="0">
                <a:latin typeface="Times New Roman" panose="02020603050405020304" pitchFamily="18" charset="0"/>
                <a:cs typeface="Times New Roman" panose="02020603050405020304" pitchFamily="18" charset="0"/>
              </a:rPr>
              <a:t>: Není třeba ani rozkazu neboli mučení jako </a:t>
            </a:r>
            <a:r>
              <a:rPr lang="cs-CZ" smtClean="0">
                <a:latin typeface="Times New Roman" panose="02020603050405020304" pitchFamily="18" charset="0"/>
                <a:cs typeface="Times New Roman" panose="02020603050405020304" pitchFamily="18" charset="0"/>
              </a:rPr>
              <a:t>druhá přirozenost (?)</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A kde byl Bůh…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027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Experiment: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BBC </a:t>
            </a:r>
            <a:r>
              <a:rPr lang="cs-CZ" dirty="0" err="1" smtClean="0">
                <a:latin typeface="Times New Roman" panose="02020603050405020304" pitchFamily="18" charset="0"/>
                <a:cs typeface="Times New Roman" panose="02020603050405020304" pitchFamily="18" charset="0"/>
              </a:rPr>
              <a:t>Prison</a:t>
            </a:r>
            <a:r>
              <a:rPr lang="cs-CZ" dirty="0" smtClean="0">
                <a:latin typeface="Times New Roman" panose="02020603050405020304" pitchFamily="18" charset="0"/>
                <a:cs typeface="Times New Roman" panose="02020603050405020304" pitchFamily="18" charset="0"/>
              </a:rPr>
              <a:t> Study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V roce 2002 se pokusili vědci zopakovat Stanfordský experiment. Patnáct mužů bylo rozděleno na dozorce a vězně a po osm dní byla studována skupinová dynamika. Dopředu obě skupiny věděly, že se stávají součástí experimentu. Zpočátku obě skupiny odmítaly nerovné podmínky a snažily se nerovnosti zahlazovat, dozorci tedy byli vstřícní. Již třetí den nastal zlom: dozorci začali posilovat svou autoritu a usilovali o to, aby byly ustaveny podmínky tvrdší, než ty, které ustavili sami psychologové. </a:t>
            </a:r>
          </a:p>
          <a:p>
            <a:pPr marL="0" indent="0" algn="just">
              <a:buNone/>
            </a:pPr>
            <a:r>
              <a:rPr lang="cs-CZ" dirty="0" smtClean="0">
                <a:latin typeface="Times New Roman" panose="02020603050405020304" pitchFamily="18" charset="0"/>
                <a:cs typeface="Times New Roman" panose="02020603050405020304" pitchFamily="18" charset="0"/>
              </a:rPr>
              <a:t>Psychologové uzavřeli, že člověk je „přirozeně“ nakloněn tomu, aby zdůrazňoval nerovnosti a využíval je. </a:t>
            </a:r>
          </a:p>
          <a:p>
            <a:pPr marL="0" indent="0" algn="just">
              <a:buNone/>
            </a:pPr>
            <a:r>
              <a:rPr lang="cs-CZ" dirty="0" smtClean="0">
                <a:latin typeface="Times New Roman" panose="02020603050405020304" pitchFamily="18" charset="0"/>
                <a:cs typeface="Times New Roman" panose="02020603050405020304" pitchFamily="18" charset="0"/>
              </a:rPr>
              <a:t>„By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end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study, </a:t>
            </a:r>
            <a:r>
              <a:rPr lang="cs-CZ" dirty="0" err="1" smtClean="0">
                <a:latin typeface="Times New Roman" panose="02020603050405020304" pitchFamily="18" charset="0"/>
                <a:cs typeface="Times New Roman" panose="02020603050405020304" pitchFamily="18" charset="0"/>
              </a:rPr>
              <a:t>they</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were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increasingly</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disposed</a:t>
            </a:r>
            <a:r>
              <a:rPr lang="cs-CZ" dirty="0" smtClean="0">
                <a:latin typeface="Times New Roman" panose="02020603050405020304" pitchFamily="18" charset="0"/>
                <a:cs typeface="Times New Roman" panose="02020603050405020304" pitchFamily="18" charset="0"/>
              </a:rPr>
              <a:t> to </a:t>
            </a:r>
            <a:r>
              <a:rPr lang="cs-CZ" dirty="0" err="1" smtClean="0">
                <a:latin typeface="Times New Roman" panose="02020603050405020304" pitchFamily="18" charset="0"/>
                <a:cs typeface="Times New Roman" panose="02020603050405020304" pitchFamily="18" charset="0"/>
              </a:rPr>
              <a:t>tolerate</a:t>
            </a:r>
            <a:r>
              <a:rPr lang="cs-CZ" dirty="0" smtClean="0">
                <a:latin typeface="Times New Roman" panose="02020603050405020304" pitchFamily="18" charset="0"/>
                <a:cs typeface="Times New Roman" panose="02020603050405020304" pitchFamily="18" charset="0"/>
              </a:rPr>
              <a:t> a </a:t>
            </a:r>
            <a:r>
              <a:rPr lang="cs-CZ" dirty="0" err="1" smtClean="0">
                <a:latin typeface="Times New Roman" panose="02020603050405020304" pitchFamily="18" charset="0"/>
                <a:cs typeface="Times New Roman" panose="02020603050405020304" pitchFamily="18" charset="0"/>
              </a:rPr>
              <a:t>new</a:t>
            </a:r>
            <a:r>
              <a:rPr lang="cs-CZ" dirty="0" smtClean="0">
                <a:latin typeface="Times New Roman" panose="02020603050405020304" pitchFamily="18" charset="0"/>
                <a:cs typeface="Times New Roman" panose="02020603050405020304" pitchFamily="18" charset="0"/>
              </a:rPr>
              <a:t> and much more </a:t>
            </a:r>
            <a:r>
              <a:rPr lang="cs-CZ" dirty="0" err="1" smtClean="0">
                <a:latin typeface="Times New Roman" panose="02020603050405020304" pitchFamily="18" charset="0"/>
                <a:cs typeface="Times New Roman" panose="02020603050405020304" pitchFamily="18" charset="0"/>
              </a:rPr>
              <a:t>draconian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system</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inequality</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that</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some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participants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now</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wished</a:t>
            </a:r>
            <a:r>
              <a:rPr lang="cs-CZ" dirty="0" smtClean="0">
                <a:latin typeface="Times New Roman" panose="02020603050405020304" pitchFamily="18" charset="0"/>
                <a:cs typeface="Times New Roman" panose="02020603050405020304" pitchFamily="18" charset="0"/>
              </a:rPr>
              <a:t> to </a:t>
            </a:r>
            <a:r>
              <a:rPr lang="cs-CZ" dirty="0" err="1" smtClean="0">
                <a:latin typeface="Times New Roman" panose="02020603050405020304" pitchFamily="18" charset="0"/>
                <a:cs typeface="Times New Roman" panose="02020603050405020304" pitchFamily="18" charset="0"/>
              </a:rPr>
              <a:t>impose</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97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Zimbardo</a:t>
            </a:r>
            <a:r>
              <a:rPr lang="cs-CZ" dirty="0" smtClean="0">
                <a:latin typeface="Times New Roman" panose="02020603050405020304" pitchFamily="18" charset="0"/>
                <a:cs typeface="Times New Roman" panose="02020603050405020304" pitchFamily="18" charset="0"/>
              </a:rPr>
              <a:t>: Doktor zlo neexistuje.</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a:t>
            </a:r>
            <a:r>
              <a:rPr lang="cs-CZ" b="1" dirty="0" smtClean="0">
                <a:latin typeface="Times New Roman" panose="02020603050405020304" pitchFamily="18" charset="0"/>
                <a:cs typeface="Times New Roman" panose="02020603050405020304" pitchFamily="18" charset="0"/>
              </a:rPr>
              <a:t>Nejvyšší </a:t>
            </a:r>
            <a:r>
              <a:rPr lang="cs-CZ" b="1" dirty="0">
                <a:latin typeface="Times New Roman" panose="02020603050405020304" pitchFamily="18" charset="0"/>
                <a:cs typeface="Times New Roman" panose="02020603050405020304" pitchFamily="18" charset="0"/>
              </a:rPr>
              <a:t>formou zla </a:t>
            </a:r>
            <a:r>
              <a:rPr lang="cs-CZ" b="1" dirty="0" smtClean="0">
                <a:latin typeface="Times New Roman" panose="02020603050405020304" pitchFamily="18" charset="0"/>
                <a:cs typeface="Times New Roman" panose="02020603050405020304" pitchFamily="18" charset="0"/>
              </a:rPr>
              <a:t>je </a:t>
            </a:r>
            <a:r>
              <a:rPr lang="cs-CZ" b="1" dirty="0">
                <a:latin typeface="Times New Roman" panose="02020603050405020304" pitchFamily="18" charset="0"/>
                <a:cs typeface="Times New Roman" panose="02020603050405020304" pitchFamily="18" charset="0"/>
              </a:rPr>
              <a:t>takzvané systémové zlo</a:t>
            </a:r>
            <a:r>
              <a:rPr lang="cs-CZ" dirty="0">
                <a:latin typeface="Times New Roman" panose="02020603050405020304" pitchFamily="18" charset="0"/>
                <a:cs typeface="Times New Roman" panose="02020603050405020304" pitchFamily="18" charset="0"/>
              </a:rPr>
              <a:t>, zlo uvnitř ekonomických, politických a právních systémů. Vezměme si například Čínu. Tamní vláda kontroluje tabákový průmysl a ročně tak vydělá 600 miliard </a:t>
            </a:r>
            <a:r>
              <a:rPr lang="cs-CZ" dirty="0" err="1">
                <a:latin typeface="Times New Roman" panose="02020603050405020304" pitchFamily="18" charset="0"/>
                <a:cs typeface="Times New Roman" panose="02020603050405020304" pitchFamily="18" charset="0"/>
              </a:rPr>
              <a:t>jüanů</a:t>
            </a:r>
            <a:r>
              <a:rPr lang="cs-CZ" dirty="0">
                <a:latin typeface="Times New Roman" panose="02020603050405020304" pitchFamily="18" charset="0"/>
                <a:cs typeface="Times New Roman" panose="02020603050405020304" pitchFamily="18" charset="0"/>
              </a:rPr>
              <a:t>. Přes 57 procent čínských mužů kouří a milion z nich ročně na následky konzumace tabáku zemře. Lze tedy říct, že čínská vláda ročně zabije milion svých občanů. A teď mi řekněte, kdo je horší? </a:t>
            </a:r>
            <a:r>
              <a:rPr lang="cs-CZ" dirty="0" err="1">
                <a:latin typeface="Times New Roman" panose="02020603050405020304" pitchFamily="18" charset="0"/>
                <a:cs typeface="Times New Roman" panose="02020603050405020304" pitchFamily="18" charset="0"/>
              </a:rPr>
              <a:t>Breivik</a:t>
            </a:r>
            <a:r>
              <a:rPr lang="cs-CZ" dirty="0">
                <a:latin typeface="Times New Roman" panose="02020603050405020304" pitchFamily="18" charset="0"/>
                <a:cs typeface="Times New Roman" panose="02020603050405020304" pitchFamily="18" charset="0"/>
              </a:rPr>
              <a:t>, který zabil 77 lidí, anebo Čína, která jich ročně zabije jeden milion? Tomu, co dělá Čína, se říká </a:t>
            </a:r>
            <a:r>
              <a:rPr lang="cs-CZ" dirty="0" err="1">
                <a:latin typeface="Times New Roman" panose="02020603050405020304" pitchFamily="18" charset="0"/>
                <a:cs typeface="Times New Roman" panose="02020603050405020304" pitchFamily="18" charset="0"/>
              </a:rPr>
              <a:t>Democida</a:t>
            </a:r>
            <a:r>
              <a:rPr lang="cs-CZ" dirty="0">
                <a:latin typeface="Times New Roman" panose="02020603050405020304" pitchFamily="18" charset="0"/>
                <a:cs typeface="Times New Roman" panose="02020603050405020304" pitchFamily="18" charset="0"/>
              </a:rPr>
              <a:t>, tedy když vláda vraždí své vlastní občany. Přitom určitě nechtějí nikomu ubližovat, chtějí jen vydělat peníze</a:t>
            </a:r>
            <a:r>
              <a:rPr lang="cs-CZ" b="1" dirty="0">
                <a:latin typeface="Times New Roman" panose="02020603050405020304" pitchFamily="18" charset="0"/>
                <a:cs typeface="Times New Roman" panose="02020603050405020304" pitchFamily="18" charset="0"/>
              </a:rPr>
              <a:t>. V 21. století už neexistuje žádný doktor zlo. Opravdové zlo nečinní jedinci, nýbrž systémy</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966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Zimbardo</a:t>
            </a:r>
            <a:r>
              <a:rPr lang="cs-CZ" dirty="0" smtClean="0">
                <a:latin typeface="Times New Roman" panose="02020603050405020304" pitchFamily="18" charset="0"/>
                <a:cs typeface="Times New Roman" panose="02020603050405020304" pitchFamily="18" charset="0"/>
              </a:rPr>
              <a:t>: On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Psychology </a:t>
            </a:r>
            <a:r>
              <a:rPr lang="cs-CZ" dirty="0" err="1" smtClean="0">
                <a:latin typeface="Times New Roman" panose="02020603050405020304" pitchFamily="18" charset="0"/>
                <a:cs typeface="Times New Roman" panose="02020603050405020304" pitchFamily="18" charset="0"/>
              </a:rPr>
              <a:t>of</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Evil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cs-CZ" dirty="0" smtClean="0">
                <a:hlinkClick r:id="rId2"/>
              </a:rPr>
              <a:t>https://www.youtube.com/watch?v=OsFEV35tWsg</a:t>
            </a:r>
            <a:endParaRPr lang="cs-CZ" dirty="0" smtClean="0"/>
          </a:p>
          <a:p>
            <a:pPr marL="0" indent="0">
              <a:buNone/>
            </a:pPr>
            <a:r>
              <a:rPr lang="cs-CZ" dirty="0">
                <a:hlinkClick r:id="rId3"/>
              </a:rPr>
              <a:t>https://www.prisonexp.org</a:t>
            </a:r>
            <a:r>
              <a:rPr lang="cs-CZ" dirty="0" smtClean="0">
                <a:hlinkClick r:id="rId3"/>
              </a:rPr>
              <a:t>/</a:t>
            </a:r>
            <a:endParaRPr lang="cs-CZ" dirty="0" smtClean="0"/>
          </a:p>
          <a:p>
            <a:pPr marL="0" indent="0">
              <a:buNone/>
            </a:pPr>
            <a:endParaRPr lang="cs-CZ" dirty="0"/>
          </a:p>
        </p:txBody>
      </p:sp>
    </p:spTree>
    <p:extLst>
      <p:ext uri="{BB962C8B-B14F-4D97-AF65-F5344CB8AC3E}">
        <p14:creationId xmlns:p14="http://schemas.microsoft.com/office/powerpoint/2010/main" val="3963656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latin typeface="Times New Roman" panose="02020603050405020304" pitchFamily="18" charset="0"/>
                <a:cs typeface="Times New Roman" panose="02020603050405020304" pitchFamily="18" charset="0"/>
              </a:rPr>
              <a:t>Zimbardo</a:t>
            </a:r>
            <a:r>
              <a:rPr lang="cs-CZ" dirty="0" smtClean="0">
                <a:latin typeface="Times New Roman" panose="02020603050405020304" pitchFamily="18" charset="0"/>
                <a:cs typeface="Times New Roman" panose="02020603050405020304" pitchFamily="18" charset="0"/>
              </a:rPr>
              <a:t> o Arendtové</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What is most striking in Arendt’s account of Eichmann is all the ways in which he seemed absolutely ordinary ... Arendt’s phrase of the ’banality of evil’ continues to resonate because genocide has been unleashed around the world and torture and terrorism continue to be common features of our global landscape. We prefer to distance ourselves from such a fundamental truth, seeing the madness of evildoers and senseless violence of tyrants as dispositional characters within their personal makeup. Arendt’s analysis was the first to deny this orientation by observing </a:t>
            </a:r>
            <a:r>
              <a:rPr lang="en-US" b="1" dirty="0">
                <a:latin typeface="Times New Roman" panose="02020603050405020304" pitchFamily="18" charset="0"/>
                <a:cs typeface="Times New Roman" panose="02020603050405020304" pitchFamily="18" charset="0"/>
              </a:rPr>
              <a:t>the fluidity with which social forces can prompt normal people to perform horrific acts</a:t>
            </a:r>
            <a:r>
              <a:rPr lang="en-US" dirty="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02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Abu</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Ghrajb</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Stanfordský experiment v praxi</a:t>
            </a:r>
          </a:p>
        </p:txBody>
      </p:sp>
      <p:pic>
        <p:nvPicPr>
          <p:cNvPr id="5" name="Zástupný symbol pro obsah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4140" y="1825625"/>
            <a:ext cx="3269719" cy="4351338"/>
          </a:xfrm>
        </p:spPr>
      </p:pic>
      <p:sp>
        <p:nvSpPr>
          <p:cNvPr id="4" name="Zástupný symbol pro obsah 3"/>
          <p:cNvSpPr>
            <a:spLocks noGrp="1"/>
          </p:cNvSpPr>
          <p:nvPr>
            <p:ph sz="half" idx="2"/>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Američtí vojáci v roce 2003 v Iráku systematicky trýznili vězně. Vězni byli sexuálně zneužíváni, biti a různými způsoby trýzněni. Jeden vězeň na následky trýznění zemřel. Díky </a:t>
            </a:r>
            <a:r>
              <a:rPr lang="cs-CZ" dirty="0" err="1" smtClean="0">
                <a:latin typeface="Times New Roman" panose="02020603050405020304" pitchFamily="18" charset="0"/>
                <a:cs typeface="Times New Roman" panose="02020603050405020304" pitchFamily="18" charset="0"/>
              </a:rPr>
              <a:t>Zimbardově</a:t>
            </a:r>
            <a:r>
              <a:rPr lang="cs-CZ" dirty="0" smtClean="0">
                <a:latin typeface="Times New Roman" panose="02020603050405020304" pitchFamily="18" charset="0"/>
                <a:cs typeface="Times New Roman" panose="02020603050405020304" pitchFamily="18" charset="0"/>
              </a:rPr>
              <a:t> intervenci a jeho důrazu na </a:t>
            </a:r>
            <a:r>
              <a:rPr lang="cs-CZ" dirty="0" smtClean="0">
                <a:latin typeface="Times New Roman" panose="02020603050405020304" pitchFamily="18" charset="0"/>
                <a:cs typeface="Times New Roman" panose="02020603050405020304" pitchFamily="18" charset="0"/>
              </a:rPr>
              <a:t>tlaky, </a:t>
            </a:r>
            <a:r>
              <a:rPr lang="cs-CZ" dirty="0" smtClean="0">
                <a:latin typeface="Times New Roman" panose="02020603050405020304" pitchFamily="18" charset="0"/>
                <a:cs typeface="Times New Roman" panose="02020603050405020304" pitchFamily="18" charset="0"/>
              </a:rPr>
              <a:t>kterým byli vojáci vystaveni, byly výsledné tresty hlavních účastníků relativně nízké. Dostávaly tresty v rozmezí od tří do 13 let.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409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Dokument o účastnici trýznění ve věznici Abú </a:t>
            </a:r>
            <a:r>
              <a:rPr lang="cs-CZ" dirty="0" err="1" smtClean="0">
                <a:latin typeface="Times New Roman" panose="02020603050405020304" pitchFamily="18" charset="0"/>
                <a:cs typeface="Times New Roman" panose="02020603050405020304" pitchFamily="18" charset="0"/>
              </a:rPr>
              <a:t>Ghrajb</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cs-CZ" dirty="0">
                <a:hlinkClick r:id="rId2"/>
              </a:rPr>
              <a:t>https://www.youtube.com/watch?v=_</a:t>
            </a:r>
            <a:r>
              <a:rPr lang="cs-CZ" dirty="0" smtClean="0">
                <a:hlinkClick r:id="rId2"/>
              </a:rPr>
              <a:t>b-kZOTTkt4</a:t>
            </a:r>
            <a:endParaRPr lang="cs-CZ" dirty="0" smtClean="0"/>
          </a:p>
          <a:p>
            <a:pPr marL="0" indent="0">
              <a:buNone/>
            </a:pPr>
            <a:r>
              <a:rPr lang="cs-CZ" dirty="0" smtClean="0"/>
              <a:t>16. min</a:t>
            </a:r>
            <a:endParaRPr lang="cs-CZ" dirty="0"/>
          </a:p>
        </p:txBody>
      </p:sp>
    </p:spTree>
    <p:extLst>
      <p:ext uri="{BB962C8B-B14F-4D97-AF65-F5344CB8AC3E}">
        <p14:creationId xmlns:p14="http://schemas.microsoft.com/office/powerpoint/2010/main" val="56407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Banalita hrdinů</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Podle </a:t>
            </a:r>
            <a:r>
              <a:rPr lang="cs-CZ" dirty="0" err="1" smtClean="0">
                <a:latin typeface="Times New Roman" panose="02020603050405020304" pitchFamily="18" charset="0"/>
                <a:cs typeface="Times New Roman" panose="02020603050405020304" pitchFamily="18" charset="0"/>
              </a:rPr>
              <a:t>Zimbarda</a:t>
            </a:r>
            <a:r>
              <a:rPr lang="cs-CZ" dirty="0" smtClean="0">
                <a:latin typeface="Times New Roman" panose="02020603050405020304" pitchFamily="18" charset="0"/>
                <a:cs typeface="Times New Roman" panose="02020603050405020304" pitchFamily="18" charset="0"/>
              </a:rPr>
              <a:t> stačí málo, aby se člověk stal hrdinou: stačí ostražitost</a:t>
            </a:r>
          </a:p>
          <a:p>
            <a:pPr algn="just">
              <a:buFontTx/>
              <a:buChar char="-"/>
            </a:pPr>
            <a:r>
              <a:rPr lang="cs-CZ" dirty="0" smtClean="0">
                <a:latin typeface="Times New Roman" panose="02020603050405020304" pitchFamily="18" charset="0"/>
                <a:cs typeface="Times New Roman" panose="02020603050405020304" pitchFamily="18" charset="0"/>
              </a:rPr>
              <a:t>v situaci, která přeje </a:t>
            </a:r>
            <a:r>
              <a:rPr lang="cs-CZ" dirty="0" err="1" smtClean="0">
                <a:latin typeface="Times New Roman" panose="02020603050405020304" pitchFamily="18" charset="0"/>
                <a:cs typeface="Times New Roman" panose="02020603050405020304" pitchFamily="18" charset="0"/>
              </a:rPr>
              <a:t>anonymizaci</a:t>
            </a:r>
            <a:r>
              <a:rPr lang="cs-CZ" dirty="0" smtClean="0">
                <a:latin typeface="Times New Roman" panose="02020603050405020304" pitchFamily="18" charset="0"/>
                <a:cs typeface="Times New Roman" panose="02020603050405020304" pitchFamily="18" charset="0"/>
              </a:rPr>
              <a:t>, </a:t>
            </a:r>
          </a:p>
          <a:p>
            <a:pPr algn="just">
              <a:buFontTx/>
              <a:buChar char="-"/>
            </a:pPr>
            <a:r>
              <a:rPr lang="cs-CZ" dirty="0" smtClean="0">
                <a:latin typeface="Times New Roman" panose="02020603050405020304" pitchFamily="18" charset="0"/>
                <a:cs typeface="Times New Roman" panose="02020603050405020304" pitchFamily="18" charset="0"/>
              </a:rPr>
              <a:t>v situaci, v níž jsou druzí dehumanizováni, </a:t>
            </a:r>
          </a:p>
          <a:p>
            <a:pPr algn="just">
              <a:buFontTx/>
              <a:buChar char="-"/>
            </a:pPr>
            <a:r>
              <a:rPr lang="cs-CZ" dirty="0" smtClean="0">
                <a:latin typeface="Times New Roman" panose="02020603050405020304" pitchFamily="18" charset="0"/>
                <a:cs typeface="Times New Roman" panose="02020603050405020304" pitchFamily="18" charset="0"/>
              </a:rPr>
              <a:t>v situaci, v níž jsme konfrontováni s autoritou, </a:t>
            </a:r>
          </a:p>
          <a:p>
            <a:pPr algn="just">
              <a:buFontTx/>
              <a:buChar char="-"/>
            </a:pPr>
            <a:r>
              <a:rPr lang="cs-CZ" dirty="0" smtClean="0">
                <a:latin typeface="Times New Roman" panose="02020603050405020304" pitchFamily="18" charset="0"/>
                <a:cs typeface="Times New Roman" panose="02020603050405020304" pitchFamily="18" charset="0"/>
              </a:rPr>
              <a:t>v situaci, v níž </a:t>
            </a:r>
            <a:r>
              <a:rPr lang="cs-CZ" dirty="0" smtClean="0">
                <a:latin typeface="Times New Roman" panose="02020603050405020304" pitchFamily="18" charset="0"/>
                <a:cs typeface="Times New Roman" panose="02020603050405020304" pitchFamily="18" charset="0"/>
              </a:rPr>
              <a:t>jsme osvobozováni </a:t>
            </a:r>
            <a:r>
              <a:rPr lang="cs-CZ" dirty="0" smtClean="0">
                <a:latin typeface="Times New Roman" panose="02020603050405020304" pitchFamily="18" charset="0"/>
                <a:cs typeface="Times New Roman" panose="02020603050405020304" pitchFamily="18" charset="0"/>
              </a:rPr>
              <a:t>od obvyklých zábran (díky </a:t>
            </a:r>
            <a:r>
              <a:rPr lang="cs-CZ" dirty="0" err="1" smtClean="0">
                <a:latin typeface="Times New Roman" panose="02020603050405020304" pitchFamily="18" charset="0"/>
                <a:cs typeface="Times New Roman" panose="02020603050405020304" pitchFamily="18" charset="0"/>
              </a:rPr>
              <a:t>anonymizaci</a:t>
            </a:r>
            <a:r>
              <a:rPr lang="cs-CZ" dirty="0" smtClean="0">
                <a:latin typeface="Times New Roman" panose="02020603050405020304" pitchFamily="18" charset="0"/>
                <a:cs typeface="Times New Roman" panose="02020603050405020304" pitchFamily="18" charset="0"/>
              </a:rPr>
              <a:t>, tj. nejčastěji v davech, skupinách, na internetu). </a:t>
            </a:r>
          </a:p>
          <a:p>
            <a:pPr marL="0" indent="0" algn="just">
              <a:buNone/>
            </a:pPr>
            <a:r>
              <a:rPr lang="cs-CZ" dirty="0" smtClean="0">
                <a:latin typeface="Times New Roman" panose="02020603050405020304" pitchFamily="18" charset="0"/>
                <a:cs typeface="Times New Roman" panose="02020603050405020304" pitchFamily="18" charset="0"/>
              </a:rPr>
              <a:t>Obecně je třeba </a:t>
            </a:r>
            <a:r>
              <a:rPr lang="cs-CZ" b="1" dirty="0" smtClean="0">
                <a:latin typeface="Times New Roman" panose="02020603050405020304" pitchFamily="18" charset="0"/>
                <a:cs typeface="Times New Roman" panose="02020603050405020304" pitchFamily="18" charset="0"/>
              </a:rPr>
              <a:t>překonat strach z Ne</a:t>
            </a:r>
            <a:r>
              <a:rPr lang="cs-CZ" dirty="0" smtClean="0">
                <a:latin typeface="Times New Roman" panose="02020603050405020304" pitchFamily="18" charset="0"/>
                <a:cs typeface="Times New Roman" panose="02020603050405020304" pitchFamily="18" charset="0"/>
              </a:rPr>
              <a:t>, které by v případě </a:t>
            </a:r>
            <a:r>
              <a:rPr lang="cs-CZ" dirty="0" err="1" smtClean="0">
                <a:latin typeface="Times New Roman" panose="02020603050405020304" pitchFamily="18" charset="0"/>
                <a:cs typeface="Times New Roman" panose="02020603050405020304" pitchFamily="18" charset="0"/>
              </a:rPr>
              <a:t>Milgramova</a:t>
            </a:r>
            <a:r>
              <a:rPr lang="cs-CZ" dirty="0" smtClean="0">
                <a:latin typeface="Times New Roman" panose="02020603050405020304" pitchFamily="18" charset="0"/>
                <a:cs typeface="Times New Roman" panose="02020603050405020304" pitchFamily="18" charset="0"/>
              </a:rPr>
              <a:t> i </a:t>
            </a:r>
            <a:r>
              <a:rPr lang="cs-CZ" dirty="0" err="1" smtClean="0">
                <a:latin typeface="Times New Roman" panose="02020603050405020304" pitchFamily="18" charset="0"/>
                <a:cs typeface="Times New Roman" panose="02020603050405020304" pitchFamily="18" charset="0"/>
              </a:rPr>
              <a:t>Zimbardova</a:t>
            </a:r>
            <a:r>
              <a:rPr lang="cs-CZ" dirty="0" smtClean="0">
                <a:latin typeface="Times New Roman" panose="02020603050405020304" pitchFamily="18" charset="0"/>
                <a:cs typeface="Times New Roman" panose="02020603050405020304" pitchFamily="18" charset="0"/>
              </a:rPr>
              <a:t> experimentu vytvořilo z obětí situace hrdiny. </a:t>
            </a:r>
          </a:p>
        </p:txBody>
      </p:sp>
    </p:spTree>
    <p:extLst>
      <p:ext uri="{BB962C8B-B14F-4D97-AF65-F5344CB8AC3E}">
        <p14:creationId xmlns:p14="http://schemas.microsoft.com/office/powerpoint/2010/main" val="1877496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Experimenty se zlem a zlé experimenty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Stěžejní jsou </a:t>
            </a:r>
            <a:r>
              <a:rPr lang="cs-CZ" b="1" dirty="0" err="1" smtClean="0">
                <a:latin typeface="Times New Roman" panose="02020603050405020304" pitchFamily="18" charset="0"/>
                <a:cs typeface="Times New Roman" panose="02020603050405020304" pitchFamily="18" charset="0"/>
              </a:rPr>
              <a:t>Milgramův</a:t>
            </a:r>
            <a:r>
              <a:rPr lang="cs-CZ" b="1" dirty="0" smtClean="0">
                <a:latin typeface="Times New Roman" panose="02020603050405020304" pitchFamily="18" charset="0"/>
                <a:cs typeface="Times New Roman" panose="02020603050405020304" pitchFamily="18" charset="0"/>
              </a:rPr>
              <a:t> experiment </a:t>
            </a:r>
            <a:r>
              <a:rPr lang="cs-CZ" dirty="0" smtClean="0">
                <a:latin typeface="Times New Roman" panose="02020603050405020304" pitchFamily="18" charset="0"/>
                <a:cs typeface="Times New Roman" panose="02020603050405020304" pitchFamily="18" charset="0"/>
              </a:rPr>
              <a:t>a </a:t>
            </a:r>
            <a:r>
              <a:rPr lang="cs-CZ" b="1" dirty="0" smtClean="0">
                <a:latin typeface="Times New Roman" panose="02020603050405020304" pitchFamily="18" charset="0"/>
                <a:cs typeface="Times New Roman" panose="02020603050405020304" pitchFamily="18" charset="0"/>
              </a:rPr>
              <a:t>Stanfordská věznice</a:t>
            </a:r>
            <a:r>
              <a:rPr lang="cs-CZ" dirty="0" smtClean="0">
                <a:latin typeface="Times New Roman" panose="02020603050405020304" pitchFamily="18" charset="0"/>
                <a:cs typeface="Times New Roman" panose="02020603050405020304" pitchFamily="18" charset="0"/>
              </a:rPr>
              <a:t>. První byl </a:t>
            </a:r>
            <a:r>
              <a:rPr lang="cs-CZ" dirty="0" smtClean="0">
                <a:latin typeface="Times New Roman" panose="02020603050405020304" pitchFamily="18" charset="0"/>
                <a:cs typeface="Times New Roman" panose="02020603050405020304" pitchFamily="18" charset="0"/>
              </a:rPr>
              <a:t>vyvinut </a:t>
            </a:r>
            <a:r>
              <a:rPr lang="cs-CZ" dirty="0" smtClean="0">
                <a:latin typeface="Times New Roman" panose="02020603050405020304" pitchFamily="18" charset="0"/>
                <a:cs typeface="Times New Roman" panose="02020603050405020304" pitchFamily="18" charset="0"/>
              </a:rPr>
              <a:t>v </a:t>
            </a:r>
            <a:r>
              <a:rPr lang="cs-CZ" dirty="0" smtClean="0">
                <a:latin typeface="Times New Roman" panose="02020603050405020304" pitchFamily="18" charset="0"/>
                <a:cs typeface="Times New Roman" panose="02020603050405020304" pitchFamily="18" charset="0"/>
              </a:rPr>
              <a:t>šedesátých, </a:t>
            </a:r>
            <a:r>
              <a:rPr lang="cs-CZ" dirty="0" smtClean="0">
                <a:latin typeface="Times New Roman" panose="02020603050405020304" pitchFamily="18" charset="0"/>
                <a:cs typeface="Times New Roman" panose="02020603050405020304" pitchFamily="18" charset="0"/>
              </a:rPr>
              <a:t>druhý v </a:t>
            </a:r>
            <a:r>
              <a:rPr lang="cs-CZ" dirty="0" smtClean="0">
                <a:latin typeface="Times New Roman" panose="02020603050405020304" pitchFamily="18" charset="0"/>
                <a:cs typeface="Times New Roman" panose="02020603050405020304" pitchFamily="18" charset="0"/>
              </a:rPr>
              <a:t>sedmdesátých letech </a:t>
            </a:r>
            <a:r>
              <a:rPr lang="cs-CZ" dirty="0" smtClean="0">
                <a:latin typeface="Times New Roman" panose="02020603050405020304" pitchFamily="18" charset="0"/>
                <a:cs typeface="Times New Roman" panose="02020603050405020304" pitchFamily="18" charset="0"/>
              </a:rPr>
              <a:t>a oba </a:t>
            </a:r>
            <a:r>
              <a:rPr lang="cs-CZ" dirty="0" smtClean="0">
                <a:latin typeface="Times New Roman" panose="02020603050405020304" pitchFamily="18" charset="0"/>
                <a:cs typeface="Times New Roman" panose="02020603050405020304" pitchFamily="18" charset="0"/>
              </a:rPr>
              <a:t>představují explicitní </a:t>
            </a:r>
            <a:r>
              <a:rPr lang="cs-CZ" dirty="0" smtClean="0">
                <a:latin typeface="Times New Roman" panose="02020603050405020304" pitchFamily="18" charset="0"/>
                <a:cs typeface="Times New Roman" panose="02020603050405020304" pitchFamily="18" charset="0"/>
              </a:rPr>
              <a:t>reflexi </a:t>
            </a:r>
            <a:r>
              <a:rPr lang="cs-CZ" dirty="0" smtClean="0">
                <a:latin typeface="Times New Roman" panose="02020603050405020304" pitchFamily="18" charset="0"/>
                <a:cs typeface="Times New Roman" panose="02020603050405020304" pitchFamily="18" charset="0"/>
              </a:rPr>
              <a:t>holocaustu, příp. obecně lidské tendenci podlehnout tlaku okolností. </a:t>
            </a:r>
            <a:r>
              <a:rPr lang="cs-CZ" dirty="0" smtClean="0">
                <a:latin typeface="Times New Roman" panose="02020603050405020304" pitchFamily="18" charset="0"/>
                <a:cs typeface="Times New Roman" panose="02020603050405020304" pitchFamily="18" charset="0"/>
              </a:rPr>
              <a:t>Upozorňují na to, že člověk i ve velmi vyspělých, svobodných společnostech, které kladou důraz na autonomii, trpí silným sklonem podrobovat se příkazům</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 podléhat situačním vlivům</a:t>
            </a:r>
          </a:p>
          <a:p>
            <a:pPr marL="0" indent="0" algn="just">
              <a:buNone/>
            </a:pPr>
            <a:r>
              <a:rPr lang="cs-CZ" dirty="0" smtClean="0">
                <a:latin typeface="Times New Roman" panose="02020603050405020304" pitchFamily="18" charset="0"/>
                <a:cs typeface="Times New Roman" panose="02020603050405020304" pitchFamily="18" charset="0"/>
              </a:rPr>
              <a:t>Oba experimenty tak upozorňují na struktury, které ve člověku vzbuzují zlo. Rozdíl je, že v </a:t>
            </a:r>
            <a:r>
              <a:rPr lang="cs-CZ" dirty="0" err="1" smtClean="0">
                <a:latin typeface="Times New Roman" panose="02020603050405020304" pitchFamily="18" charset="0"/>
                <a:cs typeface="Times New Roman" panose="02020603050405020304" pitchFamily="18" charset="0"/>
              </a:rPr>
              <a:t>Zimbardově</a:t>
            </a:r>
            <a:r>
              <a:rPr lang="cs-CZ" dirty="0" smtClean="0">
                <a:latin typeface="Times New Roman" panose="02020603050405020304" pitchFamily="18" charset="0"/>
                <a:cs typeface="Times New Roman" panose="02020603050405020304" pitchFamily="18" charset="0"/>
              </a:rPr>
              <a:t> experimentu nebyl nikdo ani vyzván k tomu, aby druhým ubližoval. Jednalo se o </a:t>
            </a:r>
            <a:r>
              <a:rPr lang="cs-CZ" dirty="0" smtClean="0">
                <a:latin typeface="Times New Roman" panose="02020603050405020304" pitchFamily="18" charset="0"/>
                <a:cs typeface="Times New Roman" panose="02020603050405020304" pitchFamily="18" charset="0"/>
              </a:rPr>
              <a:t>tzv. bezdůvodné zlo.</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643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Philip </a:t>
            </a:r>
            <a:r>
              <a:rPr lang="cs-CZ" dirty="0" err="1" smtClean="0">
                <a:latin typeface="Times New Roman" panose="02020603050405020304" pitchFamily="18" charset="0"/>
                <a:cs typeface="Times New Roman" panose="02020603050405020304" pitchFamily="18" charset="0"/>
              </a:rPr>
              <a:t>Zimbardo</a:t>
            </a:r>
            <a:r>
              <a:rPr lang="cs-CZ" dirty="0" smtClean="0">
                <a:latin typeface="Times New Roman" panose="02020603050405020304" pitchFamily="18" charset="0"/>
                <a:cs typeface="Times New Roman" panose="02020603050405020304" pitchFamily="18" charset="0"/>
              </a:rPr>
              <a:t>: </a:t>
            </a:r>
            <a:br>
              <a:rPr lang="cs-CZ" dirty="0" smtClean="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Nezáleží na tom, co je ve vás.</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sz="half" idx="1"/>
          </p:nvPr>
        </p:nvSpPr>
        <p:spPr>
          <a:xfrm>
            <a:off x="838200" y="1642820"/>
            <a:ext cx="5181600" cy="4534143"/>
          </a:xfrm>
        </p:spPr>
        <p:txBody>
          <a:bodyPr>
            <a:normAutofit fontScale="70000" lnSpcReduction="20000"/>
          </a:bodyPr>
          <a:lstStyle/>
          <a:p>
            <a:pPr marL="0" indent="0" algn="just">
              <a:buNone/>
            </a:pPr>
            <a:r>
              <a:rPr lang="cs-CZ" dirty="0" smtClean="0">
                <a:latin typeface="Times New Roman" panose="02020603050405020304" pitchFamily="18" charset="0"/>
                <a:cs typeface="Times New Roman" panose="02020603050405020304" pitchFamily="18" charset="0"/>
              </a:rPr>
              <a:t>„Vyrůstal </a:t>
            </a:r>
            <a:r>
              <a:rPr lang="cs-CZ" dirty="0">
                <a:latin typeface="Times New Roman" panose="02020603050405020304" pitchFamily="18" charset="0"/>
                <a:cs typeface="Times New Roman" panose="02020603050405020304" pitchFamily="18" charset="0"/>
              </a:rPr>
              <a:t>jsem velmi chudý. Otec neměl práci, kamarád byl dealer, jeho sestra prostitutka. Už tehdy jsem ale věděl, že pokud by okolnosti byly jiné, můj otec by měl práci, kamarád by neskončil ve vězení a jeho sestra by se nemusela prodávat. Když jste chudý, věříte v sílu okolností, věci, které ovlivňují váš osud. Pokud jste z bohaté rodiny, domníváte se, že úspěch je v genech, které jste zdědil od úspěšného otce a úspěšné matky – věříte, že zlo i dobro je ukryto v lidech. Stanfordský experiment ukázal, že tomu tak není. </a:t>
            </a:r>
            <a:r>
              <a:rPr lang="cs-CZ" b="1" dirty="0">
                <a:latin typeface="Times New Roman" panose="02020603050405020304" pitchFamily="18" charset="0"/>
                <a:cs typeface="Times New Roman" panose="02020603050405020304" pitchFamily="18" charset="0"/>
              </a:rPr>
              <a:t>V mnoha případech nezáleží na tom, co je ve vás. </a:t>
            </a:r>
            <a:r>
              <a:rPr lang="cs-CZ" dirty="0">
                <a:latin typeface="Times New Roman" panose="02020603050405020304" pitchFamily="18" charset="0"/>
                <a:cs typeface="Times New Roman" panose="02020603050405020304" pitchFamily="18" charset="0"/>
              </a:rPr>
              <a:t>Lidé jsou zásadně ovlivnění fyzickým i sociálním prostředím</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Rozhovor: http://ceskapozice.lidovky.cz/philip-zimbardo-hrdinove-mohou-byt-uspesni-jen-kdyz-spolupracuji-1cx-/tema.aspx?c=A111015_060103_pozice_39831</a:t>
            </a:r>
          </a:p>
          <a:p>
            <a:pPr marL="0" indent="0" algn="just">
              <a:buNone/>
            </a:pPr>
            <a:endParaRPr lang="cs-CZ" dirty="0">
              <a:latin typeface="Times New Roman" panose="02020603050405020304" pitchFamily="18" charset="0"/>
              <a:cs typeface="Times New Roman" panose="02020603050405020304" pitchFamily="18" charset="0"/>
            </a:endParaRPr>
          </a:p>
        </p:txBody>
      </p:sp>
      <p:pic>
        <p:nvPicPr>
          <p:cNvPr id="6" name="Zástupný symbol pro obsah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991928" y="1825625"/>
            <a:ext cx="3694546" cy="4242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716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Zástupný symbol pro obsah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64302" y="1864158"/>
            <a:ext cx="2729396" cy="4351338"/>
          </a:xfrm>
        </p:spPr>
      </p:pic>
      <p:pic>
        <p:nvPicPr>
          <p:cNvPr id="6" name="Zástupný symbol pro obsah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14837" y="1902691"/>
            <a:ext cx="2789382" cy="4274272"/>
          </a:xfrm>
        </p:spPr>
      </p:pic>
    </p:spTree>
    <p:extLst>
      <p:ext uri="{BB962C8B-B14F-4D97-AF65-F5344CB8AC3E}">
        <p14:creationId xmlns:p14="http://schemas.microsoft.com/office/powerpoint/2010/main" val="187520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Stanfordský experiment: den první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err="1" smtClean="0">
                <a:latin typeface="Times New Roman" panose="02020603050405020304" pitchFamily="18" charset="0"/>
                <a:cs typeface="Times New Roman" panose="02020603050405020304" pitchFamily="18" charset="0"/>
              </a:rPr>
              <a:t>Zimbardo</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nechal ve </a:t>
            </a:r>
            <a:r>
              <a:rPr lang="cs-CZ" dirty="0">
                <a:latin typeface="Times New Roman" panose="02020603050405020304" pitchFamily="18" charset="0"/>
                <a:cs typeface="Times New Roman" panose="02020603050405020304" pitchFamily="18" charset="0"/>
              </a:rPr>
              <a:t>sklepě </a:t>
            </a:r>
            <a:r>
              <a:rPr lang="cs-CZ" dirty="0" err="1">
                <a:latin typeface="Times New Roman" panose="02020603050405020304" pitchFamily="18" charset="0"/>
                <a:cs typeface="Times New Roman" panose="02020603050405020304" pitchFamily="18" charset="0"/>
              </a:rPr>
              <a:t>Stanfordovy</a:t>
            </a:r>
            <a:r>
              <a:rPr lang="cs-CZ" dirty="0">
                <a:latin typeface="Times New Roman" panose="02020603050405020304" pitchFamily="18" charset="0"/>
                <a:cs typeface="Times New Roman" panose="02020603050405020304" pitchFamily="18" charset="0"/>
              </a:rPr>
              <a:t> univerzity </a:t>
            </a:r>
            <a:r>
              <a:rPr lang="cs-CZ" dirty="0" smtClean="0">
                <a:latin typeface="Times New Roman" panose="02020603050405020304" pitchFamily="18" charset="0"/>
                <a:cs typeface="Times New Roman" panose="02020603050405020304" pitchFamily="18" charset="0"/>
              </a:rPr>
              <a:t>vybudovat </a:t>
            </a:r>
            <a:r>
              <a:rPr lang="cs-CZ" dirty="0">
                <a:latin typeface="Times New Roman" panose="02020603050405020304" pitchFamily="18" charset="0"/>
                <a:cs typeface="Times New Roman" panose="02020603050405020304" pitchFamily="18" charset="0"/>
              </a:rPr>
              <a:t>improvizované vězení a náhodně vybral několik studentů, které rozdělil na vězně a dozorce.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„První </a:t>
            </a:r>
            <a:r>
              <a:rPr lang="cs-CZ" dirty="0">
                <a:latin typeface="Times New Roman" panose="02020603050405020304" pitchFamily="18" charset="0"/>
                <a:cs typeface="Times New Roman" panose="02020603050405020304" pitchFamily="18" charset="0"/>
              </a:rPr>
              <a:t>den se nic nedělo. Studenti experiment nebrali vážně. Všechno to byli </a:t>
            </a:r>
            <a:r>
              <a:rPr lang="cs-CZ" dirty="0" err="1">
                <a:latin typeface="Times New Roman" panose="02020603050405020304" pitchFamily="18" charset="0"/>
                <a:cs typeface="Times New Roman" panose="02020603050405020304" pitchFamily="18" charset="0"/>
              </a:rPr>
              <a:t>hippies</a:t>
            </a:r>
            <a:r>
              <a:rPr lang="cs-CZ" dirty="0">
                <a:latin typeface="Times New Roman" panose="02020603050405020304" pitchFamily="18" charset="0"/>
                <a:cs typeface="Times New Roman" panose="02020603050405020304" pitchFamily="18" charset="0"/>
              </a:rPr>
              <a:t>, většina z nich protiváleční aktivisté. Když jsme jim na začátku oznámili, že je rozdělíme na vězně a dozorce, nelíbilo se jim to. Nikdo nechtěl být dozorcem. Říkali, že bachaři jsou prasata a že nechodili na vysokou školu, aby se z nich stali bachaři. V uniformách byli nesví. Po čtyřiadvaceti hodinách jsem své asistence řekl, že jestli to bude takhle pokračovat dál, studii budeme muset ukončit</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178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Vzpoura ve vězení </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„Jenže </a:t>
            </a:r>
            <a:r>
              <a:rPr lang="cs-CZ" dirty="0">
                <a:latin typeface="Times New Roman" panose="02020603050405020304" pitchFamily="18" charset="0"/>
                <a:cs typeface="Times New Roman" panose="02020603050405020304" pitchFamily="18" charset="0"/>
              </a:rPr>
              <a:t>příští den se vězni začali bouřit. Nechtěli být pouhými čísly, nelíbila se jim anonymita. Čísla na mundúrech si strhli, stejně jako síťky na vlasy, zabarikádovali se ve svých celách a začali dozorcům sprostě nadávat. Ti se obrátili na mne. Řekl jsem jim, že je to jejich vězení a oni musejí situaci vyřešit. Povolali tedy posily a vzpouru potlačili</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67257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en třetí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Dozorci zneužívali své postavení – vězně ponižovali, šlapali po nich, plivali na ně a nahé je zavírali do skříní. Vězni se psychicky hroutili. </a:t>
            </a:r>
            <a:r>
              <a:rPr lang="cs-CZ" dirty="0" err="1">
                <a:latin typeface="Times New Roman" panose="02020603050405020304" pitchFamily="18" charset="0"/>
                <a:cs typeface="Times New Roman" panose="02020603050405020304" pitchFamily="18" charset="0"/>
              </a:rPr>
              <a:t>Zimbardo</a:t>
            </a:r>
            <a:r>
              <a:rPr lang="cs-CZ" dirty="0">
                <a:latin typeface="Times New Roman" panose="02020603050405020304" pitchFamily="18" charset="0"/>
                <a:cs typeface="Times New Roman" panose="02020603050405020304" pitchFamily="18" charset="0"/>
              </a:rPr>
              <a:t> nepostřehl vážnost situace – z vědce se proměnil v ředitele vězení, a místo aby experiment včas zastavil, a tím mladé lidi uchránil před psychickým traumatem, </a:t>
            </a:r>
            <a:r>
              <a:rPr lang="cs-CZ" b="1" dirty="0">
                <a:latin typeface="Times New Roman" panose="02020603050405020304" pitchFamily="18" charset="0"/>
                <a:cs typeface="Times New Roman" panose="02020603050405020304" pitchFamily="18" charset="0"/>
              </a:rPr>
              <a:t>zhroucené nechal odvážet a vězení doplňoval novými studenty.</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89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Třetí den: Zrod a pád hrdiny</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dirty="0">
                <a:latin typeface="Times New Roman" panose="02020603050405020304" pitchFamily="18" charset="0"/>
                <a:cs typeface="Times New Roman" panose="02020603050405020304" pitchFamily="18" charset="0"/>
              </a:rPr>
              <a:t>„Třetí den experimentu jsme museli nahradit prvního vězně. Nováček, který se jako přihlížející účastnil začátku experimentu, byl zcela v šoku. Z ničeho nic se ocitl v naprostém </a:t>
            </a:r>
            <a:r>
              <a:rPr lang="cs-CZ" dirty="0" smtClean="0">
                <a:latin typeface="Times New Roman" panose="02020603050405020304" pitchFamily="18" charset="0"/>
                <a:cs typeface="Times New Roman" panose="02020603050405020304" pitchFamily="18" charset="0"/>
              </a:rPr>
              <a:t>blázinci. </a:t>
            </a:r>
            <a:r>
              <a:rPr lang="cs-CZ" dirty="0">
                <a:latin typeface="Times New Roman" panose="02020603050405020304" pitchFamily="18" charset="0"/>
                <a:cs typeface="Times New Roman" panose="02020603050405020304" pitchFamily="18" charset="0"/>
              </a:rPr>
              <a:t>Okamžitě chtěl odejít, ostatní mu ale řekli, že jen tak odejít nemůže, že musí nejprve zažádat o podmínečné propuštění. Rozhodl se tedy, že začne držet hladovku…</a:t>
            </a:r>
          </a:p>
          <a:p>
            <a:pPr marL="0" indent="0" algn="just">
              <a:buNone/>
            </a:pPr>
            <a:r>
              <a:rPr lang="cs-CZ" dirty="0">
                <a:latin typeface="Times New Roman" panose="02020603050405020304" pitchFamily="18" charset="0"/>
                <a:cs typeface="Times New Roman" panose="02020603050405020304" pitchFamily="18" charset="0"/>
              </a:rPr>
              <a:t>Mohl být hrdinou, jenže nedokázal přimět ostatní, aby se k němu přidali. Kdyby začali hladovku držet všichni, musel bych přikázat dozorcům, aby zmírnili. On byl ale </a:t>
            </a:r>
            <a:r>
              <a:rPr lang="cs-CZ" b="1" dirty="0">
                <a:latin typeface="Times New Roman" panose="02020603050405020304" pitchFamily="18" charset="0"/>
                <a:cs typeface="Times New Roman" panose="02020603050405020304" pitchFamily="18" charset="0"/>
              </a:rPr>
              <a:t>hrdina samotář</a:t>
            </a:r>
            <a:r>
              <a:rPr lang="cs-CZ" dirty="0">
                <a:latin typeface="Times New Roman" panose="02020603050405020304" pitchFamily="18" charset="0"/>
                <a:cs typeface="Times New Roman" panose="02020603050405020304" pitchFamily="18" charset="0"/>
              </a:rPr>
              <a:t>. A tak ho spíš než jako hrdinu všichni vnímali jako někoho, kdo </a:t>
            </a:r>
            <a:r>
              <a:rPr lang="cs-CZ" b="1" dirty="0">
                <a:latin typeface="Times New Roman" panose="02020603050405020304" pitchFamily="18" charset="0"/>
                <a:cs typeface="Times New Roman" panose="02020603050405020304" pitchFamily="18" charset="0"/>
              </a:rPr>
              <a:t>zbytečně dělá problémy</a:t>
            </a:r>
            <a:r>
              <a:rPr lang="cs-CZ" dirty="0">
                <a:latin typeface="Times New Roman" panose="02020603050405020304" pitchFamily="18" charset="0"/>
                <a:cs typeface="Times New Roman" panose="02020603050405020304" pitchFamily="18" charset="0"/>
              </a:rPr>
              <a:t>. Bachaři kvůli němu trestali ostatní vězně, ti ho za to začali nenávidět. Semleli ho z obou stran. </a:t>
            </a:r>
            <a:r>
              <a:rPr lang="cs-CZ" b="1" dirty="0">
                <a:latin typeface="Times New Roman" panose="02020603050405020304" pitchFamily="18" charset="0"/>
                <a:cs typeface="Times New Roman" panose="02020603050405020304" pitchFamily="18" charset="0"/>
              </a:rPr>
              <a:t>Došli jsme tedy k závěru, že hrdinové mohou být úspěšní pouze za předpokladu, že pracují v síti</a:t>
            </a:r>
            <a:r>
              <a:rPr lang="cs-CZ" dirty="0">
                <a:latin typeface="Times New Roman" panose="02020603050405020304" pitchFamily="18" charset="0"/>
                <a:cs typeface="Times New Roman" panose="02020603050405020304" pitchFamily="18" charset="0"/>
              </a:rPr>
              <a:t>. Musí se jim pro svou vizi podařit nadchnout ostatní. Jakmile si začnete stěžovat na bezpráví a korupci a budete sám, mocní lidé z vás udělají fanatika a blázna. Postarají se o to, aby vás masa nenáviděla.“</a:t>
            </a: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910255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Stanfordský experiment: den šestý</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Experiment nakonec po šesti dnech skončil na naléhání </a:t>
            </a:r>
            <a:r>
              <a:rPr lang="cs-CZ" dirty="0" err="1">
                <a:latin typeface="Times New Roman" panose="02020603050405020304" pitchFamily="18" charset="0"/>
                <a:cs typeface="Times New Roman" panose="02020603050405020304" pitchFamily="18" charset="0"/>
              </a:rPr>
              <a:t>Zimbardovy</a:t>
            </a:r>
            <a:r>
              <a:rPr lang="cs-CZ" dirty="0">
                <a:latin typeface="Times New Roman" panose="02020603050405020304" pitchFamily="18" charset="0"/>
                <a:cs typeface="Times New Roman" panose="02020603050405020304" pitchFamily="18" charset="0"/>
              </a:rPr>
              <a:t> budoucí ženy, psycholožky Christiny </a:t>
            </a:r>
            <a:r>
              <a:rPr lang="cs-CZ" dirty="0" err="1">
                <a:latin typeface="Times New Roman" panose="02020603050405020304" pitchFamily="18" charset="0"/>
                <a:cs typeface="Times New Roman" panose="02020603050405020304" pitchFamily="18" charset="0"/>
              </a:rPr>
              <a:t>Maslachové</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b="1" dirty="0" smtClean="0">
                <a:latin typeface="Times New Roman" panose="02020603050405020304" pitchFamily="18" charset="0"/>
                <a:cs typeface="Times New Roman" panose="02020603050405020304" pitchFamily="18" charset="0"/>
              </a:rPr>
              <a:t>Experiment se zlem se stal zlým experimentem</a:t>
            </a:r>
            <a:r>
              <a:rPr lang="cs-CZ" dirty="0" smtClean="0">
                <a:latin typeface="Times New Roman" panose="02020603050405020304" pitchFamily="18" charset="0"/>
                <a:cs typeface="Times New Roman" panose="02020603050405020304" pitchFamily="18" charset="0"/>
              </a:rPr>
              <a:t>: podlehli „bachaři“, podlehli vězni, podlehl psycholog.</a:t>
            </a:r>
          </a:p>
          <a:p>
            <a:pPr marL="0" indent="0" algn="just">
              <a:buNone/>
            </a:pPr>
            <a:r>
              <a:rPr lang="cs-CZ" dirty="0" smtClean="0">
                <a:latin typeface="Times New Roman" panose="02020603050405020304" pitchFamily="18" charset="0"/>
                <a:cs typeface="Times New Roman" panose="02020603050405020304" pitchFamily="18" charset="0"/>
              </a:rPr>
              <a:t>ZIMBARDO</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„Měl </a:t>
            </a:r>
            <a:r>
              <a:rPr lang="cs-CZ" dirty="0">
                <a:latin typeface="Times New Roman" panose="02020603050405020304" pitchFamily="18" charset="0"/>
                <a:cs typeface="Times New Roman" panose="02020603050405020304" pitchFamily="18" charset="0"/>
              </a:rPr>
              <a:t>jsem to ukončit dřív. Na světě neexistuje jiný experiment, během kterého se psychicky zhroutilo pět lidí. Jenže i já jsem se proměnil z vědce v ředitele stanfordského vězení. Když se někdo zhroutil, prostě jsem ho nahradil dalším. Změna probíhala postupně, nevšiml jsem si jí</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smtClean="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37093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960</Words>
  <Application>Microsoft Office PowerPoint</Application>
  <PresentationFormat>Vlastní</PresentationFormat>
  <Paragraphs>47</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Office</vt:lpstr>
      <vt:lpstr>Zimbardo: Není třeba ani rozkazu neboli mučení jako druhá přirozenost (?)</vt:lpstr>
      <vt:lpstr>Experimenty se zlem a zlé experimenty</vt:lpstr>
      <vt:lpstr>Philip Zimbardo:  Nezáleží na tom, co je ve vás.</vt:lpstr>
      <vt:lpstr>Prezentace aplikace PowerPoint</vt:lpstr>
      <vt:lpstr>Stanfordský experiment: den první</vt:lpstr>
      <vt:lpstr>Vzpoura ve vězení </vt:lpstr>
      <vt:lpstr>Den třetí</vt:lpstr>
      <vt:lpstr>Třetí den: Zrod a pád hrdiny</vt:lpstr>
      <vt:lpstr>Stanfordský experiment: den šestý</vt:lpstr>
      <vt:lpstr>The Experiment: The BBC Prison Study</vt:lpstr>
      <vt:lpstr>Zimbardo: Doktor zlo neexistuje.</vt:lpstr>
      <vt:lpstr>Zimbardo: On the Psychology of Evil</vt:lpstr>
      <vt:lpstr>Zimbardo o Arendtové</vt:lpstr>
      <vt:lpstr>Abu Ghrajb: Stanfordský experiment v praxi</vt:lpstr>
      <vt:lpstr>Dokument o účastnici trýznění ve věznici Abú Ghrajb</vt:lpstr>
      <vt:lpstr>Banalita hrdinů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Zimbardo: Zlé nás činí podmínky, dobrými disciplína</dc:title>
  <dc:creator>Matějčková, Tereza</dc:creator>
  <cp:lastModifiedBy>FFUK</cp:lastModifiedBy>
  <cp:revision>21</cp:revision>
  <dcterms:created xsi:type="dcterms:W3CDTF">2018-12-02T16:56:43Z</dcterms:created>
  <dcterms:modified xsi:type="dcterms:W3CDTF">2018-12-04T11:04:54Z</dcterms:modified>
</cp:coreProperties>
</file>