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58"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86" d="100"/>
          <a:sy n="86" d="100"/>
        </p:scale>
        <p:origin x="270"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0C8D9A-AEF6-5E47-D8F7-02BCA2923B6E}"/>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F184EBB-9A2E-4057-F0E6-01C33BAE46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B88119F4-64EB-4C9D-1EAB-EF415A7686CD}"/>
              </a:ext>
            </a:extLst>
          </p:cNvPr>
          <p:cNvSpPr>
            <a:spLocks noGrp="1"/>
          </p:cNvSpPr>
          <p:nvPr>
            <p:ph type="dt" sz="half" idx="10"/>
          </p:nvPr>
        </p:nvSpPr>
        <p:spPr/>
        <p:txBody>
          <a:bodyPr/>
          <a:lstStyle/>
          <a:p>
            <a:fld id="{5B75F3FA-3FFC-4BDF-95F7-926A39B1B674}" type="datetimeFigureOut">
              <a:rPr lang="cs-CZ" smtClean="0"/>
              <a:t>19.05.2026</a:t>
            </a:fld>
            <a:endParaRPr lang="cs-CZ"/>
          </a:p>
        </p:txBody>
      </p:sp>
      <p:sp>
        <p:nvSpPr>
          <p:cNvPr id="5" name="Zástupný symbol pro zápatí 4">
            <a:extLst>
              <a:ext uri="{FF2B5EF4-FFF2-40B4-BE49-F238E27FC236}">
                <a16:creationId xmlns:a16="http://schemas.microsoft.com/office/drawing/2014/main" id="{A946C778-1D18-907E-43B3-0D239D6E02B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87464A4-2A97-5F03-01B2-B840D1877EBB}"/>
              </a:ext>
            </a:extLst>
          </p:cNvPr>
          <p:cNvSpPr>
            <a:spLocks noGrp="1"/>
          </p:cNvSpPr>
          <p:nvPr>
            <p:ph type="sldNum" sz="quarter" idx="12"/>
          </p:nvPr>
        </p:nvSpPr>
        <p:spPr/>
        <p:txBody>
          <a:bodyPr/>
          <a:lstStyle/>
          <a:p>
            <a:fld id="{A8FF5A00-E340-41CC-AF92-1C018963F279}" type="slidenum">
              <a:rPr lang="cs-CZ" smtClean="0"/>
              <a:t>‹#›</a:t>
            </a:fld>
            <a:endParaRPr lang="cs-CZ"/>
          </a:p>
        </p:txBody>
      </p:sp>
    </p:spTree>
    <p:extLst>
      <p:ext uri="{BB962C8B-B14F-4D97-AF65-F5344CB8AC3E}">
        <p14:creationId xmlns:p14="http://schemas.microsoft.com/office/powerpoint/2010/main" val="1533932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51CE1A-7089-3042-7BF9-F66A4318CC9A}"/>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D5610E1F-8E46-E97A-3D15-19953B506383}"/>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32898B7-BD74-9C4B-8C57-4995FEDB55AD}"/>
              </a:ext>
            </a:extLst>
          </p:cNvPr>
          <p:cNvSpPr>
            <a:spLocks noGrp="1"/>
          </p:cNvSpPr>
          <p:nvPr>
            <p:ph type="dt" sz="half" idx="10"/>
          </p:nvPr>
        </p:nvSpPr>
        <p:spPr/>
        <p:txBody>
          <a:bodyPr/>
          <a:lstStyle/>
          <a:p>
            <a:fld id="{5B75F3FA-3FFC-4BDF-95F7-926A39B1B674}" type="datetimeFigureOut">
              <a:rPr lang="cs-CZ" smtClean="0"/>
              <a:t>19.05.2026</a:t>
            </a:fld>
            <a:endParaRPr lang="cs-CZ"/>
          </a:p>
        </p:txBody>
      </p:sp>
      <p:sp>
        <p:nvSpPr>
          <p:cNvPr id="5" name="Zástupný symbol pro zápatí 4">
            <a:extLst>
              <a:ext uri="{FF2B5EF4-FFF2-40B4-BE49-F238E27FC236}">
                <a16:creationId xmlns:a16="http://schemas.microsoft.com/office/drawing/2014/main" id="{6DF27688-269C-9B6E-0500-D73E0D6A35B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49D65D0-5613-19E5-A700-72B21CEC523B}"/>
              </a:ext>
            </a:extLst>
          </p:cNvPr>
          <p:cNvSpPr>
            <a:spLocks noGrp="1"/>
          </p:cNvSpPr>
          <p:nvPr>
            <p:ph type="sldNum" sz="quarter" idx="12"/>
          </p:nvPr>
        </p:nvSpPr>
        <p:spPr/>
        <p:txBody>
          <a:bodyPr/>
          <a:lstStyle/>
          <a:p>
            <a:fld id="{A8FF5A00-E340-41CC-AF92-1C018963F279}" type="slidenum">
              <a:rPr lang="cs-CZ" smtClean="0"/>
              <a:t>‹#›</a:t>
            </a:fld>
            <a:endParaRPr lang="cs-CZ"/>
          </a:p>
        </p:txBody>
      </p:sp>
    </p:spTree>
    <p:extLst>
      <p:ext uri="{BB962C8B-B14F-4D97-AF65-F5344CB8AC3E}">
        <p14:creationId xmlns:p14="http://schemas.microsoft.com/office/powerpoint/2010/main" val="808887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0EE2A5B-AA87-21C7-922C-13EBC49F941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846D11B-6458-AAA5-78A2-059CF0129F8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2350C6F-1725-4D56-264B-740499B488F7}"/>
              </a:ext>
            </a:extLst>
          </p:cNvPr>
          <p:cNvSpPr>
            <a:spLocks noGrp="1"/>
          </p:cNvSpPr>
          <p:nvPr>
            <p:ph type="dt" sz="half" idx="10"/>
          </p:nvPr>
        </p:nvSpPr>
        <p:spPr/>
        <p:txBody>
          <a:bodyPr/>
          <a:lstStyle/>
          <a:p>
            <a:fld id="{5B75F3FA-3FFC-4BDF-95F7-926A39B1B674}" type="datetimeFigureOut">
              <a:rPr lang="cs-CZ" smtClean="0"/>
              <a:t>19.05.2026</a:t>
            </a:fld>
            <a:endParaRPr lang="cs-CZ"/>
          </a:p>
        </p:txBody>
      </p:sp>
      <p:sp>
        <p:nvSpPr>
          <p:cNvPr id="5" name="Zástupný symbol pro zápatí 4">
            <a:extLst>
              <a:ext uri="{FF2B5EF4-FFF2-40B4-BE49-F238E27FC236}">
                <a16:creationId xmlns:a16="http://schemas.microsoft.com/office/drawing/2014/main" id="{B446E37B-34DA-4637-F463-9A927F733E7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47E20B0-CB2A-8132-1600-1D087BADD846}"/>
              </a:ext>
            </a:extLst>
          </p:cNvPr>
          <p:cNvSpPr>
            <a:spLocks noGrp="1"/>
          </p:cNvSpPr>
          <p:nvPr>
            <p:ph type="sldNum" sz="quarter" idx="12"/>
          </p:nvPr>
        </p:nvSpPr>
        <p:spPr/>
        <p:txBody>
          <a:bodyPr/>
          <a:lstStyle/>
          <a:p>
            <a:fld id="{A8FF5A00-E340-41CC-AF92-1C018963F279}" type="slidenum">
              <a:rPr lang="cs-CZ" smtClean="0"/>
              <a:t>‹#›</a:t>
            </a:fld>
            <a:endParaRPr lang="cs-CZ"/>
          </a:p>
        </p:txBody>
      </p:sp>
    </p:spTree>
    <p:extLst>
      <p:ext uri="{BB962C8B-B14F-4D97-AF65-F5344CB8AC3E}">
        <p14:creationId xmlns:p14="http://schemas.microsoft.com/office/powerpoint/2010/main" val="245443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4D6719-FBEA-2D86-6912-CE88A51CA934}"/>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629C42AB-A247-EB22-1564-59ADBFAAC7D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B7FF231-2784-9E65-DB4B-DF459A1FD797}"/>
              </a:ext>
            </a:extLst>
          </p:cNvPr>
          <p:cNvSpPr>
            <a:spLocks noGrp="1"/>
          </p:cNvSpPr>
          <p:nvPr>
            <p:ph type="dt" sz="half" idx="10"/>
          </p:nvPr>
        </p:nvSpPr>
        <p:spPr/>
        <p:txBody>
          <a:bodyPr/>
          <a:lstStyle/>
          <a:p>
            <a:fld id="{5B75F3FA-3FFC-4BDF-95F7-926A39B1B674}" type="datetimeFigureOut">
              <a:rPr lang="cs-CZ" smtClean="0"/>
              <a:t>19.05.2026</a:t>
            </a:fld>
            <a:endParaRPr lang="cs-CZ"/>
          </a:p>
        </p:txBody>
      </p:sp>
      <p:sp>
        <p:nvSpPr>
          <p:cNvPr id="5" name="Zástupný symbol pro zápatí 4">
            <a:extLst>
              <a:ext uri="{FF2B5EF4-FFF2-40B4-BE49-F238E27FC236}">
                <a16:creationId xmlns:a16="http://schemas.microsoft.com/office/drawing/2014/main" id="{67A23D34-A06B-9131-FCBB-8D191732803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A2EF82E-1819-BF72-920B-758A6EFDED32}"/>
              </a:ext>
            </a:extLst>
          </p:cNvPr>
          <p:cNvSpPr>
            <a:spLocks noGrp="1"/>
          </p:cNvSpPr>
          <p:nvPr>
            <p:ph type="sldNum" sz="quarter" idx="12"/>
          </p:nvPr>
        </p:nvSpPr>
        <p:spPr/>
        <p:txBody>
          <a:bodyPr/>
          <a:lstStyle/>
          <a:p>
            <a:fld id="{A8FF5A00-E340-41CC-AF92-1C018963F279}" type="slidenum">
              <a:rPr lang="cs-CZ" smtClean="0"/>
              <a:t>‹#›</a:t>
            </a:fld>
            <a:endParaRPr lang="cs-CZ"/>
          </a:p>
        </p:txBody>
      </p:sp>
    </p:spTree>
    <p:extLst>
      <p:ext uri="{BB962C8B-B14F-4D97-AF65-F5344CB8AC3E}">
        <p14:creationId xmlns:p14="http://schemas.microsoft.com/office/powerpoint/2010/main" val="1499757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BEF55A-6F09-06CE-E3F6-C391AE432FD8}"/>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F6E00F53-A9D3-87AE-2B58-83AF902B9D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8E64AD07-26EA-0461-C782-D08193693985}"/>
              </a:ext>
            </a:extLst>
          </p:cNvPr>
          <p:cNvSpPr>
            <a:spLocks noGrp="1"/>
          </p:cNvSpPr>
          <p:nvPr>
            <p:ph type="dt" sz="half" idx="10"/>
          </p:nvPr>
        </p:nvSpPr>
        <p:spPr/>
        <p:txBody>
          <a:bodyPr/>
          <a:lstStyle/>
          <a:p>
            <a:fld id="{5B75F3FA-3FFC-4BDF-95F7-926A39B1B674}" type="datetimeFigureOut">
              <a:rPr lang="cs-CZ" smtClean="0"/>
              <a:t>19.05.2026</a:t>
            </a:fld>
            <a:endParaRPr lang="cs-CZ"/>
          </a:p>
        </p:txBody>
      </p:sp>
      <p:sp>
        <p:nvSpPr>
          <p:cNvPr id="5" name="Zástupný symbol pro zápatí 4">
            <a:extLst>
              <a:ext uri="{FF2B5EF4-FFF2-40B4-BE49-F238E27FC236}">
                <a16:creationId xmlns:a16="http://schemas.microsoft.com/office/drawing/2014/main" id="{5FA14FDC-EEFF-65A8-2F43-B0E06A611CD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1B883E7-5A6F-B0E8-1244-10824CC07312}"/>
              </a:ext>
            </a:extLst>
          </p:cNvPr>
          <p:cNvSpPr>
            <a:spLocks noGrp="1"/>
          </p:cNvSpPr>
          <p:nvPr>
            <p:ph type="sldNum" sz="quarter" idx="12"/>
          </p:nvPr>
        </p:nvSpPr>
        <p:spPr/>
        <p:txBody>
          <a:bodyPr/>
          <a:lstStyle/>
          <a:p>
            <a:fld id="{A8FF5A00-E340-41CC-AF92-1C018963F279}" type="slidenum">
              <a:rPr lang="cs-CZ" smtClean="0"/>
              <a:t>‹#›</a:t>
            </a:fld>
            <a:endParaRPr lang="cs-CZ"/>
          </a:p>
        </p:txBody>
      </p:sp>
    </p:spTree>
    <p:extLst>
      <p:ext uri="{BB962C8B-B14F-4D97-AF65-F5344CB8AC3E}">
        <p14:creationId xmlns:p14="http://schemas.microsoft.com/office/powerpoint/2010/main" val="937331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DB8444-DDF4-C91C-A8AD-59343F54E30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DA4D8B5-6816-B5D3-E8C4-685F4E39D7E3}"/>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32A3414A-31CC-524B-7895-A89F7191BFBF}"/>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3DDA26B-9B86-1454-ED7F-0844AAF3D9EC}"/>
              </a:ext>
            </a:extLst>
          </p:cNvPr>
          <p:cNvSpPr>
            <a:spLocks noGrp="1"/>
          </p:cNvSpPr>
          <p:nvPr>
            <p:ph type="dt" sz="half" idx="10"/>
          </p:nvPr>
        </p:nvSpPr>
        <p:spPr/>
        <p:txBody>
          <a:bodyPr/>
          <a:lstStyle/>
          <a:p>
            <a:fld id="{5B75F3FA-3FFC-4BDF-95F7-926A39B1B674}" type="datetimeFigureOut">
              <a:rPr lang="cs-CZ" smtClean="0"/>
              <a:t>19.05.2026</a:t>
            </a:fld>
            <a:endParaRPr lang="cs-CZ"/>
          </a:p>
        </p:txBody>
      </p:sp>
      <p:sp>
        <p:nvSpPr>
          <p:cNvPr id="6" name="Zástupný symbol pro zápatí 5">
            <a:extLst>
              <a:ext uri="{FF2B5EF4-FFF2-40B4-BE49-F238E27FC236}">
                <a16:creationId xmlns:a16="http://schemas.microsoft.com/office/drawing/2014/main" id="{FB2C6603-3D09-2DD7-7F21-BF54E6F6F99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457D19F-A2F4-D02A-2B9E-2A01B918E74B}"/>
              </a:ext>
            </a:extLst>
          </p:cNvPr>
          <p:cNvSpPr>
            <a:spLocks noGrp="1"/>
          </p:cNvSpPr>
          <p:nvPr>
            <p:ph type="sldNum" sz="quarter" idx="12"/>
          </p:nvPr>
        </p:nvSpPr>
        <p:spPr/>
        <p:txBody>
          <a:bodyPr/>
          <a:lstStyle/>
          <a:p>
            <a:fld id="{A8FF5A00-E340-41CC-AF92-1C018963F279}" type="slidenum">
              <a:rPr lang="cs-CZ" smtClean="0"/>
              <a:t>‹#›</a:t>
            </a:fld>
            <a:endParaRPr lang="cs-CZ"/>
          </a:p>
        </p:txBody>
      </p:sp>
    </p:spTree>
    <p:extLst>
      <p:ext uri="{BB962C8B-B14F-4D97-AF65-F5344CB8AC3E}">
        <p14:creationId xmlns:p14="http://schemas.microsoft.com/office/powerpoint/2010/main" val="3194179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CD5B48-F24D-2EA0-7C2B-B0C01F7C0F4E}"/>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7B6563D4-4E3B-49B2-0208-BE1941640B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51F8F59B-2068-B9F4-2372-DD14281CBAB1}"/>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26C43EF4-36F3-5055-38E3-9E6B403756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DCDB1C6E-BA89-FDDE-4414-886468F5120D}"/>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97E529BA-C69C-CC3A-4A9E-978CCBDFAE0D}"/>
              </a:ext>
            </a:extLst>
          </p:cNvPr>
          <p:cNvSpPr>
            <a:spLocks noGrp="1"/>
          </p:cNvSpPr>
          <p:nvPr>
            <p:ph type="dt" sz="half" idx="10"/>
          </p:nvPr>
        </p:nvSpPr>
        <p:spPr/>
        <p:txBody>
          <a:bodyPr/>
          <a:lstStyle/>
          <a:p>
            <a:fld id="{5B75F3FA-3FFC-4BDF-95F7-926A39B1B674}" type="datetimeFigureOut">
              <a:rPr lang="cs-CZ" smtClean="0"/>
              <a:t>19.05.2026</a:t>
            </a:fld>
            <a:endParaRPr lang="cs-CZ"/>
          </a:p>
        </p:txBody>
      </p:sp>
      <p:sp>
        <p:nvSpPr>
          <p:cNvPr id="8" name="Zástupný symbol pro zápatí 7">
            <a:extLst>
              <a:ext uri="{FF2B5EF4-FFF2-40B4-BE49-F238E27FC236}">
                <a16:creationId xmlns:a16="http://schemas.microsoft.com/office/drawing/2014/main" id="{81C97F5A-076B-3D00-2B06-F2412F90747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7752FCD-4F53-90E2-A294-C6E455616A3F}"/>
              </a:ext>
            </a:extLst>
          </p:cNvPr>
          <p:cNvSpPr>
            <a:spLocks noGrp="1"/>
          </p:cNvSpPr>
          <p:nvPr>
            <p:ph type="sldNum" sz="quarter" idx="12"/>
          </p:nvPr>
        </p:nvSpPr>
        <p:spPr/>
        <p:txBody>
          <a:bodyPr/>
          <a:lstStyle/>
          <a:p>
            <a:fld id="{A8FF5A00-E340-41CC-AF92-1C018963F279}" type="slidenum">
              <a:rPr lang="cs-CZ" smtClean="0"/>
              <a:t>‹#›</a:t>
            </a:fld>
            <a:endParaRPr lang="cs-CZ"/>
          </a:p>
        </p:txBody>
      </p:sp>
    </p:spTree>
    <p:extLst>
      <p:ext uri="{BB962C8B-B14F-4D97-AF65-F5344CB8AC3E}">
        <p14:creationId xmlns:p14="http://schemas.microsoft.com/office/powerpoint/2010/main" val="274062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C28284-2100-D160-356B-8B4634F5E62E}"/>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3B90D8DB-7476-B73B-3BA8-E5E6E48B749C}"/>
              </a:ext>
            </a:extLst>
          </p:cNvPr>
          <p:cNvSpPr>
            <a:spLocks noGrp="1"/>
          </p:cNvSpPr>
          <p:nvPr>
            <p:ph type="dt" sz="half" idx="10"/>
          </p:nvPr>
        </p:nvSpPr>
        <p:spPr/>
        <p:txBody>
          <a:bodyPr/>
          <a:lstStyle/>
          <a:p>
            <a:fld id="{5B75F3FA-3FFC-4BDF-95F7-926A39B1B674}" type="datetimeFigureOut">
              <a:rPr lang="cs-CZ" smtClean="0"/>
              <a:t>19.05.2026</a:t>
            </a:fld>
            <a:endParaRPr lang="cs-CZ"/>
          </a:p>
        </p:txBody>
      </p:sp>
      <p:sp>
        <p:nvSpPr>
          <p:cNvPr id="4" name="Zástupný symbol pro zápatí 3">
            <a:extLst>
              <a:ext uri="{FF2B5EF4-FFF2-40B4-BE49-F238E27FC236}">
                <a16:creationId xmlns:a16="http://schemas.microsoft.com/office/drawing/2014/main" id="{6C14C034-3022-EDEE-19FE-E581ECEC099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666E8228-E17D-922C-BDE3-3E842BC7336B}"/>
              </a:ext>
            </a:extLst>
          </p:cNvPr>
          <p:cNvSpPr>
            <a:spLocks noGrp="1"/>
          </p:cNvSpPr>
          <p:nvPr>
            <p:ph type="sldNum" sz="quarter" idx="12"/>
          </p:nvPr>
        </p:nvSpPr>
        <p:spPr/>
        <p:txBody>
          <a:bodyPr/>
          <a:lstStyle/>
          <a:p>
            <a:fld id="{A8FF5A00-E340-41CC-AF92-1C018963F279}" type="slidenum">
              <a:rPr lang="cs-CZ" smtClean="0"/>
              <a:t>‹#›</a:t>
            </a:fld>
            <a:endParaRPr lang="cs-CZ"/>
          </a:p>
        </p:txBody>
      </p:sp>
    </p:spTree>
    <p:extLst>
      <p:ext uri="{BB962C8B-B14F-4D97-AF65-F5344CB8AC3E}">
        <p14:creationId xmlns:p14="http://schemas.microsoft.com/office/powerpoint/2010/main" val="2907037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12FF85E-5DD2-29A1-160A-DCCF7D889364}"/>
              </a:ext>
            </a:extLst>
          </p:cNvPr>
          <p:cNvSpPr>
            <a:spLocks noGrp="1"/>
          </p:cNvSpPr>
          <p:nvPr>
            <p:ph type="dt" sz="half" idx="10"/>
          </p:nvPr>
        </p:nvSpPr>
        <p:spPr/>
        <p:txBody>
          <a:bodyPr/>
          <a:lstStyle/>
          <a:p>
            <a:fld id="{5B75F3FA-3FFC-4BDF-95F7-926A39B1B674}" type="datetimeFigureOut">
              <a:rPr lang="cs-CZ" smtClean="0"/>
              <a:t>19.05.2026</a:t>
            </a:fld>
            <a:endParaRPr lang="cs-CZ"/>
          </a:p>
        </p:txBody>
      </p:sp>
      <p:sp>
        <p:nvSpPr>
          <p:cNvPr id="3" name="Zástupný symbol pro zápatí 2">
            <a:extLst>
              <a:ext uri="{FF2B5EF4-FFF2-40B4-BE49-F238E27FC236}">
                <a16:creationId xmlns:a16="http://schemas.microsoft.com/office/drawing/2014/main" id="{B9FF5ADE-60DB-D530-3E4D-038DE4B373B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E0F003A3-80FB-E3C5-72C3-7253F1006AD9}"/>
              </a:ext>
            </a:extLst>
          </p:cNvPr>
          <p:cNvSpPr>
            <a:spLocks noGrp="1"/>
          </p:cNvSpPr>
          <p:nvPr>
            <p:ph type="sldNum" sz="quarter" idx="12"/>
          </p:nvPr>
        </p:nvSpPr>
        <p:spPr/>
        <p:txBody>
          <a:bodyPr/>
          <a:lstStyle/>
          <a:p>
            <a:fld id="{A8FF5A00-E340-41CC-AF92-1C018963F279}" type="slidenum">
              <a:rPr lang="cs-CZ" smtClean="0"/>
              <a:t>‹#›</a:t>
            </a:fld>
            <a:endParaRPr lang="cs-CZ"/>
          </a:p>
        </p:txBody>
      </p:sp>
    </p:spTree>
    <p:extLst>
      <p:ext uri="{BB962C8B-B14F-4D97-AF65-F5344CB8AC3E}">
        <p14:creationId xmlns:p14="http://schemas.microsoft.com/office/powerpoint/2010/main" val="3045264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C95A2D-A358-F162-89D5-C8D605DE9CD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D96E4B7-DFDC-96F4-FDA0-1F87F8ADEB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2B354843-5DF7-E53C-D820-795F920126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ABB3C41-BB0B-D915-B8AE-E89065A1BD60}"/>
              </a:ext>
            </a:extLst>
          </p:cNvPr>
          <p:cNvSpPr>
            <a:spLocks noGrp="1"/>
          </p:cNvSpPr>
          <p:nvPr>
            <p:ph type="dt" sz="half" idx="10"/>
          </p:nvPr>
        </p:nvSpPr>
        <p:spPr/>
        <p:txBody>
          <a:bodyPr/>
          <a:lstStyle/>
          <a:p>
            <a:fld id="{5B75F3FA-3FFC-4BDF-95F7-926A39B1B674}" type="datetimeFigureOut">
              <a:rPr lang="cs-CZ" smtClean="0"/>
              <a:t>19.05.2026</a:t>
            </a:fld>
            <a:endParaRPr lang="cs-CZ"/>
          </a:p>
        </p:txBody>
      </p:sp>
      <p:sp>
        <p:nvSpPr>
          <p:cNvPr id="6" name="Zástupný symbol pro zápatí 5">
            <a:extLst>
              <a:ext uri="{FF2B5EF4-FFF2-40B4-BE49-F238E27FC236}">
                <a16:creationId xmlns:a16="http://schemas.microsoft.com/office/drawing/2014/main" id="{44B66D9A-45F7-D329-B763-E72D5708B14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7696D20-85C3-599E-0C77-C1EB86F47BBA}"/>
              </a:ext>
            </a:extLst>
          </p:cNvPr>
          <p:cNvSpPr>
            <a:spLocks noGrp="1"/>
          </p:cNvSpPr>
          <p:nvPr>
            <p:ph type="sldNum" sz="quarter" idx="12"/>
          </p:nvPr>
        </p:nvSpPr>
        <p:spPr/>
        <p:txBody>
          <a:bodyPr/>
          <a:lstStyle/>
          <a:p>
            <a:fld id="{A8FF5A00-E340-41CC-AF92-1C018963F279}" type="slidenum">
              <a:rPr lang="cs-CZ" smtClean="0"/>
              <a:t>‹#›</a:t>
            </a:fld>
            <a:endParaRPr lang="cs-CZ"/>
          </a:p>
        </p:txBody>
      </p:sp>
    </p:spTree>
    <p:extLst>
      <p:ext uri="{BB962C8B-B14F-4D97-AF65-F5344CB8AC3E}">
        <p14:creationId xmlns:p14="http://schemas.microsoft.com/office/powerpoint/2010/main" val="3599570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2AE5EA-B1BB-B1CC-CE05-97566854F93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880847CB-1DAE-5795-EA27-05A30663EA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08C93D77-F3B1-8E92-9DED-9E29BDBD94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0FBF6E6-BD63-2E94-655F-88585171C97C}"/>
              </a:ext>
            </a:extLst>
          </p:cNvPr>
          <p:cNvSpPr>
            <a:spLocks noGrp="1"/>
          </p:cNvSpPr>
          <p:nvPr>
            <p:ph type="dt" sz="half" idx="10"/>
          </p:nvPr>
        </p:nvSpPr>
        <p:spPr/>
        <p:txBody>
          <a:bodyPr/>
          <a:lstStyle/>
          <a:p>
            <a:fld id="{5B75F3FA-3FFC-4BDF-95F7-926A39B1B674}" type="datetimeFigureOut">
              <a:rPr lang="cs-CZ" smtClean="0"/>
              <a:t>19.05.2026</a:t>
            </a:fld>
            <a:endParaRPr lang="cs-CZ"/>
          </a:p>
        </p:txBody>
      </p:sp>
      <p:sp>
        <p:nvSpPr>
          <p:cNvPr id="6" name="Zástupný symbol pro zápatí 5">
            <a:extLst>
              <a:ext uri="{FF2B5EF4-FFF2-40B4-BE49-F238E27FC236}">
                <a16:creationId xmlns:a16="http://schemas.microsoft.com/office/drawing/2014/main" id="{4BA47260-5B80-6C81-C83A-C3CA91DA232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0AB1067-96A0-A0B3-EA95-3DC420521466}"/>
              </a:ext>
            </a:extLst>
          </p:cNvPr>
          <p:cNvSpPr>
            <a:spLocks noGrp="1"/>
          </p:cNvSpPr>
          <p:nvPr>
            <p:ph type="sldNum" sz="quarter" idx="12"/>
          </p:nvPr>
        </p:nvSpPr>
        <p:spPr/>
        <p:txBody>
          <a:bodyPr/>
          <a:lstStyle/>
          <a:p>
            <a:fld id="{A8FF5A00-E340-41CC-AF92-1C018963F279}" type="slidenum">
              <a:rPr lang="cs-CZ" smtClean="0"/>
              <a:t>‹#›</a:t>
            </a:fld>
            <a:endParaRPr lang="cs-CZ"/>
          </a:p>
        </p:txBody>
      </p:sp>
    </p:spTree>
    <p:extLst>
      <p:ext uri="{BB962C8B-B14F-4D97-AF65-F5344CB8AC3E}">
        <p14:creationId xmlns:p14="http://schemas.microsoft.com/office/powerpoint/2010/main" val="3405358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878FF0D-B8FD-A61E-83EA-11B0AA8071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3E2EB9A1-BABD-9852-E9E6-7EB8837EE2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2BF3F7F-94CF-CB60-8430-529D2C6D30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75F3FA-3FFC-4BDF-95F7-926A39B1B674}" type="datetimeFigureOut">
              <a:rPr lang="cs-CZ" smtClean="0"/>
              <a:t>19.05.2026</a:t>
            </a:fld>
            <a:endParaRPr lang="cs-CZ"/>
          </a:p>
        </p:txBody>
      </p:sp>
      <p:sp>
        <p:nvSpPr>
          <p:cNvPr id="5" name="Zástupný symbol pro zápatí 4">
            <a:extLst>
              <a:ext uri="{FF2B5EF4-FFF2-40B4-BE49-F238E27FC236}">
                <a16:creationId xmlns:a16="http://schemas.microsoft.com/office/drawing/2014/main" id="{69EED69D-2EFC-F6C1-9608-187FC81256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BF6CCF95-0764-0380-D2D5-998C5BB671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FF5A00-E340-41CC-AF92-1C018963F279}" type="slidenum">
              <a:rPr lang="cs-CZ" smtClean="0"/>
              <a:t>‹#›</a:t>
            </a:fld>
            <a:endParaRPr lang="cs-CZ"/>
          </a:p>
        </p:txBody>
      </p:sp>
    </p:spTree>
    <p:extLst>
      <p:ext uri="{BB962C8B-B14F-4D97-AF65-F5344CB8AC3E}">
        <p14:creationId xmlns:p14="http://schemas.microsoft.com/office/powerpoint/2010/main" val="4030236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4B6E92-5B7F-8C72-893F-F5444D37F001}"/>
              </a:ext>
            </a:extLst>
          </p:cNvPr>
          <p:cNvSpPr>
            <a:spLocks noGrp="1"/>
          </p:cNvSpPr>
          <p:nvPr>
            <p:ph type="ctrTitle"/>
          </p:nvPr>
        </p:nvSpPr>
        <p:spPr>
          <a:xfrm>
            <a:off x="1601585" y="1975803"/>
            <a:ext cx="9144000" cy="2387600"/>
          </a:xfrm>
        </p:spPr>
        <p:txBody>
          <a:bodyPr>
            <a:normAutofit fontScale="90000"/>
          </a:bodyPr>
          <a:lstStyle/>
          <a:p>
            <a:r>
              <a:rPr lang="ru-RU" dirty="0"/>
              <a:t>Грамматика JCII</a:t>
            </a:r>
            <a:br>
              <a:rPr lang="ru-RU" dirty="0"/>
            </a:br>
            <a:r>
              <a:rPr lang="ru-RU" dirty="0"/>
              <a:t>Упражнения на повторение</a:t>
            </a:r>
            <a:br>
              <a:rPr lang="ru-RU" dirty="0"/>
            </a:br>
            <a:endParaRPr lang="cs-CZ" dirty="0"/>
          </a:p>
        </p:txBody>
      </p:sp>
    </p:spTree>
    <p:extLst>
      <p:ext uri="{BB962C8B-B14F-4D97-AF65-F5344CB8AC3E}">
        <p14:creationId xmlns:p14="http://schemas.microsoft.com/office/powerpoint/2010/main" val="2362872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F93AA1D-3692-E8E1-84E4-4C79FF9616FA}"/>
              </a:ext>
            </a:extLst>
          </p:cNvPr>
          <p:cNvSpPr txBox="1"/>
          <p:nvPr/>
        </p:nvSpPr>
        <p:spPr>
          <a:xfrm>
            <a:off x="612371" y="633464"/>
            <a:ext cx="10967258" cy="5222648"/>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Дополните форму сравнительной степени</a:t>
            </a:r>
          </a:p>
          <a:p>
            <a:pPr algn="just">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kern="100" dirty="0">
                <a:effectLst/>
                <a:latin typeface="Arial" panose="020B0604020202020204" pitchFamily="34" charset="0"/>
                <a:ea typeface="DengXian" panose="02010600030101010101" pitchFamily="2" charset="-122"/>
                <a:cs typeface="Arial" panose="020B0604020202020204" pitchFamily="34" charset="0"/>
              </a:rPr>
              <a:t>1. Наш новый проект намного (успешный), чем прошлый. 2. Эта задача почему-то оказалась (простой) предыдущей. 3. Мой новый начальник (молодой) прежнего на пять лет. 4. В этом году зима в Праге была гораздо (мягкий), чем в прошлом. 5. Новая версия операционной системы (безопасный) старой. 6. Здоровье всегда (важный) денег и карьеры. 7. Текст этого контракта намного (короткий), чем мы думали. 8. Графика в новой компьютерной игре стала значительно (реалистичный) благодаря ИИ. 9. Экран этого планшета (широкий) экрана моего старого телефона. 10. Вопросы на сегодняшнем экзамене были гораздо (сложный) вчерашних. 11. Наша новая квартира находится (близкий) к центру города, чем старая. 12. Этот новый метод программирования (эффективный) традиционного.13. Сегодня на улице было гораздо (тихий), чем в прошлые выходные. 14. Веб-дизайнер сделал шрифт на сайте немного (крупный). 15. Атмосфера в коворкинге обычно (спокойный) офисной.</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2211639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9986788-7CBE-321C-3915-259D51D2E945}"/>
              </a:ext>
            </a:extLst>
          </p:cNvPr>
          <p:cNvSpPr txBox="1"/>
          <p:nvPr/>
        </p:nvSpPr>
        <p:spPr>
          <a:xfrm>
            <a:off x="166255" y="55220"/>
            <a:ext cx="11826240" cy="6489662"/>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Задание №8</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Дополните форму превосходной степени</a:t>
            </a:r>
          </a:p>
          <a:p>
            <a:pPr algn="just">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А </a:t>
            </a:r>
            <a:r>
              <a:rPr lang="ru-RU" sz="2000" kern="100" dirty="0">
                <a:effectLst/>
                <a:latin typeface="Arial" panose="020B0604020202020204" pitchFamily="34" charset="0"/>
                <a:ea typeface="DengXian" panose="02010600030101010101" pitchFamily="2" charset="-122"/>
                <a:cs typeface="Arial" panose="020B0604020202020204" pitchFamily="34" charset="0"/>
              </a:rPr>
              <a:t>1. Наша компания использует (высокий) технологии на рынке. 2. Это была (сложная) задача за весь период моей стажировки. 3. Мы забронировали места в (хороший) отеле города. 4. Наш руководитель выбрал (эффективный) метод решения проблемы. 5. Мы договорились о встрече на (ближняя) станции метро. 6. Мой коллега купил себе ноутбук с (мощный) процессором. 7. Инвесторы вложили деньги в (перспективный) стартап этого года. 8. Разработчики исправили ошибки в (важная) части программного кода. 9. Мы пользуемся услугами (надёжный) провайдера в стране. 10. Эта онлайн-платформа предлагает курсы по (низкие) ценам.</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В</a:t>
            </a:r>
            <a:r>
              <a:rPr lang="ru-RU" sz="2000" kern="100" dirty="0">
                <a:effectLst/>
                <a:latin typeface="Arial" panose="020B0604020202020204" pitchFamily="34" charset="0"/>
                <a:ea typeface="DengXian" panose="02010600030101010101" pitchFamily="2" charset="-122"/>
                <a:cs typeface="Arial" panose="020B0604020202020204" pitchFamily="34" charset="0"/>
              </a:rPr>
              <a:t> 1. Эта площадь (широкий) в нашем городе. 2. Новый метод программирования (точный). 3. Этот стартап (перспективный) в нашей стране. 4. Наша новая задача (сложная) за всю стажировку. 5. Эта станция метро (ближняя) к нашему офису. 6. Новый процессор в ноутбуке коллеги (мощный). 7. Этот инструмент для веб-дизайнеров (эффективный). 8. Программный код на этой странице (важный). 9. Цены на этой онлайн-платформе (низкие). 10. Этот этаж в бизнес-центре (верхний). 11. Требования этих пользователей (высокие). 12. Улицы исторического центра Праги (красивые). 13. Этот молодой программист (молодой) в нашей команде.</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1263474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F05A7FC-67A3-5EE9-A58E-D7B0A51B40D1}"/>
              </a:ext>
            </a:extLst>
          </p:cNvPr>
          <p:cNvSpPr txBox="1"/>
          <p:nvPr/>
        </p:nvSpPr>
        <p:spPr>
          <a:xfrm>
            <a:off x="393468" y="168963"/>
            <a:ext cx="11294226" cy="6387069"/>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Задание №9</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Выберите правильный глагол движения</a:t>
            </a:r>
          </a:p>
          <a:p>
            <a:pPr algn="just">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kern="100" dirty="0">
                <a:effectLst/>
                <a:latin typeface="Arial" panose="020B0604020202020204" pitchFamily="34" charset="0"/>
                <a:ea typeface="DengXian" panose="02010600030101010101" pitchFamily="2" charset="-122"/>
                <a:cs typeface="Arial" panose="020B0604020202020204" pitchFamily="34" charset="0"/>
              </a:rPr>
              <a:t>1. Привет! Где вы? — Мы уже (идти / ходить) к театру, скоро будем на месте. 2. В молодости мои родители часто (ехать / ездить) в горы на поезде. 3. По субботам бабушка обычно (идти / ходить) на местный фермерский рынок. 4. Извини, я не слышал звонка, потому что в этот момент (ехать / ездить) в метро. 5. Наша команда раз в месяц (ехать / ездить) в главный офис на стратегическую сессию. 6. Осторожно, по тротуару на большой скорости (ехать / ездить) парень на электросамокате. 7. Мы с друзьями иногда (идти / ходить) на вечерние киносеансы по выходным. 8. Куда эти менеджеры (идти / ходить) с такими большими папками документов? 9. Шеф сказал, что в следующем месяце он (ехать / ездить) в командировку в Берлин. 10. Из-за сильных пробок такси по этой улице сегодня практически не (ехать / ездить). 11. Наш системный администратор никогда не (ехать / ездить) на работу на машине. 12. Посмотри, какие красивые птицы (идти / ходить) по берегу озера! 13. Ты сейчас (идти / ходить) в магазин? Купи, пожалуйста, минеральную воду. 14. Мой дедушка каждое утро (идти / ходить) на прогулку в парк для здоровья. 15. На этой фотографии видно, как мы (ехать / ездить) на велосипедах вдоль реки.</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2426533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C17B45ED-451F-9A83-9CD0-55CCB5C986E6}"/>
              </a:ext>
            </a:extLst>
          </p:cNvPr>
          <p:cNvSpPr txBox="1"/>
          <p:nvPr/>
        </p:nvSpPr>
        <p:spPr>
          <a:xfrm>
            <a:off x="121920" y="155284"/>
            <a:ext cx="11859491" cy="6432530"/>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Задание №10. Дополните ПРИСТАВОЧНЫЕ глаголы движения по смыслу</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Например: Курьер службы доставки аккуратно (нести) тяжелую коробку до квартиры на третьем этаже. → донес</a:t>
            </a:r>
          </a:p>
          <a:p>
            <a:pPr algn="just">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buNone/>
            </a:pPr>
            <a:r>
              <a:rPr lang="ru-RU" sz="2000" dirty="0">
                <a:effectLst/>
                <a:latin typeface="Arial" panose="020B0604020202020204" pitchFamily="34" charset="0"/>
                <a:ea typeface="DengXian" panose="02010600030101010101" pitchFamily="2" charset="-122"/>
                <a:cs typeface="Arial" panose="020B0604020202020204" pitchFamily="34" charset="0"/>
              </a:rPr>
              <a:t>1. Наш самолёт успешно (лететь) в аэропорт Праги точно по расписанию. 2. Коллега на минуту (идти) из кабинета, чтобы ответить на важный звонок. 3. Осторожно, не нужно (бегать) дорогу на красный свет! 4. Курьер уже (ехать) до нашего офиса и сейчас ждёт вас на ресепшене. 5. Мы решили (идти) в кафе по пути домой, чтобы выпить по чашке кофе. 6. Инвесторы из Германии (ехать) обратно в Берлин вчера вечером. 7. Спортсмен очень быстро (плыть) эту широкую реку. 8. Пожалуйста, (нести) этот старый монитор из комнаты, он больше не нужен. 9. Из-за сильного шторма корабль не смог (плыть) от берега вовремя. 10. Студенты тихо (идти) в лекционную аудиторию, так как профессор уже начал занятие. 11. Наша компания (ехать) в новый современный офис на прошлой неделе. 12. Птица (лететь) в открытое окно и сильно напугала уборщиц. 13. Извините, я случайно (ехать) нужную остановку автобуса и теперь опаздываю. 14. Когда мы (ходить) к зданию университета, начался сильный дождь. 15. Веб-разработчик устал от работы и решил немного (бегать) в парке. 16. Извините, я должен на секунду (ходить) из этого созвона, мне звонят в дверь. 17. Почтовый грузовик уже (ехать) к нашему складу и начал разгрузку товаров. 18. Этот известный марафонец легко (бежать) всю дистанцию до самого финиша. 19. Наша кошка испугалась пылесоса и быстро (бегать) из комнаты.</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2895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C4B31865-1C2B-26ED-7EBD-D6E57042A281}"/>
              </a:ext>
            </a:extLst>
          </p:cNvPr>
          <p:cNvSpPr txBox="1"/>
          <p:nvPr/>
        </p:nvSpPr>
        <p:spPr>
          <a:xfrm>
            <a:off x="482137" y="598638"/>
            <a:ext cx="11011593" cy="4971297"/>
          </a:xfrm>
          <a:prstGeom prst="rect">
            <a:avLst/>
          </a:prstGeom>
          <a:noFill/>
        </p:spPr>
        <p:txBody>
          <a:bodyPr wrap="square">
            <a:spAutoFit/>
          </a:bodyPr>
          <a:lstStyle/>
          <a:p>
            <a:pPr>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Задание №1</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Дополните прилагательные в правильной форме</a:t>
            </a:r>
          </a:p>
          <a:p>
            <a:pPr>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kern="100" dirty="0">
                <a:effectLst/>
                <a:latin typeface="Arial" panose="020B0604020202020204" pitchFamily="34" charset="0"/>
                <a:ea typeface="DengXian" panose="02010600030101010101" pitchFamily="2" charset="-122"/>
                <a:cs typeface="Arial" panose="020B0604020202020204" pitchFamily="34" charset="0"/>
              </a:rPr>
              <a:t>1. Мы с нетерпением ждём (весенний) каникул. 2. Вчера мы ужинали в (домашний) атмосфере. 3. Они долго спорили о (вчерашний) матче. 4. К (следующий) субботе проект должен быть готов. 5. За (синий) морем лежал необитаемый остров. 6. В (горячий) чае растворилось много сахара. 7. Из-за (сильный) шторма корабли не вышли в море. 8. Мы восхищались (искренний) реакцией детей. 9. Пассажиры подошли к (международный) терминалу. 10. Экскурсовод подробно рассказал о (древний) кремле. 11. Под (чужой) постами о каникулах всегда больше комментариев. 12. По (местный) законам здесь нельзя шуметь после десяти вечера. 13. Перед (важный) собеседованием он очень волновался.14. В (новый) расписании уроков появились изменения. 15. По (старый) традициям гостей встречают хлебом и солью.</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205281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6E1E8DE-BDE4-44CC-8D9F-4CE4FD8845A3}"/>
              </a:ext>
            </a:extLst>
          </p:cNvPr>
          <p:cNvSpPr txBox="1"/>
          <p:nvPr/>
        </p:nvSpPr>
        <p:spPr>
          <a:xfrm>
            <a:off x="232755" y="232757"/>
            <a:ext cx="11565775" cy="6033126"/>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Задание №2</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Переведите на русский. Обратите внимание на склонение мягких и твердых прилагательных</a:t>
            </a:r>
          </a:p>
          <a:p>
            <a:pPr algn="just">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kern="100" dirty="0">
                <a:effectLst/>
                <a:latin typeface="Arial" panose="020B0604020202020204" pitchFamily="34" charset="0"/>
                <a:ea typeface="DengXian" panose="02010600030101010101" pitchFamily="2" charset="-122"/>
                <a:cs typeface="Arial" panose="020B0604020202020204" pitchFamily="34" charset="0"/>
              </a:rPr>
              <a:t>1. </a:t>
            </a:r>
            <a:r>
              <a:rPr lang="cs-CZ" sz="2000" kern="100" dirty="0">
                <a:effectLst/>
                <a:latin typeface="Arial" panose="020B0604020202020204" pitchFamily="34" charset="0"/>
                <a:ea typeface="DengXian" panose="02010600030101010101" pitchFamily="2" charset="-122"/>
                <a:cs typeface="Arial" panose="020B0604020202020204" pitchFamily="34" charset="0"/>
              </a:rPr>
              <a:t>Na stole ležela tlustá kniha s krásnou červenou obálkou. </a:t>
            </a:r>
            <a:r>
              <a:rPr lang="pl-PL" sz="2000" kern="100" dirty="0">
                <a:effectLst/>
                <a:latin typeface="Arial" panose="020B0604020202020204" pitchFamily="34" charset="0"/>
                <a:ea typeface="DengXian" panose="02010600030101010101" pitchFamily="2" charset="-122"/>
                <a:cs typeface="Arial" panose="020B0604020202020204" pitchFamily="34" charset="0"/>
              </a:rPr>
              <a:t>2. </a:t>
            </a:r>
            <a:r>
              <a:rPr lang="cs-CZ" sz="2000" kern="100" dirty="0">
                <a:effectLst/>
                <a:latin typeface="Arial" panose="020B0604020202020204" pitchFamily="34" charset="0"/>
                <a:ea typeface="DengXian" panose="02010600030101010101" pitchFamily="2" charset="-122"/>
                <a:cs typeface="Arial" panose="020B0604020202020204" pitchFamily="34" charset="0"/>
              </a:rPr>
              <a:t>Bez tvé pomoci bychom ten těžký úkol nesplnili. </a:t>
            </a:r>
            <a:r>
              <a:rPr lang="pl-PL" sz="2000" kern="100" dirty="0">
                <a:effectLst/>
                <a:latin typeface="Arial" panose="020B0604020202020204" pitchFamily="34" charset="0"/>
                <a:ea typeface="DengXian" panose="02010600030101010101" pitchFamily="2" charset="-122"/>
                <a:cs typeface="Arial" panose="020B0604020202020204" pitchFamily="34" charset="0"/>
              </a:rPr>
              <a:t>3. </a:t>
            </a:r>
            <a:r>
              <a:rPr lang="cs-CZ" sz="2000" kern="100" dirty="0">
                <a:effectLst/>
                <a:latin typeface="Arial" panose="020B0604020202020204" pitchFamily="34" charset="0"/>
                <a:ea typeface="DengXian" panose="02010600030101010101" pitchFamily="2" charset="-122"/>
                <a:cs typeface="Arial" panose="020B0604020202020204" pitchFamily="34" charset="0"/>
              </a:rPr>
              <a:t>V tomto moderním obchodě prodávají levné oblečení.</a:t>
            </a:r>
            <a:r>
              <a:rPr lang="pl-PL" sz="2000" kern="100" dirty="0">
                <a:effectLst/>
                <a:latin typeface="Arial" panose="020B0604020202020204" pitchFamily="34" charset="0"/>
                <a:ea typeface="DengXian" panose="02010600030101010101" pitchFamily="2" charset="-122"/>
                <a:cs typeface="Arial" panose="020B0604020202020204" pitchFamily="34" charset="0"/>
              </a:rPr>
              <a:t> 4. </a:t>
            </a:r>
            <a:r>
              <a:rPr lang="cs-CZ" sz="2000" kern="100" dirty="0">
                <a:effectLst/>
                <a:latin typeface="Arial" panose="020B0604020202020204" pitchFamily="34" charset="0"/>
                <a:ea typeface="DengXian" panose="02010600030101010101" pitchFamily="2" charset="-122"/>
                <a:cs typeface="Arial" panose="020B0604020202020204" pitchFamily="34" charset="0"/>
              </a:rPr>
              <a:t>Bydlím v novém domě blízko velkého parku.</a:t>
            </a:r>
            <a:r>
              <a:rPr lang="pl-PL" sz="2000" kern="100" dirty="0">
                <a:effectLst/>
                <a:latin typeface="Arial" panose="020B0604020202020204" pitchFamily="34" charset="0"/>
                <a:ea typeface="DengXian" panose="02010600030101010101" pitchFamily="2" charset="-122"/>
                <a:cs typeface="Arial" panose="020B0604020202020204" pitchFamily="34" charset="0"/>
              </a:rPr>
              <a:t> 5. </a:t>
            </a:r>
            <a:r>
              <a:rPr lang="cs-CZ" sz="2000" kern="100" dirty="0">
                <a:effectLst/>
                <a:latin typeface="Arial" panose="020B0604020202020204" pitchFamily="34" charset="0"/>
                <a:ea typeface="DengXian" panose="02010600030101010101" pitchFamily="2" charset="-122"/>
                <a:cs typeface="Arial" panose="020B0604020202020204" pitchFamily="34" charset="0"/>
              </a:rPr>
              <a:t>Včera jsem potkal starého kamaráda a jeho mladší sestru.</a:t>
            </a:r>
            <a:r>
              <a:rPr lang="pl-PL" sz="2000" kern="100" dirty="0">
                <a:effectLst/>
                <a:latin typeface="Arial" panose="020B0604020202020204" pitchFamily="34" charset="0"/>
                <a:ea typeface="DengXian" panose="02010600030101010101" pitchFamily="2" charset="-122"/>
                <a:cs typeface="Arial" panose="020B0604020202020204" pitchFamily="34" charset="0"/>
              </a:rPr>
              <a:t> 6. </a:t>
            </a:r>
            <a:r>
              <a:rPr lang="cs-CZ" sz="2000" kern="100" dirty="0">
                <a:effectLst/>
                <a:latin typeface="Arial" panose="020B0604020202020204" pitchFamily="34" charset="0"/>
                <a:ea typeface="DengXian" panose="02010600030101010101" pitchFamily="2" charset="-122"/>
                <a:cs typeface="Arial" panose="020B0604020202020204" pitchFamily="34" charset="0"/>
              </a:rPr>
              <a:t>Na jaře rádi nosíme lehké jarní bundy.</a:t>
            </a:r>
            <a:r>
              <a:rPr lang="pl-PL" sz="2000" kern="100" dirty="0">
                <a:effectLst/>
                <a:latin typeface="Arial" panose="020B0604020202020204" pitchFamily="34" charset="0"/>
                <a:ea typeface="DengXian" panose="02010600030101010101" pitchFamily="2" charset="-122"/>
                <a:cs typeface="Arial" panose="020B0604020202020204" pitchFamily="34" charset="0"/>
              </a:rPr>
              <a:t> 7. </a:t>
            </a:r>
            <a:r>
              <a:rPr lang="cs-CZ" sz="2000" kern="100" dirty="0">
                <a:effectLst/>
                <a:latin typeface="Arial" panose="020B0604020202020204" pitchFamily="34" charset="0"/>
                <a:ea typeface="DengXian" panose="02010600030101010101" pitchFamily="2" charset="-122"/>
                <a:cs typeface="Arial" panose="020B0604020202020204" pitchFamily="34" charset="0"/>
              </a:rPr>
              <a:t>Často vzpomínám na naše teplé letní dny u moře.</a:t>
            </a:r>
            <a:r>
              <a:rPr lang="pl-PL" sz="2000" kern="100" dirty="0">
                <a:effectLst/>
                <a:latin typeface="Arial" panose="020B0604020202020204" pitchFamily="34" charset="0"/>
                <a:ea typeface="DengXian" panose="02010600030101010101" pitchFamily="2" charset="-122"/>
                <a:cs typeface="Arial" panose="020B0604020202020204" pitchFamily="34" charset="0"/>
              </a:rPr>
              <a:t> 8. </a:t>
            </a:r>
            <a:r>
              <a:rPr lang="cs-CZ" sz="2000" kern="100" dirty="0">
                <a:effectLst/>
                <a:latin typeface="Arial" panose="020B0604020202020204" pitchFamily="34" charset="0"/>
                <a:ea typeface="DengXian" panose="02010600030101010101" pitchFamily="2" charset="-122"/>
                <a:cs typeface="Arial" panose="020B0604020202020204" pitchFamily="34" charset="0"/>
              </a:rPr>
              <a:t>Koupil jsem ty čerstvé květiny pro svou milovanou maminku.</a:t>
            </a:r>
            <a:r>
              <a:rPr lang="pl-PL" sz="2000" kern="100" dirty="0">
                <a:effectLst/>
                <a:latin typeface="Arial" panose="020B0604020202020204" pitchFamily="34" charset="0"/>
                <a:ea typeface="DengXian" panose="02010600030101010101" pitchFamily="2" charset="-122"/>
                <a:cs typeface="Arial" panose="020B0604020202020204" pitchFamily="34" charset="0"/>
              </a:rPr>
              <a:t> 9. </a:t>
            </a:r>
            <a:r>
              <a:rPr lang="cs-CZ" sz="2000" kern="100" dirty="0">
                <a:effectLst/>
                <a:latin typeface="Arial" panose="020B0604020202020204" pitchFamily="34" charset="0"/>
                <a:ea typeface="DengXian" panose="02010600030101010101" pitchFamily="2" charset="-122"/>
                <a:cs typeface="Arial" panose="020B0604020202020204" pitchFamily="34" charset="0"/>
              </a:rPr>
              <a:t>Na tmavě modrém nebi se objevily první hvězdy.</a:t>
            </a:r>
            <a:r>
              <a:rPr lang="pl-PL" sz="2000" kern="100" dirty="0">
                <a:effectLst/>
                <a:latin typeface="Arial" panose="020B0604020202020204" pitchFamily="34" charset="0"/>
                <a:ea typeface="DengXian" panose="02010600030101010101" pitchFamily="2" charset="-122"/>
                <a:cs typeface="Arial" panose="020B0604020202020204" pitchFamily="34" charset="0"/>
              </a:rPr>
              <a:t> 10. </a:t>
            </a:r>
            <a:r>
              <a:rPr lang="cs-CZ" sz="2000" kern="100" dirty="0">
                <a:effectLst/>
                <a:latin typeface="Arial" panose="020B0604020202020204" pitchFamily="34" charset="0"/>
                <a:ea typeface="DengXian" panose="02010600030101010101" pitchFamily="2" charset="-122"/>
                <a:cs typeface="Arial" panose="020B0604020202020204" pitchFamily="34" charset="0"/>
              </a:rPr>
              <a:t>Vidíš tamty vysoké stromy na kraji lesa?</a:t>
            </a:r>
            <a:r>
              <a:rPr lang="pl-PL" sz="2000" kern="100" dirty="0">
                <a:effectLst/>
                <a:latin typeface="Arial" panose="020B0604020202020204" pitchFamily="34" charset="0"/>
                <a:ea typeface="DengXian" panose="02010600030101010101" pitchFamily="2" charset="-122"/>
                <a:cs typeface="Arial" panose="020B0604020202020204" pitchFamily="34" charset="0"/>
              </a:rPr>
              <a:t> 11. </a:t>
            </a:r>
            <a:r>
              <a:rPr lang="cs-CZ" sz="2000" kern="100" dirty="0">
                <a:effectLst/>
                <a:latin typeface="Arial" panose="020B0604020202020204" pitchFamily="34" charset="0"/>
                <a:ea typeface="DengXian" panose="02010600030101010101" pitchFamily="2" charset="-122"/>
                <a:cs typeface="Arial" panose="020B0604020202020204" pitchFamily="34" charset="0"/>
              </a:rPr>
              <a:t>Píšeme dopis ruskému profesorovi o našem novém projektu.</a:t>
            </a:r>
            <a:r>
              <a:rPr lang="pl-PL" sz="2000" kern="100" dirty="0">
                <a:effectLst/>
                <a:latin typeface="Arial" panose="020B0604020202020204" pitchFamily="34" charset="0"/>
                <a:ea typeface="DengXian" panose="02010600030101010101" pitchFamily="2" charset="-122"/>
                <a:cs typeface="Arial" panose="020B0604020202020204" pitchFamily="34" charset="0"/>
              </a:rPr>
              <a:t> 12. </a:t>
            </a:r>
            <a:r>
              <a:rPr lang="cs-CZ" sz="2000" kern="100" dirty="0">
                <a:effectLst/>
                <a:latin typeface="Arial" panose="020B0604020202020204" pitchFamily="34" charset="0"/>
                <a:ea typeface="DengXian" panose="02010600030101010101" pitchFamily="2" charset="-122"/>
                <a:cs typeface="Arial" panose="020B0604020202020204" pitchFamily="34" charset="0"/>
              </a:rPr>
              <a:t>S kým jsi mluvil o té složité situaci? </a:t>
            </a:r>
            <a:r>
              <a:rPr lang="pl-PL" sz="2000" kern="100" dirty="0">
                <a:effectLst/>
                <a:latin typeface="Arial" panose="020B0604020202020204" pitchFamily="34" charset="0"/>
                <a:ea typeface="DengXian" panose="02010600030101010101" pitchFamily="2" charset="-122"/>
                <a:cs typeface="Arial" panose="020B0604020202020204" pitchFamily="34" charset="0"/>
              </a:rPr>
              <a:t>13. </a:t>
            </a:r>
            <a:r>
              <a:rPr lang="cs-CZ" sz="2000" kern="100" dirty="0">
                <a:effectLst/>
                <a:latin typeface="Arial" panose="020B0604020202020204" pitchFamily="34" charset="0"/>
                <a:ea typeface="DengXian" panose="02010600030101010101" pitchFamily="2" charset="-122"/>
                <a:cs typeface="Arial" panose="020B0604020202020204" pitchFamily="34" charset="0"/>
              </a:rPr>
              <a:t>Nemám rád chladné zimní počasí.</a:t>
            </a:r>
            <a:r>
              <a:rPr lang="pl-PL" sz="2000" kern="100" dirty="0">
                <a:effectLst/>
                <a:latin typeface="Arial" panose="020B0604020202020204" pitchFamily="34" charset="0"/>
                <a:ea typeface="DengXian" panose="02010600030101010101" pitchFamily="2" charset="-122"/>
                <a:cs typeface="Arial" panose="020B0604020202020204" pitchFamily="34" charset="0"/>
              </a:rPr>
              <a:t> 14. </a:t>
            </a:r>
            <a:r>
              <a:rPr lang="cs-CZ" sz="2000" kern="100" dirty="0">
                <a:effectLst/>
                <a:latin typeface="Arial" panose="020B0604020202020204" pitchFamily="34" charset="0"/>
                <a:ea typeface="DengXian" panose="02010600030101010101" pitchFamily="2" charset="-122"/>
                <a:cs typeface="Arial" panose="020B0604020202020204" pitchFamily="34" charset="0"/>
              </a:rPr>
              <a:t>Chci si koupit nový mobilní telefon s dobrým fotoaparátem.</a:t>
            </a:r>
            <a:r>
              <a:rPr lang="pl-PL" sz="2000" kern="100" dirty="0">
                <a:effectLst/>
                <a:latin typeface="Arial" panose="020B0604020202020204" pitchFamily="34" charset="0"/>
                <a:ea typeface="DengXian" panose="02010600030101010101" pitchFamily="2" charset="-122"/>
                <a:cs typeface="Arial" panose="020B0604020202020204" pitchFamily="34" charset="0"/>
              </a:rPr>
              <a:t> 15. </a:t>
            </a:r>
            <a:r>
              <a:rPr lang="cs-CZ" sz="2000" kern="100" dirty="0">
                <a:effectLst/>
                <a:latin typeface="Arial" panose="020B0604020202020204" pitchFamily="34" charset="0"/>
                <a:ea typeface="DengXian" panose="02010600030101010101" pitchFamily="2" charset="-122"/>
                <a:cs typeface="Arial" panose="020B0604020202020204" pitchFamily="34" charset="0"/>
              </a:rPr>
              <a:t>Vždycky si rád dám horký čaj se svěžím citronem.</a:t>
            </a:r>
            <a:r>
              <a:rPr lang="pl-PL" sz="2000" kern="100" dirty="0">
                <a:effectLst/>
                <a:latin typeface="Arial" panose="020B0604020202020204" pitchFamily="34" charset="0"/>
                <a:ea typeface="DengXian" panose="02010600030101010101" pitchFamily="2" charset="-122"/>
                <a:cs typeface="Arial" panose="020B0604020202020204" pitchFamily="34" charset="0"/>
              </a:rPr>
              <a:t> 16. </a:t>
            </a:r>
            <a:r>
              <a:rPr lang="cs-CZ" sz="2000" kern="100" dirty="0">
                <a:effectLst/>
                <a:latin typeface="Arial" panose="020B0604020202020204" pitchFamily="34" charset="0"/>
                <a:ea typeface="DengXian" panose="02010600030101010101" pitchFamily="2" charset="-122"/>
                <a:cs typeface="Arial" panose="020B0604020202020204" pitchFamily="34" charset="0"/>
              </a:rPr>
              <a:t>Mluvil o své zajímavé práci a nových plánech.</a:t>
            </a:r>
            <a:r>
              <a:rPr lang="pl-PL" sz="2000" kern="100" dirty="0">
                <a:effectLst/>
                <a:latin typeface="Arial" panose="020B0604020202020204" pitchFamily="34" charset="0"/>
                <a:ea typeface="DengXian" panose="02010600030101010101" pitchFamily="2" charset="-122"/>
                <a:cs typeface="Arial" panose="020B0604020202020204" pitchFamily="34" charset="0"/>
              </a:rPr>
              <a:t> 17. </a:t>
            </a:r>
            <a:r>
              <a:rPr lang="cs-CZ" sz="2000" kern="100" dirty="0">
                <a:effectLst/>
                <a:latin typeface="Arial" panose="020B0604020202020204" pitchFamily="34" charset="0"/>
                <a:ea typeface="DengXian" panose="02010600030101010101" pitchFamily="2" charset="-122"/>
                <a:cs typeface="Arial" panose="020B0604020202020204" pitchFamily="34" charset="0"/>
              </a:rPr>
              <a:t>Před naším malým hotelem stálo drahé sportovní auto.</a:t>
            </a:r>
            <a:r>
              <a:rPr lang="pl-PL" sz="2000" kern="100" dirty="0">
                <a:effectLst/>
                <a:latin typeface="Arial" panose="020B0604020202020204" pitchFamily="34" charset="0"/>
                <a:ea typeface="DengXian" panose="02010600030101010101" pitchFamily="2" charset="-122"/>
                <a:cs typeface="Arial" panose="020B0604020202020204" pitchFamily="34" charset="0"/>
              </a:rPr>
              <a:t> 18. </a:t>
            </a:r>
            <a:r>
              <a:rPr lang="cs-CZ" sz="2000" kern="100" dirty="0">
                <a:effectLst/>
                <a:latin typeface="Arial" panose="020B0604020202020204" pitchFamily="34" charset="0"/>
                <a:ea typeface="DengXian" panose="02010600030101010101" pitchFamily="2" charset="-122"/>
                <a:cs typeface="Arial" panose="020B0604020202020204" pitchFamily="34" charset="0"/>
              </a:rPr>
              <a:t>Každé ráno piju čerstvé mléko z nedaleké farmy.</a:t>
            </a:r>
            <a:r>
              <a:rPr lang="pl-PL" sz="2000" kern="100" dirty="0">
                <a:effectLst/>
                <a:latin typeface="Arial" panose="020B0604020202020204" pitchFamily="34" charset="0"/>
                <a:ea typeface="DengXian" panose="02010600030101010101" pitchFamily="2" charset="-122"/>
                <a:cs typeface="Arial" panose="020B0604020202020204" pitchFamily="34" charset="0"/>
              </a:rPr>
              <a:t> 19. </a:t>
            </a:r>
            <a:r>
              <a:rPr lang="cs-CZ" sz="2000" kern="100" dirty="0">
                <a:effectLst/>
                <a:latin typeface="Arial" panose="020B0604020202020204" pitchFamily="34" charset="0"/>
                <a:ea typeface="DengXian" panose="02010600030101010101" pitchFamily="2" charset="-122"/>
                <a:cs typeface="Arial" panose="020B0604020202020204" pitchFamily="34" charset="0"/>
              </a:rPr>
              <a:t>Procházeli se po starých pražských ulicích.</a:t>
            </a:r>
            <a:r>
              <a:rPr lang="pl-PL" sz="2000" kern="100" dirty="0">
                <a:effectLst/>
                <a:latin typeface="Arial" panose="020B0604020202020204" pitchFamily="34" charset="0"/>
                <a:ea typeface="DengXian" panose="02010600030101010101" pitchFamily="2" charset="-122"/>
                <a:cs typeface="Arial" panose="020B0604020202020204" pitchFamily="34" charset="0"/>
              </a:rPr>
              <a:t> 20. </a:t>
            </a:r>
            <a:r>
              <a:rPr lang="cs-CZ" sz="2000" kern="100" dirty="0">
                <a:effectLst/>
                <a:latin typeface="Arial" panose="020B0604020202020204" pitchFamily="34" charset="0"/>
                <a:ea typeface="DengXian" panose="02010600030101010101" pitchFamily="2" charset="-122"/>
                <a:cs typeface="Arial" panose="020B0604020202020204" pitchFamily="34" charset="0"/>
              </a:rPr>
              <a:t>Včera jsme se dívali na zajímavý večerní pořad.</a:t>
            </a:r>
            <a:r>
              <a:rPr lang="pl-PL" sz="2000" kern="100" dirty="0">
                <a:effectLst/>
                <a:latin typeface="Arial" panose="020B0604020202020204" pitchFamily="34" charset="0"/>
                <a:ea typeface="DengXian" panose="02010600030101010101" pitchFamily="2" charset="-122"/>
                <a:cs typeface="Arial" panose="020B0604020202020204" pitchFamily="34" charset="0"/>
              </a:rPr>
              <a:t> 21. </a:t>
            </a:r>
            <a:r>
              <a:rPr lang="cs-CZ" sz="2000" kern="100" dirty="0">
                <a:effectLst/>
                <a:latin typeface="Arial" panose="020B0604020202020204" pitchFamily="34" charset="0"/>
                <a:ea typeface="DengXian" panose="02010600030101010101" pitchFamily="2" charset="-122"/>
                <a:cs typeface="Arial" panose="020B0604020202020204" pitchFamily="34" charset="0"/>
              </a:rPr>
              <a:t>Moje babička peče nejlepší domácí koláče. </a:t>
            </a:r>
            <a:r>
              <a:rPr lang="pl-PL" sz="2000" kern="100" dirty="0">
                <a:effectLst/>
                <a:latin typeface="Arial" panose="020B0604020202020204" pitchFamily="34" charset="0"/>
                <a:ea typeface="DengXian" panose="02010600030101010101" pitchFamily="2" charset="-122"/>
                <a:cs typeface="Arial" panose="020B0604020202020204" pitchFamily="34" charset="0"/>
              </a:rPr>
              <a:t>22. </a:t>
            </a:r>
            <a:r>
              <a:rPr lang="cs-CZ" sz="2000" kern="100" dirty="0">
                <a:effectLst/>
                <a:latin typeface="Arial" panose="020B0604020202020204" pitchFamily="34" charset="0"/>
                <a:ea typeface="DengXian" panose="02010600030101010101" pitchFamily="2" charset="-122"/>
                <a:cs typeface="Arial" panose="020B0604020202020204" pitchFamily="34" charset="0"/>
              </a:rPr>
              <a:t>Zapomněl jsem si vzít peněženku z horní kapsy. </a:t>
            </a:r>
          </a:p>
        </p:txBody>
      </p:sp>
    </p:spTree>
    <p:extLst>
      <p:ext uri="{BB962C8B-B14F-4D97-AF65-F5344CB8AC3E}">
        <p14:creationId xmlns:p14="http://schemas.microsoft.com/office/powerpoint/2010/main" val="2778851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B1A3AE9-2847-3AC6-9FF0-FDEE132FC673}"/>
              </a:ext>
            </a:extLst>
          </p:cNvPr>
          <p:cNvSpPr txBox="1"/>
          <p:nvPr/>
        </p:nvSpPr>
        <p:spPr>
          <a:xfrm>
            <a:off x="781396" y="415636"/>
            <a:ext cx="10462953" cy="5325240"/>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Задание №3</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Дополните в правильной форме предмет счета с определением</a:t>
            </a:r>
          </a:p>
          <a:p>
            <a:pPr algn="just">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kern="100" dirty="0">
                <a:effectLst/>
                <a:latin typeface="Arial" panose="020B0604020202020204" pitchFamily="34" charset="0"/>
                <a:ea typeface="DengXian" panose="02010600030101010101" pitchFamily="2" charset="-122"/>
                <a:cs typeface="Arial" panose="020B0604020202020204" pitchFamily="34" charset="0"/>
              </a:rPr>
              <a:t>1. На парковке стояли 3 (новая машина). 2. В аудитории сидят 4 (новый студент). 3. Мы купили 2 (синее кресло). 4. На столе лежали 5 (старая книга). 5. На ветке сидели 3 (маленькая птица). 6. В коридоре стояли 4 (большой шкаф). 7. Около дома росли 2 (высокое дерево). 8. В нашей группе учатся 5 (китайский студент). 9. Для салата нужны 2 (свежий огурец). 10. Строители построили 4 (современное здание). 11. В коробке лежали 3 (зимняя куртка). 12. Мы ждали автобус 5 (долгая минута). 13. На столе стоят 2 (горячий чай). 14. В зоопарке мы видели 3 (домашнее животное). 15. На полке стояли 4 (синяя папка). 16. На скамейке сидела 1 (молодая женщина). 17. Вчера мы прочитали 4 (длинная статья). 18. В этой гостинице было 12 (свободный номер). 19. Фирма закупила 26 (синее кресло). 20. На склад привезли 178 (зимний плащ).</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3878872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4019FBF-B76A-9E71-799C-31FD581643A3}"/>
              </a:ext>
            </a:extLst>
          </p:cNvPr>
          <p:cNvSpPr txBox="1"/>
          <p:nvPr/>
        </p:nvSpPr>
        <p:spPr>
          <a:xfrm>
            <a:off x="1357745" y="770313"/>
            <a:ext cx="8938953" cy="4231928"/>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Задание №4</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Переведите. Обращайте внимание на род существительного</a:t>
            </a:r>
          </a:p>
          <a:p>
            <a:pPr algn="just">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buNone/>
            </a:pPr>
            <a:r>
              <a:rPr lang="pl-PL" sz="2000" dirty="0">
                <a:effectLst/>
                <a:latin typeface="Arial" panose="020B0604020202020204" pitchFamily="34" charset="0"/>
                <a:ea typeface="DengXian" panose="02010600030101010101" pitchFamily="2" charset="-122"/>
                <a:cs typeface="Arial" panose="020B0604020202020204" pitchFamily="34" charset="0"/>
              </a:rPr>
              <a:t>1. </a:t>
            </a:r>
            <a:r>
              <a:rPr lang="cs-CZ" sz="2000" dirty="0">
                <a:effectLst/>
                <a:latin typeface="Arial" panose="020B0604020202020204" pitchFamily="34" charset="0"/>
                <a:ea typeface="DengXian" panose="02010600030101010101" pitchFamily="2" charset="-122"/>
                <a:cs typeface="Arial" panose="020B0604020202020204" pitchFamily="34" charset="0"/>
              </a:rPr>
              <a:t>Na stole ležely 3 nové časopisy.</a:t>
            </a:r>
            <a:r>
              <a:rPr lang="pl-PL" sz="2000" dirty="0">
                <a:effectLst/>
                <a:latin typeface="Arial" panose="020B0604020202020204" pitchFamily="34" charset="0"/>
                <a:ea typeface="DengXian" panose="02010600030101010101" pitchFamily="2" charset="-122"/>
                <a:cs typeface="Arial" panose="020B0604020202020204" pitchFamily="34" charset="0"/>
              </a:rPr>
              <a:t> 2. </a:t>
            </a:r>
            <a:r>
              <a:rPr lang="cs-CZ" sz="2000" dirty="0">
                <a:effectLst/>
                <a:latin typeface="Arial" panose="020B0604020202020204" pitchFamily="34" charset="0"/>
                <a:ea typeface="DengXian" panose="02010600030101010101" pitchFamily="2" charset="-122"/>
                <a:cs typeface="Arial" panose="020B0604020202020204" pitchFamily="34" charset="0"/>
              </a:rPr>
              <a:t>V naší kanceláři pracují 4 mladí tesaři</a:t>
            </a:r>
            <a:r>
              <a:rPr lang="pl-PL" sz="2000" dirty="0">
                <a:effectLst/>
                <a:latin typeface="Arial" panose="020B0604020202020204" pitchFamily="34" charset="0"/>
                <a:ea typeface="DengXian" panose="02010600030101010101" pitchFamily="2" charset="-122"/>
                <a:cs typeface="Arial" panose="020B0604020202020204" pitchFamily="34" charset="0"/>
              </a:rPr>
              <a:t> (</a:t>
            </a:r>
            <a:r>
              <a:rPr lang="ru-RU" sz="2000" dirty="0">
                <a:effectLst/>
                <a:latin typeface="Arial" panose="020B0604020202020204" pitchFamily="34" charset="0"/>
                <a:ea typeface="DengXian" panose="02010600030101010101" pitchFamily="2" charset="-122"/>
                <a:cs typeface="Arial" panose="020B0604020202020204" pitchFamily="34" charset="0"/>
              </a:rPr>
              <a:t>плотник</a:t>
            </a:r>
            <a:r>
              <a:rPr lang="pl-PL" sz="2000" dirty="0">
                <a:effectLst/>
                <a:latin typeface="Arial" panose="020B0604020202020204" pitchFamily="34" charset="0"/>
                <a:ea typeface="DengXian" panose="02010600030101010101" pitchFamily="2" charset="-122"/>
                <a:cs typeface="Arial" panose="020B0604020202020204" pitchFamily="34" charset="0"/>
              </a:rPr>
              <a:t>)</a:t>
            </a:r>
            <a:r>
              <a:rPr lang="cs-CZ" sz="2000" dirty="0">
                <a:effectLst/>
                <a:latin typeface="Arial" panose="020B0604020202020204" pitchFamily="34" charset="0"/>
                <a:ea typeface="DengXian" panose="02010600030101010101" pitchFamily="2" charset="-122"/>
                <a:cs typeface="Arial" panose="020B0604020202020204" pitchFamily="34" charset="0"/>
              </a:rPr>
              <a:t>.</a:t>
            </a:r>
            <a:r>
              <a:rPr lang="pl-PL" sz="2000" dirty="0">
                <a:effectLst/>
                <a:latin typeface="Arial" panose="020B0604020202020204" pitchFamily="34" charset="0"/>
                <a:ea typeface="DengXian" panose="02010600030101010101" pitchFamily="2" charset="-122"/>
                <a:cs typeface="Arial" panose="020B0604020202020204" pitchFamily="34" charset="0"/>
              </a:rPr>
              <a:t> 3. </a:t>
            </a:r>
            <a:r>
              <a:rPr lang="cs-CZ" sz="2000" dirty="0">
                <a:effectLst/>
                <a:latin typeface="Arial" panose="020B0604020202020204" pitchFamily="34" charset="0"/>
                <a:ea typeface="DengXian" panose="02010600030101010101" pitchFamily="2" charset="-122"/>
                <a:cs typeface="Arial" panose="020B0604020202020204" pitchFamily="34" charset="0"/>
              </a:rPr>
              <a:t>Koupili jsme 2 nová křesla do obýváku. </a:t>
            </a:r>
            <a:r>
              <a:rPr lang="pl-PL" sz="2000" dirty="0">
                <a:effectLst/>
                <a:latin typeface="Arial" panose="020B0604020202020204" pitchFamily="34" charset="0"/>
                <a:ea typeface="DengXian" panose="02010600030101010101" pitchFamily="2" charset="-122"/>
                <a:cs typeface="Arial" panose="020B0604020202020204" pitchFamily="34" charset="0"/>
              </a:rPr>
              <a:t>4. </a:t>
            </a:r>
            <a:r>
              <a:rPr lang="cs-CZ" sz="2000" dirty="0">
                <a:effectLst/>
                <a:latin typeface="Arial" panose="020B0604020202020204" pitchFamily="34" charset="0"/>
                <a:ea typeface="DengXian" panose="02010600030101010101" pitchFamily="2" charset="-122"/>
                <a:cs typeface="Arial" panose="020B0604020202020204" pitchFamily="34" charset="0"/>
              </a:rPr>
              <a:t>Viděl jsem na ulici 3 krásné cizinky.</a:t>
            </a:r>
            <a:r>
              <a:rPr lang="pl-PL" sz="2000" dirty="0">
                <a:effectLst/>
                <a:latin typeface="Arial" panose="020B0604020202020204" pitchFamily="34" charset="0"/>
                <a:ea typeface="DengXian" panose="02010600030101010101" pitchFamily="2" charset="-122"/>
                <a:cs typeface="Arial" panose="020B0604020202020204" pitchFamily="34" charset="0"/>
              </a:rPr>
              <a:t> 5. </a:t>
            </a:r>
            <a:r>
              <a:rPr lang="cs-CZ" sz="2000" dirty="0">
                <a:effectLst/>
                <a:latin typeface="Arial" panose="020B0604020202020204" pitchFamily="34" charset="0"/>
                <a:ea typeface="DengXian" panose="02010600030101010101" pitchFamily="2" charset="-122"/>
                <a:cs typeface="Arial" panose="020B0604020202020204" pitchFamily="34" charset="0"/>
              </a:rPr>
              <a:t>V autobuse jeli 2 starší cestující.</a:t>
            </a:r>
            <a:r>
              <a:rPr lang="pl-PL" sz="2000" dirty="0">
                <a:effectLst/>
                <a:latin typeface="Arial" panose="020B0604020202020204" pitchFamily="34" charset="0"/>
                <a:ea typeface="DengXian" panose="02010600030101010101" pitchFamily="2" charset="-122"/>
                <a:cs typeface="Arial" panose="020B0604020202020204" pitchFamily="34" charset="0"/>
              </a:rPr>
              <a:t> 6. </a:t>
            </a:r>
            <a:r>
              <a:rPr lang="cs-CZ" sz="2000" dirty="0">
                <a:effectLst/>
                <a:latin typeface="Arial" panose="020B0604020202020204" pitchFamily="34" charset="0"/>
                <a:ea typeface="DengXian" panose="02010600030101010101" pitchFamily="2" charset="-122"/>
                <a:cs typeface="Arial" panose="020B0604020202020204" pitchFamily="34" charset="0"/>
              </a:rPr>
              <a:t>Na univerzitě přednášejí 4 ruské profesorky.</a:t>
            </a:r>
            <a:r>
              <a:rPr lang="pl-PL" sz="2000" dirty="0">
                <a:effectLst/>
                <a:latin typeface="Arial" panose="020B0604020202020204" pitchFamily="34" charset="0"/>
                <a:ea typeface="DengXian" panose="02010600030101010101" pitchFamily="2" charset="-122"/>
                <a:cs typeface="Arial" panose="020B0604020202020204" pitchFamily="34" charset="0"/>
              </a:rPr>
              <a:t> 7. </a:t>
            </a:r>
            <a:r>
              <a:rPr lang="cs-CZ" sz="2000" dirty="0">
                <a:effectLst/>
                <a:latin typeface="Arial" panose="020B0604020202020204" pitchFamily="34" charset="0"/>
                <a:ea typeface="DengXian" panose="02010600030101010101" pitchFamily="2" charset="-122"/>
                <a:cs typeface="Arial" panose="020B0604020202020204" pitchFamily="34" charset="0"/>
              </a:rPr>
              <a:t>V této uličce jsou pouze 3 moderní budovy.</a:t>
            </a:r>
            <a:r>
              <a:rPr lang="pl-PL" sz="2000" dirty="0">
                <a:effectLst/>
                <a:latin typeface="Arial" panose="020B0604020202020204" pitchFamily="34" charset="0"/>
                <a:ea typeface="DengXian" panose="02010600030101010101" pitchFamily="2" charset="-122"/>
                <a:cs typeface="Arial" panose="020B0604020202020204" pitchFamily="34" charset="0"/>
              </a:rPr>
              <a:t> 8. </a:t>
            </a:r>
            <a:r>
              <a:rPr lang="cs-CZ" sz="2000" dirty="0">
                <a:effectLst/>
                <a:latin typeface="Arial" panose="020B0604020202020204" pitchFamily="34" charset="0"/>
                <a:ea typeface="DengXian" panose="02010600030101010101" pitchFamily="2" charset="-122"/>
                <a:cs typeface="Arial" panose="020B0604020202020204" pitchFamily="34" charset="0"/>
              </a:rPr>
              <a:t>Našel jsem v lese 2 velká houbařská místa.</a:t>
            </a:r>
            <a:r>
              <a:rPr lang="pl-PL" sz="2000" dirty="0">
                <a:effectLst/>
                <a:latin typeface="Arial" panose="020B0604020202020204" pitchFamily="34" charset="0"/>
                <a:ea typeface="DengXian" panose="02010600030101010101" pitchFamily="2" charset="-122"/>
                <a:cs typeface="Arial" panose="020B0604020202020204" pitchFamily="34" charset="0"/>
              </a:rPr>
              <a:t> 9. </a:t>
            </a:r>
            <a:r>
              <a:rPr lang="cs-CZ" sz="2000" dirty="0">
                <a:effectLst/>
                <a:latin typeface="Arial" panose="020B0604020202020204" pitchFamily="34" charset="0"/>
                <a:ea typeface="DengXian" panose="02010600030101010101" pitchFamily="2" charset="-122"/>
                <a:cs typeface="Arial" panose="020B0604020202020204" pitchFamily="34" charset="0"/>
              </a:rPr>
              <a:t>Pro náš projekt potřebujeme 4 zkušené manažery.</a:t>
            </a:r>
            <a:r>
              <a:rPr lang="pl-PL" sz="2000" dirty="0">
                <a:effectLst/>
                <a:latin typeface="Arial" panose="020B0604020202020204" pitchFamily="34" charset="0"/>
                <a:ea typeface="DengXian" panose="02010600030101010101" pitchFamily="2" charset="-122"/>
                <a:cs typeface="Arial" panose="020B0604020202020204" pitchFamily="34" charset="0"/>
              </a:rPr>
              <a:t> 10. </a:t>
            </a:r>
            <a:r>
              <a:rPr lang="cs-CZ" sz="2000" dirty="0">
                <a:effectLst/>
                <a:latin typeface="Arial" panose="020B0604020202020204" pitchFamily="34" charset="0"/>
                <a:ea typeface="DengXian" panose="02010600030101010101" pitchFamily="2" charset="-122"/>
                <a:cs typeface="Arial" panose="020B0604020202020204" pitchFamily="34" charset="0"/>
              </a:rPr>
              <a:t>Na talíři zbyly 3 čerstvé koláče.</a:t>
            </a:r>
            <a:r>
              <a:rPr lang="pl-PL" sz="2000" dirty="0">
                <a:effectLst/>
                <a:latin typeface="Arial" panose="020B0604020202020204" pitchFamily="34" charset="0"/>
                <a:ea typeface="DengXian" panose="02010600030101010101" pitchFamily="2" charset="-122"/>
                <a:cs typeface="Arial" panose="020B0604020202020204" pitchFamily="34" charset="0"/>
              </a:rPr>
              <a:t> 11.</a:t>
            </a:r>
            <a:r>
              <a:rPr lang="cs-CZ" sz="2000" dirty="0">
                <a:effectLst/>
                <a:latin typeface="Arial" panose="020B0604020202020204" pitchFamily="34" charset="0"/>
                <a:ea typeface="DengXian" panose="02010600030101010101" pitchFamily="2" charset="-122"/>
                <a:cs typeface="Arial" panose="020B0604020202020204" pitchFamily="34" charset="0"/>
              </a:rPr>
              <a:t>V kempu stála 2 drahá sportovní auta.</a:t>
            </a:r>
            <a:r>
              <a:rPr lang="pl-PL" sz="2000" dirty="0">
                <a:effectLst/>
                <a:latin typeface="Arial" panose="020B0604020202020204" pitchFamily="34" charset="0"/>
                <a:ea typeface="DengXian" panose="02010600030101010101" pitchFamily="2" charset="-122"/>
                <a:cs typeface="Arial" panose="020B0604020202020204" pitchFamily="34" charset="0"/>
              </a:rPr>
              <a:t> 12. </a:t>
            </a:r>
            <a:r>
              <a:rPr lang="cs-CZ" sz="2000" dirty="0">
                <a:effectLst/>
                <a:latin typeface="Arial" panose="020B0604020202020204" pitchFamily="34" charset="0"/>
                <a:ea typeface="DengXian" panose="02010600030101010101" pitchFamily="2" charset="-122"/>
                <a:cs typeface="Arial" panose="020B0604020202020204" pitchFamily="34" charset="0"/>
              </a:rPr>
              <a:t>Na koncertě zpívaly 4 populární zpěvačky.</a:t>
            </a:r>
            <a:r>
              <a:rPr lang="pl-PL" sz="2000" dirty="0">
                <a:effectLst/>
                <a:latin typeface="Arial" panose="020B0604020202020204" pitchFamily="34" charset="0"/>
                <a:ea typeface="DengXian" panose="02010600030101010101" pitchFamily="2" charset="-122"/>
                <a:cs typeface="Arial" panose="020B0604020202020204" pitchFamily="34" charset="0"/>
              </a:rPr>
              <a:t> 13. </a:t>
            </a:r>
            <a:r>
              <a:rPr lang="cs-CZ" sz="2000" dirty="0">
                <a:effectLst/>
                <a:latin typeface="Arial" panose="020B0604020202020204" pitchFamily="34" charset="0"/>
                <a:ea typeface="DengXian" panose="02010600030101010101" pitchFamily="2" charset="-122"/>
                <a:cs typeface="Arial" panose="020B0604020202020204" pitchFamily="34" charset="0"/>
              </a:rPr>
              <a:t>Našel jsem na zemi 3 cizí mince.</a:t>
            </a:r>
            <a:r>
              <a:rPr lang="pl-PL" sz="2000" dirty="0">
                <a:effectLst/>
                <a:latin typeface="Arial" panose="020B0604020202020204" pitchFamily="34" charset="0"/>
                <a:ea typeface="DengXian" panose="02010600030101010101" pitchFamily="2" charset="-122"/>
                <a:cs typeface="Arial" panose="020B0604020202020204" pitchFamily="34" charset="0"/>
              </a:rPr>
              <a:t> 14. </a:t>
            </a:r>
            <a:r>
              <a:rPr lang="cs-CZ" sz="2000" dirty="0">
                <a:effectLst/>
                <a:latin typeface="Arial" panose="020B0604020202020204" pitchFamily="34" charset="0"/>
                <a:ea typeface="DengXian" panose="02010600030101010101" pitchFamily="2" charset="-122"/>
                <a:cs typeface="Arial" panose="020B0604020202020204" pitchFamily="34" charset="0"/>
              </a:rPr>
              <a:t>V obchodě mají 2 tmavě modré zimní bundy. </a:t>
            </a:r>
            <a:r>
              <a:rPr lang="ru-RU" sz="2000" dirty="0">
                <a:effectLst/>
                <a:latin typeface="Arial" panose="020B0604020202020204" pitchFamily="34" charset="0"/>
                <a:ea typeface="DengXian" panose="02010600030101010101" pitchFamily="2" charset="-122"/>
                <a:cs typeface="Arial" panose="020B0604020202020204" pitchFamily="34" charset="0"/>
              </a:rPr>
              <a:t>15. </a:t>
            </a:r>
            <a:r>
              <a:rPr lang="cs-CZ" sz="2000" dirty="0">
                <a:effectLst/>
                <a:latin typeface="Arial" panose="020B0604020202020204" pitchFamily="34" charset="0"/>
                <a:ea typeface="DengXian" panose="02010600030101010101" pitchFamily="2" charset="-122"/>
                <a:cs typeface="Arial" panose="020B0604020202020204" pitchFamily="34" charset="0"/>
              </a:rPr>
              <a:t>Na výstavě jsme viděli 4 zajímavé obrazy.</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9603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F31C123-B414-DB33-1963-2BA49B4102B7}"/>
              </a:ext>
            </a:extLst>
          </p:cNvPr>
          <p:cNvSpPr txBox="1"/>
          <p:nvPr/>
        </p:nvSpPr>
        <p:spPr>
          <a:xfrm>
            <a:off x="493222" y="289320"/>
            <a:ext cx="11338560" cy="5679183"/>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Задание № 5</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Прочитайте правильно по-русски</a:t>
            </a:r>
          </a:p>
          <a:p>
            <a:pPr algn="just">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kern="100" dirty="0">
                <a:effectLst/>
                <a:latin typeface="Arial" panose="020B0604020202020204" pitchFamily="34" charset="0"/>
                <a:ea typeface="DengXian" panose="02010600030101010101" pitchFamily="2" charset="-122"/>
                <a:cs typeface="Arial" panose="020B0604020202020204" pitchFamily="34" charset="0"/>
              </a:rPr>
              <a:t>1. Наш новый видеоролик на YouTube уже набрал больше (500) просмотров. 2. Мы заинтересовались (34) вариантами из предложенных (40). 3. Директор банка выступил перед (250) инвесторами с годовым отчётом. 4. В этом ультрасовременном коворкинге комфортно работать (88) резидентам. 5. Наш самолёт летел на высоте около (3000) метров. 6. Мы заключили выгодные контракты со (147) новыми клиентами. 7. Веб-дизайнер дополнил интерфейс (3) удобными функциями. 8. В этой новой компьютерной игре доступно около (450) разных уровней. 9. Программа стажировки рассчитана на молодых специалистов в возрасте до (35) лет. 10. Из (700) участников марафона до финиша добежали (698). 11. Экскурсовод увлечённо рассказывал туристам о (12) старинных замках. 12. Мы успешно договорились о сотрудничестве с (2) крупными блогерами. 13. Для запуска стартапа нам не хватает ещё (800) евро. 14. В финал технологического конкурса вышли проекты (4) чешских студентов. 15. На этой современной онлайн-платформе можно учиться (19) разным языкам. </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124326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5A298FD-4A99-DF55-F01B-3E23F15D565D}"/>
              </a:ext>
            </a:extLst>
          </p:cNvPr>
          <p:cNvSpPr txBox="1"/>
          <p:nvPr/>
        </p:nvSpPr>
        <p:spPr>
          <a:xfrm>
            <a:off x="443344" y="190955"/>
            <a:ext cx="11067011" cy="6033126"/>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Задание № 5</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Прочитайте правильно по-русски</a:t>
            </a:r>
          </a:p>
          <a:p>
            <a:pPr algn="just">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kern="100" dirty="0">
                <a:effectLst/>
                <a:latin typeface="Arial" panose="020B0604020202020204" pitchFamily="34" charset="0"/>
                <a:ea typeface="DengXian" panose="02010600030101010101" pitchFamily="2" charset="-122"/>
                <a:cs typeface="Arial" panose="020B0604020202020204" pitchFamily="34" charset="0"/>
              </a:rPr>
              <a:t>16. Наша ИТ-компания успешно управляет (3) крупными проектами в сфере ИИ. 17. Вчера наш телеграм-канал преодолел отметку в (2500) подписчиков. 18. Организаторы конференции отправили приглашения (90) ведущим экспертам. 19. На этот популярный онлайн-курс записалось около (450) новых студентов. 20. Мы добавили в приложение поддержку (14) иностранных языков. 21. Вы можете оплатить покупку частями в течение (6) следующих месяцев. 22. Новый электромобиль может проехать без подзарядки около (600) километров. 23. Мы долго спорили о (2) противоположных мнениях по этому вопросу. 24. Из (180) присланных резюме мы отобрали только самые лучшие. 25. Наш стартап получил финансовую поддержку от (5) крупных фондов. 26. К (200) активным пользователям нашей платформы сегодня присоединилось еще (12). 27. Наш новый офис находится всего в (700) метрах от станции метро. 28. Веб-разработчик исправил ошибки в (34) сложных алгоритмах. 29. На этой современной онлайн-выставке представлены работы (18) чешских художников.</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1454767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AF0EF0A-B2FF-E207-298E-B89EECF168D6}"/>
              </a:ext>
            </a:extLst>
          </p:cNvPr>
          <p:cNvSpPr txBox="1"/>
          <p:nvPr/>
        </p:nvSpPr>
        <p:spPr>
          <a:xfrm>
            <a:off x="293716" y="487602"/>
            <a:ext cx="11355186" cy="5155257"/>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Задание №6</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Прочитайте правильно по-русски</a:t>
            </a:r>
          </a:p>
          <a:p>
            <a:pPr algn="just">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buNone/>
            </a:pPr>
            <a:r>
              <a:rPr lang="ru-RU" sz="2000" dirty="0">
                <a:effectLst/>
                <a:latin typeface="Arial" panose="020B0604020202020204" pitchFamily="34" charset="0"/>
                <a:ea typeface="DengXian" panose="02010600030101010101" pitchFamily="2" charset="-122"/>
                <a:cs typeface="Arial" panose="020B0604020202020204" pitchFamily="34" charset="0"/>
              </a:rPr>
              <a:t>1. Наша компания была основана в (1998) году. 2. Презентация нового смартфона запланирована на (25) мая. 3. Мы живём в (21) веке, где технологии развиваются невероятно быстро. 4. Наш новый офис находится на (14) этаже современного небоскрёба. 5. Программисты уже работают над (4) версией мобильного приложения. 6. Этот масштабный ИТ-проект завершится к (2028) году. 7. Летние Олимпийские игры в Москве проходили в (1980) году. 8. Мы договорились встретиться в среду после (15) часовой лекции. 9. В (1) главе этой книги рассказывается об истории создания интернета. 10. Мой коллега отмечает день рождения (12) декабря. 11. Наша команда заняла (3) место на международном соревновании. 12. Историк увлечённо рассказывал о событиях (18) века. 13. С (1) января следующего года компания переходит на гибридный формат рабочих совещаний. 14. Веб-дизайнер внёс важные изменения уже после (2) попытки. 15. Этот старинный университет празднует юбилей со дня своего основания в (1755) году.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3319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A5B0739-7597-3DE4-1AFF-E3511A06C7AA}"/>
              </a:ext>
            </a:extLst>
          </p:cNvPr>
          <p:cNvSpPr txBox="1"/>
          <p:nvPr/>
        </p:nvSpPr>
        <p:spPr>
          <a:xfrm>
            <a:off x="293716" y="526395"/>
            <a:ext cx="11604567" cy="5155257"/>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Задание №6</a:t>
            </a: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DengXian" panose="02010600030101010101" pitchFamily="2" charset="-122"/>
                <a:cs typeface="Arial" panose="020B0604020202020204" pitchFamily="34" charset="0"/>
              </a:rPr>
              <a:t>Прочитайте правильно по-русски</a:t>
            </a:r>
          </a:p>
          <a:p>
            <a:pPr algn="just">
              <a:lnSpc>
                <a:spcPct val="115000"/>
              </a:lnSpc>
              <a:spcAft>
                <a:spcPts val="800"/>
              </a:spcAft>
              <a:buNone/>
            </a:pPr>
            <a:endParaRPr lang="cs-CZ" sz="2000" kern="100" dirty="0">
              <a:effectLst/>
              <a:latin typeface="Arial" panose="020B0604020202020204" pitchFamily="34" charset="0"/>
              <a:ea typeface="DengXian" panose="02010600030101010101" pitchFamily="2" charset="-122"/>
              <a:cs typeface="Arial" panose="020B0604020202020204" pitchFamily="34" charset="0"/>
            </a:endParaRPr>
          </a:p>
          <a:p>
            <a:pPr algn="just">
              <a:buNone/>
            </a:pPr>
            <a:r>
              <a:rPr lang="ru-RU" sz="2000" dirty="0">
                <a:effectLst/>
                <a:latin typeface="Arial" panose="020B0604020202020204" pitchFamily="34" charset="0"/>
                <a:ea typeface="DengXian" panose="02010600030101010101" pitchFamily="2" charset="-122"/>
                <a:cs typeface="Arial" panose="020B0604020202020204" pitchFamily="34" charset="0"/>
              </a:rPr>
              <a:t>16. Наша команда программистов уже переехала в новый офис на (2) этаже. 17. Первый запуск этой ракеты состоялся в (2002) году. 18. Мы ждём официальный релиз новой операционной системы к (1) сентября. 19. В (19) веке люди даже не могли представить себе появление смартфонов. 20. Финансовый аналитик подготовил подробный отчёт за (3) квартал текущего года. 21. Выставка цифрового искусства продлится до (15) октября. 22. Эта известная корпорация была создана в (1976) году. 23. Наш стартап выиграл грант и занял (1) место на конкурсе в Праге. 24. Мы празднуем годовщину нашей компании (24) апреля. 25. К (25) годовщине фирмы руководство обещает выплатить всем сотрудникам бонусы. 26. Инвесторы одобрили план развития компании на (2027) год. 27. После (5) неудачной попытки наш робот наконец-то правильно выполнил команду. 28. В (10) версии мобильного банка разработчики полностью обновили дизайн. 29. Веб-дизайнер работает над оформлением (2) страницы сайта. 30. Этот популярный форум проводится в нашем городе уже в (12) раз.</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112929"/>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2730</Words>
  <Application>Microsoft Office PowerPoint</Application>
  <PresentationFormat>Širokoúhlá obrazovka</PresentationFormat>
  <Paragraphs>49</Paragraphs>
  <Slides>13</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13</vt:i4>
      </vt:variant>
    </vt:vector>
  </HeadingPairs>
  <TitlesOfParts>
    <vt:vector size="17" baseType="lpstr">
      <vt:lpstr>Arial</vt:lpstr>
      <vt:lpstr>Calibri</vt:lpstr>
      <vt:lpstr>Calibri Light</vt:lpstr>
      <vt:lpstr>Motiv Office</vt:lpstr>
      <vt:lpstr>Грамматика JCII Упражнения на повторение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Veronika SN</dc:creator>
  <cp:lastModifiedBy>Veronika SN</cp:lastModifiedBy>
  <cp:revision>3</cp:revision>
  <dcterms:created xsi:type="dcterms:W3CDTF">2026-05-19T17:00:03Z</dcterms:created>
  <dcterms:modified xsi:type="dcterms:W3CDTF">2026-05-19T18:53:50Z</dcterms:modified>
</cp:coreProperties>
</file>