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62" r:id="rId3"/>
    <p:sldId id="257" r:id="rId4"/>
    <p:sldId id="258" r:id="rId5"/>
    <p:sldId id="259" r:id="rId6"/>
    <p:sldId id="261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57AB-9E38-4F02-A0DD-27C3FC105F44}" type="datetimeFigureOut">
              <a:rPr lang="cs-CZ" smtClean="0"/>
              <a:t>06.12.2020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B4BE-0EE1-47EE-A1EB-16C731F33FE5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0720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57AB-9E38-4F02-A0DD-27C3FC105F44}" type="datetimeFigureOut">
              <a:rPr lang="cs-CZ" smtClean="0"/>
              <a:t>06.12.2020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B4BE-0EE1-47EE-A1EB-16C731F33F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6271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57AB-9E38-4F02-A0DD-27C3FC105F44}" type="datetimeFigureOut">
              <a:rPr lang="cs-CZ" smtClean="0"/>
              <a:t>06.12.2020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B4BE-0EE1-47EE-A1EB-16C731F33F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1736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57AB-9E38-4F02-A0DD-27C3FC105F44}" type="datetimeFigureOut">
              <a:rPr lang="cs-CZ" smtClean="0"/>
              <a:t>06.12.2020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B4BE-0EE1-47EE-A1EB-16C731F33F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2349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57AB-9E38-4F02-A0DD-27C3FC105F44}" type="datetimeFigureOut">
              <a:rPr lang="cs-CZ" smtClean="0"/>
              <a:t>06.12.2020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B4BE-0EE1-47EE-A1EB-16C731F33FE5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7990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57AB-9E38-4F02-A0DD-27C3FC105F44}" type="datetimeFigureOut">
              <a:rPr lang="cs-CZ" smtClean="0"/>
              <a:t>06.12.2020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B4BE-0EE1-47EE-A1EB-16C731F33F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8280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57AB-9E38-4F02-A0DD-27C3FC105F44}" type="datetimeFigureOut">
              <a:rPr lang="cs-CZ" smtClean="0"/>
              <a:t>06.12.2020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B4BE-0EE1-47EE-A1EB-16C731F33F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8889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57AB-9E38-4F02-A0DD-27C3FC105F44}" type="datetimeFigureOut">
              <a:rPr lang="cs-CZ" smtClean="0"/>
              <a:t>06.12.2020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B4BE-0EE1-47EE-A1EB-16C731F33F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435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57AB-9E38-4F02-A0DD-27C3FC105F44}" type="datetimeFigureOut">
              <a:rPr lang="cs-CZ" smtClean="0"/>
              <a:t>06.12.2020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B4BE-0EE1-47EE-A1EB-16C731F33F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1664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C1457AB-9E38-4F02-A0DD-27C3FC105F44}" type="datetimeFigureOut">
              <a:rPr lang="cs-CZ" smtClean="0"/>
              <a:t>06.12.2020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BB1B4BE-0EE1-47EE-A1EB-16C731F33F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4479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457AB-9E38-4F02-A0DD-27C3FC105F44}" type="datetimeFigureOut">
              <a:rPr lang="cs-CZ" smtClean="0"/>
              <a:t>06.12.2020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B4BE-0EE1-47EE-A1EB-16C731F33F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57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C1457AB-9E38-4F02-A0DD-27C3FC105F44}" type="datetimeFigureOut">
              <a:rPr lang="cs-CZ" smtClean="0"/>
              <a:t>06.12.2020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BB1B4BE-0EE1-47EE-A1EB-16C731F33FE5}" type="slidenum">
              <a:rPr lang="cs-CZ" smtClean="0"/>
              <a:t>‹#›</a:t>
            </a:fld>
            <a:endParaRPr lang="cs-CZ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6494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5CEB6C-ED2D-41B0-BE06-D590C0F1D70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cs-CZ" dirty="0"/>
              <a:t>Trénink  sportovního aerobiku 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F7941C5-AA43-491D-A2F3-E5EC98E79AF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Bc. Lucie Ajchlerová </a:t>
            </a:r>
          </a:p>
          <a:p>
            <a:r>
              <a:rPr lang="cs-CZ" dirty="0"/>
              <a:t>Bc. et Bc. Barbora Benešová </a:t>
            </a:r>
          </a:p>
        </p:txBody>
      </p:sp>
    </p:spTree>
    <p:extLst>
      <p:ext uri="{BB962C8B-B14F-4D97-AF65-F5344CB8AC3E}">
        <p14:creationId xmlns:p14="http://schemas.microsoft.com/office/powerpoint/2010/main" val="837035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B714B0-6857-4F63-A663-4308D34DF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cs-CZ"/>
              <a:t>Aerobik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56846CC-70BA-4AED-94C4-CF06F3D9F5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1845734"/>
            <a:ext cx="6454987" cy="4023360"/>
          </a:xfrm>
        </p:spPr>
        <p:txBody>
          <a:bodyPr>
            <a:normAutofit/>
          </a:bodyPr>
          <a:lstStyle/>
          <a:p>
            <a:pPr algn="just"/>
            <a:r>
              <a:rPr lang="cs-CZ" dirty="0"/>
              <a:t>Aerobik je kondiční cvičení při hudbě, zaměřené na rozvoj oběhové soustavy, na zvýšení úrovně vytrvalosti a výkonnosti. Příznivě ovlivňuje funkci a strukturu pohybového ústrojí a pozitivně působí na nervovou soustavu.</a:t>
            </a:r>
          </a:p>
          <a:p>
            <a:r>
              <a:rPr lang="cs-CZ" dirty="0"/>
              <a:t>Dělí se na: </a:t>
            </a:r>
          </a:p>
          <a:p>
            <a:pPr lvl="1"/>
            <a:r>
              <a:rPr lang="cs-CZ" dirty="0"/>
              <a:t>Sportovní aerobik – </a:t>
            </a:r>
            <a:r>
              <a:rPr lang="cs-CZ" dirty="0" err="1"/>
              <a:t>Fisaf</a:t>
            </a:r>
            <a:endParaRPr lang="cs-CZ" dirty="0"/>
          </a:p>
          <a:p>
            <a:pPr lvl="1"/>
            <a:r>
              <a:rPr lang="cs-CZ" dirty="0"/>
              <a:t>Gymnastický aerobik</a:t>
            </a:r>
          </a:p>
          <a:p>
            <a:pPr lvl="1"/>
            <a:endParaRPr lang="cs-CZ" dirty="0"/>
          </a:p>
          <a:p>
            <a:r>
              <a:rPr lang="cs-CZ" dirty="0"/>
              <a:t>Jedná se o estetický sport, kde závodní sestava trvá do dvou minut a je složena z </a:t>
            </a:r>
            <a:r>
              <a:rPr lang="cs-CZ" dirty="0" err="1"/>
              <a:t>aerobikových</a:t>
            </a:r>
            <a:r>
              <a:rPr lang="cs-CZ" dirty="0"/>
              <a:t> kroků, prvků síly, flexibility a skoků. </a:t>
            </a:r>
          </a:p>
        </p:txBody>
      </p:sp>
      <p:pic>
        <p:nvPicPr>
          <p:cNvPr id="1026" name="Picture 2" descr="Obsah obrázku interiér, osoba, pózování, fotka&#10;&#10;Popis byl vytvořen automaticky">
            <a:extLst>
              <a:ext uri="{FF2B5EF4-FFF2-40B4-BE49-F238E27FC236}">
                <a16:creationId xmlns:a16="http://schemas.microsoft.com/office/drawing/2014/main" id="{92E7DF31-5567-4BDF-A91B-F412339EC7C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61" r="21196"/>
          <a:stretch/>
        </p:blipFill>
        <p:spPr bwMode="auto">
          <a:xfrm>
            <a:off x="8020570" y="1916318"/>
            <a:ext cx="3135109" cy="3471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9744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2" name="Rectangle 70">
            <a:extLst>
              <a:ext uri="{FF2B5EF4-FFF2-40B4-BE49-F238E27FC236}">
                <a16:creationId xmlns:a16="http://schemas.microsoft.com/office/drawing/2014/main" id="{E1F60A3A-08DA-445D-B74A-BEE0735899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F39E31B-5AA5-4C3C-900B-6C0F3A09E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74771" y="634946"/>
            <a:ext cx="6574972" cy="1450757"/>
          </a:xfrm>
        </p:spPr>
        <p:txBody>
          <a:bodyPr>
            <a:normAutofit/>
          </a:bodyPr>
          <a:lstStyle/>
          <a:p>
            <a:r>
              <a:rPr lang="cs-CZ"/>
              <a:t>Pravidla každého tréninku</a:t>
            </a:r>
            <a:endParaRPr lang="cs-CZ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ED54627A-3F15-4762-9ECB-C29DD1C5B31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390"/>
          <a:stretch/>
        </p:blipFill>
        <p:spPr bwMode="auto">
          <a:xfrm>
            <a:off x="633999" y="640081"/>
            <a:ext cx="4001315" cy="5314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053" name="Straight Connector 72">
            <a:extLst>
              <a:ext uri="{FF2B5EF4-FFF2-40B4-BE49-F238E27FC236}">
                <a16:creationId xmlns:a16="http://schemas.microsoft.com/office/drawing/2014/main" id="{296E6EFB-D2CB-44B2-BE0D-9C6DCCCED2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974770" y="2086188"/>
            <a:ext cx="608976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6E36242-6794-4760-9BDB-EA6C65CFC1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4769" y="2198914"/>
            <a:ext cx="6574973" cy="3670180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včasný příchod</a:t>
            </a:r>
          </a:p>
          <a:p>
            <a:pPr>
              <a:buFontTx/>
              <a:buChar char="-"/>
            </a:pPr>
            <a:r>
              <a:rPr lang="cs-CZ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seznámení se s obsahem tréninkové jednotky</a:t>
            </a:r>
          </a:p>
          <a:p>
            <a:pPr>
              <a:buFontTx/>
              <a:buChar char="-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tréninková jednotka trvá vždy 60-90min dle věkové kategorie</a:t>
            </a:r>
          </a:p>
          <a:p>
            <a:pPr>
              <a:buFontTx/>
              <a:buChar char="-"/>
            </a:pPr>
            <a:r>
              <a:rPr lang="cs-CZ">
                <a:ea typeface="Calibri" panose="020F0502020204030204" pitchFamily="34" charset="0"/>
                <a:cs typeface="Times New Roman" panose="02020603050405020304" pitchFamily="18" charset="0"/>
              </a:rPr>
              <a:t>tréninková </a:t>
            </a: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jednotka musí být přizpůsobena výkonnosti závodníků </a:t>
            </a:r>
          </a:p>
          <a:p>
            <a:pPr>
              <a:buFontTx/>
              <a:buChar char="-"/>
            </a:pPr>
            <a:endParaRPr lang="cs-CZ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cs-CZ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cs-CZ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cs-CZ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cs-CZ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cs-CZ" dirty="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62BA066C-D259-4F6D-9F83-124F73636C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39179F48-E825-4803-806A-7029F8537F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46745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Obsah obrázku patro, interiér, budova, místnost&#10;&#10;Popis byl vytvořen automaticky">
            <a:extLst>
              <a:ext uri="{FF2B5EF4-FFF2-40B4-BE49-F238E27FC236}">
                <a16:creationId xmlns:a16="http://schemas.microsoft.com/office/drawing/2014/main" id="{A3F77C51-52C1-41D9-AFFE-413A01C257C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42" r="-1" b="62852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CBA20C44-5AE4-4DC9-A91C-643BC9C1ED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Nadpis 1">
            <a:extLst>
              <a:ext uri="{FF2B5EF4-FFF2-40B4-BE49-F238E27FC236}">
                <a16:creationId xmlns:a16="http://schemas.microsoft.com/office/drawing/2014/main" id="{F7D08E66-AA48-44BE-ADE2-888AA476F4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pPr algn="ctr"/>
            <a:r>
              <a:rPr lang="cs-CZ"/>
              <a:t>Trénink přípravky</a:t>
            </a:r>
            <a:br>
              <a:rPr lang="cs-CZ"/>
            </a:br>
            <a:r>
              <a:rPr lang="cs-CZ"/>
              <a:t>(do 6 let)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D0B0702-0051-4A8B-9D35-0A0B6D1C51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</p:spPr>
        <p:txBody>
          <a:bodyPr>
            <a:normAutofit/>
          </a:bodyPr>
          <a:lstStyle/>
          <a:p>
            <a:pPr marL="342900" lvl="0" indent="-342900">
              <a:buFont typeface="Times New Roman" panose="02020603050405020304" pitchFamily="18" charset="0"/>
              <a:buChar char="-"/>
            </a:pPr>
            <a:r>
              <a:rPr lang="cs-CZ" dirty="0"/>
              <a:t>běžecká abeceda v provedení nízkou intenzitou, evoluce</a:t>
            </a:r>
            <a:endParaRPr lang="cs-CZ"/>
          </a:p>
          <a:p>
            <a:pPr marL="342900" indent="-342900">
              <a:buFont typeface="Times New Roman" panose="02020603050405020304" pitchFamily="18" charset="0"/>
              <a:buChar char="-"/>
            </a:pPr>
            <a:r>
              <a:rPr lang="cs-CZ" dirty="0"/>
              <a:t>rozvoj balančních schopností na nestabilních podložkách - ,,opičí‘‘ dráha z bosu, čoček,  </a:t>
            </a:r>
            <a:r>
              <a:rPr lang="cs-CZ" dirty="0" err="1"/>
              <a:t>over</a:t>
            </a:r>
            <a:r>
              <a:rPr lang="cs-CZ" dirty="0"/>
              <a:t> </a:t>
            </a:r>
            <a:r>
              <a:rPr lang="cs-CZ" dirty="0" err="1"/>
              <a:t>ballů</a:t>
            </a:r>
            <a:r>
              <a:rPr lang="cs-CZ" dirty="0"/>
              <a:t> a fit </a:t>
            </a:r>
            <a:r>
              <a:rPr lang="cs-CZ" dirty="0" err="1"/>
              <a:t>ballů</a:t>
            </a:r>
            <a:r>
              <a:rPr lang="cs-CZ" dirty="0"/>
              <a:t> 5 koleček postupně zrychlujeme a poslední lze jít se zavřenýma očima, pokud si závodnice věří (dbáme na bezpečnost)</a:t>
            </a:r>
            <a:endParaRPr lang="cs-CZ"/>
          </a:p>
          <a:p>
            <a:pPr marL="342900" lvl="0" indent="-342900">
              <a:buFont typeface="Times New Roman" panose="02020603050405020304" pitchFamily="18" charset="0"/>
              <a:buChar char="-"/>
            </a:pPr>
            <a:r>
              <a:rPr lang="cs-CZ" dirty="0"/>
              <a:t>přetlačování ve dvojicích – podobné tělesné dispozice (HK na ramena, bokem + ruce za zády, druhým bokem)</a:t>
            </a:r>
            <a:endParaRPr lang="cs-CZ"/>
          </a:p>
          <a:p>
            <a:pPr marL="342900" lvl="0" indent="-342900">
              <a:buFont typeface="Times New Roman" panose="02020603050405020304" pitchFamily="18" charset="0"/>
              <a:buChar char="-"/>
            </a:pPr>
            <a:r>
              <a:rPr lang="cs-CZ" dirty="0"/>
              <a:t>píďalky + posouvání </a:t>
            </a:r>
            <a:r>
              <a:rPr lang="cs-CZ" dirty="0" err="1"/>
              <a:t>overballu</a:t>
            </a:r>
            <a:r>
              <a:rPr lang="cs-CZ" dirty="0"/>
              <a:t> po čáře, pes s hlavou dolů ve slalomu mezi míčky (pohled na špičky), opičky a nápodoba pohybu dalších zvířátek</a:t>
            </a:r>
            <a:endParaRPr lang="cs-CZ"/>
          </a:p>
          <a:p>
            <a:pPr marL="342900" lvl="0" indent="-342900">
              <a:buFont typeface="Times New Roman" panose="02020603050405020304" pitchFamily="18" charset="0"/>
              <a:buChar char="-"/>
            </a:pPr>
            <a:r>
              <a:rPr lang="cs-CZ" dirty="0"/>
              <a:t>hry – nebezpečí, sanitka</a:t>
            </a:r>
            <a:endParaRPr lang="cs-CZ"/>
          </a:p>
          <a:p>
            <a:pPr marL="342900" lvl="0" indent="-342900">
              <a:buFont typeface="Times New Roman" panose="02020603050405020304" pitchFamily="18" charset="0"/>
              <a:buChar char="-"/>
            </a:pPr>
            <a:r>
              <a:rPr lang="cs-CZ" dirty="0"/>
              <a:t>uvolnění a protažení </a:t>
            </a:r>
            <a:endParaRPr lang="cs-CZ"/>
          </a:p>
          <a:p>
            <a:endParaRPr lang="cs-CZ" dirty="0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A69E3989-C462-49A6-86A8-355B60134A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8FE4B8E1-4108-4F3B-AA31-922474DCD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62828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Obsah obrázku patro, interiér, pes, stůl&#10;&#10;Popis byl vytvořen automaticky">
            <a:extLst>
              <a:ext uri="{FF2B5EF4-FFF2-40B4-BE49-F238E27FC236}">
                <a16:creationId xmlns:a16="http://schemas.microsoft.com/office/drawing/2014/main" id="{D7515832-3F4C-4FB2-9723-78E61F89EE2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CBA20C44-5AE4-4DC9-A91C-643BC9C1ED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Nadpis 1">
            <a:extLst>
              <a:ext uri="{FF2B5EF4-FFF2-40B4-BE49-F238E27FC236}">
                <a16:creationId xmlns:a16="http://schemas.microsoft.com/office/drawing/2014/main" id="{B8A75C5C-5242-4E1B-ABCF-2F31F6BFD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pPr algn="ctr"/>
            <a:r>
              <a:rPr lang="cs-CZ" dirty="0"/>
              <a:t>Trénink dětí</a:t>
            </a:r>
            <a:br>
              <a:rPr lang="cs-CZ" dirty="0"/>
            </a:br>
            <a:r>
              <a:rPr lang="cs-CZ" dirty="0"/>
              <a:t> 8-10 let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861E5F4-FE1E-4C85-B387-6E30874091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</p:spPr>
        <p:txBody>
          <a:bodyPr>
            <a:normAutofit/>
          </a:bodyPr>
          <a:lstStyle/>
          <a:p>
            <a:pPr marL="342900" lvl="0" indent="-342900">
              <a:buFont typeface="Times New Roman" panose="02020603050405020304" pitchFamily="18" charset="0"/>
              <a:buChar char="-"/>
            </a:pPr>
            <a:r>
              <a:rPr lang="cs-CZ"/>
              <a:t>3 kola poklusem – prostná (1.výskoky snožmo, 2.poskoky ve vzporu, 3.kotouly vpřed) dále výskokem na trampolíně (1.klasický výskok, 2. air </a:t>
            </a:r>
            <a:r>
              <a:rPr lang="cs-CZ" err="1"/>
              <a:t>jack</a:t>
            </a:r>
            <a:r>
              <a:rPr lang="cs-CZ"/>
              <a:t>, 3.kufr)</a:t>
            </a:r>
          </a:p>
          <a:p>
            <a:pPr marL="342900" lvl="0" indent="-342900">
              <a:buFont typeface="Times New Roman" panose="02020603050405020304" pitchFamily="18" charset="0"/>
              <a:buChar char="-"/>
            </a:pPr>
            <a:r>
              <a:rPr lang="cs-CZ"/>
              <a:t>dynamické protažení – hmity, kruhy, až rozsahy</a:t>
            </a:r>
          </a:p>
          <a:p>
            <a:pPr marL="342900" lvl="0" indent="-342900">
              <a:buFont typeface="Times New Roman" panose="02020603050405020304" pitchFamily="18" charset="0"/>
              <a:buChar char="-"/>
            </a:pPr>
            <a:r>
              <a:rPr lang="cs-CZ"/>
              <a:t>zapracování - vzpory, přednosy, švihy</a:t>
            </a:r>
          </a:p>
          <a:p>
            <a:pPr marL="342900" lvl="0" indent="-342900">
              <a:buFont typeface="Times New Roman" panose="02020603050405020304" pitchFamily="18" charset="0"/>
              <a:buChar char="-"/>
            </a:pPr>
            <a:r>
              <a:rPr lang="cs-CZ"/>
              <a:t>průprava na skoky - 10 x výskok snožmo, 10x </a:t>
            </a:r>
            <a:r>
              <a:rPr lang="cs-CZ" err="1"/>
              <a:t>tuck</a:t>
            </a:r>
            <a:r>
              <a:rPr lang="cs-CZ"/>
              <a:t> </a:t>
            </a:r>
            <a:r>
              <a:rPr lang="cs-CZ" err="1"/>
              <a:t>jump</a:t>
            </a:r>
            <a:r>
              <a:rPr lang="cs-CZ"/>
              <a:t>, 10x R- </a:t>
            </a:r>
            <a:r>
              <a:rPr lang="cs-CZ" err="1"/>
              <a:t>jack</a:t>
            </a:r>
            <a:r>
              <a:rPr lang="cs-CZ"/>
              <a:t>, 10x štika, 10x split </a:t>
            </a:r>
          </a:p>
          <a:p>
            <a:pPr marL="342900" lvl="0" indent="-342900">
              <a:buFont typeface="Times New Roman" panose="02020603050405020304" pitchFamily="18" charset="0"/>
              <a:buChar char="-"/>
            </a:pPr>
            <a:r>
              <a:rPr lang="cs-CZ"/>
              <a:t>závěrečné posilování – statické i dynamické prvky sestavy</a:t>
            </a:r>
          </a:p>
          <a:p>
            <a:pPr marL="342900" lvl="0" indent="-342900">
              <a:buFont typeface="Times New Roman" panose="02020603050405020304" pitchFamily="18" charset="0"/>
              <a:buChar char="-"/>
            </a:pPr>
            <a:r>
              <a:rPr lang="cs-CZ"/>
              <a:t>statické protažení – 30 sekund výdrž</a:t>
            </a:r>
          </a:p>
          <a:p>
            <a:pPr marL="0" lvl="0" indent="0">
              <a:buNone/>
            </a:pPr>
            <a:endParaRPr lang="cs-CZ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A69E3989-C462-49A6-86A8-355B60134A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8FE4B8E1-4108-4F3B-AA31-922474DCD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275784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>
            <a:extLst>
              <a:ext uri="{FF2B5EF4-FFF2-40B4-BE49-F238E27FC236}">
                <a16:creationId xmlns:a16="http://schemas.microsoft.com/office/drawing/2014/main" id="{6F80BA74-52A0-4E4D-A18A-4510AFE5B7D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44" b="37968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CBA20C44-5AE4-4DC9-A91C-643BC9C1ED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Nadpis 1">
            <a:extLst>
              <a:ext uri="{FF2B5EF4-FFF2-40B4-BE49-F238E27FC236}">
                <a16:creationId xmlns:a16="http://schemas.microsoft.com/office/drawing/2014/main" id="{A604EC25-EFC0-4B19-A9EC-D69B0D714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pPr algn="ctr"/>
            <a:r>
              <a:rPr lang="cs-CZ" dirty="0"/>
              <a:t>Trénink kadetů</a:t>
            </a:r>
            <a:br>
              <a:rPr lang="cs-CZ" dirty="0"/>
            </a:br>
            <a:r>
              <a:rPr lang="cs-CZ" dirty="0"/>
              <a:t>12-14 let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C535E04-CDF3-4840-A2CE-D6B7CA59C6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</p:spPr>
        <p:txBody>
          <a:bodyPr>
            <a:normAutofit/>
          </a:bodyPr>
          <a:lstStyle/>
          <a:p>
            <a:pPr marL="342900" lvl="0" indent="-342900">
              <a:buFont typeface="Times New Roman" panose="02020603050405020304" pitchFamily="18" charset="0"/>
              <a:buChar char="-"/>
            </a:pPr>
            <a:r>
              <a:rPr lang="cs-CZ" sz="17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poklusem - 5 koleček v tělocvičně + mobilizace = krouživé pohyby v ramenním kloubu, předloktí, zápěstí, dále přidáme cvaly stranou, klus poskočný, zakopávání na každou 3.dobu, to stejné se skipinkem</a:t>
            </a:r>
          </a:p>
          <a:p>
            <a:pPr marL="342900" lvl="0" indent="-342900">
              <a:buFont typeface="Times New Roman" panose="02020603050405020304" pitchFamily="18" charset="0"/>
              <a:buChar char="-"/>
            </a:pPr>
            <a:r>
              <a:rPr lang="cs-CZ" sz="1700" dirty="0"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cs-CZ" sz="17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ále dynamický </a:t>
            </a:r>
            <a:r>
              <a:rPr lang="cs-CZ" sz="17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stretching</a:t>
            </a:r>
            <a:r>
              <a:rPr lang="cs-CZ" sz="17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celého těla dle pokynu trenéra + 3 minuty na individuální přípravu</a:t>
            </a:r>
          </a:p>
          <a:p>
            <a:pPr marL="342900" lvl="0" indent="-342900">
              <a:buFont typeface="Times New Roman" panose="02020603050405020304" pitchFamily="18" charset="0"/>
              <a:buChar char="-"/>
            </a:pPr>
            <a:r>
              <a:rPr lang="cs-CZ" sz="17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posilování pomocí kruhového tréninku, 3 série, každý 60 sekund (</a:t>
            </a:r>
            <a:r>
              <a:rPr lang="cs-CZ" sz="17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práce:odpočinek</a:t>
            </a:r>
            <a:r>
              <a:rPr lang="cs-CZ" sz="17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= 1:1)  – 7 cviků (7 svěřenců)  - vzpor stranou na levé straně (v polovině přetáčíme na pravou), výpad stranou střídavě levá a pravá, kliky (pánské) – nejprve tricepsové (v případě únavy prsní), výpady vpřed střídání DKK (hlídáme osu kolen), stojky o žebřiny, přeskoky přes švihadlo, metronom (pomalé vedení pohybu), dřepy na bosu</a:t>
            </a:r>
          </a:p>
          <a:p>
            <a:pPr marL="342900" lvl="0" indent="-342900">
              <a:buFont typeface="Times New Roman" panose="02020603050405020304" pitchFamily="18" charset="0"/>
              <a:buChar char="-"/>
            </a:pPr>
            <a:r>
              <a:rPr lang="cs-CZ" sz="17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nácvik náročnějších prvků (</a:t>
            </a:r>
            <a:r>
              <a:rPr lang="cs-CZ" sz="17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lateral</a:t>
            </a:r>
            <a:r>
              <a:rPr lang="cs-CZ" sz="17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7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hinge</a:t>
            </a:r>
            <a:r>
              <a:rPr lang="cs-CZ" sz="17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7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push</a:t>
            </a:r>
            <a:r>
              <a:rPr lang="cs-CZ" sz="17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up, </a:t>
            </a:r>
            <a:r>
              <a:rPr lang="cs-CZ" sz="17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planche</a:t>
            </a:r>
            <a:r>
              <a:rPr lang="cs-CZ" sz="17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na 1 horní končetině, přednosy s rotacemi atd.) v kombinaci s procházením sestavy </a:t>
            </a:r>
          </a:p>
          <a:p>
            <a:pPr marL="342900" lvl="0" indent="-342900">
              <a:buFont typeface="Times New Roman" panose="02020603050405020304" pitchFamily="18" charset="0"/>
              <a:buChar char="-"/>
            </a:pPr>
            <a:r>
              <a:rPr lang="cs-CZ" sz="17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protažení posilovaných segmentů a závěrečné ,,</a:t>
            </a:r>
            <a:r>
              <a:rPr lang="cs-CZ" sz="17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rollování</a:t>
            </a:r>
            <a:r>
              <a:rPr lang="cs-CZ" sz="17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‘‘ pomalejšího rázu pro snížení tonu minimálně po dobu 30 sekund každé části (lýtka, stehna – zadní stranu, záda od beder po krční páteř, holeně, přední stranu stehen, abduktory ale i adduktory a předloktí) 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A69E3989-C462-49A6-86A8-355B60134A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8FE4B8E1-4108-4F3B-AA31-922474DCD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65919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6000"/>
                <a:shade val="99000"/>
                <a:satMod val="140000"/>
              </a:schemeClr>
            </a:gs>
            <a:gs pos="65000">
              <a:schemeClr val="bg1">
                <a:tint val="100000"/>
                <a:shade val="80000"/>
                <a:satMod val="130000"/>
              </a:schemeClr>
            </a:gs>
            <a:gs pos="100000">
              <a:schemeClr val="bg1">
                <a:tint val="100000"/>
                <a:shade val="48000"/>
                <a:satMod val="120000"/>
              </a:schemeClr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2" name="Picture 8">
            <a:extLst>
              <a:ext uri="{FF2B5EF4-FFF2-40B4-BE49-F238E27FC236}">
                <a16:creationId xmlns:a16="http://schemas.microsoft.com/office/drawing/2014/main" id="{7AF50F28-6CAB-4D99-9E04-B07A983402F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188" b="4543"/>
          <a:stretch/>
        </p:blipFill>
        <p:spPr bwMode="auto">
          <a:xfrm>
            <a:off x="0" y="219085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1" name="Straight Connector 140">
            <a:extLst>
              <a:ext uri="{FF2B5EF4-FFF2-40B4-BE49-F238E27FC236}">
                <a16:creationId xmlns:a16="http://schemas.microsoft.com/office/drawing/2014/main" id="{83477320-2176-43A7-964D-F98AFECB2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Nadpis 1">
            <a:extLst>
              <a:ext uri="{FF2B5EF4-FFF2-40B4-BE49-F238E27FC236}">
                <a16:creationId xmlns:a16="http://schemas.microsoft.com/office/drawing/2014/main" id="{A5812649-8127-49F6-A6E4-1611D256E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7812" y="2283043"/>
            <a:ext cx="10058400" cy="1450757"/>
          </a:xfrm>
        </p:spPr>
        <p:txBody>
          <a:bodyPr>
            <a:normAutofit/>
          </a:bodyPr>
          <a:lstStyle/>
          <a:p>
            <a:pPr algn="ctr"/>
            <a:r>
              <a:rPr lang="cs-CZ" dirty="0">
                <a:solidFill>
                  <a:schemeClr val="tx1"/>
                </a:solidFill>
              </a:rPr>
              <a:t>Děkujeme za pozornost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EE63D2B-16CA-4A57-9BB7-2DC037F1A4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344198"/>
            <a:ext cx="10058400" cy="4023360"/>
          </a:xfrm>
        </p:spPr>
        <p:txBody>
          <a:bodyPr>
            <a:normAutofit/>
          </a:bodyPr>
          <a:lstStyle/>
          <a:p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F0023454-C8F8-4D6E-8537-CCFD0CA394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7E074050-0E37-4F72-95BE-2439FAD04B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AutoShape 2">
            <a:extLst>
              <a:ext uri="{FF2B5EF4-FFF2-40B4-BE49-F238E27FC236}">
                <a16:creationId xmlns:a16="http://schemas.microsoft.com/office/drawing/2014/main" id="{22695DC3-378D-408C-BE81-071CCC5860D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5" name="AutoShape 4">
            <a:extLst>
              <a:ext uri="{FF2B5EF4-FFF2-40B4-BE49-F238E27FC236}">
                <a16:creationId xmlns:a16="http://schemas.microsoft.com/office/drawing/2014/main" id="{16ECB8F5-1B8B-456F-9336-CE5AE5F8809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id="{98273B77-8E9D-457B-B287-9DB34FC350C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248400" y="3581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98744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Retrospektiva">
  <a:themeElements>
    <a:clrScheme name="Retrospektiva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541</Words>
  <Application>Microsoft Office PowerPoint</Application>
  <PresentationFormat>Širokoúhlá obrazovka</PresentationFormat>
  <Paragraphs>40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Calibri</vt:lpstr>
      <vt:lpstr>Calibri Light</vt:lpstr>
      <vt:lpstr>Times New Roman</vt:lpstr>
      <vt:lpstr>Retrospektiva</vt:lpstr>
      <vt:lpstr>Trénink  sportovního aerobiku </vt:lpstr>
      <vt:lpstr>Aerobik </vt:lpstr>
      <vt:lpstr>Pravidla každého tréninku</vt:lpstr>
      <vt:lpstr>Trénink přípravky (do 6 let)</vt:lpstr>
      <vt:lpstr>Trénink dětí  8-10 let</vt:lpstr>
      <vt:lpstr>Trénink kadetů 12-14 let</vt:lpstr>
      <vt:lpstr>Děkujeme za pozornost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Trénink  sportovního aerobiku </dc:title>
  <dc:creator>Lucie Ajchlerová</dc:creator>
  <cp:lastModifiedBy>Barbora Benešová</cp:lastModifiedBy>
  <cp:revision>4</cp:revision>
  <dcterms:created xsi:type="dcterms:W3CDTF">2020-12-06T21:15:54Z</dcterms:created>
  <dcterms:modified xsi:type="dcterms:W3CDTF">2020-12-06T22:18:54Z</dcterms:modified>
</cp:coreProperties>
</file>