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3" r:id="rId4"/>
    <p:sldId id="292" r:id="rId5"/>
    <p:sldId id="293" r:id="rId6"/>
    <p:sldId id="294" r:id="rId7"/>
    <p:sldId id="295" r:id="rId8"/>
    <p:sldId id="291" r:id="rId9"/>
    <p:sldId id="296" r:id="rId10"/>
    <p:sldId id="297" r:id="rId11"/>
    <p:sldId id="28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545"/>
  </p:normalViewPr>
  <p:slideViewPr>
    <p:cSldViewPr snapToGrid="0" snapToObjects="1">
      <p:cViewPr varScale="1">
        <p:scale>
          <a:sx n="59" d="100"/>
          <a:sy n="59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D53F-2B41-654D-9901-4BD503218C48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4664-B6D7-AA4E-900E-D1978A420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4664-B6D7-AA4E-900E-D1978A42063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3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1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4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9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8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F611-9FF4-9645-A11D-A3CECCB69411}" type="datetimeFigureOut">
              <a:rPr lang="cs-CZ" smtClean="0"/>
              <a:t>08.03.20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2C42-2434-8748-B07C-8F72E58F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86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yricstraining.com/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hYNlvhMvoXRJl0mC2pYgwg" TargetMode="External"/><Relationship Id="rId2" Type="http://schemas.openxmlformats.org/officeDocument/2006/relationships/hyperlink" Target="https://www.youtube.com/channel/UCbxb2fqe9oNgglAoYqsYOt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9LqmXl8llM&amp;t=75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bcdeele.com/ruedastematic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687774"/>
            <a:ext cx="9907793" cy="2387600"/>
          </a:xfrm>
        </p:spPr>
        <p:txBody>
          <a:bodyPr>
            <a:normAutofit/>
          </a:bodyPr>
          <a:lstStyle/>
          <a:p>
            <a:br>
              <a:rPr lang="cs-CZ" sz="4000" dirty="0"/>
            </a:br>
            <a:r>
              <a:rPr lang="cs-CZ" sz="4000" dirty="0"/>
              <a:t>Interaktivní tabule</a:t>
            </a:r>
            <a:br>
              <a:rPr lang="cs-CZ" sz="4000" dirty="0"/>
            </a:br>
            <a:r>
              <a:rPr lang="cs-CZ" sz="3600" dirty="0"/>
              <a:t>Další informační a interaktivní zdroje ve výuce NJ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75374"/>
            <a:ext cx="9144000" cy="1655762"/>
          </a:xfrm>
        </p:spPr>
        <p:txBody>
          <a:bodyPr/>
          <a:lstStyle/>
          <a:p>
            <a:r>
              <a:rPr lang="cs-CZ" dirty="0"/>
              <a:t>Mgr. et Mgr. Tomáš Botlík</a:t>
            </a:r>
          </a:p>
          <a:p>
            <a:r>
              <a:rPr lang="cs-CZ" dirty="0" err="1"/>
              <a:t>botlik.tomas@gmail.com</a:t>
            </a:r>
            <a:endParaRPr lang="cs-CZ" dirty="0"/>
          </a:p>
          <a:p>
            <a:r>
              <a:rPr lang="cs-CZ" i="1" dirty="0"/>
              <a:t>Interaktivní média ve výuce německého jazyka – LS 2019/20</a:t>
            </a:r>
          </a:p>
        </p:txBody>
      </p:sp>
    </p:spTree>
    <p:extLst>
      <p:ext uri="{BB962C8B-B14F-4D97-AF65-F5344CB8AC3E}">
        <p14:creationId xmlns:p14="http://schemas.microsoft.com/office/powerpoint/2010/main" val="43961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7944F-AFC8-7446-A8FB-5E5C671B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Znáte nějaké další aplikace a zdroje?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486F8-BE74-6241-B69D-826636769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…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66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9932628">
            <a:off x="3122912" y="2276523"/>
            <a:ext cx="5616388" cy="1369273"/>
          </a:xfrm>
        </p:spPr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Jaké další zdroje pro výuku NJ (ev. jiného cizího jazyka znáte?)</a:t>
            </a:r>
          </a:p>
        </p:txBody>
      </p:sp>
    </p:spTree>
    <p:extLst>
      <p:ext uri="{BB962C8B-B14F-4D97-AF65-F5344CB8AC3E}">
        <p14:creationId xmlns:p14="http://schemas.microsoft.com/office/powerpoint/2010/main" val="130384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BC3B2-BC68-5C44-B6D6-83B3A4C4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SmartBoard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7CB493-FF45-BE49-81D6-A1AD3F83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39667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Zdarma pro výuku (pokud škola aktualizuje licenci, cca 700 CZK na rok)</a:t>
            </a:r>
          </a:p>
          <a:p>
            <a:pPr fontAlgn="base"/>
            <a:r>
              <a:rPr lang="cs-CZ" cap="all" dirty="0"/>
              <a:t>TABULE SMART BOARD 400</a:t>
            </a:r>
          </a:p>
          <a:p>
            <a:pPr fontAlgn="base"/>
            <a:r>
              <a:rPr lang="cs-CZ" dirty="0"/>
              <a:t>SMART </a:t>
            </a:r>
            <a:r>
              <a:rPr lang="cs-CZ" dirty="0" err="1"/>
              <a:t>Board</a:t>
            </a:r>
            <a:r>
              <a:rPr lang="cs-CZ" dirty="0"/>
              <a:t> 400 je základní řadou interaktivních tabulí, která umožňuje žákům pracovat jednotlivě i ve dvojicích. Při práci mohou používat </a:t>
            </a:r>
            <a:r>
              <a:rPr lang="cs-CZ" dirty="0" err="1"/>
              <a:t>multidotyková</a:t>
            </a:r>
            <a:r>
              <a:rPr lang="cs-CZ" dirty="0"/>
              <a:t> gesta.</a:t>
            </a:r>
          </a:p>
          <a:p>
            <a:pPr fontAlgn="base"/>
            <a:r>
              <a:rPr lang="cs-CZ" cap="all" dirty="0"/>
              <a:t>TABULE SMART BOARD M600</a:t>
            </a:r>
          </a:p>
          <a:p>
            <a:pPr fontAlgn="base"/>
            <a:r>
              <a:rPr lang="cs-CZ" dirty="0"/>
              <a:t>SMART </a:t>
            </a:r>
            <a:r>
              <a:rPr lang="cs-CZ" dirty="0" err="1"/>
              <a:t>Board</a:t>
            </a:r>
            <a:r>
              <a:rPr lang="cs-CZ" dirty="0"/>
              <a:t> řady M600 je moderní zástupce nejoblíbenějšího modelu interaktivních tabulí na českých školách. Oproti předchozímu modelu nabízí plnou podporu současné práce dvou žáků, </a:t>
            </a:r>
            <a:r>
              <a:rPr lang="cs-CZ" dirty="0" err="1"/>
              <a:t>multidotyková</a:t>
            </a:r>
            <a:r>
              <a:rPr lang="cs-CZ" dirty="0"/>
              <a:t> gesta a intuitivní lištu pro výběr popisovače a jeho barvy.</a:t>
            </a:r>
          </a:p>
          <a:p>
            <a:pPr fontAlgn="base"/>
            <a:r>
              <a:rPr lang="cs-CZ" cap="all" dirty="0"/>
              <a:t>TABULE SMART BOARD 800</a:t>
            </a:r>
          </a:p>
          <a:p>
            <a:pPr fontAlgn="base"/>
            <a:r>
              <a:rPr lang="cs-CZ" dirty="0"/>
              <a:t>SMART </a:t>
            </a:r>
            <a:r>
              <a:rPr lang="cs-CZ" dirty="0" err="1"/>
              <a:t>Board</a:t>
            </a:r>
            <a:r>
              <a:rPr lang="cs-CZ" dirty="0"/>
              <a:t> řady 800 je vrcholný model s funkcí chytrého dotyku. Interaktivní tabule automaticky rozpozná dotyk prstem pro ovládání, dotyk popisovače pro zápis a dotyk houbičkou nebo dlaní pro mazání.</a:t>
            </a:r>
          </a:p>
          <a:p>
            <a:pPr fontAlgn="base"/>
            <a:r>
              <a:rPr lang="cs-CZ" dirty="0"/>
              <a:t>Cílová skupina: ZŠ (hry- ilustrace) – až SŠ (brainstorming – Vykřikni to nahlas!)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62E096-7CA6-E14E-A0C2-352BC3F0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029" y="121671"/>
            <a:ext cx="3272971" cy="32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885E3F-7F9A-034D-BF72-1C8CAB3DE9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4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AEE581-AF8C-BB4D-9706-8C7E0418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3048000"/>
            <a:ext cx="6578600" cy="381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8A671C-2662-0A48-8BBA-4887B3C1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67" y="1212110"/>
            <a:ext cx="4165600" cy="24789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4D4F77-DD81-664C-B6A2-796E930A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0274"/>
            <a:ext cx="5753100" cy="3484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CD1203-D581-CC49-9916-05F007E5A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401" y="1"/>
            <a:ext cx="3225800" cy="20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B22FC-B021-2A4F-9CB9-C436DA54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Quizzes</a:t>
            </a:r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280DB05-9702-0A41-8330-A1C7929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1" y="4082561"/>
            <a:ext cx="5486399" cy="2438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78ADD5-65F2-8944-9BBE-5E9F372F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5523"/>
            <a:ext cx="6422571" cy="3112477"/>
          </a:xfrm>
          <a:prstGeom prst="rect">
            <a:avLst/>
          </a:prstGeom>
        </p:spPr>
      </p:pic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F1EE9DF8-018C-C54F-8A26-61422BEF9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6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AC50F-F6DD-D84C-9FF5-B542A4C4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Lyricstraining.com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CE505-D3B5-4D4F-91E1-1EBD3AFD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https://lyricstraining.com/de</a:t>
            </a:r>
            <a:endParaRPr lang="cs-CZ" dirty="0"/>
          </a:p>
          <a:p>
            <a:r>
              <a:rPr lang="cs-CZ" dirty="0"/>
              <a:t>Výhody: autentická hudba, ukázka současné německé tvorby, nácvik rychlého psaní (PEK, ICT)</a:t>
            </a:r>
          </a:p>
          <a:p>
            <a:r>
              <a:rPr lang="cs-CZ" dirty="0"/>
              <a:t>Nevýhody: místy náročné</a:t>
            </a:r>
          </a:p>
        </p:txBody>
      </p:sp>
    </p:spTree>
    <p:extLst>
      <p:ext uri="{BB962C8B-B14F-4D97-AF65-F5344CB8AC3E}">
        <p14:creationId xmlns:p14="http://schemas.microsoft.com/office/powerpoint/2010/main" val="383526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AED5C-D50C-FD46-8F15-1EA2F797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Youtube</a:t>
            </a:r>
            <a:r>
              <a:rPr lang="cs-CZ" dirty="0"/>
              <a:t> kanály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B78D17-CEA4-4944-AF17-9950EB585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Easy</a:t>
            </a:r>
            <a:r>
              <a:rPr lang="cs-CZ" dirty="0"/>
              <a:t> 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https://www.youtube.com/channel/UCbxb2fqe9oNgglAoYqsYOtQ</a:t>
            </a:r>
            <a:br>
              <a:rPr lang="cs-CZ" dirty="0"/>
            </a:br>
            <a:r>
              <a:rPr lang="cs-CZ" dirty="0"/>
              <a:t>- výhody: </a:t>
            </a:r>
            <a:r>
              <a:rPr lang="cs-CZ" dirty="0" err="1"/>
              <a:t>bilniguální</a:t>
            </a:r>
            <a:r>
              <a:rPr lang="cs-CZ" dirty="0"/>
              <a:t> (AJ-NJ), nová slovní zásoba, reálie…</a:t>
            </a:r>
          </a:p>
          <a:p>
            <a:pPr marL="0" indent="0">
              <a:buNone/>
            </a:pPr>
            <a:r>
              <a:rPr lang="cs-CZ" dirty="0"/>
              <a:t>   - nevýhody: místy příliš neněmecká výslovnost </a:t>
            </a:r>
          </a:p>
          <a:p>
            <a:r>
              <a:rPr lang="cs-CZ" dirty="0"/>
              <a:t>Němčina s Jitkou </a:t>
            </a:r>
            <a:r>
              <a:rPr lang="cs-CZ" dirty="0">
                <a:hlinkClick r:id="rId3"/>
              </a:rPr>
              <a:t>https://www.youtube.com/channel/UChYNlvhMvoXRJl0mC2pYgwg</a:t>
            </a:r>
            <a:endParaRPr lang="cs-CZ" dirty="0"/>
          </a:p>
          <a:p>
            <a:r>
              <a:rPr lang="cs-CZ" dirty="0"/>
              <a:t>- výhody: „jiný“ výklad gramatiky (zpravidla pomalejší) – např. když „to stále nechápu“)</a:t>
            </a:r>
          </a:p>
          <a:p>
            <a:r>
              <a:rPr lang="cs-CZ" dirty="0"/>
              <a:t>Nevýhody: zdlouhavé</a:t>
            </a:r>
          </a:p>
          <a:p>
            <a:r>
              <a:rPr lang="cs-CZ" dirty="0"/>
              <a:t>Př. </a:t>
            </a:r>
            <a:r>
              <a:rPr lang="cs-CZ" dirty="0">
                <a:hlinkClick r:id="rId4"/>
              </a:rPr>
              <a:t>https://www.youtube.com/watch?v=Z9LqmXl8llM&amp;t=75s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04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C1AA1-F902-8B46-87BB-7F9B614B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78DAEF-CB50-C547-9355-0C8B5726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Vyzkoušejte si nějakou (nejen) z představovaných aplikací/technologií  (ideálně každý jinou) a vytvořte konkrétní aktivitu, kterou lze využít v hodině NJ.</a:t>
            </a:r>
          </a:p>
          <a:p>
            <a:pPr marL="0" indent="0">
              <a:buNone/>
            </a:pPr>
            <a:r>
              <a:rPr lang="cs-CZ" i="1" dirty="0"/>
              <a:t> - uveďte úroveň, pro kterou je aktivita určena</a:t>
            </a:r>
          </a:p>
          <a:p>
            <a:pPr marL="0" indent="0">
              <a:buNone/>
            </a:pPr>
            <a:r>
              <a:rPr lang="cs-CZ" i="1" dirty="0"/>
              <a:t> - uveďte cíl výukové aktivity (zkuste využít </a:t>
            </a:r>
            <a:r>
              <a:rPr lang="cs-CZ" i="1" dirty="0" err="1"/>
              <a:t>Bloomovu</a:t>
            </a:r>
            <a:r>
              <a:rPr lang="cs-CZ" i="1" dirty="0"/>
              <a:t> taxonomii)</a:t>
            </a:r>
          </a:p>
          <a:p>
            <a:pPr marL="0" indent="0">
              <a:buNone/>
            </a:pPr>
            <a:r>
              <a:rPr lang="cs-CZ" i="1" dirty="0"/>
              <a:t> - zkuste vymyslet, jaké návazné aktivity v hodině by práce s touto aplikací mohla mít</a:t>
            </a:r>
          </a:p>
        </p:txBody>
      </p:sp>
    </p:spTree>
    <p:extLst>
      <p:ext uri="{BB962C8B-B14F-4D97-AF65-F5344CB8AC3E}">
        <p14:creationId xmlns:p14="http://schemas.microsoft.com/office/powerpoint/2010/main" val="182889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25296-C3EA-0842-A8CF-76B6B01F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Rueda</a:t>
            </a:r>
            <a:r>
              <a:rPr lang="cs-CZ" dirty="0"/>
              <a:t> </a:t>
            </a:r>
            <a:r>
              <a:rPr lang="cs-CZ" dirty="0" err="1"/>
              <a:t>Tematicas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FBA5E-A897-DD4B-88C8-4BD7D4DF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https://abcdeele.com/ruedastematicas/</a:t>
            </a:r>
            <a:endParaRPr lang="cs-CZ" dirty="0"/>
          </a:p>
          <a:p>
            <a:r>
              <a:rPr lang="cs-CZ" dirty="0"/>
              <a:t>Španělština (především), tvorba vlastních materiálů</a:t>
            </a:r>
          </a:p>
        </p:txBody>
      </p:sp>
    </p:spTree>
    <p:extLst>
      <p:ext uri="{BB962C8B-B14F-4D97-AF65-F5344CB8AC3E}">
        <p14:creationId xmlns:p14="http://schemas.microsoft.com/office/powerpoint/2010/main" val="3214196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432</Words>
  <Application>Microsoft Macintosh PowerPoint</Application>
  <PresentationFormat>Širokoúhlá obrazovka</PresentationFormat>
  <Paragraphs>39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 Interaktivní tabule Další informační a interaktivní zdroje ve výuce NJ</vt:lpstr>
      <vt:lpstr>Jaké další zdroje pro výuku NJ (ev. jiného cizího jazyka znáte?)</vt:lpstr>
      <vt:lpstr>SmartBoard</vt:lpstr>
      <vt:lpstr>Prezentace aplikace PowerPoint</vt:lpstr>
      <vt:lpstr>Aplikace Quizzes</vt:lpstr>
      <vt:lpstr>Lyricstraining.com</vt:lpstr>
      <vt:lpstr>Youtube kanály</vt:lpstr>
      <vt:lpstr>Domácí úkol</vt:lpstr>
      <vt:lpstr>Rueda Tematicas</vt:lpstr>
      <vt:lpstr>Znáte nějaké další aplikace a zdroje?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SmartClass? úvodní inspirativní školení</dc:title>
  <dc:creator>Tomáš Botlík</dc:creator>
  <cp:lastModifiedBy>Tomáš Botlík</cp:lastModifiedBy>
  <cp:revision>93</cp:revision>
  <dcterms:created xsi:type="dcterms:W3CDTF">2018-11-28T15:30:55Z</dcterms:created>
  <dcterms:modified xsi:type="dcterms:W3CDTF">2020-03-08T20:25:44Z</dcterms:modified>
</cp:coreProperties>
</file>