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21-Nov-22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21-Nov-22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21-Nov-22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21-Nov-22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21-Nov-22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21-Nov-22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21-Nov-22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21-Nov-22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21-Nov-22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21-Nov-22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21-Nov-22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21-Nov-22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2">
            <a:extLst>
              <a:ext uri="{FF2B5EF4-FFF2-40B4-BE49-F238E27FC236}">
                <a16:creationId xmlns:a16="http://schemas.microsoft.com/office/drawing/2014/main" id="{2810100C-B2E3-4BD2-B42B-F78F0239C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9" name="Straight Connector 74">
            <a:extLst>
              <a:ext uri="{FF2B5EF4-FFF2-40B4-BE49-F238E27FC236}">
                <a16:creationId xmlns:a16="http://schemas.microsoft.com/office/drawing/2014/main" id="{ABDA076A-A426-4BA4-91D7-2194025E1E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53317" y="1847088"/>
            <a:ext cx="498508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06F8A-BD2F-4352-9345-AC2A2B2F0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3318" y="804520"/>
            <a:ext cx="4985079" cy="1049235"/>
          </a:xfrm>
        </p:spPr>
        <p:txBody>
          <a:bodyPr>
            <a:normAutofit/>
          </a:bodyPr>
          <a:lstStyle/>
          <a:p>
            <a:r>
              <a:rPr lang="ru-RU" dirty="0"/>
              <a:t>Иван Сергеевич Тургенев </a:t>
            </a:r>
            <a:r>
              <a:rPr lang="cs-CZ" dirty="0"/>
              <a:t>(1818-1883)</a:t>
            </a:r>
            <a:endParaRPr lang="en-US" dirty="0"/>
          </a:p>
        </p:txBody>
      </p:sp>
      <p:sp>
        <p:nvSpPr>
          <p:cNvPr id="1031" name="Rectangle 76">
            <a:extLst>
              <a:ext uri="{FF2B5EF4-FFF2-40B4-BE49-F238E27FC236}">
                <a16:creationId xmlns:a16="http://schemas.microsoft.com/office/drawing/2014/main" id="{06FE94E2-EB97-4BF3-ADFD-1D6ECE62B4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1032" name="Group 78">
            <a:extLst>
              <a:ext uri="{FF2B5EF4-FFF2-40B4-BE49-F238E27FC236}">
                <a16:creationId xmlns:a16="http://schemas.microsoft.com/office/drawing/2014/main" id="{E19263DE-9849-4BA8-8990-4AFC76B95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8" y="482171"/>
            <a:ext cx="4641751" cy="5149101"/>
            <a:chOff x="7463259" y="583365"/>
            <a:chExt cx="4641750" cy="5181928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20925473-E783-403A-8BDE-D1EBDAEDA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64175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3" name="Rectangle 80">
              <a:extLst>
                <a:ext uri="{FF2B5EF4-FFF2-40B4-BE49-F238E27FC236}">
                  <a16:creationId xmlns:a16="http://schemas.microsoft.com/office/drawing/2014/main" id="{EABD99F7-1E3E-4B98-A113-A2DAA96D11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4001651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Кто вы, собственно, такой, Иван Сергеевич Тургенев? — блог компании Storytel">
            <a:extLst>
              <a:ext uri="{FF2B5EF4-FFF2-40B4-BE49-F238E27FC236}">
                <a16:creationId xmlns:a16="http://schemas.microsoft.com/office/drawing/2014/main" id="{1E9AE270-85AD-426E-BB11-6FC5BF40F7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1" r="8296"/>
          <a:stretch/>
        </p:blipFill>
        <p:spPr bwMode="auto">
          <a:xfrm>
            <a:off x="1271223" y="1116345"/>
            <a:ext cx="3362141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877308A2-1929-47D0-ADB6-402390B71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3317" y="2015732"/>
            <a:ext cx="4985080" cy="3450613"/>
          </a:xfrm>
        </p:spPr>
        <p:txBody>
          <a:bodyPr>
            <a:normAutofit/>
          </a:bodyPr>
          <a:lstStyle/>
          <a:p>
            <a:r>
              <a:rPr lang="ru-RU" dirty="0"/>
              <a:t>Самый знаменитый русский писатель в Европе</a:t>
            </a:r>
          </a:p>
          <a:p>
            <a:r>
              <a:rPr lang="ru-RU" dirty="0"/>
              <a:t>«Пушкин в прозе»</a:t>
            </a:r>
          </a:p>
          <a:p>
            <a:endParaRPr lang="en-US" dirty="0"/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463556DA-E50F-49FC-B9C5-16746A937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2D4E8CC-A5F3-49D3-A830-647340CFFD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192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BA8EDA-747D-4ABB-948D-2D714A19A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Поэтика романов И. С. Тургенева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2847C2-B0CC-4081-A6D4-862AD3A0D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«Тургеневские девушки» – Наталья </a:t>
            </a:r>
            <a:r>
              <a:rPr lang="ru-RU" dirty="0" err="1"/>
              <a:t>Ласунская</a:t>
            </a:r>
            <a:r>
              <a:rPr lang="ru-RU" dirty="0"/>
              <a:t>, Лиза Калитина, Елена Стахова, Марианна – спутницы героев, чистые, возвышенные натуры, часто духовно сильнее мужчин. </a:t>
            </a:r>
          </a:p>
          <a:p>
            <a:r>
              <a:rPr lang="ru-RU" dirty="0"/>
              <a:t>«Тургеневская любовь». Герои проходят испытание любовью. Любовь – проверка их убеждений, человечности, целостности натуры. </a:t>
            </a:r>
          </a:p>
          <a:p>
            <a:r>
              <a:rPr lang="ru-RU" dirty="0"/>
              <a:t>Любовь – дар и трагедия. Перед ее стихийной властью беззащитен как сильный, так и слабый человек.</a:t>
            </a:r>
          </a:p>
          <a:p>
            <a:r>
              <a:rPr lang="ru-RU" dirty="0"/>
              <a:t>Сиюминутное переплетается с вечным, философские обобщения стоят рядом с каждодневной жизнью героев</a:t>
            </a:r>
          </a:p>
          <a:p>
            <a:r>
              <a:rPr lang="ru-RU" dirty="0"/>
              <a:t>Кратковременность человеческой жизни – источник не только личных, но и исторических драм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350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C09747-5A74-4CF5-9511-D61FCA301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«Рудин» </a:t>
            </a:r>
            <a:r>
              <a:rPr lang="cs-CZ" dirty="0"/>
              <a:t>(</a:t>
            </a:r>
            <a:r>
              <a:rPr lang="ru-RU" dirty="0"/>
              <a:t>1855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D6B045-9CCE-4B0E-BE6F-BB5E21DA3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Долго подходил к теме. Пишет ряд повестей: «Дневник лишнего человека»</a:t>
            </a:r>
            <a:r>
              <a:rPr lang="cs-CZ" dirty="0"/>
              <a:t>, </a:t>
            </a:r>
            <a:r>
              <a:rPr lang="ru-RU" dirty="0"/>
              <a:t>«Два приятеля», «Затишье» и др. </a:t>
            </a:r>
          </a:p>
          <a:p>
            <a:r>
              <a:rPr lang="ru-RU" dirty="0"/>
              <a:t>Ищет героя, способного изменить Россию, в дворянской среде.</a:t>
            </a:r>
          </a:p>
          <a:p>
            <a:r>
              <a:rPr lang="ru-RU" dirty="0"/>
              <a:t>Сначала роман назывался «Гениальная натура». «Гениальность» – ум, образованность; «натура» - твердость воли, умение претворять слово в дело. </a:t>
            </a:r>
          </a:p>
          <a:p>
            <a:r>
              <a:rPr lang="ru-RU" dirty="0"/>
              <a:t>Название по отношению к образу героя стало звучать иронически. В герое есть талант пробуждать людей, но он не может вести их за собой</a:t>
            </a:r>
          </a:p>
          <a:p>
            <a:r>
              <a:rPr lang="ru-RU" dirty="0"/>
              <a:t>Не выдерживает проверку любовью. Рудин – Наталья </a:t>
            </a:r>
            <a:r>
              <a:rPr lang="ru-RU" dirty="0" err="1"/>
              <a:t>Ласунская</a:t>
            </a:r>
            <a:endParaRPr lang="ru-RU" dirty="0"/>
          </a:p>
          <a:p>
            <a:r>
              <a:rPr lang="ru-RU" dirty="0"/>
              <a:t>«Лишний человек», оторванный от корней, перекати-поле</a:t>
            </a:r>
          </a:p>
          <a:p>
            <a:r>
              <a:rPr lang="ru-RU" dirty="0"/>
              <a:t>Когда вышел роман, Тургенев дописал эпилог, где Рудин погибает на парижских баррикадах в 1848 году, его принимают за поляка. Тургенев пытался показать человека дела, но талант сильнее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003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EC91EC-D7D3-4B35-9373-4D4335677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«Дворянское гнездо» </a:t>
            </a:r>
            <a:r>
              <a:rPr lang="cs-CZ" dirty="0"/>
              <a:t>(1858)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6D2309-2C6D-4E81-A2F4-BE961FAB8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Последняя попытка найти героя в дворянской среде</a:t>
            </a:r>
          </a:p>
          <a:p>
            <a:r>
              <a:rPr lang="ru-RU" dirty="0" err="1"/>
              <a:t>Автобиографизм</a:t>
            </a:r>
            <a:endParaRPr lang="ru-RU" dirty="0"/>
          </a:p>
          <a:p>
            <a:r>
              <a:rPr lang="ru-RU" dirty="0"/>
              <a:t>Любовная линия: Федор Лаврецкий – Лиза Калитина. </a:t>
            </a:r>
          </a:p>
          <a:p>
            <a:r>
              <a:rPr lang="ru-RU" dirty="0"/>
              <a:t>Федор </a:t>
            </a:r>
            <a:r>
              <a:rPr lang="ru-RU" dirty="0" err="1"/>
              <a:t>Лавререцкий</a:t>
            </a:r>
            <a:r>
              <a:rPr lang="ru-RU" dirty="0"/>
              <a:t> – «лишний человек». Умный, порядочный, но не способный к действию. </a:t>
            </a:r>
          </a:p>
          <a:p>
            <a:r>
              <a:rPr lang="ru-RU" dirty="0"/>
              <a:t>После написания «Дворянского гнезда» </a:t>
            </a:r>
            <a:r>
              <a:rPr lang="ru-RU" dirty="0" err="1"/>
              <a:t>сладывается</a:t>
            </a:r>
            <a:r>
              <a:rPr lang="ru-RU" dirty="0"/>
              <a:t> особый тургеневский стиль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709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84DA3A-F846-4AB7-B9E6-196EF69B6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Стиль И. С. Тургенева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80615F-96AA-4107-8603-AC8749194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Стройность повествования. Органическое сочетание общественной и любовной интриги</a:t>
            </a:r>
          </a:p>
          <a:p>
            <a:r>
              <a:rPr lang="ru-RU" dirty="0"/>
              <a:t>Лиризм. Тонкость психологического русинка. «Поэт должен быть психологом, но тайным, он должен знать и чувствовать корни явлений, но представлять только самые явления в их расцвете или увядании». И. С. Тургенев</a:t>
            </a:r>
          </a:p>
          <a:p>
            <a:r>
              <a:rPr lang="ru-RU" dirty="0"/>
              <a:t>Мастерство портрета и пейзажа. </a:t>
            </a:r>
          </a:p>
          <a:p>
            <a:r>
              <a:rPr lang="ru-RU" dirty="0"/>
              <a:t>Описывая любовь, показывает, как зарождалось чувство, крепло, лишь намекает о том, что чувствуют герои через детали, портреты и пейзаж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61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3C1FE7-56F4-4A3F-A0A8-B4ADC9AC3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«Накануне» </a:t>
            </a:r>
            <a:r>
              <a:rPr lang="cs-CZ" dirty="0"/>
              <a:t>(1860)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7CC6EC-1083-46E9-8A67-752355DB7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Елена Стахова стоит перед выбором. За ней ухаживает ученый Берсенев, скульптор Шубин и болгарский разночинец-революционер Инсаров. Елена предпочитает Инсарова. После его смерти продолжает его дело в Болгарии. </a:t>
            </a:r>
          </a:p>
          <a:p>
            <a:r>
              <a:rPr lang="ru-RU" dirty="0"/>
              <a:t>Кто нужен России? Ищет героя в разночинской среде. </a:t>
            </a:r>
          </a:p>
          <a:p>
            <a:pPr marL="0" indent="0">
              <a:buNone/>
            </a:pPr>
            <a:r>
              <a:rPr lang="ru-RU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98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654B3D-184E-4794-B62A-98C909479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После публикации романа «Накануне» 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EA0665-8A2A-4129-ABD1-F1B4F20BB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Статья Н. А. Добролюбова «Когда же придет настоящий день?»</a:t>
            </a:r>
          </a:p>
          <a:p>
            <a:r>
              <a:rPr lang="ru-RU" dirty="0"/>
              <a:t>Н. А. Добролюбов считает, что надо бороться с «внутренними турками», т.е. с невежественными, костными людьми, поддерживающими крепостной порядок. Он заявлял, что общество накануне перемен, т.е. революционных перемен. В Елене Стаховой видел того, кто скажет это решительное слово: «Вперед!»</a:t>
            </a:r>
          </a:p>
          <a:p>
            <a:r>
              <a:rPr lang="ru-RU" dirty="0"/>
              <a:t>Протест Тургенева и раскол журнала «Современник» </a:t>
            </a:r>
            <a:r>
              <a:rPr lang="cs-CZ" dirty="0"/>
              <a:t>(1860)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211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A80730-55C2-45A1-9D61-66A13DBD8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«Отцы и дети» </a:t>
            </a:r>
            <a:r>
              <a:rPr lang="cs-CZ" dirty="0"/>
              <a:t>(1862)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1A206C-174B-4743-92F9-CC8ABF578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Отражение идейной борьбы 60-х годов: лагерь «отцов» </a:t>
            </a:r>
            <a:r>
              <a:rPr lang="cs-CZ" dirty="0"/>
              <a:t>(</a:t>
            </a:r>
            <a:r>
              <a:rPr lang="ru-RU" dirty="0"/>
              <a:t>Кирсановы</a:t>
            </a:r>
            <a:r>
              <a:rPr lang="cs-CZ" dirty="0"/>
              <a:t>)</a:t>
            </a:r>
            <a:r>
              <a:rPr lang="ru-RU" dirty="0"/>
              <a:t> – «если сливки плохи, то что же молоко?» И. С. Тургенев; лагерь «детей» - Базаров. </a:t>
            </a:r>
          </a:p>
          <a:p>
            <a:r>
              <a:rPr lang="ru-RU" dirty="0"/>
              <a:t>«Новый человек». «Если он называется нигилистом, то надо читать революционером». И. С. Тургенев</a:t>
            </a:r>
          </a:p>
          <a:p>
            <a:r>
              <a:rPr lang="ru-RU" dirty="0"/>
              <a:t>«Есть ли созданный господином Тургеневым Базаров - фига и карикатура, над которой надо издеваться или идея, которой надо подражать?» М. Е. Салтыков-Щедрин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181818"/>
                </a:solidFill>
                <a:effectLst/>
                <a:latin typeface="Open Sans" panose="020B0606030504020204" pitchFamily="34" charset="0"/>
              </a:rPr>
              <a:t>И.С. Тургенев – А.П. </a:t>
            </a:r>
            <a:r>
              <a:rPr lang="ru-RU" b="0" i="0" dirty="0" err="1">
                <a:solidFill>
                  <a:srgbClr val="181818"/>
                </a:solidFill>
                <a:effectLst/>
                <a:latin typeface="Open Sans" panose="020B0606030504020204" pitchFamily="34" charset="0"/>
              </a:rPr>
              <a:t>Философовой</a:t>
            </a:r>
            <a:r>
              <a:rPr lang="ru-RU" b="0" i="0" dirty="0">
                <a:solidFill>
                  <a:srgbClr val="181818"/>
                </a:solidFill>
                <a:effectLst/>
                <a:latin typeface="Open Sans" panose="020B0606030504020204" pitchFamily="34" charset="0"/>
              </a:rPr>
              <a:t>. 18 августа 1874 г.</a:t>
            </a:r>
          </a:p>
          <a:p>
            <a:pPr algn="just"/>
            <a:r>
              <a:rPr lang="ru-RU" b="0" i="0" dirty="0">
                <a:solidFill>
                  <a:srgbClr val="181818"/>
                </a:solidFill>
                <a:effectLst/>
                <a:latin typeface="Open Sans" panose="020B0606030504020204" pitchFamily="34" charset="0"/>
              </a:rPr>
              <a:t>Базаров – это мое любимое детище, из-за которого я рассорился с Катковым, на которого я потратил все находящиеся в моем распоряжении краски, Базаров – этот умница, этот герой – карикатура?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181818"/>
                </a:solidFill>
                <a:effectLst/>
                <a:latin typeface="Open Sans" panose="020B0606030504020204" pitchFamily="34" charset="0"/>
              </a:rPr>
              <a:t>И.С. Тургенев – А. Фету. 6 апреля 1862 г.</a:t>
            </a:r>
          </a:p>
          <a:p>
            <a:pPr algn="just"/>
            <a:r>
              <a:rPr lang="ru-RU" b="0" i="0" dirty="0">
                <a:solidFill>
                  <a:srgbClr val="181818"/>
                </a:solidFill>
                <a:effectLst/>
                <a:latin typeface="Open Sans" panose="020B0606030504020204" pitchFamily="34" charset="0"/>
              </a:rPr>
              <a:t>Хотел ли я обругать Базарова, или его превознести? Я этого сам не знаю, ибо я не знаю, люблю ли я его или ненавижу!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723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9C2C6B-C8F5-484D-A48F-7B18D99F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«Отцы и дети» </a:t>
            </a:r>
            <a:r>
              <a:rPr lang="cs-CZ" dirty="0"/>
              <a:t>(1862)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2EA880-0FE9-47DD-A591-3BA7167F6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Сюжет – цепь непрерывных столкновений Базарова с другими действующими лицами</a:t>
            </a:r>
          </a:p>
          <a:p>
            <a:r>
              <a:rPr lang="ru-RU" dirty="0"/>
              <a:t>Композиция - углубление и расширение сюжета – 2 круга странствия героя, кульминация в каждом куске, завязки и развязки нет как таковой, введение новых лиц. Композиция помогает выделить Базарова</a:t>
            </a:r>
          </a:p>
          <a:p>
            <a:r>
              <a:rPr lang="ru-RU" dirty="0"/>
              <a:t>Любовь в романе. Базаров и Одинцова, Базаров и родители, Базаров и Фенечка</a:t>
            </a:r>
          </a:p>
          <a:p>
            <a:r>
              <a:rPr lang="ru-RU" dirty="0"/>
              <a:t>Трагическое одиночество Базарова</a:t>
            </a:r>
          </a:p>
          <a:p>
            <a:r>
              <a:rPr lang="ru-RU" dirty="0"/>
              <a:t>Смерть Базарова и эпилог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93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752EFD-A952-4552-B91B-CB69DB664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«Дым» </a:t>
            </a:r>
            <a:r>
              <a:rPr lang="cs-CZ" dirty="0"/>
              <a:t>(1867)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557AB4-041A-4B76-9893-DF6E1395B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Герой Литвинов далек от бурной деятельности, отсутствует и «тургеневская девушка». </a:t>
            </a:r>
          </a:p>
          <a:p>
            <a:r>
              <a:rPr lang="ru-RU" dirty="0"/>
              <a:t>Критически изображает верхушку общества, генералов на отдыхе в Баден-Бадене</a:t>
            </a:r>
          </a:p>
          <a:p>
            <a:r>
              <a:rPr lang="ru-RU" dirty="0"/>
              <a:t>Литвинов влюбляется в Ирину </a:t>
            </a:r>
            <a:r>
              <a:rPr lang="ru-RU" dirty="0" err="1"/>
              <a:t>Ратмирову</a:t>
            </a:r>
            <a:r>
              <a:rPr lang="ru-RU" dirty="0"/>
              <a:t>, но она не хочет перемен</a:t>
            </a:r>
          </a:p>
          <a:p>
            <a:r>
              <a:rPr lang="ru-RU" dirty="0"/>
              <a:t>«Дым, все дым! В особенности наше».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040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7E9941-36D3-42BA-B452-B268D2C26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«Новь» </a:t>
            </a:r>
            <a:r>
              <a:rPr lang="cs-CZ" dirty="0"/>
              <a:t>(1877)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86E486-E299-4326-8E22-825571B22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Эпиграф к роману: «Поднимать следует новь не поверхностно скользящей сохой, но глубоко забирающим плугом» </a:t>
            </a:r>
            <a:r>
              <a:rPr lang="cs-CZ" dirty="0"/>
              <a:t>(</a:t>
            </a:r>
            <a:r>
              <a:rPr lang="ru-RU" dirty="0"/>
              <a:t>из записок хозяина-агронома</a:t>
            </a:r>
            <a:r>
              <a:rPr lang="cs-CZ" dirty="0"/>
              <a:t>)</a:t>
            </a:r>
            <a:r>
              <a:rPr lang="ru-RU" dirty="0"/>
              <a:t> </a:t>
            </a:r>
          </a:p>
          <a:p>
            <a:r>
              <a:rPr lang="ru-RU" dirty="0"/>
              <a:t>Народничество, хождение в народ. Марианна и Нежданов – молодые революционеры. Соломин – «</a:t>
            </a:r>
            <a:r>
              <a:rPr lang="ru-RU" dirty="0" err="1"/>
              <a:t>постепеновец</a:t>
            </a:r>
            <a:r>
              <a:rPr lang="ru-RU" dirty="0"/>
              <a:t>». </a:t>
            </a:r>
          </a:p>
          <a:p>
            <a:r>
              <a:rPr lang="ru-RU" dirty="0"/>
              <a:t>Любовь уже не играет такую важную роль</a:t>
            </a:r>
          </a:p>
          <a:p>
            <a:r>
              <a:rPr lang="ru-RU" dirty="0"/>
              <a:t>Столкновение социальных сил: революционеры-народники и крестьянство, революционеры-демократы и либералы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28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EEA869E1-F851-4A52-92F5-77E592B76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9" name="Picture 138">
            <a:extLst>
              <a:ext uri="{FF2B5EF4-FFF2-40B4-BE49-F238E27FC236}">
                <a16:creationId xmlns:a16="http://schemas.microsoft.com/office/drawing/2014/main" id="{B083AD55-8296-44BD-8E14-DD2DDBC35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2BF46B26-15FC-4C5A-94FA-AE9ED64B5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912F6065-5345-44BD-B66E-5487CCD7A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45" name="Rectangle 144">
            <a:extLst>
              <a:ext uri="{FF2B5EF4-FFF2-40B4-BE49-F238E27FC236}">
                <a16:creationId xmlns:a16="http://schemas.microsoft.com/office/drawing/2014/main" id="{0EF77632-1A0C-4B9F-829B-226E68A78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F3DCFC27-6BCE-42B6-8372-070EA07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753634-1A35-4437-9C37-958CFA27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424" y="4460798"/>
            <a:ext cx="8637073" cy="558063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600"/>
              <a:t>Варвара Петровна</a:t>
            </a:r>
          </a:p>
        </p:txBody>
      </p:sp>
      <p:pic>
        <p:nvPicPr>
          <p:cNvPr id="2052" name="Picture 4" descr="ИВАН СЕРГЕЕВИЧ ТУРГЕНЕВ">
            <a:extLst>
              <a:ext uri="{FF2B5EF4-FFF2-40B4-BE49-F238E27FC236}">
                <a16:creationId xmlns:a16="http://schemas.microsoft.com/office/drawing/2014/main" id="{2EDA283B-553D-45A6-8CFD-90D92E00E0A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94981" y="643992"/>
            <a:ext cx="2394749" cy="349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Деспот в юбке». Какой была мать Ивана Тургенева | персона | ОБЩЕСТВО | АиФ  Черноземье">
            <a:extLst>
              <a:ext uri="{FF2B5EF4-FFF2-40B4-BE49-F238E27FC236}">
                <a16:creationId xmlns:a16="http://schemas.microsoft.com/office/drawing/2014/main" id="{B228C682-EB68-4072-9589-0F34E03A53D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5" r="17082" b="-3"/>
          <a:stretch/>
        </p:blipFill>
        <p:spPr bwMode="auto">
          <a:xfrm>
            <a:off x="6772560" y="643992"/>
            <a:ext cx="3039436" cy="349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96A4B1E0-284C-4A01-8141-A24D2B8EE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76728" y="5027185"/>
            <a:ext cx="86430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51" name="Picture 150">
            <a:extLst>
              <a:ext uri="{FF2B5EF4-FFF2-40B4-BE49-F238E27FC236}">
                <a16:creationId xmlns:a16="http://schemas.microsoft.com/office/drawing/2014/main" id="{F82046CE-87C5-4670-A404-6AB453F5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A224BAD7-5931-4CA6-BB58-0CBCFCFA65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367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E219AB-60C6-4A8B-B9A7-B0F93BC8A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«Стихотворения в прозе» </a:t>
            </a:r>
            <a:r>
              <a:rPr lang="cs-CZ" dirty="0"/>
              <a:t>(1877</a:t>
            </a:r>
            <a:r>
              <a:rPr lang="ru-RU" dirty="0"/>
              <a:t>-1882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C3518E-21AB-4F63-8D82-00FCC4E27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Последние произведения. 3 темы: природа, человек, общество</a:t>
            </a:r>
          </a:p>
          <a:p>
            <a:r>
              <a:rPr lang="ru-RU" dirty="0"/>
              <a:t>Начинается стихотворением «Деревня» и заканчивается «Русский язык»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882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A680EE-BA57-4C03-AB37-888F9C0AB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«русский язык»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98B252-5D75-436A-ACFE-3EA76548F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 дни сомнений, во дни тягостных раздумий о судьбах моей родины, — ты один мне поддержка и опора, о великий, могучий, правдивый и свободный русский язык! Не будь тебя — как не впасть в отчаяние при виде всего, что совершается дома? Но нельзя верить, чтобы такой язык не был дан великому народу!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Июнь, 1882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950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810100C-B2E3-4BD2-B42B-F78F0239C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BDA076A-A426-4BA4-91D7-2194025E1E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53317" y="1847088"/>
            <a:ext cx="498508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C50CCD-FAB8-43F2-B4F4-B24D4B05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3318" y="804520"/>
            <a:ext cx="4985079" cy="1049235"/>
          </a:xfrm>
        </p:spPr>
        <p:txBody>
          <a:bodyPr>
            <a:normAutofit/>
          </a:bodyPr>
          <a:lstStyle/>
          <a:p>
            <a:r>
              <a:rPr lang="ru-RU" dirty="0"/>
              <a:t>Сергей Николаевич</a:t>
            </a:r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6FE94E2-EB97-4BF3-ADFD-1D6ECE62B4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19263DE-9849-4BA8-8990-4AFC76B95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8" y="482171"/>
            <a:ext cx="4641751" cy="5149101"/>
            <a:chOff x="7463259" y="583365"/>
            <a:chExt cx="4641750" cy="5181928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20925473-E783-403A-8BDE-D1EBDAEDA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64175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EABD99F7-1E3E-4B98-A113-A2DAA96D11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4001651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74" name="Picture 2" descr="Портрет кавалергарда Сергея Николаевича Тургенева (отец писателя) | Wonder  woman, Superhero, The past">
            <a:extLst>
              <a:ext uri="{FF2B5EF4-FFF2-40B4-BE49-F238E27FC236}">
                <a16:creationId xmlns:a16="http://schemas.microsoft.com/office/drawing/2014/main" id="{4403635B-F616-41A2-A539-2D9DF08A5C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" r="3063" b="-4"/>
          <a:stretch/>
        </p:blipFill>
        <p:spPr bwMode="auto">
          <a:xfrm>
            <a:off x="1271223" y="1116345"/>
            <a:ext cx="3362141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Content Placeholder 3077">
            <a:extLst>
              <a:ext uri="{FF2B5EF4-FFF2-40B4-BE49-F238E27FC236}">
                <a16:creationId xmlns:a16="http://schemas.microsoft.com/office/drawing/2014/main" id="{4B55D81A-96AF-4CB1-A268-BD6F85FDC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3317" y="2015732"/>
            <a:ext cx="4985080" cy="3450613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463556DA-E50F-49FC-B9C5-16746A937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2D4E8CC-A5F3-49D3-A830-647340CFFD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08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EEA869E1-F851-4A52-92F5-77E592B76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9" name="Picture 138">
            <a:extLst>
              <a:ext uri="{FF2B5EF4-FFF2-40B4-BE49-F238E27FC236}">
                <a16:creationId xmlns:a16="http://schemas.microsoft.com/office/drawing/2014/main" id="{B083AD55-8296-44BD-8E14-DD2DDBC35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2BF46B26-15FC-4C5A-94FA-AE9ED64B5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912F6065-5345-44BD-B66E-5487CCD7A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45" name="Rectangle 144">
            <a:extLst>
              <a:ext uri="{FF2B5EF4-FFF2-40B4-BE49-F238E27FC236}">
                <a16:creationId xmlns:a16="http://schemas.microsoft.com/office/drawing/2014/main" id="{0EF77632-1A0C-4B9F-829B-226E68A78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F3DCFC27-6BCE-42B6-8372-070EA07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379477-EACE-4C6B-9CD1-CADBE67CB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424" y="4460798"/>
            <a:ext cx="8637073" cy="558063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600"/>
              <a:t>Спасское-Лутовиново</a:t>
            </a:r>
          </a:p>
        </p:txBody>
      </p:sp>
      <p:pic>
        <p:nvPicPr>
          <p:cNvPr id="4098" name="Picture 2" descr="Музей-заповедник И.С. Тургенева «Спасское-Лутовиново» — Мценский район, с.  Спасское-Лутовиново, ул. Музейная, д. 3. Подробная информация о музее:  расписание, фото, адрес и т. д. на официальном сайте Культура.РФ">
            <a:extLst>
              <a:ext uri="{FF2B5EF4-FFF2-40B4-BE49-F238E27FC236}">
                <a16:creationId xmlns:a16="http://schemas.microsoft.com/office/drawing/2014/main" id="{34B5B7C8-35D4-40D2-BA47-632944CEF9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16" r="14783" b="2"/>
          <a:stretch/>
        </p:blipFill>
        <p:spPr bwMode="auto">
          <a:xfrm>
            <a:off x="1771137" y="691880"/>
            <a:ext cx="4242437" cy="3399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Музей-заповедник И.С. Тургенева «Спасское-Лутовиново». Подробная  информация: расписание, фото, адрес и т. д. на официальном сайте Культура.РФ">
            <a:extLst>
              <a:ext uri="{FF2B5EF4-FFF2-40B4-BE49-F238E27FC236}">
                <a16:creationId xmlns:a16="http://schemas.microsoft.com/office/drawing/2014/main" id="{C975C1DD-DAD2-4BA8-9782-B5F54AC6C30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1060" y="1330903"/>
            <a:ext cx="4242437" cy="2121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96A4B1E0-284C-4A01-8141-A24D2B8EE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76728" y="5027185"/>
            <a:ext cx="86430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51" name="Picture 150">
            <a:extLst>
              <a:ext uri="{FF2B5EF4-FFF2-40B4-BE49-F238E27FC236}">
                <a16:creationId xmlns:a16="http://schemas.microsoft.com/office/drawing/2014/main" id="{F82046CE-87C5-4670-A404-6AB453F5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A224BAD7-5931-4CA6-BB58-0CBCFCFA65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911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CFFE8A-0C99-419E-8C7C-7CEE6234F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Первые Шаги в литературе 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84D74E-C9BD-43E1-8228-81EDCFB7C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 15 лет пишет стихи. Самое известное стихотворение-романс «Утро туманное»</a:t>
            </a:r>
          </a:p>
          <a:p>
            <a:r>
              <a:rPr lang="ru-RU" dirty="0"/>
              <a:t>В. Г. Белинский – знакомство 1843 г.</a:t>
            </a:r>
          </a:p>
          <a:p>
            <a:r>
              <a:rPr lang="ru-RU" dirty="0"/>
              <a:t>Поэма «Помещик» </a:t>
            </a:r>
            <a:r>
              <a:rPr lang="cs-CZ" dirty="0"/>
              <a:t>(1848)</a:t>
            </a:r>
          </a:p>
          <a:p>
            <a:r>
              <a:rPr lang="ru-RU" dirty="0"/>
              <a:t>«Хорь и </a:t>
            </a:r>
            <a:r>
              <a:rPr lang="ru-RU" dirty="0" err="1"/>
              <a:t>Калиныч</a:t>
            </a:r>
            <a:r>
              <a:rPr lang="ru-RU" dirty="0"/>
              <a:t>» </a:t>
            </a:r>
            <a:r>
              <a:rPr lang="cs-CZ" dirty="0"/>
              <a:t>(</a:t>
            </a:r>
            <a:r>
              <a:rPr lang="en-US" dirty="0"/>
              <a:t>1847</a:t>
            </a:r>
            <a:r>
              <a:rPr lang="cs-CZ" dirty="0"/>
              <a:t>)</a:t>
            </a:r>
            <a:r>
              <a:rPr lang="en-US" dirty="0"/>
              <a:t> </a:t>
            </a:r>
            <a:r>
              <a:rPr lang="ru-RU" dirty="0"/>
              <a:t>публикуется в «Современнике»</a:t>
            </a:r>
            <a:r>
              <a:rPr lang="en-US" dirty="0"/>
              <a:t> </a:t>
            </a:r>
            <a:r>
              <a:rPr lang="ru-RU" dirty="0"/>
              <a:t>под заголовком «Из записок охотника»</a:t>
            </a:r>
          </a:p>
          <a:p>
            <a:r>
              <a:rPr lang="ru-RU" dirty="0"/>
              <a:t>«Записки охотника» </a:t>
            </a:r>
            <a:r>
              <a:rPr lang="cs-CZ" dirty="0"/>
              <a:t>(</a:t>
            </a:r>
            <a:r>
              <a:rPr lang="ru-RU" dirty="0"/>
              <a:t>1852</a:t>
            </a:r>
            <a:r>
              <a:rPr lang="cs-CZ" dirty="0"/>
              <a:t>)</a:t>
            </a:r>
            <a:endParaRPr lang="ru-RU" dirty="0"/>
          </a:p>
          <a:p>
            <a:r>
              <a:rPr lang="ru-RU" dirty="0"/>
              <a:t>В. Г. Белинский: «В «Записках охотника» господин Тургенев зашел к народу с такой стороны, с какой до него никто </a:t>
            </a:r>
            <a:r>
              <a:rPr lang="ru-RU"/>
              <a:t>не заходил»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818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717F5E-36B8-4585-B3DD-8E93BEA5D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«Записки охотника» </a:t>
            </a:r>
            <a:r>
              <a:rPr lang="cs-CZ" dirty="0"/>
              <a:t>(1852)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4B7804-8FF9-4300-9E00-B55B55F5C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Книга о народе</a:t>
            </a:r>
          </a:p>
          <a:p>
            <a:r>
              <a:rPr lang="ru-RU" dirty="0"/>
              <a:t>Тургенев сумел рассмотреть за скупым бытом душу народа, намекнуть на скрытые творческие наклонности придавленного крепостничеством народа</a:t>
            </a:r>
          </a:p>
          <a:p>
            <a:r>
              <a:rPr lang="ru-RU" dirty="0"/>
              <a:t>Форма произведения. Рассказы связаны между собой образом охотника, который путешествует с ружьем, общается с народом, наблюдает, а потом делится своими наблюдениями как рассказчик</a:t>
            </a:r>
          </a:p>
          <a:p>
            <a:r>
              <a:rPr lang="ru-RU" dirty="0"/>
              <a:t>Нет идеализации крестьян</a:t>
            </a:r>
          </a:p>
          <a:p>
            <a:r>
              <a:rPr lang="ru-RU" dirty="0"/>
              <a:t>Сталкиваются 2 России: официальная, крепостническая – «мертвая» и народно-крестьянская – «живая» </a:t>
            </a:r>
          </a:p>
          <a:p>
            <a:r>
              <a:rPr lang="ru-RU" dirty="0"/>
              <a:t>Природа и человек неразрывно связаны</a:t>
            </a:r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373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FCF3AA-A454-4E79-B9E8-46C10DED7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После «Записок охотника» </a:t>
            </a:r>
            <a:r>
              <a:rPr lang="cs-CZ" dirty="0"/>
              <a:t>(1852)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9A1CC9-DD44-4543-B04C-E073F52EA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После публикации книги по личному распоряжению Николая </a:t>
            </a:r>
            <a:r>
              <a:rPr lang="en-US" dirty="0"/>
              <a:t>I </a:t>
            </a:r>
            <a:r>
              <a:rPr lang="ru-RU" dirty="0"/>
              <a:t>цензор, пропустивший книгу в печать, был отстранен от должности</a:t>
            </a:r>
          </a:p>
          <a:p>
            <a:r>
              <a:rPr lang="ru-RU" dirty="0"/>
              <a:t>Тургенев был арестован и сослан в родовое имение Спасское-</a:t>
            </a:r>
            <a:r>
              <a:rPr lang="ru-RU" dirty="0" err="1"/>
              <a:t>Лутовиново</a:t>
            </a:r>
            <a:r>
              <a:rPr lang="ru-RU" dirty="0"/>
              <a:t> под строгий надзор полиции без права выезда за пределы Орловской губернии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008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AAF51A-6DAE-40C5-A3F8-599A140FF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Романы И. С. Тургенева 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E8EF49-8FB5-463E-9C3C-D67F3D0F7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Автор 6 романов: «Рудин», «Дворянское гнездо», «Накануне», «Отцы и дети», «Дым», «Новь». </a:t>
            </a:r>
          </a:p>
          <a:p>
            <a:r>
              <a:rPr lang="ru-RU" dirty="0"/>
              <a:t>Все 6 его романов предвосхищали время.  Н. А. Добролюбов: «Тургенев быстро угадывал новые потребности, новые идеи, вносимые в общественное сознание, и в своих произведениях непременно обращал внимание на вопрос, стоявший на очереди, и уже смутно начинавший волновать общество». </a:t>
            </a:r>
          </a:p>
        </p:txBody>
      </p:sp>
    </p:spTree>
    <p:extLst>
      <p:ext uri="{BB962C8B-B14F-4D97-AF65-F5344CB8AC3E}">
        <p14:creationId xmlns:p14="http://schemas.microsoft.com/office/powerpoint/2010/main" val="3763985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5BDFDF-B6CB-4542-A702-44B9A3154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Поэтика романов И. С. Тургенева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933210-0A6E-422F-B4A9-6CD72032A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Точная хронология. Обычно действие происходит в течение года: завязка – весна, кульминация – лето, развязка – осень или зима. Финал, как правило, трагичный. </a:t>
            </a:r>
          </a:p>
          <a:p>
            <a:r>
              <a:rPr lang="ru-RU" dirty="0"/>
              <a:t>В жизни героев отражаются умственные течения нескольких лет.  Их жизни подобны яркой искре. </a:t>
            </a:r>
          </a:p>
          <a:p>
            <a:r>
              <a:rPr lang="ru-RU" dirty="0"/>
              <a:t> Романы – летопись общества.  «Лишние люди» – дворяне Рудин «Рудин» и Лаврецкий «Дворянское гнездо», «новые люди» – революционер Инсаров «Накануне» и разночинец Евгений Базаров, идейное бездорожье в «Дыме», новая волна общественного подъема в «Нови».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703780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10462</TotalTime>
  <Words>1417</Words>
  <Application>Microsoft Office PowerPoint</Application>
  <PresentationFormat>Широкоэкранный</PresentationFormat>
  <Paragraphs>93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Gill Sans MT</vt:lpstr>
      <vt:lpstr>Open Sans</vt:lpstr>
      <vt:lpstr>Times New Roman</vt:lpstr>
      <vt:lpstr>Галерея</vt:lpstr>
      <vt:lpstr>Иван Сергеевич Тургенев (1818-1883)</vt:lpstr>
      <vt:lpstr>Варвара Петровна</vt:lpstr>
      <vt:lpstr>Сергей Николаевич</vt:lpstr>
      <vt:lpstr>Спасское-Лутовиново</vt:lpstr>
      <vt:lpstr>Первые Шаги в литературе </vt:lpstr>
      <vt:lpstr>«Записки охотника» (1852)</vt:lpstr>
      <vt:lpstr>После «Записок охотника» (1852)</vt:lpstr>
      <vt:lpstr>Романы И. С. Тургенева </vt:lpstr>
      <vt:lpstr>Поэтика романов И. С. Тургенева</vt:lpstr>
      <vt:lpstr>Поэтика романов И. С. Тургенева</vt:lpstr>
      <vt:lpstr>«Рудин» (1855)</vt:lpstr>
      <vt:lpstr>«Дворянское гнездо» (1858)</vt:lpstr>
      <vt:lpstr>Стиль И. С. Тургенева</vt:lpstr>
      <vt:lpstr>«Накануне» (1860)</vt:lpstr>
      <vt:lpstr>После публикации романа «Накануне» </vt:lpstr>
      <vt:lpstr>«Отцы и дети» (1862)</vt:lpstr>
      <vt:lpstr>«Отцы и дети» (1862)</vt:lpstr>
      <vt:lpstr>«Дым» (1867)</vt:lpstr>
      <vt:lpstr>«Новь» (1877)</vt:lpstr>
      <vt:lpstr>«Стихотворения в прозе» (1877-1882)</vt:lpstr>
      <vt:lpstr>«русский язык»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 Сергеевич Тургенев (1818-1883)</dc:title>
  <dc:creator>Elena Vasilyeva</dc:creator>
  <cp:lastModifiedBy>Elena Vasilyeva</cp:lastModifiedBy>
  <cp:revision>8</cp:revision>
  <dcterms:created xsi:type="dcterms:W3CDTF">2021-11-11T21:53:33Z</dcterms:created>
  <dcterms:modified xsi:type="dcterms:W3CDTF">2022-11-29T02:40:20Z</dcterms:modified>
</cp:coreProperties>
</file>