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168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175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8179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926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48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0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802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3336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35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053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96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4D7C7-5396-4E4A-B9D9-9238777EA9CF}" type="datetimeFigureOut">
              <a:rPr lang="en-GB" smtClean="0"/>
              <a:t>02/11/2022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62EAF-F632-4C90-992A-811C5548BB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77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02257" y="1122363"/>
            <a:ext cx="10299939" cy="2387600"/>
          </a:xfrm>
        </p:spPr>
        <p:txBody>
          <a:bodyPr>
            <a:normAutofit/>
          </a:bodyPr>
          <a:lstStyle/>
          <a:p>
            <a:r>
              <a:rPr lang="cs-CZ" dirty="0"/>
              <a:t>PODSTATNÁ JMÉNA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cs-CZ" dirty="0" smtClean="0"/>
              <a:t>– </a:t>
            </a:r>
            <a:r>
              <a:rPr lang="cs-CZ" b="1" dirty="0"/>
              <a:t>MNOŽNÉ </a:t>
            </a:r>
            <a:r>
              <a:rPr lang="cs-CZ" b="1" dirty="0" smtClean="0"/>
              <a:t>ČÍSLO</a:t>
            </a:r>
            <a:r>
              <a:rPr lang="en-GB" dirty="0" smtClean="0"/>
              <a:t> / </a:t>
            </a:r>
            <a:r>
              <a:rPr lang="en-GB" b="1" dirty="0" smtClean="0"/>
              <a:t>MEERVOUD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TAALVERWERVING, 1STE JAAR</a:t>
            </a:r>
          </a:p>
          <a:p>
            <a:r>
              <a:rPr lang="en-GB" dirty="0" smtClean="0"/>
              <a:t>2020/21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317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63311"/>
          </a:xfrm>
        </p:spPr>
        <p:txBody>
          <a:bodyPr/>
          <a:lstStyle/>
          <a:p>
            <a:r>
              <a:rPr lang="cs-CZ" dirty="0"/>
              <a:t> </a:t>
            </a:r>
            <a:r>
              <a:rPr lang="en-GB" dirty="0" smtClean="0"/>
              <a:t>PŘÍPONA </a:t>
            </a:r>
            <a:r>
              <a:rPr lang="cs-CZ" i="1" dirty="0" smtClean="0">
                <a:solidFill>
                  <a:srgbClr val="FF0000"/>
                </a:solidFill>
              </a:rPr>
              <a:t>– </a:t>
            </a:r>
            <a:r>
              <a:rPr lang="cs-CZ" i="1" dirty="0">
                <a:solidFill>
                  <a:srgbClr val="FF0000"/>
                </a:solidFill>
              </a:rPr>
              <a:t>s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4692"/>
            <a:ext cx="10515600" cy="5015344"/>
          </a:xfrm>
        </p:spPr>
        <p:txBody>
          <a:bodyPr>
            <a:normAutofit fontScale="92500" lnSpcReduction="10000"/>
          </a:bodyPr>
          <a:lstStyle/>
          <a:p>
            <a:r>
              <a:rPr lang="en-GB" u="sng" dirty="0"/>
              <a:t>b</a:t>
            </a:r>
            <a:r>
              <a:rPr lang="en-GB" u="sng" dirty="0" smtClean="0"/>
              <a:t>ez </a:t>
            </a:r>
            <a:r>
              <a:rPr lang="en-GB" u="sng" dirty="0" err="1" smtClean="0"/>
              <a:t>změny</a:t>
            </a:r>
            <a:r>
              <a:rPr lang="en-GB" u="sng" dirty="0" smtClean="0"/>
              <a:t> </a:t>
            </a:r>
            <a:r>
              <a:rPr lang="en-GB" u="sng" dirty="0" err="1" smtClean="0"/>
              <a:t>pravopisu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i="1" dirty="0">
                <a:solidFill>
                  <a:srgbClr val="FF0000"/>
                </a:solidFill>
              </a:rPr>
              <a:t>	</a:t>
            </a: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>
                <a:solidFill>
                  <a:srgbClr val="FF0000"/>
                </a:solidFill>
              </a:rPr>
              <a:t>oom</a:t>
            </a:r>
            <a:r>
              <a:rPr lang="cs-CZ" i="1" dirty="0">
                <a:solidFill>
                  <a:srgbClr val="FF0000"/>
                </a:solidFill>
              </a:rPr>
              <a:t> – </a:t>
            </a:r>
            <a:r>
              <a:rPr lang="cs-CZ" i="1" dirty="0" err="1">
                <a:solidFill>
                  <a:srgbClr val="FF0000"/>
                </a:solidFill>
              </a:rPr>
              <a:t>ooms</a:t>
            </a:r>
            <a:r>
              <a:rPr lang="cs-CZ" i="1" dirty="0">
                <a:solidFill>
                  <a:srgbClr val="FF0000"/>
                </a:solidFill>
              </a:rPr>
              <a:t>			</a:t>
            </a:r>
            <a:r>
              <a:rPr lang="en-GB" i="1" dirty="0" smtClean="0">
                <a:solidFill>
                  <a:srgbClr val="FF0000"/>
                </a:solidFill>
              </a:rPr>
              <a:t>	</a:t>
            </a: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meisje</a:t>
            </a:r>
            <a:r>
              <a:rPr lang="cs-CZ" i="1" dirty="0">
                <a:solidFill>
                  <a:srgbClr val="FF0000"/>
                </a:solidFill>
              </a:rPr>
              <a:t> - </a:t>
            </a:r>
            <a:r>
              <a:rPr lang="cs-CZ" i="1" dirty="0" err="1">
                <a:solidFill>
                  <a:srgbClr val="FF0000"/>
                </a:solidFill>
              </a:rPr>
              <a:t>meisjes</a:t>
            </a:r>
            <a:r>
              <a:rPr lang="cs-CZ" i="1" dirty="0">
                <a:solidFill>
                  <a:srgbClr val="FF0000"/>
                </a:solidFill>
              </a:rPr>
              <a:t> 	</a:t>
            </a:r>
            <a:endParaRPr lang="en-GB" i="1" dirty="0" smtClean="0">
              <a:solidFill>
                <a:srgbClr val="FF0000"/>
              </a:solidFill>
            </a:endParaRPr>
          </a:p>
          <a:p>
            <a:endParaRPr lang="en-GB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i="1" dirty="0" smtClean="0">
                <a:solidFill>
                  <a:srgbClr val="FF0000"/>
                </a:solidFill>
              </a:rPr>
              <a:t>	</a:t>
            </a: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>
                <a:solidFill>
                  <a:srgbClr val="FF0000"/>
                </a:solidFill>
              </a:rPr>
              <a:t>broer</a:t>
            </a:r>
            <a:r>
              <a:rPr lang="cs-CZ" i="1" dirty="0">
                <a:solidFill>
                  <a:srgbClr val="FF0000"/>
                </a:solidFill>
              </a:rPr>
              <a:t> – </a:t>
            </a:r>
            <a:r>
              <a:rPr lang="cs-CZ" i="1" dirty="0" err="1">
                <a:solidFill>
                  <a:srgbClr val="FF0000"/>
                </a:solidFill>
              </a:rPr>
              <a:t>broers</a:t>
            </a:r>
            <a:r>
              <a:rPr lang="cs-CZ" i="1" dirty="0">
                <a:solidFill>
                  <a:srgbClr val="FF0000"/>
                </a:solidFill>
              </a:rPr>
              <a:t>		</a:t>
            </a:r>
            <a:r>
              <a:rPr lang="en-GB" i="1" dirty="0" smtClean="0">
                <a:solidFill>
                  <a:srgbClr val="FF0000"/>
                </a:solidFill>
              </a:rPr>
              <a:t>		</a:t>
            </a: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>
                <a:solidFill>
                  <a:srgbClr val="FF0000"/>
                </a:solidFill>
              </a:rPr>
              <a:t>biertje</a:t>
            </a:r>
            <a:r>
              <a:rPr lang="cs-CZ" i="1" dirty="0">
                <a:solidFill>
                  <a:srgbClr val="FF0000"/>
                </a:solidFill>
              </a:rPr>
              <a:t> – </a:t>
            </a:r>
            <a:r>
              <a:rPr lang="cs-CZ" i="1" dirty="0" err="1">
                <a:solidFill>
                  <a:srgbClr val="FF0000"/>
                </a:solidFill>
              </a:rPr>
              <a:t>biertjes</a:t>
            </a:r>
            <a:r>
              <a:rPr lang="cs-CZ" i="1" dirty="0">
                <a:solidFill>
                  <a:srgbClr val="FF0000"/>
                </a:solidFill>
              </a:rPr>
              <a:t> </a:t>
            </a:r>
            <a:endParaRPr lang="cs-CZ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i="1" dirty="0" smtClean="0">
                <a:solidFill>
                  <a:srgbClr val="FF0000"/>
                </a:solidFill>
              </a:rPr>
              <a:t>	de kok – koks					café - </a:t>
            </a:r>
            <a:r>
              <a:rPr lang="cs-CZ" i="1" dirty="0" err="1" smtClean="0">
                <a:solidFill>
                  <a:srgbClr val="FF0000"/>
                </a:solidFill>
              </a:rPr>
              <a:t>cafés</a:t>
            </a:r>
            <a:endParaRPr lang="en-GB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/>
              <a:t>		</a:t>
            </a:r>
            <a:endParaRPr lang="en-GB" dirty="0" smtClean="0"/>
          </a:p>
          <a:p>
            <a:r>
              <a:rPr lang="en-GB" dirty="0" err="1"/>
              <a:t>p</a:t>
            </a:r>
            <a:r>
              <a:rPr lang="en-GB" dirty="0" err="1" smtClean="0"/>
              <a:t>řidání</a:t>
            </a:r>
            <a:r>
              <a:rPr lang="en-GB" dirty="0" smtClean="0"/>
              <a:t> </a:t>
            </a:r>
            <a:r>
              <a:rPr lang="en-GB" u="sng" dirty="0" err="1" smtClean="0"/>
              <a:t>apostrofu</a:t>
            </a:r>
            <a:r>
              <a:rPr lang="en-GB" dirty="0" smtClean="0"/>
              <a:t> </a:t>
            </a:r>
            <a:r>
              <a:rPr lang="en-GB" dirty="0" err="1" smtClean="0"/>
              <a:t>po</a:t>
            </a:r>
            <a:r>
              <a:rPr lang="en-GB" dirty="0" smtClean="0"/>
              <a:t> </a:t>
            </a:r>
            <a:r>
              <a:rPr lang="en-GB" dirty="0" err="1" smtClean="0"/>
              <a:t>samohláskách</a:t>
            </a:r>
            <a:r>
              <a:rPr lang="en-GB" dirty="0" smtClean="0"/>
              <a:t> (</a:t>
            </a:r>
            <a:r>
              <a:rPr lang="en-GB" dirty="0" err="1" smtClean="0"/>
              <a:t>kromě</a:t>
            </a:r>
            <a:r>
              <a:rPr lang="en-GB" dirty="0" smtClean="0"/>
              <a:t> –</a:t>
            </a:r>
            <a:r>
              <a:rPr lang="en-GB" i="1" dirty="0" smtClean="0"/>
              <a:t>e</a:t>
            </a:r>
            <a:r>
              <a:rPr lang="en-GB" dirty="0" smtClean="0"/>
              <a:t>):	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oma</a:t>
            </a:r>
            <a:r>
              <a:rPr lang="cs-CZ" i="1" dirty="0" smtClean="0">
                <a:solidFill>
                  <a:srgbClr val="FF0000"/>
                </a:solidFill>
              </a:rPr>
              <a:t> / opa – </a:t>
            </a:r>
            <a:r>
              <a:rPr lang="cs-CZ" i="1" dirty="0" err="1" smtClean="0">
                <a:solidFill>
                  <a:srgbClr val="FF0000"/>
                </a:solidFill>
              </a:rPr>
              <a:t>oma´s</a:t>
            </a:r>
            <a:r>
              <a:rPr lang="cs-CZ" i="1" dirty="0" smtClean="0">
                <a:solidFill>
                  <a:srgbClr val="FF0000"/>
                </a:solidFill>
              </a:rPr>
              <a:t>  / opa´</a:t>
            </a:r>
            <a:r>
              <a:rPr lang="en-GB" i="1" dirty="0" smtClean="0">
                <a:solidFill>
                  <a:srgbClr val="FF0000"/>
                </a:solidFill>
              </a:rPr>
              <a:t>s		</a:t>
            </a:r>
            <a:r>
              <a:rPr lang="cs-CZ" i="1" dirty="0" smtClean="0">
                <a:solidFill>
                  <a:srgbClr val="FF0000"/>
                </a:solidFill>
              </a:rPr>
              <a:t>de auto – </a:t>
            </a:r>
            <a:r>
              <a:rPr lang="cs-CZ" i="1" dirty="0" err="1" smtClean="0">
                <a:solidFill>
                  <a:srgbClr val="FF0000"/>
                </a:solidFill>
              </a:rPr>
              <a:t>auto´s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endParaRPr lang="en-GB" i="1" dirty="0" smtClean="0">
              <a:solidFill>
                <a:srgbClr val="FF0000"/>
              </a:solidFill>
            </a:endParaRP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060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en-GB" dirty="0" smtClean="0"/>
              <a:t>PŘÍPONA </a:t>
            </a:r>
            <a:r>
              <a:rPr lang="cs-CZ" i="1" dirty="0" smtClean="0">
                <a:solidFill>
                  <a:srgbClr val="FF0000"/>
                </a:solidFill>
              </a:rPr>
              <a:t>– </a:t>
            </a:r>
            <a:r>
              <a:rPr lang="en-GB" i="1" dirty="0" err="1" smtClean="0">
                <a:solidFill>
                  <a:srgbClr val="FF0000"/>
                </a:solidFill>
              </a:rPr>
              <a:t>en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683" y="1777042"/>
            <a:ext cx="11490385" cy="4399921"/>
          </a:xfrm>
        </p:spPr>
        <p:txBody>
          <a:bodyPr>
            <a:normAutofit/>
          </a:bodyPr>
          <a:lstStyle/>
          <a:p>
            <a:r>
              <a:rPr lang="en-GB" u="sng" dirty="0"/>
              <a:t>b</a:t>
            </a:r>
            <a:r>
              <a:rPr lang="en-GB" u="sng" dirty="0" smtClean="0"/>
              <a:t>ez </a:t>
            </a:r>
            <a:r>
              <a:rPr lang="en-GB" u="sng" dirty="0" err="1" smtClean="0"/>
              <a:t>změny</a:t>
            </a:r>
            <a:r>
              <a:rPr lang="en-GB" u="sng" dirty="0" smtClean="0"/>
              <a:t> </a:t>
            </a:r>
            <a:r>
              <a:rPr lang="en-GB" u="sng" dirty="0" err="1" smtClean="0"/>
              <a:t>pravopisu</a:t>
            </a:r>
            <a:r>
              <a:rPr lang="en-GB" dirty="0" smtClean="0"/>
              <a:t>:</a:t>
            </a:r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cs-CZ" sz="3600" i="1" dirty="0">
                <a:solidFill>
                  <a:srgbClr val="FF0000"/>
                </a:solidFill>
              </a:rPr>
              <a:t>de </a:t>
            </a:r>
            <a:r>
              <a:rPr lang="cs-CZ" sz="3600" i="1" dirty="0" err="1">
                <a:solidFill>
                  <a:srgbClr val="FF0000"/>
                </a:solidFill>
              </a:rPr>
              <a:t>nicht</a:t>
            </a:r>
            <a:r>
              <a:rPr lang="cs-CZ" sz="3600" i="1" dirty="0">
                <a:solidFill>
                  <a:srgbClr val="FF0000"/>
                </a:solidFill>
              </a:rPr>
              <a:t> – </a:t>
            </a:r>
            <a:r>
              <a:rPr lang="cs-CZ" sz="3600" i="1" dirty="0" err="1">
                <a:solidFill>
                  <a:srgbClr val="FF0000"/>
                </a:solidFill>
              </a:rPr>
              <a:t>nichten</a:t>
            </a:r>
            <a:r>
              <a:rPr lang="cs-CZ" sz="3600" i="1" dirty="0">
                <a:solidFill>
                  <a:srgbClr val="FF0000"/>
                </a:solidFill>
              </a:rPr>
              <a:t>		</a:t>
            </a:r>
            <a:r>
              <a:rPr lang="cs-CZ" sz="3600" i="1" dirty="0" smtClean="0">
                <a:solidFill>
                  <a:srgbClr val="FF0000"/>
                </a:solidFill>
              </a:rPr>
              <a:t>de </a:t>
            </a:r>
            <a:r>
              <a:rPr lang="cs-CZ" sz="3600" i="1" dirty="0" err="1">
                <a:solidFill>
                  <a:srgbClr val="FF0000"/>
                </a:solidFill>
              </a:rPr>
              <a:t>tolk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i="1" dirty="0" smtClean="0">
                <a:solidFill>
                  <a:srgbClr val="FF0000"/>
                </a:solidFill>
              </a:rPr>
              <a:t>– </a:t>
            </a:r>
            <a:r>
              <a:rPr lang="cs-CZ" sz="3600" i="1" dirty="0" err="1" smtClean="0">
                <a:solidFill>
                  <a:srgbClr val="FF0000"/>
                </a:solidFill>
              </a:rPr>
              <a:t>tolken</a:t>
            </a:r>
            <a:endParaRPr lang="en-GB" sz="3600" i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GB" sz="3600" i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600" i="1" dirty="0">
                <a:solidFill>
                  <a:srgbClr val="FF0000"/>
                </a:solidFill>
              </a:rPr>
              <a:t>de </a:t>
            </a:r>
            <a:r>
              <a:rPr lang="cs-CZ" sz="3600" i="1" dirty="0" err="1">
                <a:solidFill>
                  <a:srgbClr val="FF0000"/>
                </a:solidFill>
              </a:rPr>
              <a:t>fiets</a:t>
            </a:r>
            <a:r>
              <a:rPr lang="cs-CZ" sz="3600" i="1" dirty="0">
                <a:solidFill>
                  <a:srgbClr val="FF0000"/>
                </a:solidFill>
              </a:rPr>
              <a:t> – </a:t>
            </a:r>
            <a:r>
              <a:rPr lang="cs-CZ" sz="3600" i="1" dirty="0" err="1">
                <a:solidFill>
                  <a:srgbClr val="FF0000"/>
                </a:solidFill>
              </a:rPr>
              <a:t>fietsen</a:t>
            </a:r>
            <a:r>
              <a:rPr lang="cs-CZ" sz="3600" i="1" dirty="0">
                <a:solidFill>
                  <a:srgbClr val="FF0000"/>
                </a:solidFill>
              </a:rPr>
              <a:t>			de </a:t>
            </a:r>
            <a:r>
              <a:rPr lang="cs-CZ" sz="3600" i="1" dirty="0" err="1">
                <a:solidFill>
                  <a:srgbClr val="FF0000"/>
                </a:solidFill>
              </a:rPr>
              <a:t>universiteit</a:t>
            </a:r>
            <a:r>
              <a:rPr lang="cs-CZ" sz="3600" i="1" dirty="0">
                <a:solidFill>
                  <a:srgbClr val="FF0000"/>
                </a:solidFill>
              </a:rPr>
              <a:t> </a:t>
            </a:r>
            <a:r>
              <a:rPr lang="cs-CZ" sz="3600" i="1" dirty="0" smtClean="0">
                <a:solidFill>
                  <a:srgbClr val="FF0000"/>
                </a:solidFill>
              </a:rPr>
              <a:t>– </a:t>
            </a:r>
            <a:r>
              <a:rPr lang="cs-CZ" sz="3600" i="1" dirty="0" err="1" smtClean="0">
                <a:solidFill>
                  <a:srgbClr val="FF0000"/>
                </a:solidFill>
              </a:rPr>
              <a:t>universiteiten</a:t>
            </a:r>
            <a:endParaRPr lang="en-GB" sz="3600" i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GB" sz="3600" i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600" i="1" dirty="0">
                <a:solidFill>
                  <a:srgbClr val="FF0000"/>
                </a:solidFill>
              </a:rPr>
              <a:t>de </a:t>
            </a:r>
            <a:r>
              <a:rPr lang="cs-CZ" sz="3600" i="1" dirty="0" err="1">
                <a:solidFill>
                  <a:srgbClr val="FF0000"/>
                </a:solidFill>
              </a:rPr>
              <a:t>vrouw</a:t>
            </a:r>
            <a:r>
              <a:rPr lang="cs-CZ" sz="3600" i="1" dirty="0">
                <a:solidFill>
                  <a:srgbClr val="FF0000"/>
                </a:solidFill>
              </a:rPr>
              <a:t> – </a:t>
            </a:r>
            <a:r>
              <a:rPr lang="cs-CZ" sz="3600" i="1" dirty="0" err="1">
                <a:solidFill>
                  <a:srgbClr val="FF0000"/>
                </a:solidFill>
              </a:rPr>
              <a:t>vrouwen</a:t>
            </a:r>
            <a:r>
              <a:rPr lang="cs-CZ" sz="3600" i="1" dirty="0">
                <a:solidFill>
                  <a:srgbClr val="FF0000"/>
                </a:solidFill>
              </a:rPr>
              <a:t>		</a:t>
            </a:r>
            <a:r>
              <a:rPr lang="cs-CZ" sz="3600" i="1" dirty="0" smtClean="0">
                <a:solidFill>
                  <a:srgbClr val="FF0000"/>
                </a:solidFill>
              </a:rPr>
              <a:t>de </a:t>
            </a:r>
            <a:r>
              <a:rPr lang="cs-CZ" sz="3600" i="1" dirty="0">
                <a:solidFill>
                  <a:srgbClr val="FF0000"/>
                </a:solidFill>
              </a:rPr>
              <a:t>student - </a:t>
            </a:r>
            <a:r>
              <a:rPr lang="cs-CZ" sz="3600" i="1" dirty="0" err="1">
                <a:solidFill>
                  <a:srgbClr val="FF0000"/>
                </a:solidFill>
              </a:rPr>
              <a:t>studenten</a:t>
            </a:r>
            <a:endParaRPr lang="en-GB" sz="3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0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en-GB" dirty="0" smtClean="0"/>
              <a:t>PŘÍPONA </a:t>
            </a:r>
            <a:r>
              <a:rPr lang="cs-CZ" i="1" dirty="0" smtClean="0">
                <a:solidFill>
                  <a:srgbClr val="FF0000"/>
                </a:solidFill>
              </a:rPr>
              <a:t>– </a:t>
            </a:r>
            <a:r>
              <a:rPr lang="en-GB" i="1" dirty="0" err="1" smtClean="0">
                <a:solidFill>
                  <a:srgbClr val="FF0000"/>
                </a:solidFill>
              </a:rPr>
              <a:t>en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683" y="1777042"/>
            <a:ext cx="11490385" cy="4399921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ZDVOJOVÁNÍ SOUHLÁSKY PO KRÁTKÉ SAMOHLÁSCE: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457200" lvl="1" indent="0">
              <a:buNone/>
            </a:pPr>
            <a:r>
              <a:rPr lang="cs-CZ" sz="3600" i="1" dirty="0">
                <a:solidFill>
                  <a:srgbClr val="FF0000"/>
                </a:solidFill>
              </a:rPr>
              <a:t>de </a:t>
            </a:r>
            <a:r>
              <a:rPr lang="cs-CZ" sz="3600" i="1" dirty="0" err="1">
                <a:solidFill>
                  <a:srgbClr val="FF0000"/>
                </a:solidFill>
              </a:rPr>
              <a:t>zus</a:t>
            </a:r>
            <a:r>
              <a:rPr lang="cs-CZ" sz="3600" i="1" dirty="0">
                <a:solidFill>
                  <a:srgbClr val="FF0000"/>
                </a:solidFill>
              </a:rPr>
              <a:t> – </a:t>
            </a:r>
            <a:r>
              <a:rPr lang="cs-CZ" sz="3600" i="1" dirty="0" err="1">
                <a:solidFill>
                  <a:srgbClr val="FF0000"/>
                </a:solidFill>
              </a:rPr>
              <a:t>zussen</a:t>
            </a:r>
            <a:r>
              <a:rPr lang="cs-CZ" sz="3600" i="1" dirty="0">
                <a:solidFill>
                  <a:srgbClr val="FF0000"/>
                </a:solidFill>
              </a:rPr>
              <a:t>			de man </a:t>
            </a:r>
            <a:r>
              <a:rPr lang="cs-CZ" sz="3600" i="1" dirty="0" smtClean="0">
                <a:solidFill>
                  <a:srgbClr val="FF0000"/>
                </a:solidFill>
              </a:rPr>
              <a:t>– </a:t>
            </a:r>
            <a:r>
              <a:rPr lang="cs-CZ" sz="3600" i="1" dirty="0" err="1" smtClean="0">
                <a:solidFill>
                  <a:srgbClr val="FF0000"/>
                </a:solidFill>
              </a:rPr>
              <a:t>mannen</a:t>
            </a:r>
            <a:endParaRPr lang="en-GB" sz="3600" i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GB" sz="3600" i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600" i="1" dirty="0">
                <a:solidFill>
                  <a:srgbClr val="FF0000"/>
                </a:solidFill>
              </a:rPr>
              <a:t>de </a:t>
            </a:r>
            <a:r>
              <a:rPr lang="cs-CZ" sz="3600" i="1" dirty="0" err="1">
                <a:solidFill>
                  <a:srgbClr val="FF0000"/>
                </a:solidFill>
              </a:rPr>
              <a:t>zon</a:t>
            </a:r>
            <a:r>
              <a:rPr lang="cs-CZ" sz="3600" i="1" dirty="0">
                <a:solidFill>
                  <a:srgbClr val="FF0000"/>
                </a:solidFill>
              </a:rPr>
              <a:t> – </a:t>
            </a:r>
            <a:r>
              <a:rPr lang="cs-CZ" sz="3600" i="1" dirty="0" err="1">
                <a:solidFill>
                  <a:srgbClr val="FF0000"/>
                </a:solidFill>
              </a:rPr>
              <a:t>zonnen</a:t>
            </a:r>
            <a:r>
              <a:rPr lang="cs-CZ" sz="3600" i="1" dirty="0">
                <a:solidFill>
                  <a:srgbClr val="FF0000"/>
                </a:solidFill>
              </a:rPr>
              <a:t>		</a:t>
            </a:r>
            <a:r>
              <a:rPr lang="en-GB" sz="3600" i="1" dirty="0" smtClean="0">
                <a:solidFill>
                  <a:srgbClr val="FF0000"/>
                </a:solidFill>
              </a:rPr>
              <a:t>	</a:t>
            </a:r>
            <a:r>
              <a:rPr lang="cs-CZ" sz="3600" i="1" dirty="0" smtClean="0">
                <a:solidFill>
                  <a:srgbClr val="FF0000"/>
                </a:solidFill>
              </a:rPr>
              <a:t>de </a:t>
            </a:r>
            <a:r>
              <a:rPr lang="cs-CZ" sz="3600" i="1" dirty="0">
                <a:solidFill>
                  <a:srgbClr val="FF0000"/>
                </a:solidFill>
              </a:rPr>
              <a:t>les </a:t>
            </a:r>
            <a:r>
              <a:rPr lang="cs-CZ" sz="3600" i="1" dirty="0" smtClean="0">
                <a:solidFill>
                  <a:srgbClr val="FF0000"/>
                </a:solidFill>
              </a:rPr>
              <a:t>– </a:t>
            </a:r>
            <a:r>
              <a:rPr lang="cs-CZ" sz="3600" i="1" dirty="0" err="1" smtClean="0">
                <a:solidFill>
                  <a:srgbClr val="FF0000"/>
                </a:solidFill>
              </a:rPr>
              <a:t>lessen</a:t>
            </a:r>
            <a:endParaRPr lang="en-GB" sz="3600" i="1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GB" sz="3600" i="1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r>
              <a:rPr lang="cs-CZ" sz="3600" i="1" dirty="0">
                <a:solidFill>
                  <a:srgbClr val="FF0000"/>
                </a:solidFill>
              </a:rPr>
              <a:t>de bus – </a:t>
            </a:r>
            <a:r>
              <a:rPr lang="cs-CZ" sz="3600" i="1" dirty="0" err="1">
                <a:solidFill>
                  <a:srgbClr val="FF0000"/>
                </a:solidFill>
              </a:rPr>
              <a:t>bussen</a:t>
            </a:r>
            <a:r>
              <a:rPr lang="cs-CZ" sz="3600" i="1" dirty="0">
                <a:solidFill>
                  <a:srgbClr val="FF0000"/>
                </a:solidFill>
              </a:rPr>
              <a:t>			de vak - </a:t>
            </a:r>
            <a:r>
              <a:rPr lang="cs-CZ" sz="3600" i="1" dirty="0" err="1">
                <a:solidFill>
                  <a:srgbClr val="FF0000"/>
                </a:solidFill>
              </a:rPr>
              <a:t>vakken</a:t>
            </a:r>
            <a:endParaRPr lang="en-GB" sz="36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659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en-GB" dirty="0" smtClean="0"/>
              <a:t>PŘÍPONA </a:t>
            </a:r>
            <a:r>
              <a:rPr lang="cs-CZ" i="1" dirty="0" smtClean="0">
                <a:solidFill>
                  <a:srgbClr val="FF0000"/>
                </a:solidFill>
              </a:rPr>
              <a:t>– </a:t>
            </a:r>
            <a:r>
              <a:rPr lang="en-GB" i="1" dirty="0" err="1" smtClean="0">
                <a:solidFill>
                  <a:srgbClr val="FF0000"/>
                </a:solidFill>
              </a:rPr>
              <a:t>en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683" y="1777042"/>
            <a:ext cx="11490385" cy="4399921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ZACHOVÁNÍ DLOUHÉ SAMOHLÁSKY</a:t>
            </a:r>
            <a:r>
              <a:rPr lang="cs-CZ" dirty="0" smtClean="0"/>
              <a:t>:</a:t>
            </a:r>
            <a:endParaRPr lang="en-GB" dirty="0" smtClean="0"/>
          </a:p>
          <a:p>
            <a:pPr lvl="0"/>
            <a:endParaRPr lang="en-GB" sz="4000" dirty="0" smtClean="0"/>
          </a:p>
          <a:p>
            <a:pPr indent="0">
              <a:buNone/>
            </a:pPr>
            <a:r>
              <a:rPr lang="en-GB" sz="4000" i="1" dirty="0" smtClean="0">
                <a:solidFill>
                  <a:srgbClr val="FF0000"/>
                </a:solidFill>
              </a:rPr>
              <a:t>		</a:t>
            </a:r>
            <a:r>
              <a:rPr lang="cs-CZ" sz="4000" i="1" dirty="0" smtClean="0">
                <a:solidFill>
                  <a:srgbClr val="FF0000"/>
                </a:solidFill>
              </a:rPr>
              <a:t>de </a:t>
            </a:r>
            <a:r>
              <a:rPr lang="cs-CZ" sz="4000" i="1" dirty="0" err="1">
                <a:solidFill>
                  <a:srgbClr val="FF0000"/>
                </a:solidFill>
              </a:rPr>
              <a:t>school</a:t>
            </a:r>
            <a:r>
              <a:rPr lang="cs-CZ" sz="4000" i="1" dirty="0">
                <a:solidFill>
                  <a:srgbClr val="FF0000"/>
                </a:solidFill>
              </a:rPr>
              <a:t>  </a:t>
            </a:r>
            <a:r>
              <a:rPr lang="en-GB" sz="4000" i="1" dirty="0" smtClean="0">
                <a:solidFill>
                  <a:srgbClr val="FF0000"/>
                </a:solidFill>
              </a:rPr>
              <a:t>		</a:t>
            </a:r>
            <a:r>
              <a:rPr lang="cs-CZ" sz="4000" i="1" dirty="0" smtClean="0">
                <a:solidFill>
                  <a:srgbClr val="FF0000"/>
                </a:solidFill>
              </a:rPr>
              <a:t>– </a:t>
            </a:r>
            <a:r>
              <a:rPr lang="cs-CZ" sz="4000" i="1" dirty="0" err="1">
                <a:solidFill>
                  <a:srgbClr val="FF0000"/>
                </a:solidFill>
              </a:rPr>
              <a:t>scholen</a:t>
            </a:r>
            <a:r>
              <a:rPr lang="cs-CZ" sz="4000" i="1" dirty="0">
                <a:solidFill>
                  <a:srgbClr val="FF0000"/>
                </a:solidFill>
              </a:rPr>
              <a:t>	</a:t>
            </a:r>
            <a:endParaRPr lang="en-GB" sz="4000" i="1" dirty="0" smtClean="0">
              <a:solidFill>
                <a:srgbClr val="FF0000"/>
              </a:solidFill>
            </a:endParaRPr>
          </a:p>
          <a:p>
            <a:pPr indent="0">
              <a:buNone/>
            </a:pPr>
            <a:r>
              <a:rPr lang="cs-CZ" sz="4000" i="1" dirty="0">
                <a:solidFill>
                  <a:srgbClr val="FF0000"/>
                </a:solidFill>
              </a:rPr>
              <a:t>		</a:t>
            </a:r>
            <a:endParaRPr lang="en-GB" sz="4000" i="1" dirty="0">
              <a:solidFill>
                <a:srgbClr val="FF0000"/>
              </a:solidFill>
            </a:endParaRPr>
          </a:p>
          <a:p>
            <a:pPr indent="0">
              <a:buNone/>
            </a:pPr>
            <a:r>
              <a:rPr lang="en-GB" sz="4000" i="1" dirty="0" smtClean="0">
                <a:solidFill>
                  <a:srgbClr val="FF0000"/>
                </a:solidFill>
              </a:rPr>
              <a:t>		</a:t>
            </a:r>
            <a:r>
              <a:rPr lang="cs-CZ" sz="4000" i="1" dirty="0" smtClean="0">
                <a:solidFill>
                  <a:srgbClr val="FF0000"/>
                </a:solidFill>
              </a:rPr>
              <a:t>de </a:t>
            </a:r>
            <a:r>
              <a:rPr lang="cs-CZ" sz="4000" i="1" dirty="0" err="1">
                <a:solidFill>
                  <a:srgbClr val="FF0000"/>
                </a:solidFill>
              </a:rPr>
              <a:t>zoon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en-GB" sz="4000" i="1" dirty="0" smtClean="0">
                <a:solidFill>
                  <a:srgbClr val="FF0000"/>
                </a:solidFill>
              </a:rPr>
              <a:t>			</a:t>
            </a:r>
            <a:r>
              <a:rPr lang="cs-CZ" sz="4000" i="1" dirty="0" smtClean="0">
                <a:solidFill>
                  <a:srgbClr val="FF0000"/>
                </a:solidFill>
              </a:rPr>
              <a:t>– </a:t>
            </a:r>
            <a:r>
              <a:rPr lang="cs-CZ" sz="4000" i="1" dirty="0" err="1" smtClean="0">
                <a:solidFill>
                  <a:srgbClr val="FF0000"/>
                </a:solidFill>
              </a:rPr>
              <a:t>zonen</a:t>
            </a:r>
            <a:endParaRPr lang="en-GB" sz="4000" i="1" dirty="0" smtClean="0">
              <a:solidFill>
                <a:srgbClr val="FF0000"/>
              </a:solidFill>
            </a:endParaRPr>
          </a:p>
          <a:p>
            <a:pPr indent="0">
              <a:buNone/>
            </a:pPr>
            <a:endParaRPr lang="en-GB" sz="4000" i="1" dirty="0">
              <a:solidFill>
                <a:srgbClr val="FF0000"/>
              </a:solidFill>
            </a:endParaRPr>
          </a:p>
          <a:p>
            <a:pPr indent="0">
              <a:buNone/>
            </a:pPr>
            <a:r>
              <a:rPr lang="en-GB" sz="4000" i="1" dirty="0" smtClean="0">
                <a:solidFill>
                  <a:srgbClr val="FF0000"/>
                </a:solidFill>
              </a:rPr>
              <a:t>		</a:t>
            </a:r>
            <a:r>
              <a:rPr lang="cs-CZ" sz="4000" i="1" dirty="0" smtClean="0">
                <a:solidFill>
                  <a:srgbClr val="FF0000"/>
                </a:solidFill>
              </a:rPr>
              <a:t>de </a:t>
            </a:r>
            <a:r>
              <a:rPr lang="cs-CZ" sz="4000" i="1" dirty="0" err="1">
                <a:solidFill>
                  <a:srgbClr val="FF0000"/>
                </a:solidFill>
              </a:rPr>
              <a:t>naam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en-GB" sz="4000" i="1" dirty="0" smtClean="0">
                <a:solidFill>
                  <a:srgbClr val="FF0000"/>
                </a:solidFill>
              </a:rPr>
              <a:t>		</a:t>
            </a:r>
            <a:r>
              <a:rPr lang="cs-CZ" sz="4000" i="1" dirty="0" smtClean="0">
                <a:solidFill>
                  <a:srgbClr val="FF0000"/>
                </a:solidFill>
              </a:rPr>
              <a:t>- </a:t>
            </a:r>
            <a:r>
              <a:rPr lang="cs-CZ" sz="4000" i="1" dirty="0" err="1">
                <a:solidFill>
                  <a:srgbClr val="FF0000"/>
                </a:solidFill>
              </a:rPr>
              <a:t>namen</a:t>
            </a:r>
            <a:endParaRPr lang="en-GB" sz="4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053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en-GB" dirty="0" smtClean="0"/>
              <a:t>PŘÍPONA </a:t>
            </a:r>
            <a:r>
              <a:rPr lang="cs-CZ" i="1" dirty="0" smtClean="0">
                <a:solidFill>
                  <a:srgbClr val="FF0000"/>
                </a:solidFill>
              </a:rPr>
              <a:t>– </a:t>
            </a:r>
            <a:r>
              <a:rPr lang="en-GB" i="1" dirty="0" err="1" smtClean="0">
                <a:solidFill>
                  <a:srgbClr val="FF0000"/>
                </a:solidFill>
              </a:rPr>
              <a:t>en</a:t>
            </a:r>
            <a:endParaRPr lang="en-GB" i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3683" y="1777042"/>
            <a:ext cx="11490385" cy="4399921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POZOR NA PRAVOPISNOU ZMĚNU: </a:t>
            </a:r>
            <a:endParaRPr lang="en-GB" dirty="0" smtClean="0"/>
          </a:p>
          <a:p>
            <a:pPr marL="0" lvl="0" indent="0">
              <a:buNone/>
            </a:pPr>
            <a:endParaRPr lang="en-GB" sz="4000" dirty="0"/>
          </a:p>
          <a:p>
            <a:pPr>
              <a:buFontTx/>
              <a:buChar char="-"/>
            </a:pPr>
            <a:r>
              <a:rPr lang="cs-CZ" b="1" i="1" dirty="0" smtClean="0">
                <a:solidFill>
                  <a:srgbClr val="0070C0"/>
                </a:solidFill>
              </a:rPr>
              <a:t>s </a:t>
            </a:r>
            <a:r>
              <a:rPr lang="cs-CZ" b="1" i="1" dirty="0">
                <a:solidFill>
                  <a:srgbClr val="0070C0"/>
                </a:solidFill>
              </a:rPr>
              <a:t>→ -z-   </a:t>
            </a:r>
            <a:r>
              <a:rPr lang="en-GB" b="1" i="1" dirty="0" smtClean="0">
                <a:solidFill>
                  <a:srgbClr val="0070C0"/>
                </a:solidFill>
              </a:rPr>
              <a:t>		</a:t>
            </a:r>
            <a:r>
              <a:rPr lang="cs-CZ" sz="4000" i="1" dirty="0" err="1">
                <a:solidFill>
                  <a:srgbClr val="FF0000"/>
                </a:solidFill>
              </a:rPr>
              <a:t>het</a:t>
            </a:r>
            <a:r>
              <a:rPr lang="cs-CZ" sz="4000" i="1" dirty="0">
                <a:solidFill>
                  <a:srgbClr val="FF0000"/>
                </a:solidFill>
              </a:rPr>
              <a:t> </a:t>
            </a:r>
            <a:r>
              <a:rPr lang="cs-CZ" sz="4000" i="1" dirty="0" err="1">
                <a:solidFill>
                  <a:srgbClr val="FF0000"/>
                </a:solidFill>
              </a:rPr>
              <a:t>huis</a:t>
            </a:r>
            <a:r>
              <a:rPr lang="cs-CZ" sz="4000" i="1" dirty="0">
                <a:solidFill>
                  <a:srgbClr val="FF0000"/>
                </a:solidFill>
              </a:rPr>
              <a:t> – </a:t>
            </a:r>
            <a:r>
              <a:rPr lang="cs-CZ" sz="4000" i="1" dirty="0" err="1">
                <a:solidFill>
                  <a:srgbClr val="FF0000"/>
                </a:solidFill>
              </a:rPr>
              <a:t>huizen</a:t>
            </a:r>
            <a:endParaRPr lang="en-GB" sz="4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4000" i="1" dirty="0">
                <a:solidFill>
                  <a:srgbClr val="FF0000"/>
                </a:solidFill>
              </a:rPr>
              <a:t>			</a:t>
            </a:r>
            <a:r>
              <a:rPr lang="cs-CZ" sz="4000" i="1" dirty="0">
                <a:solidFill>
                  <a:srgbClr val="FF0000"/>
                </a:solidFill>
              </a:rPr>
              <a:t>de </a:t>
            </a:r>
            <a:r>
              <a:rPr lang="cs-CZ" sz="4000" i="1" dirty="0" err="1">
                <a:solidFill>
                  <a:srgbClr val="FF0000"/>
                </a:solidFill>
              </a:rPr>
              <a:t>muis</a:t>
            </a:r>
            <a:r>
              <a:rPr lang="cs-CZ" sz="4000" i="1" dirty="0">
                <a:solidFill>
                  <a:srgbClr val="FF0000"/>
                </a:solidFill>
              </a:rPr>
              <a:t> - </a:t>
            </a:r>
            <a:r>
              <a:rPr lang="cs-CZ" sz="4000" i="1" dirty="0" err="1">
                <a:solidFill>
                  <a:srgbClr val="FF0000"/>
                </a:solidFill>
              </a:rPr>
              <a:t>muizen</a:t>
            </a:r>
            <a:endParaRPr lang="en-GB" sz="4000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endParaRPr lang="en-GB" sz="4000" dirty="0" smtClean="0"/>
          </a:p>
          <a:p>
            <a:pPr>
              <a:buFontTx/>
              <a:buChar char="-"/>
            </a:pPr>
            <a:r>
              <a:rPr lang="en-GB" b="1" i="1" dirty="0" smtClean="0">
                <a:solidFill>
                  <a:srgbClr val="0070C0"/>
                </a:solidFill>
              </a:rPr>
              <a:t>f</a:t>
            </a:r>
            <a:r>
              <a:rPr lang="cs-CZ" b="1" i="1" dirty="0" smtClean="0">
                <a:solidFill>
                  <a:srgbClr val="0070C0"/>
                </a:solidFill>
              </a:rPr>
              <a:t> → -</a:t>
            </a:r>
            <a:r>
              <a:rPr lang="en-GB" b="1" i="1" dirty="0" smtClean="0">
                <a:solidFill>
                  <a:srgbClr val="0070C0"/>
                </a:solidFill>
              </a:rPr>
              <a:t>v</a:t>
            </a:r>
            <a:r>
              <a:rPr lang="cs-CZ" b="1" i="1" dirty="0" smtClean="0">
                <a:solidFill>
                  <a:srgbClr val="0070C0"/>
                </a:solidFill>
              </a:rPr>
              <a:t>-   </a:t>
            </a:r>
            <a:r>
              <a:rPr lang="en-GB" b="1" i="1" dirty="0" smtClean="0">
                <a:solidFill>
                  <a:srgbClr val="0070C0"/>
                </a:solidFill>
              </a:rPr>
              <a:t>		</a:t>
            </a:r>
            <a:r>
              <a:rPr lang="en-GB" sz="4000" i="1" dirty="0" smtClean="0">
                <a:solidFill>
                  <a:srgbClr val="FF0000"/>
                </a:solidFill>
              </a:rPr>
              <a:t>de </a:t>
            </a:r>
            <a:r>
              <a:rPr lang="en-GB" sz="4000" i="1" dirty="0" err="1" smtClean="0">
                <a:solidFill>
                  <a:srgbClr val="FF0000"/>
                </a:solidFill>
              </a:rPr>
              <a:t>neef</a:t>
            </a:r>
            <a:r>
              <a:rPr lang="cs-CZ" sz="4000" i="1" dirty="0" smtClean="0">
                <a:solidFill>
                  <a:srgbClr val="FF0000"/>
                </a:solidFill>
              </a:rPr>
              <a:t> – </a:t>
            </a:r>
            <a:r>
              <a:rPr lang="en-GB" sz="4000" i="1" dirty="0" err="1" smtClean="0">
                <a:solidFill>
                  <a:srgbClr val="FF0000"/>
                </a:solidFill>
              </a:rPr>
              <a:t>neven</a:t>
            </a:r>
            <a:endParaRPr lang="en-GB" sz="4000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4000" i="1" dirty="0">
                <a:solidFill>
                  <a:srgbClr val="FF0000"/>
                </a:solidFill>
              </a:rPr>
              <a:t>			</a:t>
            </a:r>
            <a:r>
              <a:rPr lang="cs-CZ" sz="4000" i="1" dirty="0">
                <a:solidFill>
                  <a:srgbClr val="FF0000"/>
                </a:solidFill>
              </a:rPr>
              <a:t>de </a:t>
            </a:r>
            <a:r>
              <a:rPr lang="en-GB" sz="4000" i="1" dirty="0" smtClean="0">
                <a:solidFill>
                  <a:srgbClr val="FF0000"/>
                </a:solidFill>
              </a:rPr>
              <a:t>brief</a:t>
            </a:r>
            <a:r>
              <a:rPr lang="cs-CZ" sz="4000" i="1" dirty="0" smtClean="0">
                <a:solidFill>
                  <a:srgbClr val="FF0000"/>
                </a:solidFill>
              </a:rPr>
              <a:t> </a:t>
            </a:r>
            <a:r>
              <a:rPr lang="cs-CZ" sz="4000" i="1" dirty="0">
                <a:solidFill>
                  <a:srgbClr val="FF0000"/>
                </a:solidFill>
              </a:rPr>
              <a:t>- </a:t>
            </a:r>
            <a:r>
              <a:rPr lang="en-GB" sz="4000" i="1" dirty="0" err="1" smtClean="0">
                <a:solidFill>
                  <a:srgbClr val="FF0000"/>
                </a:solidFill>
              </a:rPr>
              <a:t>brieven</a:t>
            </a:r>
            <a:endParaRPr lang="en-GB" sz="4000" i="1" dirty="0">
              <a:solidFill>
                <a:srgbClr val="FF0000"/>
              </a:solidFill>
            </a:endParaRPr>
          </a:p>
          <a:p>
            <a:pPr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466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78671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70C0"/>
                </a:solidFill>
              </a:rPr>
              <a:t>OEFENING: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7" name="Zástupný symbol pro obsah 4"/>
          <p:cNvSpPr txBox="1">
            <a:spLocks/>
          </p:cNvSpPr>
          <p:nvPr/>
        </p:nvSpPr>
        <p:spPr>
          <a:xfrm>
            <a:off x="579408" y="832899"/>
            <a:ext cx="5181600" cy="594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zwager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oom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grootmoeder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dochter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zon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zoon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boek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school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opa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vak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vriend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vriendin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broertje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uur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bed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boterham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err="1" smtClean="0">
                <a:solidFill>
                  <a:srgbClr val="FF0000"/>
                </a:solidFill>
              </a:rPr>
              <a:t>een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kopje</a:t>
            </a:r>
            <a:r>
              <a:rPr lang="cs-CZ" i="1" dirty="0" smtClean="0">
                <a:solidFill>
                  <a:srgbClr val="FF0000"/>
                </a:solidFill>
              </a:rPr>
              <a:t> (</a:t>
            </a:r>
            <a:r>
              <a:rPr lang="cs-CZ" i="1" dirty="0" err="1" smtClean="0">
                <a:solidFill>
                  <a:srgbClr val="FF0000"/>
                </a:solidFill>
              </a:rPr>
              <a:t>koffie</a:t>
            </a:r>
            <a:r>
              <a:rPr lang="cs-CZ" i="1" dirty="0" smtClean="0">
                <a:solidFill>
                  <a:srgbClr val="FF0000"/>
                </a:solidFill>
              </a:rPr>
              <a:t> / </a:t>
            </a:r>
            <a:r>
              <a:rPr lang="cs-CZ" i="1" dirty="0" err="1" smtClean="0">
                <a:solidFill>
                  <a:srgbClr val="FF0000"/>
                </a:solidFill>
              </a:rPr>
              <a:t>thee</a:t>
            </a:r>
            <a:r>
              <a:rPr lang="cs-CZ" i="1" dirty="0" smtClean="0">
                <a:solidFill>
                  <a:srgbClr val="FF0000"/>
                </a:solidFill>
              </a:rPr>
              <a:t>)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banaan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krant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smtClean="0">
                <a:solidFill>
                  <a:srgbClr val="FF0000"/>
                </a:solidFill>
              </a:rPr>
              <a:t>de </a:t>
            </a:r>
            <a:r>
              <a:rPr lang="cs-CZ" i="1" dirty="0" err="1" smtClean="0">
                <a:solidFill>
                  <a:srgbClr val="FF0000"/>
                </a:solidFill>
              </a:rPr>
              <a:t>taal</a:t>
            </a:r>
            <a:endParaRPr lang="en-GB" i="1" dirty="0" smtClean="0">
              <a:solidFill>
                <a:srgbClr val="FF0000"/>
              </a:solidFill>
            </a:endParaRPr>
          </a:p>
          <a:p>
            <a:pPr>
              <a:lnSpc>
                <a:spcPct val="70000"/>
              </a:lnSpc>
            </a:pPr>
            <a:r>
              <a:rPr lang="cs-CZ" i="1" dirty="0" err="1" smtClean="0">
                <a:solidFill>
                  <a:srgbClr val="FF0000"/>
                </a:solidFill>
              </a:rPr>
              <a:t>het</a:t>
            </a:r>
            <a:r>
              <a:rPr lang="cs-CZ" i="1" dirty="0" smtClean="0">
                <a:solidFill>
                  <a:srgbClr val="FF0000"/>
                </a:solidFill>
              </a:rPr>
              <a:t> </a:t>
            </a:r>
            <a:r>
              <a:rPr lang="cs-CZ" i="1" dirty="0" err="1" smtClean="0">
                <a:solidFill>
                  <a:srgbClr val="FF0000"/>
                </a:solidFill>
              </a:rPr>
              <a:t>beroe</a:t>
            </a:r>
            <a:r>
              <a:rPr lang="en-GB" i="1" dirty="0" smtClean="0">
                <a:solidFill>
                  <a:srgbClr val="FF0000"/>
                </a:solidFill>
              </a:rPr>
              <a:t>p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51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3239"/>
          </a:xfrm>
        </p:spPr>
        <p:txBody>
          <a:bodyPr/>
          <a:lstStyle/>
          <a:p>
            <a:r>
              <a:rPr lang="cs-CZ" dirty="0"/>
              <a:t> </a:t>
            </a:r>
            <a:r>
              <a:rPr lang="en-GB" dirty="0" smtClean="0"/>
              <a:t>PŘÍPONA </a:t>
            </a:r>
            <a:r>
              <a:rPr lang="cs-CZ" i="1" dirty="0" smtClean="0">
                <a:solidFill>
                  <a:srgbClr val="FF0000"/>
                </a:solidFill>
              </a:rPr>
              <a:t>– </a:t>
            </a:r>
            <a:r>
              <a:rPr lang="cs-CZ" i="1" dirty="0" smtClean="0">
                <a:solidFill>
                  <a:srgbClr val="FF0000"/>
                </a:solidFill>
              </a:rPr>
              <a:t>s  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 n</a:t>
            </a:r>
            <a:r>
              <a:rPr lang="cs-CZ" dirty="0" err="1">
                <a:sym typeface="Wingdings" panose="05000000000000000000" pitchFamily="2" charset="2"/>
              </a:rPr>
              <a:t>ěkolik</a:t>
            </a:r>
            <a:r>
              <a:rPr lang="cs-CZ" dirty="0">
                <a:sym typeface="Wingdings" panose="05000000000000000000" pitchFamily="2" charset="2"/>
              </a:rPr>
              <a:t> pravidel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8436"/>
            <a:ext cx="10515600" cy="5181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1. Slova končí na nepřízvučné </a:t>
            </a:r>
            <a:r>
              <a:rPr lang="nl-NL" b="1" i="1" u="sng" dirty="0"/>
              <a:t>-el</a:t>
            </a:r>
            <a:r>
              <a:rPr lang="nl-NL" b="1" u="sng" dirty="0"/>
              <a:t>, </a:t>
            </a:r>
            <a:r>
              <a:rPr lang="nl-NL" b="1" i="1" u="sng" dirty="0"/>
              <a:t>-em</a:t>
            </a:r>
            <a:r>
              <a:rPr lang="nl-NL" b="1" u="sng" dirty="0"/>
              <a:t>, </a:t>
            </a:r>
            <a:r>
              <a:rPr lang="nl-NL" b="1" i="1" u="sng" dirty="0"/>
              <a:t>-</a:t>
            </a:r>
            <a:r>
              <a:rPr lang="nl-NL" b="1" i="1" u="sng" dirty="0" smtClean="0"/>
              <a:t>en</a:t>
            </a:r>
            <a:r>
              <a:rPr lang="cs-CZ" b="1" u="sng" dirty="0" smtClean="0"/>
              <a:t>, </a:t>
            </a:r>
            <a:r>
              <a:rPr lang="nl-NL" b="1" i="1" u="sng" dirty="0" smtClean="0"/>
              <a:t>–er</a:t>
            </a:r>
            <a:endParaRPr lang="nl-NL" b="1" i="1" u="sng" dirty="0"/>
          </a:p>
          <a:p>
            <a:pPr marL="0" indent="0">
              <a:buNone/>
            </a:pPr>
            <a:endParaRPr lang="en-GB" sz="800" dirty="0" smtClean="0"/>
          </a:p>
          <a:p>
            <a:r>
              <a:rPr lang="cs-CZ" b="1" i="1" dirty="0" err="1" smtClean="0">
                <a:solidFill>
                  <a:srgbClr val="FF0000"/>
                </a:solidFill>
              </a:rPr>
              <a:t>lepel</a:t>
            </a:r>
            <a:r>
              <a:rPr lang="cs-CZ" b="1" i="1" dirty="0" smtClean="0">
                <a:solidFill>
                  <a:srgbClr val="FF0000"/>
                </a:solidFill>
              </a:rPr>
              <a:t> – </a:t>
            </a:r>
            <a:r>
              <a:rPr lang="cs-CZ" b="1" i="1" dirty="0" err="1" smtClean="0">
                <a:solidFill>
                  <a:srgbClr val="FF0000"/>
                </a:solidFill>
              </a:rPr>
              <a:t>lepels</a:t>
            </a: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i="1" dirty="0" err="1" smtClean="0">
                <a:solidFill>
                  <a:srgbClr val="FF0000"/>
                </a:solidFill>
              </a:rPr>
              <a:t>keuken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- </a:t>
            </a:r>
            <a:r>
              <a:rPr lang="cs-CZ" b="1" i="1" dirty="0" err="1">
                <a:solidFill>
                  <a:srgbClr val="FF0000"/>
                </a:solidFill>
              </a:rPr>
              <a:t>keukens</a:t>
            </a:r>
            <a:r>
              <a:rPr lang="cs-CZ" b="1" dirty="0">
                <a:solidFill>
                  <a:srgbClr val="FF0000"/>
                </a:solidFill>
              </a:rPr>
              <a:t>, </a:t>
            </a:r>
            <a:endParaRPr lang="en-GB" b="1" dirty="0">
              <a:solidFill>
                <a:srgbClr val="FF0000"/>
              </a:solidFill>
            </a:endParaRPr>
          </a:p>
          <a:p>
            <a:r>
              <a:rPr lang="cs-CZ" b="1" i="1" dirty="0" err="1">
                <a:solidFill>
                  <a:srgbClr val="FF0000"/>
                </a:solidFill>
              </a:rPr>
              <a:t>molen</a:t>
            </a:r>
            <a:r>
              <a:rPr lang="cs-CZ" b="1" i="1" dirty="0">
                <a:solidFill>
                  <a:srgbClr val="FF0000"/>
                </a:solidFill>
              </a:rPr>
              <a:t> </a:t>
            </a:r>
            <a:r>
              <a:rPr lang="cs-CZ" b="1" i="1" dirty="0" smtClean="0">
                <a:solidFill>
                  <a:srgbClr val="FF0000"/>
                </a:solidFill>
              </a:rPr>
              <a:t>– </a:t>
            </a:r>
            <a:r>
              <a:rPr lang="cs-CZ" b="1" i="1" dirty="0" err="1" smtClean="0">
                <a:solidFill>
                  <a:srgbClr val="FF0000"/>
                </a:solidFill>
              </a:rPr>
              <a:t>molens</a:t>
            </a:r>
            <a:r>
              <a:rPr lang="cs-CZ" b="1" dirty="0">
                <a:solidFill>
                  <a:srgbClr val="FF0000"/>
                </a:solidFill>
              </a:rPr>
              <a:t>	</a:t>
            </a:r>
            <a:r>
              <a:rPr lang="cs-CZ" b="1" dirty="0" smtClean="0">
                <a:solidFill>
                  <a:srgbClr val="FF0000"/>
                </a:solidFill>
              </a:rPr>
              <a:t>	</a:t>
            </a:r>
            <a:r>
              <a:rPr lang="cs-CZ" b="1" i="1" dirty="0" err="1" smtClean="0">
                <a:solidFill>
                  <a:srgbClr val="FF0000"/>
                </a:solidFill>
              </a:rPr>
              <a:t>zomer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– </a:t>
            </a:r>
            <a:r>
              <a:rPr lang="cs-CZ" b="1" i="1" dirty="0" err="1" smtClean="0">
                <a:solidFill>
                  <a:srgbClr val="FF0000"/>
                </a:solidFill>
              </a:rPr>
              <a:t>zomers</a:t>
            </a:r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cs-CZ" b="1" i="1" dirty="0" err="1" smtClean="0">
                <a:solidFill>
                  <a:srgbClr val="FF0000"/>
                </a:solidFill>
              </a:rPr>
              <a:t>heuvel</a:t>
            </a:r>
            <a:r>
              <a:rPr lang="cs-CZ" b="1" i="1" dirty="0" smtClean="0">
                <a:solidFill>
                  <a:srgbClr val="FF0000"/>
                </a:solidFill>
              </a:rPr>
              <a:t> </a:t>
            </a:r>
            <a:r>
              <a:rPr lang="cs-CZ" b="1" i="1" dirty="0">
                <a:solidFill>
                  <a:srgbClr val="FF0000"/>
                </a:solidFill>
              </a:rPr>
              <a:t>– </a:t>
            </a:r>
            <a:r>
              <a:rPr lang="cs-CZ" b="1" i="1" dirty="0" err="1" smtClean="0">
                <a:solidFill>
                  <a:srgbClr val="FF0000"/>
                </a:solidFill>
              </a:rPr>
              <a:t>heuvels</a:t>
            </a:r>
            <a:r>
              <a:rPr lang="cs-CZ" b="1" i="1" dirty="0" smtClean="0">
                <a:solidFill>
                  <a:srgbClr val="FF0000"/>
                </a:solidFill>
              </a:rPr>
              <a:t>		</a:t>
            </a:r>
            <a:r>
              <a:rPr lang="cs-CZ" b="1" i="1" dirty="0" err="1" smtClean="0">
                <a:solidFill>
                  <a:srgbClr val="FF0000"/>
                </a:solidFill>
              </a:rPr>
              <a:t>werker</a:t>
            </a:r>
            <a:r>
              <a:rPr lang="cs-CZ" b="1" i="1" dirty="0" smtClean="0">
                <a:solidFill>
                  <a:srgbClr val="FF0000"/>
                </a:solidFill>
              </a:rPr>
              <a:t> – </a:t>
            </a:r>
            <a:r>
              <a:rPr lang="cs-CZ" b="1" i="1" dirty="0" err="1" smtClean="0">
                <a:solidFill>
                  <a:srgbClr val="FF0000"/>
                </a:solidFill>
              </a:rPr>
              <a:t>werkers</a:t>
            </a: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800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2. </a:t>
            </a:r>
            <a:r>
              <a:rPr lang="cs-CZ" b="1" dirty="0" smtClean="0"/>
              <a:t>Zdrobněliny</a:t>
            </a:r>
            <a:r>
              <a:rPr lang="cs-CZ" dirty="0" smtClean="0"/>
              <a:t> i jiná slova na </a:t>
            </a:r>
            <a:r>
              <a:rPr lang="cs-CZ" b="1" i="1" dirty="0" smtClean="0"/>
              <a:t>-e</a:t>
            </a:r>
            <a:endParaRPr lang="en-GB" b="1" i="1" dirty="0"/>
          </a:p>
          <a:p>
            <a:r>
              <a:rPr lang="cs-CZ" b="1" i="1" dirty="0" err="1" smtClean="0">
                <a:solidFill>
                  <a:srgbClr val="FF0000"/>
                </a:solidFill>
              </a:rPr>
              <a:t>biertjes</a:t>
            </a:r>
            <a:r>
              <a:rPr lang="nl-NL" b="1" dirty="0">
                <a:solidFill>
                  <a:srgbClr val="FF0000"/>
                </a:solidFill>
              </a:rPr>
              <a:t>, </a:t>
            </a:r>
            <a:r>
              <a:rPr lang="nl-NL" b="1" i="1" dirty="0">
                <a:solidFill>
                  <a:srgbClr val="FF0000"/>
                </a:solidFill>
              </a:rPr>
              <a:t>beestjes</a:t>
            </a:r>
            <a:r>
              <a:rPr lang="nl-NL" b="1" dirty="0">
                <a:solidFill>
                  <a:srgbClr val="FF0000"/>
                </a:solidFill>
              </a:rPr>
              <a:t>; </a:t>
            </a:r>
            <a:r>
              <a:rPr lang="nl-NL" b="1" i="1" dirty="0" smtClean="0">
                <a:solidFill>
                  <a:srgbClr val="FF0000"/>
                </a:solidFill>
              </a:rPr>
              <a:t>boompjes</a:t>
            </a:r>
            <a:endParaRPr lang="cs-CZ" b="1" i="1" dirty="0" smtClean="0">
              <a:solidFill>
                <a:srgbClr val="FF0000"/>
              </a:solidFill>
            </a:endParaRPr>
          </a:p>
          <a:p>
            <a:endParaRPr lang="cs-CZ" sz="800" b="1" i="1" dirty="0">
              <a:solidFill>
                <a:srgbClr val="FF0000"/>
              </a:solidFill>
            </a:endParaRPr>
          </a:p>
          <a:p>
            <a:r>
              <a:rPr lang="cs-CZ" b="1" i="1" dirty="0" err="1" smtClean="0">
                <a:solidFill>
                  <a:srgbClr val="FF0000"/>
                </a:solidFill>
              </a:rPr>
              <a:t>cafés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files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colleges</a:t>
            </a: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3. </a:t>
            </a:r>
            <a:r>
              <a:rPr lang="cs-CZ" b="1" dirty="0" smtClean="0"/>
              <a:t>Mnoho převzatých slov (</a:t>
            </a:r>
            <a:r>
              <a:rPr lang="cs-CZ" b="1" dirty="0" err="1" smtClean="0"/>
              <a:t>leenwoorden</a:t>
            </a:r>
            <a:r>
              <a:rPr lang="cs-CZ" b="1" dirty="0" smtClean="0"/>
              <a:t>)</a:t>
            </a:r>
          </a:p>
          <a:p>
            <a:pPr marL="0" indent="0">
              <a:buNone/>
            </a:pPr>
            <a:endParaRPr lang="en-GB" sz="900" b="1" i="1" dirty="0"/>
          </a:p>
          <a:p>
            <a:r>
              <a:rPr lang="cs-CZ" b="1" i="1" dirty="0" err="1" smtClean="0">
                <a:solidFill>
                  <a:srgbClr val="FF0000"/>
                </a:solidFill>
              </a:rPr>
              <a:t>bikes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shirts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films</a:t>
            </a:r>
            <a:r>
              <a:rPr lang="cs-CZ" b="1" i="1" dirty="0" smtClean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flats</a:t>
            </a:r>
            <a:r>
              <a:rPr lang="cs-CZ" b="1" i="1" dirty="0" smtClean="0">
                <a:solidFill>
                  <a:srgbClr val="FF0000"/>
                </a:solidFill>
              </a:rPr>
              <a:t>…</a:t>
            </a:r>
          </a:p>
          <a:p>
            <a:r>
              <a:rPr lang="cs-CZ" b="1" i="1" dirty="0" err="1" smtClean="0">
                <a:solidFill>
                  <a:srgbClr val="FF0000"/>
                </a:solidFill>
              </a:rPr>
              <a:t>chefs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cheques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parfums</a:t>
            </a:r>
            <a:r>
              <a:rPr lang="cs-CZ" b="1" i="1" dirty="0">
                <a:solidFill>
                  <a:srgbClr val="FF0000"/>
                </a:solidFill>
              </a:rPr>
              <a:t>, </a:t>
            </a:r>
            <a:r>
              <a:rPr lang="cs-CZ" b="1" i="1" dirty="0" err="1" smtClean="0">
                <a:solidFill>
                  <a:srgbClr val="FF0000"/>
                </a:solidFill>
              </a:rPr>
              <a:t>restaurants</a:t>
            </a:r>
            <a:r>
              <a:rPr lang="cs-CZ" b="1" i="1" dirty="0" smtClean="0">
                <a:solidFill>
                  <a:srgbClr val="FF0000"/>
                </a:solidFill>
              </a:rPr>
              <a:t>…</a:t>
            </a:r>
            <a:endParaRPr lang="cs-CZ" b="1" i="1" dirty="0">
              <a:solidFill>
                <a:srgbClr val="FF0000"/>
              </a:solidFill>
            </a:endParaRPr>
          </a:p>
          <a:p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i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1533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7893"/>
          </a:xfrm>
        </p:spPr>
        <p:txBody>
          <a:bodyPr/>
          <a:lstStyle/>
          <a:p>
            <a:r>
              <a:rPr lang="cs-CZ" b="1" dirty="0" smtClean="0"/>
              <a:t>NEPRAVIDELNÉ MNOŽNÉ ČÍSLO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3927"/>
            <a:ext cx="10515600" cy="4773036"/>
          </a:xfrm>
        </p:spPr>
        <p:txBody>
          <a:bodyPr>
            <a:normAutofit/>
          </a:bodyPr>
          <a:lstStyle/>
          <a:p>
            <a:r>
              <a:rPr lang="en-GB" b="1" i="1" dirty="0">
                <a:solidFill>
                  <a:srgbClr val="FF0000"/>
                </a:solidFill>
              </a:rPr>
              <a:t>k</a:t>
            </a:r>
            <a:r>
              <a:rPr lang="cs-CZ" b="1" i="1" dirty="0" err="1">
                <a:solidFill>
                  <a:srgbClr val="FF0000"/>
                </a:solidFill>
              </a:rPr>
              <a:t>ind</a:t>
            </a:r>
            <a:r>
              <a:rPr lang="en-GB" b="1" dirty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–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kinderen</a:t>
            </a:r>
            <a:endParaRPr lang="cs-CZ" b="1" i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en-GB" b="1" i="1" dirty="0">
                <a:solidFill>
                  <a:srgbClr val="FF0000"/>
                </a:solidFill>
              </a:rPr>
              <a:t>e</a:t>
            </a:r>
            <a:r>
              <a:rPr lang="cs-CZ" b="1" i="1" dirty="0">
                <a:solidFill>
                  <a:srgbClr val="FF0000"/>
                </a:solidFill>
              </a:rPr>
              <a:t>i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–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eieren</a:t>
            </a:r>
            <a:endParaRPr lang="cs-CZ" b="1" i="1" dirty="0" smtClean="0">
              <a:solidFill>
                <a:srgbClr val="FF0000"/>
              </a:solidFill>
            </a:endParaRPr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en-GB" b="1" i="1" dirty="0" smtClean="0">
                <a:solidFill>
                  <a:srgbClr val="FF0000"/>
                </a:solidFill>
              </a:rPr>
              <a:t>l</a:t>
            </a:r>
            <a:r>
              <a:rPr lang="cs-CZ" b="1" i="1" dirty="0" err="1">
                <a:solidFill>
                  <a:srgbClr val="FF0000"/>
                </a:solidFill>
              </a:rPr>
              <a:t>ied</a:t>
            </a:r>
            <a:r>
              <a:rPr lang="en-GB" b="1" i="1" dirty="0">
                <a:solidFill>
                  <a:srgbClr val="FF0000"/>
                </a:solidFill>
              </a:rPr>
              <a:t> </a:t>
            </a:r>
            <a:r>
              <a:rPr lang="en-GB" b="1" dirty="0" smtClean="0">
                <a:solidFill>
                  <a:srgbClr val="FF0000"/>
                </a:solidFill>
              </a:rPr>
              <a:t>–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i="1" dirty="0" err="1" smtClean="0">
                <a:solidFill>
                  <a:srgbClr val="FF0000"/>
                </a:solidFill>
              </a:rPr>
              <a:t>liederen</a:t>
            </a:r>
            <a:endParaRPr lang="cs-CZ" b="1" i="1" dirty="0" smtClean="0">
              <a:solidFill>
                <a:srgbClr val="FF0000"/>
              </a:solidFill>
            </a:endParaRPr>
          </a:p>
          <a:p>
            <a:endParaRPr lang="cs-CZ" b="1" i="1" dirty="0" smtClean="0">
              <a:solidFill>
                <a:srgbClr val="FF0000"/>
              </a:solidFill>
            </a:endParaRPr>
          </a:p>
          <a:p>
            <a:r>
              <a:rPr lang="cs-CZ" b="1" i="1" dirty="0" smtClean="0">
                <a:solidFill>
                  <a:srgbClr val="FF0000"/>
                </a:solidFill>
              </a:rPr>
              <a:t>lid – leden</a:t>
            </a:r>
          </a:p>
          <a:p>
            <a:endParaRPr lang="cs-CZ" b="1" i="1" dirty="0">
              <a:solidFill>
                <a:srgbClr val="FF0000"/>
              </a:solidFill>
            </a:endParaRPr>
          </a:p>
          <a:p>
            <a:r>
              <a:rPr lang="cs-CZ" b="1" i="1" dirty="0" err="1" smtClean="0">
                <a:solidFill>
                  <a:srgbClr val="FF0000"/>
                </a:solidFill>
              </a:rPr>
              <a:t>goederen</a:t>
            </a:r>
            <a:endParaRPr lang="cs-CZ" b="1" i="1" dirty="0" smtClean="0">
              <a:solidFill>
                <a:srgbClr val="FF0000"/>
              </a:solidFill>
            </a:endParaRPr>
          </a:p>
          <a:p>
            <a:endParaRPr lang="cs-CZ" b="1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513810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414</Words>
  <Application>Microsoft Office PowerPoint</Application>
  <PresentationFormat>Širokoúhlá obrazovka</PresentationFormat>
  <Paragraphs>100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Motiv Office</vt:lpstr>
      <vt:lpstr>PODSTATNÁ JMÉNA  – MNOŽNÉ ČÍSLO / MEERVOUD </vt:lpstr>
      <vt:lpstr> PŘÍPONA – s</vt:lpstr>
      <vt:lpstr> PŘÍPONA – en</vt:lpstr>
      <vt:lpstr> PŘÍPONA – en</vt:lpstr>
      <vt:lpstr> PŘÍPONA – en</vt:lpstr>
      <vt:lpstr> PŘÍPONA – en</vt:lpstr>
      <vt:lpstr>OEFENING: </vt:lpstr>
      <vt:lpstr> PŘÍPONA – s   několik pravidel</vt:lpstr>
      <vt:lpstr>NEPRAVIDELNÉ MNOŽNÉ ČÍSLO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PODSTATNÁ JMÉNA  – MNOŽNÉ ČÍSLO / MEERVOUD</dc:title>
  <dc:creator>ivare</dc:creator>
  <cp:lastModifiedBy>Rezková, Iva</cp:lastModifiedBy>
  <cp:revision>8</cp:revision>
  <dcterms:created xsi:type="dcterms:W3CDTF">2020-11-04T11:59:06Z</dcterms:created>
  <dcterms:modified xsi:type="dcterms:W3CDTF">2022-11-02T12:53:50Z</dcterms:modified>
</cp:coreProperties>
</file>