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6" r:id="rId4"/>
    <p:sldId id="273" r:id="rId5"/>
    <p:sldId id="274" r:id="rId6"/>
    <p:sldId id="266" r:id="rId7"/>
    <p:sldId id="267" r:id="rId8"/>
    <p:sldId id="275" r:id="rId9"/>
    <p:sldId id="277" r:id="rId10"/>
    <p:sldId id="281" r:id="rId11"/>
    <p:sldId id="279" r:id="rId12"/>
    <p:sldId id="278" r:id="rId13"/>
    <p:sldId id="28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F9092-FF92-457C-890D-CD4C65DD0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8A386B-08EA-48B3-96E9-72C8E2B16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A0EA7B-13AD-4681-8256-39358C0D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319546-645C-46DD-9715-98459FBD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B9DE65-577D-4729-A2FC-0901E85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12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EF39A-8534-44A1-93C3-7A03F288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7884BE-5D0A-45A7-B61F-71546D79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F6664C-46CE-4670-A1D2-7F227238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90464-4EB2-4613-880B-10DDDB12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6FF47-2CC5-47DD-9C21-1245C5AEC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5FA60B-60E4-4606-A42D-32CDEAC1A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42A464-6ED8-4232-99B5-7E315FE5B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34F11-B1A5-4FCD-9C3B-DF921EA4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64084-B73A-4EB8-9F65-33AAC787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8E5AF4-2553-4A1E-B5B6-8C748232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489DC-B78F-4529-8E4C-B415856A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9E0906-2EE2-4D65-8969-D12999DF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2D8F2-2A3D-4AC6-A806-D876E56F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3395ED-4B5C-4893-B7F1-6D08983F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E79B5E-8514-4ADF-97AA-D126376A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E3FD6-A0AD-4042-BE85-DE79702E9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F2DEB8-B192-4435-BB1A-B54AE0BB6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67075-7AC7-4490-8EFF-0DC6905A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3ED75-C5A8-49AF-9865-1A69AF9D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E05AF9-3C71-498C-B881-8FD46E57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5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C2FF-C20B-45F7-B71C-8B05D70D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47EE3-3F2D-4D19-9753-0AC596346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6FB017-B51C-4A77-B6E3-E8BF39CB5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F2D60D-AFDD-4032-AC51-1A44C6C0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D53063-76BC-4F31-B9F8-EFDD3C29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E400F0-25D8-4298-8B8C-F643E9C4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80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214A7-B943-442F-B0E8-30FCA9BF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56C0BC-D6FB-4FEE-8282-111803A19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0B2C62-B933-4B8E-9841-94D0DDDC1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0FF149-F854-42F7-A526-FA011B86F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9B1E9E-6EFF-4173-9E85-4A41B8CD5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E906665-5D9E-4DB2-B43D-EB6B25F3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CDDB61-2608-4D7A-B3D1-7F29FD7D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272C5D-67C7-41B3-A478-7D9CCE33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4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D8C61-79F9-4B64-8373-82A3DDC01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154680-E086-44FA-B707-F50E0512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ECE92C-790A-4F7C-9583-B2F0BE94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5FD9B-F156-41E9-B5AE-7A7E755B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9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EE9894-04CC-49F4-B33D-A7222558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562160-1561-4E6A-B05B-5B9B0DCF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36243-9520-4C78-B1C2-99ED282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C7B32-FA76-4274-8DC7-5A7FF8E2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6131D-3BC3-4884-B3AE-899DA0F54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A6F71D-897A-4DAF-AEA2-766FD70D0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14AA5-7917-4230-9541-2EC00C862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6E64FF-A590-4F1B-9C7D-B40D50EDE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EE9A28-EC0A-4991-B0CA-7F2D29B4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99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C6956-DDCD-4B6D-BB4E-F86CBCC0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1FD8E6-A8CD-4A43-B545-F7780AE32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F9DF95-A923-4600-B8D1-68BB9B553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57060C-A2EE-4C67-9709-AAFA45EC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414608-DC51-4C27-9DC5-BEBD0D27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A9CABF-FF9A-4790-9C88-A4B0F3D1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5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CCCD94-5FF7-4619-BA8F-9DADFFBF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C2B674-B8D0-406C-9EF9-839DFD743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400199-AB19-42F9-AE5D-05BC416F1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A7893-3F55-4DDD-B1C8-6B528F671588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C8251-B563-4E54-BE88-5E72AE3D1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CF9C6-CB27-433C-9B10-779D5D284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91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ceskatelevize.cz/ivysilani/1096902795-studio-6/218411010101109/obsah/655795-pouzivame-spravne-nazev-cesk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80F65-2B71-4911-BA5E-F5045BB36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Jazyk a jazykověda pohledem laiků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8A7EC9-9653-4A59-B6D9-100FA8B8C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60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BBC0E-D17E-4CAF-BEB2-04FF84D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poznámky k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9A585-2458-4F78-AACB-B92C92DA0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např. otázka 1.: možnost A </a:t>
            </a:r>
            <a:r>
              <a:rPr lang="cs-CZ" dirty="0" err="1"/>
              <a:t>a</a:t>
            </a:r>
            <a:r>
              <a:rPr lang="cs-CZ" dirty="0"/>
              <a:t> B se neliší; možnost E je v podstatě zákazem?</a:t>
            </a:r>
          </a:p>
          <a:p>
            <a:r>
              <a:rPr lang="cs-CZ" dirty="0"/>
              <a:t>otázka 3.: otázka je formulována v 1. os. </a:t>
            </a:r>
            <a:r>
              <a:rPr lang="cs-CZ" dirty="0" err="1"/>
              <a:t>pl</a:t>
            </a:r>
            <a:r>
              <a:rPr lang="cs-CZ" dirty="0"/>
              <a:t>., kdo je zahrnut do „my se setkáváme“? co je míněnou „školou“?</a:t>
            </a:r>
          </a:p>
          <a:p>
            <a:r>
              <a:rPr lang="cs-CZ" dirty="0"/>
              <a:t>otázka 5.: tlumočník: práce tlumočníka je převádět i kód sdělení</a:t>
            </a:r>
          </a:p>
          <a:p>
            <a:r>
              <a:rPr lang="cs-CZ" dirty="0"/>
              <a:t>otázka 6.: v možnostech jsou zčásti vyslovované varianty (pokusy o fonetický přepis) a zčásti psané varianty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nehomogenní úloha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zároveň může být respondent ovlivněn tím, že je přepis vizuálně neuzuální (tj. divný, hnusný)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otázky č. 10, 12 a 13: podmíněna předchozími otázkami</a:t>
            </a:r>
          </a:p>
          <a:p>
            <a:r>
              <a:rPr lang="cs-CZ" dirty="0"/>
              <a:t>atd.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19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BBC0E-D17E-4CAF-BEB2-04FF84D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poznámky k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9A585-2458-4F78-AACB-B92C92DA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7295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může vypovídat: to, že by měl učitel na ZŠ/SŠ používat spisovnou češtinu, je podle mládeže až na 5. místě × podle dospělých a odborníků na 1. místě?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aktuální špatná zkušenost mládeže (jejich učitel/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je tím prudí a jim to vadí)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ztráta kontaktu s realitou u dospělých (už zapomněli, jak to chodí, jestli má spisovná čeština při výuce reálný smysl, a odpovídají podle zažitého stereotypu)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učitelé češtináři si myslí, že je to požadovaný standard, ale sami to třeba ne vždy udrží (ale kdo by to přiznal, že jo)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65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BBC0E-D17E-4CAF-BEB2-04FF84D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vzory spisovného vyjadřování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9A585-2458-4F78-AACB-B92C92DA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9649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získané výsledky vypovídají mnohem více o mediálním prostoru a stereotypech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889ACFA6-34AB-4B42-9AA3-5929D8F1D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03" y="1496372"/>
            <a:ext cx="5950397" cy="2161229"/>
          </a:xfrm>
          <a:prstGeom prst="rect">
            <a:avLst/>
          </a:prstGeom>
        </p:spPr>
      </p:pic>
      <p:pic>
        <p:nvPicPr>
          <p:cNvPr id="7" name="Obrázek 6" descr="Obsah obrázku snímek obrazovky&#10;&#10;Popis byl vytvořen automaticky">
            <a:extLst>
              <a:ext uri="{FF2B5EF4-FFF2-40B4-BE49-F238E27FC236}">
                <a16:creationId xmlns:a16="http://schemas.microsoft.com/office/drawing/2014/main" id="{E11D3343-C21F-40B7-83FA-29D8AFDCCE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298" y="1239517"/>
            <a:ext cx="6062099" cy="404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675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35185-A2A2-4C35-A0CC-87D34946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EC9DC-1340-40EE-A082-D2D8E926A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× názory/postoje respondentů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Co nás zajímá?</a:t>
            </a:r>
          </a:p>
          <a:p>
            <a:r>
              <a:rPr lang="cs-CZ" dirty="0"/>
              <a:t>otázky by se neměly podmiňovat</a:t>
            </a:r>
          </a:p>
          <a:p>
            <a:r>
              <a:rPr lang="cs-CZ" dirty="0"/>
              <a:t>neměli bychom pracovat s žádným nejasným ani specifickým termínem</a:t>
            </a:r>
          </a:p>
          <a:p>
            <a:pPr lvl="1"/>
            <a:r>
              <a:rPr lang="cs-CZ" dirty="0"/>
              <a:t>nářečí, hovorová čeština, obecná čeština, spisovná čeština, „běžná“ čeština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Jak se ptát jinak?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0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snímek obrazovky&#10;&#10;Popis byl vytvořen automaticky">
            <a:extLst>
              <a:ext uri="{FF2B5EF4-FFF2-40B4-BE49-F238E27FC236}">
                <a16:creationId xmlns:a16="http://schemas.microsoft.com/office/drawing/2014/main" id="{DB7CB82A-B316-4AFD-BAEF-09717BC40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01299" cy="4702629"/>
          </a:xfrm>
          <a:prstGeom prst="rect">
            <a:avLst/>
          </a:prstGeom>
        </p:spPr>
      </p:pic>
      <p:pic>
        <p:nvPicPr>
          <p:cNvPr id="9" name="Obrázek 8" descr="Obsah obrázku snímek obrazovky&#10;&#10;Popis byl vytvořen automaticky">
            <a:extLst>
              <a:ext uri="{FF2B5EF4-FFF2-40B4-BE49-F238E27FC236}">
                <a16:creationId xmlns:a16="http://schemas.microsoft.com/office/drawing/2014/main" id="{9479292E-3CCB-49BD-8C5B-D1611BE49E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514" y="1125317"/>
            <a:ext cx="6716486" cy="573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40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snímek obrazovky&#10;&#10;Popis byl vytvořen automaticky">
            <a:extLst>
              <a:ext uri="{FF2B5EF4-FFF2-40B4-BE49-F238E27FC236}">
                <a16:creationId xmlns:a16="http://schemas.microsoft.com/office/drawing/2014/main" id="{DB7CB82A-B316-4AFD-BAEF-09717BC40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01299" cy="4702629"/>
          </a:xfrm>
          <a:prstGeom prst="rect">
            <a:avLst/>
          </a:prstGeom>
        </p:spPr>
      </p:pic>
      <p:pic>
        <p:nvPicPr>
          <p:cNvPr id="9" name="Obrázek 8" descr="Obsah obrázku snímek obrazovky&#10;&#10;Popis byl vytvořen automaticky">
            <a:extLst>
              <a:ext uri="{FF2B5EF4-FFF2-40B4-BE49-F238E27FC236}">
                <a16:creationId xmlns:a16="http://schemas.microsoft.com/office/drawing/2014/main" id="{9479292E-3CCB-49BD-8C5B-D1611BE49E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514" y="1125317"/>
            <a:ext cx="6716486" cy="5732683"/>
          </a:xfrm>
          <a:prstGeom prst="rect">
            <a:avLst/>
          </a:prstGeom>
        </p:spPr>
      </p:pic>
      <p:sp>
        <p:nvSpPr>
          <p:cNvPr id="2" name="Ovál 1">
            <a:extLst>
              <a:ext uri="{FF2B5EF4-FFF2-40B4-BE49-F238E27FC236}">
                <a16:creationId xmlns:a16="http://schemas.microsoft.com/office/drawing/2014/main" id="{0F6A4575-1BD6-4C9A-ACDB-C5B551E0D315}"/>
              </a:ext>
            </a:extLst>
          </p:cNvPr>
          <p:cNvSpPr/>
          <p:nvPr/>
        </p:nvSpPr>
        <p:spPr>
          <a:xfrm>
            <a:off x="2434976" y="626724"/>
            <a:ext cx="3166324" cy="49859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3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nímek obrazovky&#10;&#10;Popis byl vytvořen automaticky">
            <a:extLst>
              <a:ext uri="{FF2B5EF4-FFF2-40B4-BE49-F238E27FC236}">
                <a16:creationId xmlns:a16="http://schemas.microsoft.com/office/drawing/2014/main" id="{FAB3619C-17CA-4960-9153-56F339850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6038255" cy="5214257"/>
          </a:xfrm>
          <a:prstGeom prst="rect">
            <a:avLst/>
          </a:prstGeom>
        </p:spPr>
      </p:pic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9562A413-124B-42F3-A752-DD99E5993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0" y="2071224"/>
            <a:ext cx="6375400" cy="478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1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ED44255-AEB5-46B7-9C22-59EDB9F5D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40" y="0"/>
            <a:ext cx="8362950" cy="1990725"/>
          </a:xfrm>
          <a:prstGeom prst="rect">
            <a:avLst/>
          </a:prstGeom>
        </p:spPr>
      </p:pic>
      <p:pic>
        <p:nvPicPr>
          <p:cNvPr id="4" name="Obrázek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86069387-476D-46E1-90B7-7B7468D0C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143"/>
            <a:ext cx="5444704" cy="4680857"/>
          </a:xfrm>
          <a:prstGeom prst="rect">
            <a:avLst/>
          </a:prstGeom>
        </p:spPr>
      </p:pic>
      <p:pic>
        <p:nvPicPr>
          <p:cNvPr id="6" name="Obrázek 5" descr="Obsah obrázku snímek obrazovky&#10;&#10;Popis byl vytvořen automaticky">
            <a:extLst>
              <a:ext uri="{FF2B5EF4-FFF2-40B4-BE49-F238E27FC236}">
                <a16:creationId xmlns:a16="http://schemas.microsoft.com/office/drawing/2014/main" id="{61A0F6C9-A5D1-44E6-BC34-C78ECB2F6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284" y="2601686"/>
            <a:ext cx="7046716" cy="337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9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8B48-B729-41E2-9233-8EED5FED8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algn="ctr"/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endParaRPr lang="cs-CZ" sz="2000" b="1" dirty="0"/>
          </a:p>
        </p:txBody>
      </p:sp>
      <p:pic>
        <p:nvPicPr>
          <p:cNvPr id="5" name="Zástupný obsah 4" descr="Obsah obrázku snímek obrazovky, kreslení&#10;&#10;Popis byl vytvořen automaticky">
            <a:extLst>
              <a:ext uri="{FF2B5EF4-FFF2-40B4-BE49-F238E27FC236}">
                <a16:creationId xmlns:a16="http://schemas.microsoft.com/office/drawing/2014/main" id="{C043D201-74B2-4DB2-A0F9-FE8F5E46DF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98" y="1109609"/>
            <a:ext cx="11527604" cy="4139214"/>
          </a:xfrm>
        </p:spPr>
      </p:pic>
    </p:spTree>
    <p:extLst>
      <p:ext uri="{BB962C8B-B14F-4D97-AF65-F5344CB8AC3E}">
        <p14:creationId xmlns:p14="http://schemas.microsoft.com/office/powerpoint/2010/main" val="308226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8B48-B729-41E2-9233-8EED5FED8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algn="ctr"/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r>
              <a:rPr lang="cs-CZ" sz="3200" b="1" dirty="0"/>
              <a:t>Jak je to se slovem CZECHIA?</a:t>
            </a:r>
            <a:br>
              <a:rPr lang="cs-CZ" sz="3200" b="1" dirty="0"/>
            </a:br>
            <a:br>
              <a:rPr lang="cs-CZ" sz="3200" b="1" dirty="0"/>
            </a:br>
            <a:r>
              <a:rPr lang="cs-CZ" sz="2000" dirty="0"/>
              <a:t>(viz např. Ondřej Dufek, oddělení jazykové kultury ÚJČ AV ČR, 9. 11. 2018, ČT, Studio 6, Používáme správně název Česko?, rozhovor o názvem Česko a </a:t>
            </a:r>
            <a:r>
              <a:rPr lang="cs-CZ" sz="2000" dirty="0" err="1"/>
              <a:t>Czechia</a:t>
            </a:r>
            <a:r>
              <a:rPr lang="cs-CZ" sz="2000" dirty="0"/>
              <a:t>, &lt;</a:t>
            </a:r>
            <a:r>
              <a:rPr lang="cs-CZ" sz="2000" u="sng" dirty="0">
                <a:hlinkClick r:id="rId2"/>
              </a:rPr>
              <a:t>https://www.ceskatelevize.cz/</a:t>
            </a:r>
            <a:r>
              <a:rPr lang="cs-CZ" sz="2000" u="sng" dirty="0" err="1">
                <a:hlinkClick r:id="rId2"/>
              </a:rPr>
              <a:t>ivysilani</a:t>
            </a:r>
            <a:r>
              <a:rPr lang="cs-CZ" sz="2000" u="sng" dirty="0">
                <a:hlinkClick r:id="rId2"/>
              </a:rPr>
              <a:t>/1096902795-studio-6/218411010101109/obsah/655795-pouzivame-spravne-nazev-cesko</a:t>
            </a:r>
            <a:r>
              <a:rPr lang="cs-CZ" sz="2000" dirty="0"/>
              <a:t>&gt;.)</a:t>
            </a:r>
            <a:endParaRPr lang="cs-CZ" sz="2000" b="1" dirty="0"/>
          </a:p>
        </p:txBody>
      </p:sp>
      <p:pic>
        <p:nvPicPr>
          <p:cNvPr id="5" name="Zástupný obsah 4" descr="Obsah obrázku snímek obrazovky, kreslení&#10;&#10;Popis byl vytvořen automaticky">
            <a:extLst>
              <a:ext uri="{FF2B5EF4-FFF2-40B4-BE49-F238E27FC236}">
                <a16:creationId xmlns:a16="http://schemas.microsoft.com/office/drawing/2014/main" id="{C043D201-74B2-4DB2-A0F9-FE8F5E46DF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98" y="0"/>
            <a:ext cx="11527604" cy="4139214"/>
          </a:xfrm>
        </p:spPr>
      </p:pic>
    </p:spTree>
    <p:extLst>
      <p:ext uri="{BB962C8B-B14F-4D97-AF65-F5344CB8AC3E}">
        <p14:creationId xmlns:p14="http://schemas.microsoft.com/office/powerpoint/2010/main" val="162948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A021E-CD22-44E6-905C-5CF8FEDE3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F5680-CD7D-4525-AD2C-7AED8D0A8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831286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 9. března 2020: četba o výzkumech vedených prof. Janou Svobodovou – </a:t>
            </a:r>
            <a:r>
              <a:rPr lang="cs-CZ" u="sng" dirty="0"/>
              <a:t>zadání a texty jsou v </a:t>
            </a:r>
            <a:r>
              <a:rPr lang="cs-CZ" u="sng" dirty="0" err="1"/>
              <a:t>moodlu</a:t>
            </a:r>
            <a:r>
              <a:rPr lang="cs-CZ" u="sng" dirty="0"/>
              <a:t>, </a:t>
            </a:r>
            <a:r>
              <a:rPr lang="cs-CZ" b="1" u="sng" dirty="0"/>
              <a:t>čtou všichni</a:t>
            </a:r>
            <a:r>
              <a:rPr lang="cs-CZ" u="sng" dirty="0"/>
              <a:t>!</a:t>
            </a:r>
          </a:p>
          <a:p>
            <a:r>
              <a:rPr lang="cs-CZ" dirty="0"/>
              <a:t>sociolingvistická sondáž z roku 2008, školy v Ostravě a blízké okolí, </a:t>
            </a:r>
          </a:p>
          <a:p>
            <a:pPr lvl="1"/>
            <a:r>
              <a:rPr lang="cs-CZ" dirty="0"/>
              <a:t>424 mladých 10–17 let (208 dívek a 216 chlapců), 265 dospělých (129 žen a 136 mužů)</a:t>
            </a:r>
          </a:p>
          <a:p>
            <a:r>
              <a:rPr lang="cs-CZ" dirty="0"/>
              <a:t>projekt </a:t>
            </a:r>
            <a:r>
              <a:rPr lang="cs-CZ" i="1" dirty="0"/>
              <a:t>Fenomén spisovnosti v současné české jazykové situaci: recepce, realita, perspektiva a vize</a:t>
            </a:r>
            <a:r>
              <a:rPr lang="cs-CZ" dirty="0"/>
              <a:t>; GA405/09/0113; hlavní řešitelka: prof. PhDr. Jana Svobodová, CSc.; 1/2009–12/2011</a:t>
            </a:r>
          </a:p>
          <a:p>
            <a:pPr marL="457200" lvl="1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/>
              <a:t>publikace Čeština na rozcestí (2015); Ostravská univerzita</a:t>
            </a:r>
          </a:p>
          <a:p>
            <a:pPr lvl="1"/>
            <a:r>
              <a:rPr lang="cs-CZ" dirty="0"/>
              <a:t>1511 dospělých respondentů, 1422 respondentů mladých 12–18 let, 336 odborníků (češtinářů)</a:t>
            </a:r>
          </a:p>
          <a:p>
            <a:pPr lvl="1"/>
            <a:r>
              <a:rPr lang="cs-CZ" b="1" u="sng" dirty="0"/>
              <a:t>na </a:t>
            </a:r>
            <a:r>
              <a:rPr lang="cs-CZ" b="1" u="sng" dirty="0" err="1"/>
              <a:t>moodlu</a:t>
            </a:r>
            <a:r>
              <a:rPr lang="cs-CZ" b="1" u="sng" dirty="0"/>
              <a:t> bude verze dotazníku pro odborníky, na 9. března ho prostudujte a připravte si poznámky</a:t>
            </a:r>
          </a:p>
        </p:txBody>
      </p:sp>
    </p:spTree>
    <p:extLst>
      <p:ext uri="{BB962C8B-B14F-4D97-AF65-F5344CB8AC3E}">
        <p14:creationId xmlns:p14="http://schemas.microsoft.com/office/powerpoint/2010/main" val="390431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BBC0E-D17E-4CAF-BEB2-04FF84D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poznámky k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9A585-2458-4F78-AACB-B92C92DA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5436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možnosti jsou tak detailně popsány, že neexistuje volnost odpovědi</a:t>
            </a:r>
          </a:p>
          <a:p>
            <a:pPr lvl="1"/>
            <a:r>
              <a:rPr lang="cs-CZ" dirty="0"/>
              <a:t>s částí souhlasím, s částí nikoli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odpověď je tak „zčásti irelevantní“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respondenti mohou odpovídat i tak, jak se podle nich sluší</a:t>
            </a:r>
            <a:endParaRPr lang="cs-CZ" dirty="0"/>
          </a:p>
          <a:p>
            <a:r>
              <a:rPr lang="cs-CZ" dirty="0"/>
              <a:t>riziko zkreslení introspektivní odpovědi vůči produkční a/nebo recepční realitě</a:t>
            </a:r>
          </a:p>
          <a:p>
            <a:pPr marL="457200" lvl="1" indent="0">
              <a:buNone/>
            </a:pPr>
            <a:r>
              <a:rPr lang="cs-CZ" dirty="0"/>
              <a:t>= „v praxi bych si toho asi nevšimla, neřešila bych to, ale když nad tím teď tak přemýšlím, asi to není pěkné, asi mi to spíš vadí“</a:t>
            </a:r>
          </a:p>
          <a:p>
            <a:r>
              <a:rPr lang="cs-CZ" dirty="0"/>
              <a:t>pojem „spisovná čeština“ – nejprve by autoři museli vědět, jestli ho respondenti chápou identicky</a:t>
            </a:r>
          </a:p>
          <a:p>
            <a:pPr lvl="1"/>
            <a:r>
              <a:rPr lang="cs-CZ" dirty="0"/>
              <a:t>to není žel ani u odborníků jisté</a:t>
            </a:r>
          </a:p>
          <a:p>
            <a:r>
              <a:rPr lang="cs-CZ" dirty="0"/>
              <a:t>často chybí možnost nevím / nemám názor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Chceme ji zařadit do dotazníku? Co taková možnost znamená ve výsledcích šetření?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9497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22107</TotalTime>
  <Words>643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Jazyk a jazykověda pohledem laiků</vt:lpstr>
      <vt:lpstr>Prezentace aplikace PowerPoint</vt:lpstr>
      <vt:lpstr>Prezentace aplikace PowerPoint</vt:lpstr>
      <vt:lpstr>Prezentace aplikace PowerPoint</vt:lpstr>
      <vt:lpstr>Prezentace aplikace PowerPoint</vt:lpstr>
      <vt:lpstr>       </vt:lpstr>
      <vt:lpstr>        Jak je to se slovem CZECHIA?  (viz např. Ondřej Dufek, oddělení jazykové kultury ÚJČ AV ČR, 9. 11. 2018, ČT, Studio 6, Používáme správně název Česko?, rozhovor o názvem Česko a Czechia, &lt;https://www.ceskatelevize.cz/ivysilani/1096902795-studio-6/218411010101109/obsah/655795-pouzivame-spravne-nazev-cesko&gt;.)</vt:lpstr>
      <vt:lpstr>Prezentace aplikace PowerPoint</vt:lpstr>
      <vt:lpstr>poznámky k dotazníku</vt:lpstr>
      <vt:lpstr>poznámky k dotazníku</vt:lpstr>
      <vt:lpstr>poznámky k dotazníku</vt:lpstr>
      <vt:lpstr>vzory spisovného vyjadřování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jazykověda pohledem laiků</dc:title>
  <dc:creator>Prokšová, Hana</dc:creator>
  <cp:lastModifiedBy>Prokšová, Hana</cp:lastModifiedBy>
  <cp:revision>70</cp:revision>
  <dcterms:created xsi:type="dcterms:W3CDTF">2020-02-04T10:02:08Z</dcterms:created>
  <dcterms:modified xsi:type="dcterms:W3CDTF">2020-03-14T14:33:59Z</dcterms:modified>
</cp:coreProperties>
</file>