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8" r:id="rId2"/>
    <p:sldId id="335" r:id="rId3"/>
    <p:sldId id="388" r:id="rId4"/>
    <p:sldId id="399" r:id="rId5"/>
    <p:sldId id="396" r:id="rId6"/>
    <p:sldId id="389" r:id="rId7"/>
    <p:sldId id="390" r:id="rId8"/>
    <p:sldId id="391" r:id="rId9"/>
    <p:sldId id="392" r:id="rId10"/>
    <p:sldId id="354" r:id="rId11"/>
    <p:sldId id="334" r:id="rId12"/>
    <p:sldId id="348" r:id="rId13"/>
    <p:sldId id="359" r:id="rId14"/>
    <p:sldId id="345" r:id="rId15"/>
    <p:sldId id="358" r:id="rId16"/>
    <p:sldId id="400" r:id="rId17"/>
    <p:sldId id="395" r:id="rId18"/>
    <p:sldId id="397" r:id="rId19"/>
    <p:sldId id="364" r:id="rId20"/>
    <p:sldId id="363" r:id="rId21"/>
    <p:sldId id="365" r:id="rId22"/>
    <p:sldId id="372" r:id="rId23"/>
    <p:sldId id="367" r:id="rId24"/>
    <p:sldId id="360" r:id="rId25"/>
    <p:sldId id="373" r:id="rId26"/>
    <p:sldId id="374" r:id="rId27"/>
    <p:sldId id="375" r:id="rId28"/>
    <p:sldId id="401" r:id="rId29"/>
    <p:sldId id="376" r:id="rId30"/>
    <p:sldId id="377" r:id="rId31"/>
    <p:sldId id="378" r:id="rId32"/>
    <p:sldId id="379" r:id="rId33"/>
    <p:sldId id="381" r:id="rId34"/>
    <p:sldId id="382" r:id="rId35"/>
    <p:sldId id="383" r:id="rId36"/>
    <p:sldId id="384" r:id="rId37"/>
    <p:sldId id="386" r:id="rId38"/>
    <p:sldId id="387" r:id="rId3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1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06.11.2025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75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06.11.2025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5714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06.11.2025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710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06.11.2025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3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06.11.2025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192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06.11.2025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656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06.11.2025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107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06.11.2025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7240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06.11.2025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7509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06.11.2025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906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06.11.2025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166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06.11.2025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814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aterina.gajdosova@ff.cuni.cz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l1.cuni.cz/user/index.php?id=8322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sikuquanshu.com/main.aspx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g"/><Relationship Id="rId4" Type="http://schemas.openxmlformats.org/officeDocument/2006/relationships/image" Target="../media/image4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cs-CZ" altLang="zh-TW" sz="6600" b="1" dirty="0">
                <a:solidFill>
                  <a:srgbClr val="FFFFFF"/>
                </a:solidFill>
                <a:latin typeface="Georgia" panose="02040502050405020303" pitchFamily="18" charset="0"/>
              </a:rPr>
              <a:t>Myšlení Asie </a:t>
            </a:r>
            <a:br>
              <a:rPr lang="cs-CZ" altLang="zh-TW" sz="6600" b="1" dirty="0">
                <a:solidFill>
                  <a:srgbClr val="FFFFFF"/>
                </a:solidFill>
                <a:latin typeface="Georgia" panose="02040502050405020303" pitchFamily="18" charset="0"/>
              </a:rPr>
            </a:br>
            <a:r>
              <a:rPr lang="cs-CZ" altLang="zh-TW" sz="6600" b="1" dirty="0">
                <a:solidFill>
                  <a:srgbClr val="FFFFFF"/>
                </a:solidFill>
                <a:latin typeface="Georgia" panose="02040502050405020303" pitchFamily="18" charset="0"/>
              </a:rPr>
              <a:t>Čína</a:t>
            </a:r>
            <a:endParaRPr lang="cs-CZ" sz="6600" dirty="0">
              <a:solidFill>
                <a:srgbClr val="FFFFFF"/>
              </a:solidFill>
              <a:latin typeface="Georgia" panose="02040502050405020303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  <a:latin typeface="Georgia" panose="02040502050405020303" pitchFamily="18" charset="0"/>
              </a:rPr>
              <a:t>Úvod a základní pojmy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01924" y="5794147"/>
            <a:ext cx="51844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Kateřina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Gajdošová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Katedra sinologie FF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katerina.gajdosova@ff.cuni.cz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7159925" y="6348145"/>
            <a:ext cx="4925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https://dl1.cuni.cz/user/index.php?id=8322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7962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E9D5CC-C28A-4B4C-5787-7E1EFE7196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99310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Siku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quanshu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四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庫全書</a:t>
            </a:r>
            <a:endParaRPr lang="cs-CZ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„Úplná knihovna ve čtyřech sekcích“ </a:t>
            </a: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Největší sbírka knih v čínské historii (přes 36 000 knih, 79000 svazků, 2,3 milionu stran)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Založena v 18. stol. na příkaz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cs-CZ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ingského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císaře </a:t>
            </a:r>
            <a:r>
              <a:rPr lang="cs-CZ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Qianlonga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http://www.sikuquanshu.com/main.aspx</a:t>
            </a:r>
            <a:endParaRPr lang="cs-CZ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endParaRPr lang="en-GB" dirty="0"/>
          </a:p>
        </p:txBody>
      </p:sp>
      <p:pic>
        <p:nvPicPr>
          <p:cNvPr id="5" name="Zástupný obsah 3">
            <a:extLst>
              <a:ext uri="{FF2B5EF4-FFF2-40B4-BE49-F238E27FC236}">
                <a16:creationId xmlns:a16="http://schemas.microsoft.com/office/drawing/2014/main" id="{87107D26-D8EC-84B0-101D-8176AC214F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505" y="1313561"/>
            <a:ext cx="6676032" cy="442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5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idx="1"/>
          </p:nvPr>
        </p:nvSpPr>
        <p:spPr>
          <a:xfrm>
            <a:off x="838200" y="488950"/>
            <a:ext cx="10515600" cy="5688013"/>
          </a:xfrm>
        </p:spPr>
        <p:txBody>
          <a:bodyPr>
            <a:normAutofit fontScale="77500" lnSpcReduction="20000"/>
          </a:bodyPr>
          <a:lstStyle/>
          <a:p>
            <a:pPr marL="221615" marR="53975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4100" b="1" dirty="0">
                <a:latin typeface="Times New Roman" panose="02020603050405020304" pitchFamily="18" charset="0"/>
                <a:ea typeface="PMingLiU" panose="02020500000000000000" pitchFamily="18" charset="-120"/>
              </a:rPr>
              <a:t>Čínské </a:t>
            </a:r>
            <a:r>
              <a:rPr lang="cs-CZ" sz="4100" b="1" dirty="0" smtClean="0">
                <a:latin typeface="Times New Roman" panose="02020603050405020304" pitchFamily="18" charset="0"/>
                <a:ea typeface="PMingLiU" panose="02020500000000000000" pitchFamily="18" charset="-120"/>
              </a:rPr>
              <a:t>myšlení</a:t>
            </a:r>
            <a:endParaRPr lang="cs-CZ" sz="4100" b="1" dirty="0"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sz="2400" dirty="0"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„…až na pár arabských myslitelů člověk v celém Orientu nenarazí na skutečnou filosofii. Konfucius nenabízí nic víc než lekce morálky pro feudální panovníky …postavené na příkladech dávných vládců.  (…) Nicméně, k pojmům ctnosti a morálky Číňané nikdy nedospěli.“</a:t>
            </a:r>
          </a:p>
          <a:p>
            <a:pPr marL="221615" marR="539750" indent="0" algn="r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Kant 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(přednášky o fyzické geografii,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1785)</a:t>
            </a:r>
            <a:endParaRPr lang="cs-CZ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„…stejně jako Čína nikdy nepřekročila raná stádia nesvobody (ducha), přirozenosti a před-tragického vědomí v historii a estetice, tak ani nikdy nevytvořila vlastní filosofii v pravém slova smyslu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</a:p>
          <a:p>
            <a:pPr marL="221615" marR="539750" indent="0" algn="r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(přednášky o filosofii dějin, 1833-36)</a:t>
            </a: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„‘Čínská filosofie‘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západní vynález, který Číňané převzali v rámci hledání vlastní identity na prahu moderní doby, aby překonali svůj pocit kulturní méněcennosti. </a:t>
            </a:r>
          </a:p>
          <a:p>
            <a:pPr marL="221615" marR="539750" indent="0" algn="r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ichael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Friedrich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(článek "De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inventione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sinarum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philosophiae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1991)</a:t>
            </a:r>
          </a:p>
          <a:p>
            <a:pPr marL="221615" marR="539750" indent="0" algn="r">
              <a:lnSpc>
                <a:spcPct val="100000"/>
              </a:lnSpc>
              <a:spcAft>
                <a:spcPts val="800"/>
              </a:spcAft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226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Předsudky ve vztahu k čínskému myšlení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1" y="1825625"/>
            <a:ext cx="8194588" cy="4351338"/>
          </a:xfrm>
        </p:spPr>
        <p:txBody>
          <a:bodyPr>
            <a:normAutofit fontScale="92500"/>
          </a:bodyPr>
          <a:lstStyle/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Čínské myšlení se nezabývá kosmologií či metafyzikou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 blíže k mudrosloví, náboženství či poezii než k filosofii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Místo obecných a teoretických otázek řeší spíš otázky etické a pragmatické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Dává přednost následování starých vzorů a tradice před vlastním rozumem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Dává přednost harmonii před pravdou; koncept pravdy v čínském myšlení neexistuje nebo není důležitý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Čínské myšlení nevedlo k rozvoji logiky a vědy</a:t>
            </a:r>
          </a:p>
          <a:p>
            <a:pPr marL="0">
              <a:lnSpc>
                <a:spcPct val="100000"/>
              </a:lnSpc>
              <a:buFontTx/>
              <a:buChar char="-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0000"/>
              </a:lnSpc>
              <a:buFontTx/>
              <a:buChar char="-"/>
            </a:pPr>
            <a:endParaRPr lang="cs-CZ" sz="2400" dirty="0">
              <a:latin typeface="Georgia" panose="02040502050405020303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777B1C5-B548-474F-A392-08F54E3A1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2" t="10590" r="14864" b="1533"/>
          <a:stretch/>
        </p:blipFill>
        <p:spPr>
          <a:xfrm>
            <a:off x="9316995" y="1690688"/>
            <a:ext cx="2607276" cy="459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75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3120" y="480328"/>
            <a:ext cx="7534656" cy="5904345"/>
          </a:xfrm>
        </p:spPr>
      </p:pic>
    </p:spTree>
    <p:extLst>
      <p:ext uri="{BB962C8B-B14F-4D97-AF65-F5344CB8AC3E}">
        <p14:creationId xmlns:p14="http://schemas.microsoft.com/office/powerpoint/2010/main" val="2040891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Specifičnost 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čínské kosmologie</a:t>
            </a: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6572250" cy="4351338"/>
          </a:xfrm>
        </p:spPr>
        <p:txBody>
          <a:bodyPr>
            <a:normAutofit/>
          </a:bodyPr>
          <a:lstStyle/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Kosmos tvoří jeden nedílný celek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Proměna a pohyb jsou základní (trvalost a neměnnost jsou odvozené)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Protiklady způsobují sebe navzájem (A implikuje non-A)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Každá část je projevem celku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Dění kosmu je cyklické, má své pravidelnosti, ale je stále nové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400" dirty="0">
              <a:latin typeface="Georgia" panose="02040502050405020303" pitchFamily="18" charset="0"/>
            </a:endParaRPr>
          </a:p>
          <a:p>
            <a:pPr marL="0">
              <a:lnSpc>
                <a:spcPct val="100000"/>
              </a:lnSpc>
              <a:buFontTx/>
              <a:buChar char="-"/>
            </a:pPr>
            <a:endParaRPr lang="cs-CZ" sz="2400" dirty="0">
              <a:latin typeface="Georgia" panose="02040502050405020303" pitchFamily="18" charset="0"/>
            </a:endParaRPr>
          </a:p>
          <a:p>
            <a:pPr marL="0">
              <a:lnSpc>
                <a:spcPct val="100000"/>
              </a:lnSpc>
              <a:buFontTx/>
              <a:buChar char="-"/>
            </a:pPr>
            <a:endParaRPr lang="cs-CZ" sz="2400" dirty="0">
              <a:latin typeface="Georgia" panose="02040502050405020303" pitchFamily="18" charset="0"/>
            </a:endParaRPr>
          </a:p>
          <a:p>
            <a:pPr marL="0">
              <a:lnSpc>
                <a:spcPct val="100000"/>
              </a:lnSpc>
              <a:buFontTx/>
              <a:buChar char="-"/>
            </a:pPr>
            <a:endParaRPr lang="cs-CZ" sz="2400" dirty="0">
              <a:latin typeface="Georgia" panose="02040502050405020303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658" y="1873954"/>
            <a:ext cx="3711467" cy="408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33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9145" y="890045"/>
            <a:ext cx="7753709" cy="5077909"/>
          </a:xfrm>
        </p:spPr>
      </p:pic>
    </p:spTree>
    <p:extLst>
      <p:ext uri="{BB962C8B-B14F-4D97-AF65-F5344CB8AC3E}">
        <p14:creationId xmlns:p14="http://schemas.microsoft.com/office/powerpoint/2010/main" val="2175099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7472680" cy="6154945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altLang="zh-TW" dirty="0">
                <a:latin typeface="Georgia" panose="02040502050405020303" pitchFamily="18" charset="0"/>
              </a:rPr>
              <a:t>Časová osa nejstaršího období</a:t>
            </a:r>
            <a:r>
              <a:rPr lang="cs-CZ" altLang="zh-TW" b="1" dirty="0">
                <a:latin typeface="Georgia" panose="02040502050405020303" pitchFamily="18" charset="0"/>
              </a:rPr>
              <a:t/>
            </a:r>
            <a:br>
              <a:rPr lang="cs-CZ" altLang="zh-TW" b="1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200" dirty="0" err="1">
                <a:latin typeface="Georgia" panose="02040502050405020303" pitchFamily="18" charset="0"/>
              </a:rPr>
              <a:t>Xia</a:t>
            </a:r>
            <a:r>
              <a:rPr lang="cs-CZ" altLang="zh-TW" sz="2200" dirty="0">
                <a:latin typeface="Georgia" panose="02040502050405020303" pitchFamily="18" charset="0"/>
              </a:rPr>
              <a:t>  (</a:t>
            </a:r>
            <a:r>
              <a:rPr lang="cs-CZ" altLang="zh-TW" sz="2200" dirty="0" err="1">
                <a:latin typeface="Georgia" panose="02040502050405020303" pitchFamily="18" charset="0"/>
              </a:rPr>
              <a:t>Sia</a:t>
            </a:r>
            <a:r>
              <a:rPr lang="cs-CZ" altLang="zh-TW" sz="2200" dirty="0">
                <a:latin typeface="Georgia" panose="02040502050405020303" pitchFamily="18" charset="0"/>
              </a:rPr>
              <a:t>) </a:t>
            </a:r>
            <a:r>
              <a:rPr lang="zh-TW" altLang="en-US" sz="2200" dirty="0">
                <a:latin typeface="Georgia" panose="02040502050405020303" pitchFamily="18" charset="0"/>
              </a:rPr>
              <a:t>夏 </a:t>
            </a:r>
            <a:r>
              <a:rPr lang="cs-CZ" altLang="zh-TW" sz="2200" dirty="0">
                <a:latin typeface="Georgia" panose="02040502050405020303" pitchFamily="18" charset="0"/>
              </a:rPr>
              <a:t>(23.-17. stol. př. n. l.) – nedoložená</a:t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 err="1">
                <a:latin typeface="Georgia" panose="02040502050405020303" pitchFamily="18" charset="0"/>
              </a:rPr>
              <a:t>Shang</a:t>
            </a:r>
            <a:r>
              <a:rPr lang="zh-TW" altLang="en-US" sz="2200" dirty="0">
                <a:latin typeface="Georgia" panose="02040502050405020303" pitchFamily="18" charset="0"/>
              </a:rPr>
              <a:t> </a:t>
            </a:r>
            <a:r>
              <a:rPr lang="cs-CZ" altLang="zh-TW" sz="2200" dirty="0">
                <a:latin typeface="Georgia" panose="02040502050405020303" pitchFamily="18" charset="0"/>
              </a:rPr>
              <a:t>(</a:t>
            </a:r>
            <a:r>
              <a:rPr lang="cs-CZ" altLang="zh-TW" sz="2200" dirty="0" err="1">
                <a:latin typeface="Georgia" panose="02040502050405020303" pitchFamily="18" charset="0"/>
              </a:rPr>
              <a:t>Šang</a:t>
            </a:r>
            <a:r>
              <a:rPr lang="cs-CZ" altLang="zh-TW" sz="2200" dirty="0">
                <a:latin typeface="Georgia" panose="02040502050405020303" pitchFamily="18" charset="0"/>
              </a:rPr>
              <a:t>) </a:t>
            </a:r>
            <a:r>
              <a:rPr lang="zh-TW" altLang="en-US" sz="2200" dirty="0">
                <a:latin typeface="Georgia" panose="02040502050405020303" pitchFamily="18" charset="0"/>
              </a:rPr>
              <a:t>商</a:t>
            </a:r>
            <a:r>
              <a:rPr lang="cs-CZ" altLang="zh-TW" sz="2200" dirty="0">
                <a:latin typeface="Georgia" panose="02040502050405020303" pitchFamily="18" charset="0"/>
              </a:rPr>
              <a:t> (17.- 11. stol. př. n. l.)</a:t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 err="1">
                <a:latin typeface="Georgia" panose="02040502050405020303" pitchFamily="18" charset="0"/>
              </a:rPr>
              <a:t>Zhou</a:t>
            </a:r>
            <a:r>
              <a:rPr lang="zh-TW" altLang="en-US" sz="2200" dirty="0">
                <a:latin typeface="Georgia" panose="02040502050405020303" pitchFamily="18" charset="0"/>
              </a:rPr>
              <a:t> </a:t>
            </a:r>
            <a:r>
              <a:rPr lang="cs-CZ" altLang="zh-TW" sz="2200" dirty="0">
                <a:latin typeface="Georgia" panose="02040502050405020303" pitchFamily="18" charset="0"/>
              </a:rPr>
              <a:t>(</a:t>
            </a:r>
            <a:r>
              <a:rPr lang="cs-CZ" altLang="zh-TW" sz="2200" dirty="0" err="1">
                <a:latin typeface="Georgia" panose="02040502050405020303" pitchFamily="18" charset="0"/>
              </a:rPr>
              <a:t>Čou</a:t>
            </a:r>
            <a:r>
              <a:rPr lang="cs-CZ" altLang="zh-TW" sz="2200" dirty="0">
                <a:latin typeface="Georgia" panose="02040502050405020303" pitchFamily="18" charset="0"/>
              </a:rPr>
              <a:t>) </a:t>
            </a:r>
            <a:r>
              <a:rPr lang="zh-TW" altLang="en-US" sz="2200" dirty="0">
                <a:latin typeface="Georgia" panose="02040502050405020303" pitchFamily="18" charset="0"/>
              </a:rPr>
              <a:t>周</a:t>
            </a:r>
            <a:r>
              <a:rPr lang="cs-CZ" altLang="zh-TW" sz="2200" dirty="0">
                <a:latin typeface="Georgia" panose="02040502050405020303" pitchFamily="18" charset="0"/>
              </a:rPr>
              <a:t> (11.- 3. st. př. n. l.) =</a:t>
            </a:r>
            <a:r>
              <a:rPr lang="en-US" altLang="zh-TW" sz="2200" dirty="0">
                <a:latin typeface="Georgia" panose="02040502050405020303" pitchFamily="18" charset="0"/>
              </a:rPr>
              <a:t>&gt;</a:t>
            </a:r>
            <a:br>
              <a:rPr lang="en-US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/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>západní </a:t>
            </a:r>
            <a:r>
              <a:rPr lang="cs-CZ" altLang="zh-TW" sz="2200" dirty="0" err="1">
                <a:latin typeface="Georgia" panose="02040502050405020303" pitchFamily="18" charset="0"/>
              </a:rPr>
              <a:t>Zhou</a:t>
            </a:r>
            <a:r>
              <a:rPr lang="cs-CZ" altLang="zh-TW" sz="2200" dirty="0">
                <a:latin typeface="Georgia" panose="02040502050405020303" pitchFamily="18" charset="0"/>
              </a:rPr>
              <a:t> </a:t>
            </a:r>
            <a:r>
              <a:rPr lang="zh-TW" altLang="en-US" sz="2200" dirty="0">
                <a:latin typeface="Georgia" panose="02040502050405020303" pitchFamily="18" charset="0"/>
              </a:rPr>
              <a:t>西周</a:t>
            </a:r>
            <a:r>
              <a:rPr lang="cs-CZ" altLang="zh-TW" sz="2200" dirty="0">
                <a:latin typeface="Georgia" panose="02040502050405020303" pitchFamily="18" charset="0"/>
              </a:rPr>
              <a:t> (11. – 8. st.</a:t>
            </a:r>
            <a:r>
              <a:rPr lang="cs-CZ" altLang="zh-TW" sz="2200" b="1" dirty="0">
                <a:latin typeface="Georgia" panose="02040502050405020303" pitchFamily="18" charset="0"/>
              </a:rPr>
              <a:t> </a:t>
            </a:r>
            <a:r>
              <a:rPr lang="cs-CZ" altLang="zh-TW" sz="2200" dirty="0">
                <a:latin typeface="Georgia" panose="02040502050405020303" pitchFamily="18" charset="0"/>
              </a:rPr>
              <a:t>př. n. l.)</a:t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>východní </a:t>
            </a:r>
            <a:r>
              <a:rPr lang="cs-CZ" altLang="zh-TW" sz="2200" dirty="0" err="1">
                <a:latin typeface="Georgia" panose="02040502050405020303" pitchFamily="18" charset="0"/>
              </a:rPr>
              <a:t>Zhou</a:t>
            </a:r>
            <a:r>
              <a:rPr lang="cs-CZ" altLang="zh-TW" sz="2200" dirty="0">
                <a:latin typeface="Georgia" panose="02040502050405020303" pitchFamily="18" charset="0"/>
              </a:rPr>
              <a:t> </a:t>
            </a:r>
            <a:r>
              <a:rPr lang="zh-TW" altLang="en-US" sz="2200" dirty="0">
                <a:latin typeface="Georgia" panose="02040502050405020303" pitchFamily="18" charset="0"/>
              </a:rPr>
              <a:t>東周 </a:t>
            </a:r>
            <a:r>
              <a:rPr lang="cs-CZ" altLang="zh-TW" sz="2200" dirty="0">
                <a:latin typeface="Georgia" panose="02040502050405020303" pitchFamily="18" charset="0"/>
              </a:rPr>
              <a:t/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>- Období Letopisů </a:t>
            </a:r>
            <a:r>
              <a:rPr lang="zh-TW" altLang="en-US" sz="2200" dirty="0">
                <a:latin typeface="Georgia" panose="02040502050405020303" pitchFamily="18" charset="0"/>
              </a:rPr>
              <a:t>春秋 </a:t>
            </a:r>
            <a:r>
              <a:rPr lang="cs-CZ" altLang="zh-TW" sz="2200" dirty="0">
                <a:latin typeface="Georgia" panose="02040502050405020303" pitchFamily="18" charset="0"/>
              </a:rPr>
              <a:t>(8. – 5. st. př. n. l.)</a:t>
            </a:r>
            <a:r>
              <a:rPr lang="en-US" altLang="zh-TW" sz="2200" dirty="0">
                <a:latin typeface="Georgia" panose="02040502050405020303" pitchFamily="18" charset="0"/>
              </a:rPr>
              <a:t/>
            </a:r>
            <a:br>
              <a:rPr lang="en-US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>-</a:t>
            </a:r>
            <a:r>
              <a:rPr lang="en-US" altLang="zh-TW" sz="2200" dirty="0">
                <a:latin typeface="Georgia" panose="02040502050405020303" pitchFamily="18" charset="0"/>
              </a:rPr>
              <a:t>  </a:t>
            </a:r>
            <a:r>
              <a:rPr lang="cs-CZ" altLang="zh-TW" sz="2200" dirty="0">
                <a:latin typeface="Georgia" panose="02040502050405020303" pitchFamily="18" charset="0"/>
              </a:rPr>
              <a:t>Období Válčících států </a:t>
            </a:r>
            <a:r>
              <a:rPr lang="zh-TW" altLang="en-US" sz="2200" dirty="0">
                <a:latin typeface="Georgia" panose="02040502050405020303" pitchFamily="18" charset="0"/>
              </a:rPr>
              <a:t>戰國</a:t>
            </a:r>
            <a:r>
              <a:rPr lang="cs-CZ" altLang="zh-TW" sz="2200" dirty="0">
                <a:latin typeface="Georgia" panose="02040502050405020303" pitchFamily="18" charset="0"/>
              </a:rPr>
              <a:t> (5. – 3. př. n. l.)</a:t>
            </a: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/>
            </a:r>
            <a:br>
              <a:rPr lang="en-US" altLang="zh-TW" sz="2000" dirty="0">
                <a:latin typeface="Georgia" panose="02040502050405020303" pitchFamily="18" charset="0"/>
              </a:rPr>
            </a:br>
            <a:endParaRPr lang="cs-CZ" dirty="0">
              <a:latin typeface="Georgia" panose="02040502050405020303" pitchFamily="18" charset="0"/>
            </a:endParaRP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639BFC9-5CF9-4A7E-998A-6D929D92B5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248666" y="1147963"/>
            <a:ext cx="440114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588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apa&#10;&#10;Popis byl vytvořen automaticky">
            <a:extLst>
              <a:ext uri="{FF2B5EF4-FFF2-40B4-BE49-F238E27FC236}">
                <a16:creationId xmlns:a16="http://schemas.microsoft.com/office/drawing/2014/main" id="{102513CB-573F-4F40-9CF7-68B853F0C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878" y="768945"/>
            <a:ext cx="7707174" cy="532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0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1/1d/Chinese_plain_5c._BC-cz.svg/568px-Chinese_plain_5c._BC-cz.svg.png">
            <a:extLst>
              <a:ext uri="{FF2B5EF4-FFF2-40B4-BE49-F238E27FC236}">
                <a16:creationId xmlns:a16="http://schemas.microsoft.com/office/drawing/2014/main" id="{17D86EDF-83A2-48CC-B74C-6C017A1A17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070" y="745587"/>
            <a:ext cx="8307158" cy="561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105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6154945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altLang="zh-TW" sz="3200" dirty="0">
                <a:latin typeface="Georgia" panose="02040502050405020303" pitchFamily="18" charset="0"/>
              </a:rPr>
              <a:t>Dynastie </a:t>
            </a:r>
            <a:r>
              <a:rPr lang="cs-CZ" altLang="zh-TW" sz="3200" dirty="0" err="1">
                <a:latin typeface="Georgia" panose="02040502050405020303" pitchFamily="18" charset="0"/>
              </a:rPr>
              <a:t>Šang</a:t>
            </a:r>
            <a:r>
              <a:rPr lang="cs-CZ" altLang="zh-TW" sz="3200" dirty="0">
                <a:latin typeface="Georgia" panose="02040502050405020303" pitchFamily="18" charset="0"/>
              </a:rPr>
              <a:t> </a:t>
            </a:r>
            <a:r>
              <a:rPr lang="zh-TW" altLang="en-US" sz="3200" dirty="0">
                <a:latin typeface="Georgia" panose="02040502050405020303" pitchFamily="18" charset="0"/>
              </a:rPr>
              <a:t>商朝</a:t>
            </a:r>
            <a:r>
              <a:rPr lang="cs-CZ" altLang="zh-TW" sz="3200" dirty="0">
                <a:latin typeface="Georgia" panose="02040502050405020303" pitchFamily="18" charset="0"/>
              </a:rPr>
              <a:t> (</a:t>
            </a:r>
            <a:r>
              <a:rPr lang="en-US" altLang="zh-TW" sz="3200" dirty="0">
                <a:latin typeface="Georgia" panose="02040502050405020303" pitchFamily="18" charset="0"/>
              </a:rPr>
              <a:t>17.-11.</a:t>
            </a:r>
            <a:r>
              <a:rPr lang="cs-CZ" altLang="zh-TW" sz="3200" dirty="0">
                <a:latin typeface="Georgia" panose="02040502050405020303" pitchFamily="18" charset="0"/>
              </a:rPr>
              <a:t>stol. př.n.l.)</a:t>
            </a:r>
            <a:br>
              <a:rPr lang="cs-CZ" altLang="zh-TW" sz="3200" dirty="0">
                <a:latin typeface="Georgia" panose="02040502050405020303" pitchFamily="18" charset="0"/>
              </a:rPr>
            </a:br>
            <a:r>
              <a:rPr lang="cs-CZ" altLang="zh-TW" sz="1800" dirty="0">
                <a:latin typeface="Georgia" panose="02040502050405020303" pitchFamily="18" charset="0"/>
              </a:rPr>
              <a:t/>
            </a:r>
            <a:br>
              <a:rPr lang="cs-CZ" altLang="zh-TW" sz="1800" dirty="0">
                <a:latin typeface="Georgia" panose="02040502050405020303" pitchFamily="18" charset="0"/>
              </a:rPr>
            </a:br>
            <a:r>
              <a:rPr lang="cs-CZ" altLang="zh-TW" sz="1800" dirty="0">
                <a:latin typeface="Georgia" panose="02040502050405020303" pitchFamily="18" charset="0"/>
              </a:rPr>
              <a:t>- </a:t>
            </a:r>
            <a:r>
              <a:rPr lang="cs-CZ" altLang="zh-TW" sz="2000" dirty="0">
                <a:latin typeface="Georgia" panose="02040502050405020303" pitchFamily="18" charset="0"/>
              </a:rPr>
              <a:t>písemné záznamy: věštebné nápisy na kostech a krunýřích „</a:t>
            </a:r>
            <a:r>
              <a:rPr lang="cs-CZ" altLang="zh-TW" sz="2000" dirty="0" err="1">
                <a:latin typeface="Georgia" panose="02040502050405020303" pitchFamily="18" charset="0"/>
              </a:rPr>
              <a:t>ťia</a:t>
            </a:r>
            <a:r>
              <a:rPr lang="cs-CZ" altLang="zh-TW" sz="2000" dirty="0">
                <a:latin typeface="Georgia" panose="02040502050405020303" pitchFamily="18" charset="0"/>
              </a:rPr>
              <a:t>-ku-</a:t>
            </a:r>
            <a:r>
              <a:rPr lang="cs-CZ" altLang="zh-TW" sz="2000" dirty="0" err="1">
                <a:latin typeface="Georgia" panose="02040502050405020303" pitchFamily="18" charset="0"/>
              </a:rPr>
              <a:t>wen</a:t>
            </a:r>
            <a:r>
              <a:rPr lang="cs-CZ" altLang="zh-TW" sz="2000" dirty="0">
                <a:latin typeface="Georgia" panose="02040502050405020303" pitchFamily="18" charset="0"/>
              </a:rPr>
              <a:t>“/</a:t>
            </a:r>
            <a:r>
              <a:rPr lang="cs-CZ" altLang="zh-TW" sz="2000" i="1" dirty="0" err="1">
                <a:latin typeface="Georgia" panose="02040502050405020303" pitchFamily="18" charset="0"/>
              </a:rPr>
              <a:t>jia</a:t>
            </a:r>
            <a:r>
              <a:rPr lang="cs-CZ" altLang="zh-TW" sz="2000" i="1" dirty="0">
                <a:latin typeface="Georgia" panose="02040502050405020303" pitchFamily="18" charset="0"/>
              </a:rPr>
              <a:t> </a:t>
            </a:r>
            <a:r>
              <a:rPr lang="cs-CZ" altLang="zh-TW" sz="2000" i="1" dirty="0" err="1">
                <a:latin typeface="Georgia" panose="02040502050405020303" pitchFamily="18" charset="0"/>
              </a:rPr>
              <a:t>gu</a:t>
            </a:r>
            <a:r>
              <a:rPr lang="cs-CZ" altLang="zh-TW" sz="2000" i="1" dirty="0">
                <a:latin typeface="Georgia" panose="02040502050405020303" pitchFamily="18" charset="0"/>
              </a:rPr>
              <a:t> </a:t>
            </a:r>
            <a:r>
              <a:rPr lang="cs-CZ" altLang="zh-TW" sz="2000" i="1" dirty="0" err="1">
                <a:latin typeface="Georgia" panose="02040502050405020303" pitchFamily="18" charset="0"/>
              </a:rPr>
              <a:t>wen</a:t>
            </a:r>
            <a:r>
              <a:rPr lang="cs-CZ" altLang="zh-TW" sz="2000" i="1" dirty="0">
                <a:latin typeface="Georgia" panose="02040502050405020303" pitchFamily="18" charset="0"/>
              </a:rPr>
              <a:t> </a:t>
            </a:r>
            <a:r>
              <a:rPr lang="zh-TW" altLang="en-US" sz="2000" dirty="0">
                <a:latin typeface="Georgia" panose="02040502050405020303" pitchFamily="18" charset="0"/>
              </a:rPr>
              <a:t>甲骨文</a:t>
            </a: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král jako hlavní kněz a obětník, svorník tohoto a onoho světa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kult předků, duchové, „nejvyšší předek“ </a:t>
            </a:r>
            <a:r>
              <a:rPr lang="cs-CZ" altLang="zh-TW" sz="2000" dirty="0" err="1">
                <a:latin typeface="Georgia" panose="02040502050405020303" pitchFamily="18" charset="0"/>
              </a:rPr>
              <a:t>Šang</a:t>
            </a:r>
            <a:r>
              <a:rPr lang="cs-CZ" altLang="zh-TW" sz="2000" dirty="0">
                <a:latin typeface="Georgia" panose="02040502050405020303" pitchFamily="18" charset="0"/>
              </a:rPr>
              <a:t>-ti/</a:t>
            </a:r>
            <a:r>
              <a:rPr lang="cs-CZ" altLang="zh-TW" sz="2000" dirty="0" err="1">
                <a:latin typeface="Georgia" panose="02040502050405020303" pitchFamily="18" charset="0"/>
              </a:rPr>
              <a:t>Shang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cs-CZ" altLang="zh-TW" sz="2000" dirty="0" smtClean="0">
                <a:latin typeface="Georgia" panose="02040502050405020303" pitchFamily="18" charset="0"/>
              </a:rPr>
              <a:t>di </a:t>
            </a:r>
            <a:r>
              <a:rPr lang="zh-TW" altLang="en-US" sz="2000" dirty="0" smtClean="0">
                <a:latin typeface="Georgia" panose="02040502050405020303" pitchFamily="18" charset="0"/>
              </a:rPr>
              <a:t>上</a:t>
            </a:r>
            <a:r>
              <a:rPr lang="zh-TW" altLang="en-US" sz="2000" dirty="0">
                <a:latin typeface="Georgia" panose="02040502050405020303" pitchFamily="18" charset="0"/>
              </a:rPr>
              <a:t>帝</a:t>
            </a: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oběti: víno, potraviny, zvířecí a lidské oběti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animistická božstva (řek, hor, světových stran, větru, země, souhvězdí); oltáře půdy a obilí (později synonymum pro stát)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cyklický čas: 10 nebeských kmenů </a:t>
            </a:r>
            <a:r>
              <a:rPr lang="en-US" altLang="zh-TW" sz="2000" dirty="0">
                <a:latin typeface="Georgia" panose="02040502050405020303" pitchFamily="18" charset="0"/>
              </a:rPr>
              <a:t>+ 12 </a:t>
            </a:r>
            <a:r>
              <a:rPr lang="cs-CZ" altLang="zh-TW" sz="2000" dirty="0">
                <a:latin typeface="Georgia" panose="02040502050405020303" pitchFamily="18" charset="0"/>
              </a:rPr>
              <a:t>pozemských větví</a:t>
            </a:r>
            <a:endParaRPr lang="cs-CZ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547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974" y="1046922"/>
            <a:ext cx="10515600" cy="514329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Anne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Cheng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(2006). 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Dějiny čínského myšlení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Praha: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Dharmagaia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Oldřich Král (2005). 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Čínská filosofie: Pohled z dějin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Lásenice: Maxima.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Graham, Angus C. (1989). </a:t>
            </a:r>
            <a:r>
              <a:rPr lang="en-GB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Disputers of the Tao</a:t>
            </a:r>
            <a:r>
              <a:rPr lang="en-GB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Salle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en-GB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Chicago: Open Court Publishing.</a:t>
            </a:r>
            <a:endParaRPr lang="cs-CZ" sz="20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Goldin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Paul R. (2005).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After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Confucius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Studies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in Early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Chinese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Philosophy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Honolulu: University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of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Hawai‘i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Press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nl-NL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Van Norden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nl-NL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Bryan W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(2011).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Introduction to Classical Chinese Philosophy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Indianapolis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Hackett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Publishing</a:t>
            </a:r>
            <a:r>
              <a:rPr lang="cs-CZ" sz="20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Rogacz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Dawid,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Ambrogio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Selusi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eds</a:t>
            </a:r>
            <a:r>
              <a:rPr lang="cs-CZ" sz="20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(2024). </a:t>
            </a:r>
            <a:r>
              <a:rPr lang="en-US" sz="20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Chinese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Philosophy and its </a:t>
            </a:r>
            <a:r>
              <a:rPr lang="en-US" sz="20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Thinkers</a:t>
            </a:r>
            <a:r>
              <a:rPr lang="cs-CZ" sz="20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From Ancient Times to the Present </a:t>
            </a:r>
            <a:r>
              <a:rPr lang="en-US" sz="20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Day</a:t>
            </a:r>
            <a:r>
              <a:rPr lang="cs-CZ" sz="20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vol. I-III</a:t>
            </a:r>
            <a:r>
              <a:rPr lang="cs-CZ" sz="20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cs-CZ" sz="2000" dirty="0" err="1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Bloomsbury</a:t>
            </a:r>
            <a:r>
              <a:rPr lang="cs-CZ" sz="20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Publishing</a:t>
            </a:r>
            <a:r>
              <a:rPr lang="cs-CZ" sz="20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  <a:endParaRPr lang="en-US" sz="20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cs-CZ" sz="20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005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6FBED30-4A22-4386-9EBF-A621765D62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59324" y="1776248"/>
            <a:ext cx="5941201" cy="401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BDBFBBD-315D-4905-95F6-52FDF709C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0" y="559630"/>
            <a:ext cx="3347049" cy="5599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688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81987" y="1901816"/>
            <a:ext cx="5005552" cy="3825858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26" y="2021086"/>
            <a:ext cx="5181598" cy="3395363"/>
          </a:xfrm>
        </p:spPr>
      </p:pic>
    </p:spTree>
    <p:extLst>
      <p:ext uri="{BB962C8B-B14F-4D97-AF65-F5344CB8AC3E}">
        <p14:creationId xmlns:p14="http://schemas.microsoft.com/office/powerpoint/2010/main" val="1187220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704193"/>
            <a:ext cx="10515600" cy="581587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altLang="zh-TW" sz="3200" dirty="0">
                <a:latin typeface="Georgia" panose="02040502050405020303" pitchFamily="18" charset="0"/>
              </a:rPr>
              <a:t>Příklady věštebných otázek</a:t>
            </a:r>
            <a:br>
              <a:rPr lang="cs-CZ" altLang="zh-TW" sz="32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>‘Dun will have a sickness/ Dun will not have a sickness.’</a:t>
            </a:r>
            <a:br>
              <a:rPr lang="en-US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>‘There is a sick tooth; is it not father Yi who is causing it</a:t>
            </a:r>
            <a:r>
              <a:rPr lang="cs-CZ" altLang="zh-TW" sz="2000" dirty="0">
                <a:latin typeface="Georgia" panose="02040502050405020303" pitchFamily="18" charset="0"/>
              </a:rPr>
              <a:t>?</a:t>
            </a:r>
            <a:r>
              <a:rPr lang="en-US" altLang="zh-TW" sz="2000" dirty="0">
                <a:latin typeface="Georgia" panose="02040502050405020303" pitchFamily="18" charset="0"/>
              </a:rPr>
              <a:t>’ </a:t>
            </a: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>‘This rain will be disastrous to us/ This rain will not be disastrous to us.’</a:t>
            </a:r>
            <a:br>
              <a:rPr lang="en-US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>‘If we build a settlement, </a:t>
            </a:r>
            <a:r>
              <a:rPr lang="cs-CZ" altLang="zh-TW" sz="2000" dirty="0" err="1">
                <a:latin typeface="Georgia" panose="02040502050405020303" pitchFamily="18" charset="0"/>
              </a:rPr>
              <a:t>Shang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en-US" altLang="zh-TW" sz="2000" dirty="0">
                <a:latin typeface="Georgia" panose="02040502050405020303" pitchFamily="18" charset="0"/>
              </a:rPr>
              <a:t>Di will not obstruct.’</a:t>
            </a:r>
            <a:br>
              <a:rPr lang="en-US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>‘It should be Lady Hao whom the king orders to campaign against Yi.’</a:t>
            </a:r>
            <a:br>
              <a:rPr lang="en-US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>‘Di approves </a:t>
            </a:r>
            <a:r>
              <a:rPr lang="cs-CZ" altLang="zh-TW" sz="2000" dirty="0" err="1">
                <a:latin typeface="Georgia" panose="02040502050405020303" pitchFamily="18" charset="0"/>
              </a:rPr>
              <a:t>of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en-US" altLang="zh-TW" sz="2000" dirty="0">
                <a:latin typeface="Georgia" panose="02040502050405020303" pitchFamily="18" charset="0"/>
              </a:rPr>
              <a:t>the king/ Di does not approve </a:t>
            </a:r>
            <a:r>
              <a:rPr lang="cs-CZ" altLang="zh-TW" sz="2000" dirty="0" err="1">
                <a:latin typeface="Georgia" panose="02040502050405020303" pitchFamily="18" charset="0"/>
              </a:rPr>
              <a:t>of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en-US" altLang="zh-TW" sz="2000" dirty="0">
                <a:latin typeface="Georgia" panose="02040502050405020303" pitchFamily="18" charset="0"/>
              </a:rPr>
              <a:t>the king.’</a:t>
            </a:r>
            <a:br>
              <a:rPr lang="en-US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>‘In the </a:t>
            </a:r>
            <a:r>
              <a:rPr lang="cs-CZ" altLang="zh-TW" sz="2000" dirty="0" err="1">
                <a:latin typeface="Georgia" panose="02040502050405020303" pitchFamily="18" charset="0"/>
              </a:rPr>
              <a:t>next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en-US" altLang="zh-TW" sz="2000" dirty="0">
                <a:latin typeface="Georgia" panose="02040502050405020303" pitchFamily="18" charset="0"/>
              </a:rPr>
              <a:t>ten days there will be no disasters.’ </a:t>
            </a:r>
            <a:r>
              <a:rPr lang="cs-CZ" altLang="zh-TW" sz="2000" dirty="0">
                <a:latin typeface="Georgia" panose="02040502050405020303" pitchFamily="18" charset="0"/>
              </a:rPr>
              <a:t>A</a:t>
            </a:r>
            <a:r>
              <a:rPr lang="en-US" altLang="zh-TW" sz="2000" dirty="0" err="1">
                <a:latin typeface="Georgia" panose="02040502050405020303" pitchFamily="18" charset="0"/>
              </a:rPr>
              <a:t>nswer</a:t>
            </a:r>
            <a:r>
              <a:rPr lang="cs-CZ" altLang="zh-TW" sz="2000" dirty="0">
                <a:latin typeface="Georgia" panose="02040502050405020303" pitchFamily="18" charset="0"/>
              </a:rPr>
              <a:t>:</a:t>
            </a:r>
            <a:r>
              <a:rPr lang="en-US" altLang="zh-TW" sz="2000" dirty="0">
                <a:latin typeface="Georgia" panose="02040502050405020303" pitchFamily="18" charset="0"/>
              </a:rPr>
              <a:t> ‘the King read the cracks and said “auspicious”.’</a:t>
            </a:r>
            <a:endParaRPr lang="cs-CZ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606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896" y="769689"/>
            <a:ext cx="4109711" cy="5452435"/>
          </a:xfr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C1A8D78-B698-47DF-B385-2014385B2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6301" y="1444487"/>
            <a:ext cx="6233295" cy="375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121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42" y="916152"/>
            <a:ext cx="5635646" cy="469637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130" y="916152"/>
            <a:ext cx="4696372" cy="469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827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704193"/>
            <a:ext cx="10515600" cy="2280745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cs-CZ" altLang="zh-TW" sz="4000" dirty="0">
                <a:latin typeface="Georgia" panose="02040502050405020303" pitchFamily="18" charset="0"/>
              </a:rPr>
              <a:t>10 nebeských kmenů (</a:t>
            </a:r>
            <a:r>
              <a:rPr lang="cs-CZ" altLang="zh-TW" sz="4000" dirty="0" err="1">
                <a:latin typeface="Georgia" panose="02040502050405020303" pitchFamily="18" charset="0"/>
              </a:rPr>
              <a:t>tiangan</a:t>
            </a:r>
            <a:r>
              <a:rPr lang="cs-CZ" altLang="zh-TW" sz="4000" dirty="0">
                <a:latin typeface="Georgia" panose="02040502050405020303" pitchFamily="18" charset="0"/>
              </a:rPr>
              <a:t> </a:t>
            </a:r>
            <a:r>
              <a:rPr lang="zh-TW" altLang="en-US" sz="4000" dirty="0">
                <a:latin typeface="Georgia" panose="02040502050405020303" pitchFamily="18" charset="0"/>
              </a:rPr>
              <a:t>天干</a:t>
            </a:r>
            <a:r>
              <a:rPr lang="en-US" altLang="zh-TW" sz="4000" dirty="0">
                <a:latin typeface="Georgia" panose="02040502050405020303" pitchFamily="18" charset="0"/>
              </a:rPr>
              <a:t>) </a:t>
            </a:r>
            <a:r>
              <a:rPr lang="cs-CZ" altLang="zh-TW" sz="4000" dirty="0">
                <a:latin typeface="Georgia" panose="02040502050405020303" pitchFamily="18" charset="0"/>
              </a:rPr>
              <a:t/>
            </a:r>
            <a:br>
              <a:rPr lang="cs-CZ" altLang="zh-TW" sz="4000" dirty="0">
                <a:latin typeface="Georgia" panose="02040502050405020303" pitchFamily="18" charset="0"/>
              </a:rPr>
            </a:br>
            <a:r>
              <a:rPr lang="en-US" altLang="zh-TW" sz="4000" dirty="0">
                <a:latin typeface="Georgia" panose="02040502050405020303" pitchFamily="18" charset="0"/>
              </a:rPr>
              <a:t>+ 12 </a:t>
            </a:r>
            <a:r>
              <a:rPr lang="cs-CZ" altLang="zh-TW" sz="4000" dirty="0">
                <a:latin typeface="Georgia" panose="02040502050405020303" pitchFamily="18" charset="0"/>
              </a:rPr>
              <a:t>pozemských větví (</a:t>
            </a:r>
            <a:r>
              <a:rPr lang="cs-CZ" altLang="zh-TW" sz="4000" dirty="0" err="1">
                <a:latin typeface="Georgia" panose="02040502050405020303" pitchFamily="18" charset="0"/>
              </a:rPr>
              <a:t>dizhi</a:t>
            </a:r>
            <a:r>
              <a:rPr lang="cs-CZ" altLang="zh-TW" sz="4000" dirty="0">
                <a:latin typeface="Georgia" panose="02040502050405020303" pitchFamily="18" charset="0"/>
              </a:rPr>
              <a:t> </a:t>
            </a:r>
            <a:r>
              <a:rPr lang="zh-TW" altLang="en-US" sz="4000" dirty="0">
                <a:latin typeface="Georgia" panose="02040502050405020303" pitchFamily="18" charset="0"/>
              </a:rPr>
              <a:t>地支</a:t>
            </a:r>
            <a:r>
              <a:rPr lang="en-US" altLang="zh-TW" sz="4000" dirty="0">
                <a:latin typeface="Georgia" panose="02040502050405020303" pitchFamily="18" charset="0"/>
              </a:rPr>
              <a:t>)</a:t>
            </a:r>
            <a:r>
              <a:rPr lang="cs-CZ" altLang="zh-TW" sz="4000" dirty="0">
                <a:latin typeface="Georgia" panose="02040502050405020303" pitchFamily="18" charset="0"/>
              </a:rPr>
              <a:t/>
            </a:r>
            <a:br>
              <a:rPr lang="cs-CZ" altLang="zh-TW" sz="4000" dirty="0">
                <a:latin typeface="Georgia" panose="02040502050405020303" pitchFamily="18" charset="0"/>
              </a:rPr>
            </a:br>
            <a:r>
              <a:rPr lang="en-US" altLang="zh-TW" sz="4000" dirty="0">
                <a:latin typeface="Georgia" panose="02040502050405020303" pitchFamily="18" charset="0"/>
              </a:rPr>
              <a:t/>
            </a:r>
            <a:br>
              <a:rPr lang="en-US" altLang="zh-TW" sz="4000" dirty="0">
                <a:latin typeface="Georgia" panose="02040502050405020303" pitchFamily="18" charset="0"/>
              </a:rPr>
            </a:br>
            <a:endParaRPr lang="cs-CZ" dirty="0">
              <a:latin typeface="Georgia" panose="02040502050405020303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6138" y="2054108"/>
            <a:ext cx="9313079" cy="437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5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704193"/>
            <a:ext cx="10515600" cy="2280745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cs-CZ" altLang="zh-TW" sz="4000" dirty="0">
                <a:latin typeface="Georgia" panose="02040502050405020303" pitchFamily="18" charset="0"/>
              </a:rPr>
              <a:t>10 nebeských kmenů (</a:t>
            </a:r>
            <a:r>
              <a:rPr lang="cs-CZ" altLang="zh-TW" sz="4000" dirty="0" err="1">
                <a:latin typeface="Georgia" panose="02040502050405020303" pitchFamily="18" charset="0"/>
              </a:rPr>
              <a:t>tiangan</a:t>
            </a:r>
            <a:r>
              <a:rPr lang="cs-CZ" altLang="zh-TW" sz="4000" dirty="0">
                <a:latin typeface="Georgia" panose="02040502050405020303" pitchFamily="18" charset="0"/>
              </a:rPr>
              <a:t> </a:t>
            </a:r>
            <a:r>
              <a:rPr lang="zh-TW" altLang="en-US" sz="4000" dirty="0">
                <a:latin typeface="Georgia" panose="02040502050405020303" pitchFamily="18" charset="0"/>
              </a:rPr>
              <a:t>天干</a:t>
            </a:r>
            <a:r>
              <a:rPr lang="en-US" altLang="zh-TW" sz="4000" dirty="0">
                <a:latin typeface="Georgia" panose="02040502050405020303" pitchFamily="18" charset="0"/>
              </a:rPr>
              <a:t>) </a:t>
            </a:r>
            <a:r>
              <a:rPr lang="cs-CZ" altLang="zh-TW" sz="4000" dirty="0">
                <a:latin typeface="Georgia" panose="02040502050405020303" pitchFamily="18" charset="0"/>
              </a:rPr>
              <a:t/>
            </a:r>
            <a:br>
              <a:rPr lang="cs-CZ" altLang="zh-TW" sz="4000" dirty="0">
                <a:latin typeface="Georgia" panose="02040502050405020303" pitchFamily="18" charset="0"/>
              </a:rPr>
            </a:br>
            <a:r>
              <a:rPr lang="en-US" altLang="zh-TW" sz="4000" dirty="0">
                <a:latin typeface="Georgia" panose="02040502050405020303" pitchFamily="18" charset="0"/>
              </a:rPr>
              <a:t>+ 12 </a:t>
            </a:r>
            <a:r>
              <a:rPr lang="cs-CZ" altLang="zh-TW" sz="4000" dirty="0">
                <a:latin typeface="Georgia" panose="02040502050405020303" pitchFamily="18" charset="0"/>
              </a:rPr>
              <a:t>pozemských větví (</a:t>
            </a:r>
            <a:r>
              <a:rPr lang="cs-CZ" altLang="zh-TW" sz="4000" dirty="0" err="1">
                <a:latin typeface="Georgia" panose="02040502050405020303" pitchFamily="18" charset="0"/>
              </a:rPr>
              <a:t>dizhi</a:t>
            </a:r>
            <a:r>
              <a:rPr lang="cs-CZ" altLang="zh-TW" sz="4000" dirty="0">
                <a:latin typeface="Georgia" panose="02040502050405020303" pitchFamily="18" charset="0"/>
              </a:rPr>
              <a:t> </a:t>
            </a:r>
            <a:r>
              <a:rPr lang="zh-TW" altLang="en-US" sz="4000" dirty="0">
                <a:latin typeface="Georgia" panose="02040502050405020303" pitchFamily="18" charset="0"/>
              </a:rPr>
              <a:t>地支</a:t>
            </a:r>
            <a:r>
              <a:rPr lang="en-US" altLang="zh-TW" sz="4000" dirty="0">
                <a:latin typeface="Georgia" panose="02040502050405020303" pitchFamily="18" charset="0"/>
              </a:rPr>
              <a:t>)</a:t>
            </a:r>
            <a:r>
              <a:rPr lang="cs-CZ" altLang="zh-TW" sz="4000" dirty="0">
                <a:latin typeface="Georgia" panose="02040502050405020303" pitchFamily="18" charset="0"/>
              </a:rPr>
              <a:t/>
            </a:r>
            <a:br>
              <a:rPr lang="cs-CZ" altLang="zh-TW" sz="4000" dirty="0">
                <a:latin typeface="Georgia" panose="02040502050405020303" pitchFamily="18" charset="0"/>
              </a:rPr>
            </a:br>
            <a:r>
              <a:rPr lang="en-US" altLang="zh-TW" sz="4000" dirty="0">
                <a:latin typeface="Georgia" panose="02040502050405020303" pitchFamily="18" charset="0"/>
              </a:rPr>
              <a:t/>
            </a:r>
            <a:br>
              <a:rPr lang="en-US" altLang="zh-TW" sz="4000" dirty="0">
                <a:latin typeface="Georgia" panose="02040502050405020303" pitchFamily="18" charset="0"/>
              </a:rPr>
            </a:br>
            <a:endParaRPr lang="cs-CZ" dirty="0">
              <a:latin typeface="Georgia" panose="02040502050405020303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5115" y="2120346"/>
            <a:ext cx="8164746" cy="444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30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704193"/>
            <a:ext cx="3944815" cy="2897135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cs-CZ" altLang="zh-TW" sz="4000" b="1" dirty="0">
                <a:latin typeface="Georgia" panose="02040502050405020303" pitchFamily="18" charset="0"/>
              </a:rPr>
              <a:t>60-letý cyklus</a:t>
            </a:r>
            <a:r>
              <a:rPr lang="cs-CZ" altLang="zh-TW" sz="4000" dirty="0">
                <a:latin typeface="Georgia" panose="02040502050405020303" pitchFamily="18" charset="0"/>
              </a:rPr>
              <a:t/>
            </a:r>
            <a:br>
              <a:rPr lang="cs-CZ" altLang="zh-TW" sz="4000" dirty="0">
                <a:latin typeface="Georgia" panose="02040502050405020303" pitchFamily="18" charset="0"/>
              </a:rPr>
            </a:br>
            <a:r>
              <a:rPr lang="cs-CZ" altLang="zh-TW" sz="3600" dirty="0">
                <a:latin typeface="Georgia" panose="02040502050405020303" pitchFamily="18" charset="0"/>
              </a:rPr>
              <a:t>(10 </a:t>
            </a:r>
            <a:r>
              <a:rPr lang="cs-CZ" altLang="zh-TW" sz="3600" dirty="0">
                <a:latin typeface="Georgia" panose="02040502050405020303" pitchFamily="18" charset="0"/>
              </a:rPr>
              <a:t>nebeských </a:t>
            </a:r>
            <a:r>
              <a:rPr lang="cs-CZ" altLang="zh-TW" sz="3600" dirty="0" smtClean="0">
                <a:latin typeface="Georgia" panose="02040502050405020303" pitchFamily="18" charset="0"/>
              </a:rPr>
              <a:t>kmenů </a:t>
            </a:r>
            <a:r>
              <a:rPr lang="cs-CZ" altLang="zh-TW" sz="3600" dirty="0">
                <a:latin typeface="Georgia" panose="02040502050405020303" pitchFamily="18" charset="0"/>
              </a:rPr>
              <a:t>+ 12 </a:t>
            </a:r>
            <a:r>
              <a:rPr lang="cs-CZ" altLang="zh-TW" sz="3600" dirty="0">
                <a:latin typeface="Georgia" panose="02040502050405020303" pitchFamily="18" charset="0"/>
              </a:rPr>
              <a:t>pozemských větví</a:t>
            </a:r>
            <a:r>
              <a:rPr lang="cs-CZ" altLang="zh-TW" sz="3600" dirty="0">
                <a:latin typeface="Georgia" panose="02040502050405020303" pitchFamily="18" charset="0"/>
              </a:rPr>
              <a:t>)</a:t>
            </a:r>
            <a:r>
              <a:rPr lang="en-US" altLang="zh-TW" sz="4000" dirty="0">
                <a:latin typeface="Georgia" panose="02040502050405020303" pitchFamily="18" charset="0"/>
              </a:rPr>
              <a:t/>
            </a:r>
            <a:br>
              <a:rPr lang="en-US" altLang="zh-TW" sz="4000" dirty="0">
                <a:latin typeface="Georgia" panose="02040502050405020303" pitchFamily="18" charset="0"/>
              </a:rPr>
            </a:br>
            <a:endParaRPr lang="cs-CZ" dirty="0">
              <a:latin typeface="Georgia" panose="02040502050405020303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6012" y="868321"/>
            <a:ext cx="4887884" cy="585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440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984" y="515007"/>
            <a:ext cx="7996382" cy="5917323"/>
          </a:xfrm>
        </p:spPr>
      </p:pic>
    </p:spTree>
    <p:extLst>
      <p:ext uri="{BB962C8B-B14F-4D97-AF65-F5344CB8AC3E}">
        <p14:creationId xmlns:p14="http://schemas.microsoft.com/office/powerpoint/2010/main" val="26853029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225" y="746429"/>
            <a:ext cx="8440012" cy="5610371"/>
          </a:xfrm>
        </p:spPr>
      </p:pic>
    </p:spTree>
    <p:extLst>
      <p:ext uri="{BB962C8B-B14F-4D97-AF65-F5344CB8AC3E}">
        <p14:creationId xmlns:p14="http://schemas.microsoft.com/office/powerpoint/2010/main" val="4178036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07F9EF2-DD73-48AD-9A09-08CABCB9F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2903" y="586169"/>
            <a:ext cx="8792258" cy="5685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1066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704193"/>
            <a:ext cx="10515600" cy="5815876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altLang="zh-TW" sz="4000" dirty="0">
                <a:latin typeface="Georgia" panose="02040502050405020303" pitchFamily="18" charset="0"/>
              </a:rPr>
              <a:t>Dynastie západní </a:t>
            </a:r>
            <a:r>
              <a:rPr lang="cs-CZ" altLang="zh-TW" sz="4000" dirty="0" err="1">
                <a:latin typeface="Georgia" panose="02040502050405020303" pitchFamily="18" charset="0"/>
              </a:rPr>
              <a:t>Čou</a:t>
            </a:r>
            <a:r>
              <a:rPr lang="cs-CZ" altLang="zh-TW" sz="4000" dirty="0">
                <a:latin typeface="Georgia" panose="02040502050405020303" pitchFamily="18" charset="0"/>
              </a:rPr>
              <a:t> </a:t>
            </a:r>
            <a:r>
              <a:rPr lang="zh-TW" altLang="en-US" sz="4000" dirty="0">
                <a:latin typeface="Georgia" panose="02040502050405020303" pitchFamily="18" charset="0"/>
              </a:rPr>
              <a:t>西周</a:t>
            </a:r>
            <a:r>
              <a:rPr lang="cs-CZ" altLang="zh-TW" sz="4000" dirty="0">
                <a:latin typeface="Georgia" panose="02040502050405020303" pitchFamily="18" charset="0"/>
              </a:rPr>
              <a:t> (11. – 8. stol. př. n. l.)</a:t>
            </a:r>
            <a:br>
              <a:rPr lang="cs-CZ" altLang="zh-TW" sz="4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Pád </a:t>
            </a:r>
            <a:r>
              <a:rPr lang="cs-CZ" altLang="zh-TW" sz="2000" dirty="0" err="1">
                <a:latin typeface="Georgia" panose="02040502050405020303" pitchFamily="18" charset="0"/>
              </a:rPr>
              <a:t>Šangů</a:t>
            </a:r>
            <a:r>
              <a:rPr lang="cs-CZ" altLang="zh-TW" sz="2000" dirty="0">
                <a:latin typeface="Georgia" panose="02040502050405020303" pitchFamily="18" charset="0"/>
              </a:rPr>
              <a:t> („tyran </a:t>
            </a:r>
            <a:r>
              <a:rPr lang="cs-CZ" altLang="zh-TW" sz="2000" dirty="0" err="1">
                <a:latin typeface="Georgia" panose="02040502050405020303" pitchFamily="18" charset="0"/>
              </a:rPr>
              <a:t>Čou</a:t>
            </a:r>
            <a:r>
              <a:rPr lang="cs-CZ" altLang="zh-TW" sz="2000" dirty="0">
                <a:latin typeface="Georgia" panose="02040502050405020303" pitchFamily="18" charset="0"/>
              </a:rPr>
              <a:t>“); vzestup </a:t>
            </a:r>
            <a:r>
              <a:rPr lang="cs-CZ" altLang="zh-TW" sz="2000" dirty="0" err="1">
                <a:latin typeface="Georgia" panose="02040502050405020303" pitchFamily="18" charset="0"/>
              </a:rPr>
              <a:t>Čou</a:t>
            </a:r>
            <a:r>
              <a:rPr lang="cs-CZ" altLang="zh-TW" sz="2000" dirty="0">
                <a:latin typeface="Georgia" panose="02040502050405020303" pitchFamily="18" charset="0"/>
              </a:rPr>
              <a:t> za krále </a:t>
            </a:r>
            <a:r>
              <a:rPr lang="cs-CZ" altLang="zh-TW" sz="2000" dirty="0" err="1">
                <a:latin typeface="Georgia" panose="02040502050405020303" pitchFamily="18" charset="0"/>
              </a:rPr>
              <a:t>Wena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zh-TW" altLang="en-US" sz="2000" dirty="0">
                <a:latin typeface="Georgia" panose="02040502050405020303" pitchFamily="18" charset="0"/>
              </a:rPr>
              <a:t>文</a:t>
            </a:r>
            <a:r>
              <a:rPr lang="cs-CZ" altLang="zh-TW" sz="2000" dirty="0">
                <a:latin typeface="Georgia" panose="02040502050405020303" pitchFamily="18" charset="0"/>
              </a:rPr>
              <a:t>, král </a:t>
            </a:r>
            <a:r>
              <a:rPr lang="cs-CZ" altLang="zh-TW" sz="2000" dirty="0" err="1">
                <a:latin typeface="Georgia" panose="02040502050405020303" pitchFamily="18" charset="0"/>
              </a:rPr>
              <a:t>Wu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zh-TW" altLang="en-US" sz="2000" dirty="0">
                <a:latin typeface="Georgia" panose="02040502050405020303" pitchFamily="18" charset="0"/>
              </a:rPr>
              <a:t>武</a:t>
            </a:r>
            <a:r>
              <a:rPr lang="cs-CZ" altLang="zh-TW" sz="2000" dirty="0">
                <a:latin typeface="Georgia" panose="02040502050405020303" pitchFamily="18" charset="0"/>
              </a:rPr>
              <a:t>, </a:t>
            </a:r>
            <a:r>
              <a:rPr lang="cs-CZ" altLang="zh-TW" sz="2000" dirty="0" smtClean="0">
                <a:latin typeface="Georgia" panose="02040502050405020303" pitchFamily="18" charset="0"/>
              </a:rPr>
              <a:t>ctnostný vévoda </a:t>
            </a:r>
            <a:r>
              <a:rPr lang="cs-CZ" altLang="zh-TW" sz="2000" dirty="0">
                <a:latin typeface="Georgia" panose="02040502050405020303" pitchFamily="18" charset="0"/>
              </a:rPr>
              <a:t>z </a:t>
            </a:r>
            <a:r>
              <a:rPr lang="cs-CZ" altLang="zh-TW" sz="2000" dirty="0" err="1">
                <a:latin typeface="Georgia" panose="02040502050405020303" pitchFamily="18" charset="0"/>
              </a:rPr>
              <a:t>Čou</a:t>
            </a:r>
            <a:r>
              <a:rPr lang="zh-TW" altLang="en-US" sz="2000" dirty="0">
                <a:latin typeface="Georgia" panose="02040502050405020303" pitchFamily="18" charset="0"/>
              </a:rPr>
              <a:t> 周公旦</a:t>
            </a: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Přesun </a:t>
            </a:r>
            <a:r>
              <a:rPr lang="cs-CZ" altLang="zh-TW" sz="2000" dirty="0" smtClean="0">
                <a:latin typeface="Georgia" panose="02040502050405020303" pitchFamily="18" charset="0"/>
              </a:rPr>
              <a:t>od</a:t>
            </a:r>
            <a:r>
              <a:rPr lang="cs-CZ" altLang="zh-TW" sz="2000" i="1" dirty="0" smtClean="0">
                <a:latin typeface="Georgia" panose="02040502050405020303" pitchFamily="18" charset="0"/>
              </a:rPr>
              <a:t> </a:t>
            </a:r>
            <a:r>
              <a:rPr lang="cs-CZ" altLang="zh-TW" sz="2000" dirty="0" smtClean="0">
                <a:latin typeface="Georgia" panose="02040502050405020303" pitchFamily="18" charset="0"/>
              </a:rPr>
              <a:t>nejvyššího předka </a:t>
            </a:r>
            <a:r>
              <a:rPr lang="cs-CZ" altLang="zh-TW" sz="2000" i="1" dirty="0" err="1" smtClean="0">
                <a:latin typeface="Georgia" panose="02040502050405020303" pitchFamily="18" charset="0"/>
              </a:rPr>
              <a:t>Shang</a:t>
            </a:r>
            <a:r>
              <a:rPr lang="cs-CZ" altLang="zh-TW" sz="2000" i="1" dirty="0" smtClean="0">
                <a:latin typeface="Georgia" panose="02040502050405020303" pitchFamily="18" charset="0"/>
              </a:rPr>
              <a:t> di </a:t>
            </a:r>
            <a:r>
              <a:rPr lang="cs-CZ" altLang="zh-TW" sz="2000" dirty="0" smtClean="0">
                <a:latin typeface="Georgia" panose="02040502050405020303" pitchFamily="18" charset="0"/>
              </a:rPr>
              <a:t>ke </a:t>
            </a:r>
            <a:r>
              <a:rPr lang="cs-CZ" altLang="zh-TW" sz="2000" dirty="0">
                <a:latin typeface="Georgia" panose="02040502050405020303" pitchFamily="18" charset="0"/>
              </a:rPr>
              <a:t>kultu Nebes - </a:t>
            </a:r>
            <a:r>
              <a:rPr lang="cs-CZ" altLang="zh-TW" sz="2000" i="1" dirty="0" err="1">
                <a:latin typeface="Georgia" panose="02040502050405020303" pitchFamily="18" charset="0"/>
              </a:rPr>
              <a:t>Tian</a:t>
            </a:r>
            <a:r>
              <a:rPr lang="zh-TW" altLang="en-US" sz="2000" i="1" dirty="0">
                <a:latin typeface="Georgia" panose="02040502050405020303" pitchFamily="18" charset="0"/>
              </a:rPr>
              <a:t> </a:t>
            </a:r>
            <a:r>
              <a:rPr lang="zh-TW" altLang="en-US" sz="2000" dirty="0">
                <a:latin typeface="Georgia" panose="02040502050405020303" pitchFamily="18" charset="0"/>
              </a:rPr>
              <a:t>天</a:t>
            </a:r>
            <a:r>
              <a:rPr lang="cs-CZ" altLang="zh-TW" sz="2000" dirty="0">
                <a:latin typeface="Georgia" panose="02040502050405020303" pitchFamily="18" charset="0"/>
              </a:rPr>
              <a:t>; od personalizované k ‚abstraktní‘ vyšší moci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král je zárukou pořádku v podnebesí a kontaktu s přáním nebes – ‚mandát nebes‘ </a:t>
            </a:r>
            <a:r>
              <a:rPr lang="cs-CZ" altLang="zh-TW" sz="2000" i="1" dirty="0" err="1" smtClean="0">
                <a:latin typeface="Georgia" panose="02040502050405020303" pitchFamily="18" charset="0"/>
              </a:rPr>
              <a:t>tian</a:t>
            </a:r>
            <a:r>
              <a:rPr lang="cs-CZ" altLang="zh-TW" sz="2000" i="1" dirty="0" smtClean="0">
                <a:latin typeface="Georgia" panose="02040502050405020303" pitchFamily="18" charset="0"/>
              </a:rPr>
              <a:t> </a:t>
            </a:r>
            <a:r>
              <a:rPr lang="cs-CZ" altLang="zh-TW" sz="2000" i="1" dirty="0" err="1">
                <a:latin typeface="Georgia" panose="02040502050405020303" pitchFamily="18" charset="0"/>
              </a:rPr>
              <a:t>ming</a:t>
            </a:r>
            <a:r>
              <a:rPr lang="cs-CZ" altLang="zh-TW" sz="2000" i="1" dirty="0">
                <a:latin typeface="Georgia" panose="02040502050405020303" pitchFamily="18" charset="0"/>
              </a:rPr>
              <a:t> </a:t>
            </a:r>
            <a:r>
              <a:rPr lang="zh-TW" altLang="en-US" sz="2000" dirty="0">
                <a:latin typeface="Georgia" panose="02040502050405020303" pitchFamily="18" charset="0"/>
              </a:rPr>
              <a:t>天命</a:t>
            </a:r>
            <a:r>
              <a:rPr lang="cs-CZ" altLang="zh-TW" sz="2000" dirty="0">
                <a:latin typeface="Georgia" panose="02040502050405020303" pitchFamily="18" charset="0"/>
              </a:rPr>
              <a:t> (přírodní katastrofy a rolnická povstání značí úpadek dynastie); vládne</a:t>
            </a:r>
            <a:r>
              <a:rPr lang="zh-TW" altLang="en-US" sz="2000" dirty="0">
                <a:latin typeface="Georgia" panose="02040502050405020303" pitchFamily="18" charset="0"/>
              </a:rPr>
              <a:t> </a:t>
            </a:r>
            <a:r>
              <a:rPr lang="cs-CZ" altLang="zh-TW" sz="2000" dirty="0">
                <a:latin typeface="Georgia" panose="02040502050405020303" pitchFamily="18" charset="0"/>
              </a:rPr>
              <a:t>prostřednictvím „charismatické síly“ (</a:t>
            </a:r>
            <a:r>
              <a:rPr lang="cs-CZ" altLang="zh-TW" sz="2000" i="1" dirty="0">
                <a:latin typeface="Georgia" panose="02040502050405020303" pitchFamily="18" charset="0"/>
              </a:rPr>
              <a:t>de </a:t>
            </a:r>
            <a:r>
              <a:rPr lang="zh-TW" altLang="en-US" sz="2000" dirty="0">
                <a:latin typeface="Georgia" panose="02040502050405020303" pitchFamily="18" charset="0"/>
              </a:rPr>
              <a:t>德</a:t>
            </a:r>
            <a:r>
              <a:rPr lang="cs-CZ" altLang="zh-TW" sz="2000" dirty="0">
                <a:latin typeface="Georgia" panose="02040502050405020303" pitchFamily="18" charset="0"/>
              </a:rPr>
              <a:t>)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/>
            </a:r>
            <a:br>
              <a:rPr lang="en-US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věštby se formalizují; pokračuje věštění z kostí a krunýřů, nově systém hexagramů, věštění z Knihy proměn (I-</a:t>
            </a:r>
            <a:r>
              <a:rPr lang="cs-CZ" altLang="zh-TW" sz="2000" dirty="0" err="1">
                <a:latin typeface="Georgia" panose="02040502050405020303" pitchFamily="18" charset="0"/>
              </a:rPr>
              <a:t>ťing</a:t>
            </a:r>
            <a:r>
              <a:rPr lang="cs-CZ" altLang="zh-TW" sz="2000" dirty="0">
                <a:latin typeface="Georgia" panose="02040502050405020303" pitchFamily="18" charset="0"/>
              </a:rPr>
              <a:t>)</a:t>
            </a:r>
            <a:r>
              <a:rPr lang="cs-CZ" altLang="zh-TW" sz="2000" i="1" dirty="0">
                <a:latin typeface="Georgia" panose="02040502050405020303" pitchFamily="18" charset="0"/>
              </a:rPr>
              <a:t> </a:t>
            </a:r>
            <a:br>
              <a:rPr lang="cs-CZ" altLang="zh-TW" sz="2000" i="1" dirty="0">
                <a:latin typeface="Georgia" panose="02040502050405020303" pitchFamily="18" charset="0"/>
              </a:rPr>
            </a:br>
            <a:r>
              <a:rPr lang="cs-CZ" altLang="zh-TW" sz="2000" i="1" dirty="0">
                <a:latin typeface="Georgia" panose="02040502050405020303" pitchFamily="18" charset="0"/>
              </a:rPr>
              <a:t/>
            </a:r>
            <a:br>
              <a:rPr lang="cs-CZ" altLang="zh-TW" sz="2000" i="1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</a:t>
            </a:r>
            <a:r>
              <a:rPr lang="zh-TW" altLang="en-US" sz="2000" dirty="0">
                <a:latin typeface="Georgia" panose="02040502050405020303" pitchFamily="18" charset="0"/>
              </a:rPr>
              <a:t> </a:t>
            </a:r>
            <a:r>
              <a:rPr lang="cs-CZ" altLang="zh-TW" sz="2000" dirty="0">
                <a:latin typeface="Georgia" panose="02040502050405020303" pitchFamily="18" charset="0"/>
              </a:rPr>
              <a:t>bronzové nádoby k rituálním účelům;</a:t>
            </a:r>
            <a:r>
              <a:rPr lang="en-US" altLang="zh-TW" sz="2000" dirty="0">
                <a:latin typeface="Georgia" panose="02040502050405020303" pitchFamily="18" charset="0"/>
              </a:rPr>
              <a:t> </a:t>
            </a:r>
            <a:r>
              <a:rPr lang="cs-CZ" altLang="zh-TW" sz="2000" dirty="0">
                <a:latin typeface="Georgia" panose="02040502050405020303" pitchFamily="18" charset="0"/>
              </a:rPr>
              <a:t>význam hudby (rituální zvony); resonance, city/vůle lidu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původ kanonických textů: Kniha písní, Kniha dokumentů, Kniha obřadů, Letopisy, Kniha proměn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</a:t>
            </a:r>
            <a:r>
              <a:rPr lang="cs-CZ" altLang="zh-TW" sz="2000" dirty="0" smtClean="0">
                <a:latin typeface="Georgia" panose="02040502050405020303" pitchFamily="18" charset="0"/>
              </a:rPr>
              <a:t>šamanistické a animistické proudy; </a:t>
            </a:r>
            <a:r>
              <a:rPr lang="cs-CZ" altLang="zh-TW" sz="2000" dirty="0">
                <a:latin typeface="Georgia" panose="02040502050405020303" pitchFamily="18" charset="0"/>
              </a:rPr>
              <a:t>rozdíl </a:t>
            </a:r>
            <a:r>
              <a:rPr lang="cs-CZ" altLang="zh-TW" sz="2000" dirty="0" err="1" smtClean="0">
                <a:latin typeface="Georgia" panose="02040502050405020303" pitchFamily="18" charset="0"/>
              </a:rPr>
              <a:t>čín</a:t>
            </a:r>
            <a:r>
              <a:rPr lang="cs-CZ" altLang="zh-TW" sz="2000" dirty="0" smtClean="0">
                <a:latin typeface="Georgia" panose="02040502050405020303" pitchFamily="18" charset="0"/>
              </a:rPr>
              <a:t>. severu </a:t>
            </a:r>
            <a:r>
              <a:rPr lang="cs-CZ" altLang="zh-TW" sz="2000" dirty="0">
                <a:latin typeface="Georgia" panose="02040502050405020303" pitchFamily="18" charset="0"/>
              </a:rPr>
              <a:t>a </a:t>
            </a:r>
            <a:r>
              <a:rPr lang="cs-CZ" altLang="zh-TW" sz="2000" dirty="0" smtClean="0">
                <a:latin typeface="Georgia" panose="02040502050405020303" pitchFamily="18" charset="0"/>
              </a:rPr>
              <a:t>jihu</a:t>
            </a:r>
            <a:endParaRPr lang="cs-CZ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5596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369" y="1166191"/>
            <a:ext cx="6416844" cy="4638261"/>
          </a:xfr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162" y="892414"/>
            <a:ext cx="4272750" cy="556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78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305" y="720136"/>
            <a:ext cx="4253273" cy="5649133"/>
          </a:xfr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8823" y="1341465"/>
            <a:ext cx="4272750" cy="432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532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107" y="720136"/>
            <a:ext cx="4241669" cy="5649133"/>
          </a:xfr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678" y="1287695"/>
            <a:ext cx="5099878" cy="410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8659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latin typeface="Georgia" panose="02040502050405020303" pitchFamily="18" charset="0"/>
              </a:rPr>
              <a:t>Kniha proměn – I-</a:t>
            </a:r>
            <a:r>
              <a:rPr lang="cs-CZ" sz="3600" b="1" dirty="0" err="1">
                <a:latin typeface="Georgia" panose="02040502050405020303" pitchFamily="18" charset="0"/>
              </a:rPr>
              <a:t>ťing</a:t>
            </a:r>
            <a:r>
              <a:rPr lang="cs-CZ" sz="3600" b="1" dirty="0">
                <a:latin typeface="Georgia" panose="02040502050405020303" pitchFamily="18" charset="0"/>
              </a:rPr>
              <a:t> </a:t>
            </a:r>
            <a:r>
              <a:rPr lang="zh-TW" altLang="en-US" sz="3600" b="1" dirty="0">
                <a:latin typeface="Georgia" panose="02040502050405020303" pitchFamily="18" charset="0"/>
              </a:rPr>
              <a:t>易經 </a:t>
            </a:r>
            <a:r>
              <a:rPr lang="cs-CZ" sz="3600" b="1" dirty="0"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38200" y="1825625"/>
            <a:ext cx="5915025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Jádro kolem 1000 př.n.l.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8 trigramů, 64 hexagramů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věštění pomocí stonků řebříčku, mincí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výklad hexagramů i jednotlivých čar</a:t>
            </a: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věštba vystihuje „rozložení sil“, konfiguraci situace a pravděpodobný budoucí vývoj (‚překlápění‘)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osobní interpretace je </a:t>
            </a:r>
            <a:r>
              <a:rPr lang="cs-CZ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nezbytnou 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součástí věštby</a:t>
            </a:r>
          </a:p>
          <a:p>
            <a:pPr>
              <a:buFontTx/>
              <a:buChar char="-"/>
            </a:pPr>
            <a:r>
              <a:rPr lang="cs-CZ" altLang="zh-TW" sz="2400" i="1" dirty="0" err="1">
                <a:latin typeface="Georgia" panose="02040502050405020303" pitchFamily="18" charset="0"/>
              </a:rPr>
              <a:t>yin</a:t>
            </a:r>
            <a:r>
              <a:rPr lang="cs-CZ" altLang="zh-TW" sz="2400" i="1" dirty="0">
                <a:latin typeface="Georgia" panose="02040502050405020303" pitchFamily="18" charset="0"/>
              </a:rPr>
              <a:t> </a:t>
            </a:r>
            <a:r>
              <a:rPr lang="zh-TW" altLang="en-US" sz="2400" dirty="0">
                <a:latin typeface="Georgia" panose="02040502050405020303" pitchFamily="18" charset="0"/>
              </a:rPr>
              <a:t>陰</a:t>
            </a:r>
            <a:r>
              <a:rPr lang="cs-CZ" altLang="zh-TW" sz="2400" i="1" dirty="0">
                <a:latin typeface="Georgia" panose="02040502050405020303" pitchFamily="18" charset="0"/>
              </a:rPr>
              <a:t>/</a:t>
            </a:r>
            <a:r>
              <a:rPr lang="cs-CZ" altLang="zh-TW" sz="2400" i="1" dirty="0" err="1">
                <a:latin typeface="Georgia" panose="02040502050405020303" pitchFamily="18" charset="0"/>
              </a:rPr>
              <a:t>yang</a:t>
            </a:r>
            <a:r>
              <a:rPr lang="zh-TW" altLang="en-US" sz="2400" i="1" dirty="0">
                <a:latin typeface="Georgia" panose="02040502050405020303" pitchFamily="18" charset="0"/>
              </a:rPr>
              <a:t> </a:t>
            </a:r>
            <a:r>
              <a:rPr lang="zh-TW" altLang="en-US" sz="2400" dirty="0">
                <a:latin typeface="Georgia" panose="02040502050405020303" pitchFamily="18" charset="0"/>
              </a:rPr>
              <a:t>陽</a:t>
            </a:r>
            <a:r>
              <a:rPr lang="cs-CZ" altLang="zh-TW" sz="2400" dirty="0">
                <a:latin typeface="Georgia" panose="02040502050405020303" pitchFamily="18" charset="0"/>
              </a:rPr>
              <a:t/>
            </a:r>
            <a:br>
              <a:rPr lang="cs-CZ" altLang="zh-TW" sz="2400" dirty="0">
                <a:latin typeface="Georgia" panose="02040502050405020303" pitchFamily="18" charset="0"/>
              </a:rPr>
            </a:br>
            <a:r>
              <a:rPr lang="cs-CZ" altLang="zh-TW" sz="2400" dirty="0">
                <a:latin typeface="Georgia" panose="02040502050405020303" pitchFamily="18" charset="0"/>
              </a:rPr>
              <a:t/>
            </a:r>
            <a:br>
              <a:rPr lang="cs-CZ" altLang="zh-TW" sz="2400" dirty="0">
                <a:latin typeface="Georgia" panose="02040502050405020303" pitchFamily="18" charset="0"/>
              </a:rPr>
            </a:br>
            <a:endParaRPr lang="cs-CZ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492" y="1690688"/>
            <a:ext cx="5091212" cy="381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979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34" y="707313"/>
            <a:ext cx="5143500" cy="5143500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871" y="707313"/>
            <a:ext cx="5734050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254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sz="3600" b="1" dirty="0" err="1">
                <a:latin typeface="Georgia" panose="02040502050405020303" pitchFamily="18" charset="0"/>
              </a:rPr>
              <a:t>Yin-yang</a:t>
            </a:r>
            <a:r>
              <a:rPr lang="cs-CZ" sz="3600" b="1" dirty="0">
                <a:latin typeface="Georgia" panose="02040502050405020303" pitchFamily="18" charset="0"/>
              </a:rPr>
              <a:t> </a:t>
            </a:r>
            <a:r>
              <a:rPr lang="zh-TW" altLang="en-US" sz="3600" b="1" dirty="0">
                <a:latin typeface="Georgia" panose="02040502050405020303" pitchFamily="18" charset="0"/>
              </a:rPr>
              <a:t>陰陽</a:t>
            </a:r>
            <a:r>
              <a:rPr lang="cs-CZ" sz="3600" b="1" dirty="0">
                <a:latin typeface="Georgia" panose="02040502050405020303" pitchFamily="18" charset="0"/>
              </a:rPr>
              <a:t> a ‚Pět fází‘ </a:t>
            </a:r>
            <a:r>
              <a:rPr lang="cs-CZ" sz="3600" b="1" i="1" dirty="0" err="1">
                <a:latin typeface="Georgia" panose="02040502050405020303" pitchFamily="18" charset="0"/>
              </a:rPr>
              <a:t>wu</a:t>
            </a:r>
            <a:r>
              <a:rPr lang="cs-CZ" sz="3600" b="1" i="1" dirty="0">
                <a:latin typeface="Georgia" panose="02040502050405020303" pitchFamily="18" charset="0"/>
              </a:rPr>
              <a:t> </a:t>
            </a:r>
            <a:r>
              <a:rPr lang="cs-CZ" sz="3600" b="1" i="1" dirty="0" err="1">
                <a:latin typeface="Georgia" panose="02040502050405020303" pitchFamily="18" charset="0"/>
              </a:rPr>
              <a:t>xing</a:t>
            </a:r>
            <a:r>
              <a:rPr lang="cs-CZ" sz="3600" b="1" i="1" dirty="0">
                <a:latin typeface="Georgia" panose="02040502050405020303" pitchFamily="18" charset="0"/>
              </a:rPr>
              <a:t> </a:t>
            </a:r>
            <a:r>
              <a:rPr lang="zh-TW" altLang="en-US" sz="3600" b="1" dirty="0">
                <a:latin typeface="Georgia" panose="02040502050405020303" pitchFamily="18" charset="0"/>
              </a:rPr>
              <a:t>五行</a:t>
            </a:r>
            <a:r>
              <a:rPr lang="cs-CZ" altLang="zh-TW" sz="3600" b="1" dirty="0">
                <a:latin typeface="Georgia" panose="02040502050405020303" pitchFamily="18" charset="0"/>
              </a:rPr>
              <a:t/>
            </a:r>
            <a:br>
              <a:rPr lang="cs-CZ" altLang="zh-TW" sz="3600" b="1" dirty="0">
                <a:latin typeface="Georgia" panose="02040502050405020303" pitchFamily="18" charset="0"/>
              </a:rPr>
            </a:br>
            <a:r>
              <a:rPr lang="cs-CZ" altLang="zh-TW" sz="2400" dirty="0">
                <a:latin typeface="Georgia" panose="02040502050405020303" pitchFamily="18" charset="0"/>
              </a:rPr>
              <a:t>voda </a:t>
            </a:r>
            <a:r>
              <a:rPr lang="cs-CZ" altLang="zh-TW" sz="2400" i="1" dirty="0" err="1">
                <a:latin typeface="Georgia" panose="02040502050405020303" pitchFamily="18" charset="0"/>
              </a:rPr>
              <a:t>shui</a:t>
            </a:r>
            <a:r>
              <a:rPr lang="cs-CZ" altLang="zh-TW" sz="2400" dirty="0">
                <a:latin typeface="Georgia" panose="02040502050405020303" pitchFamily="18" charset="0"/>
              </a:rPr>
              <a:t> </a:t>
            </a:r>
            <a:r>
              <a:rPr lang="zh-TW" altLang="en-US" sz="2400" dirty="0">
                <a:latin typeface="Georgia" panose="02040502050405020303" pitchFamily="18" charset="0"/>
              </a:rPr>
              <a:t>水</a:t>
            </a:r>
            <a:r>
              <a:rPr lang="cs-CZ" altLang="zh-TW" sz="2400" dirty="0">
                <a:latin typeface="Georgia" panose="02040502050405020303" pitchFamily="18" charset="0"/>
              </a:rPr>
              <a:t> – dřevo </a:t>
            </a:r>
            <a:r>
              <a:rPr lang="cs-CZ" altLang="zh-TW" sz="2400" i="1" dirty="0">
                <a:latin typeface="Georgia" panose="02040502050405020303" pitchFamily="18" charset="0"/>
              </a:rPr>
              <a:t>mu</a:t>
            </a:r>
            <a:r>
              <a:rPr lang="cs-CZ" altLang="zh-TW" sz="2400" dirty="0">
                <a:latin typeface="Georgia" panose="02040502050405020303" pitchFamily="18" charset="0"/>
              </a:rPr>
              <a:t> </a:t>
            </a:r>
            <a:r>
              <a:rPr lang="zh-TW" altLang="en-US" sz="2400" dirty="0">
                <a:latin typeface="Georgia" panose="02040502050405020303" pitchFamily="18" charset="0"/>
              </a:rPr>
              <a:t>木</a:t>
            </a:r>
            <a:r>
              <a:rPr lang="cs-CZ" altLang="zh-TW" sz="2400" dirty="0">
                <a:latin typeface="Georgia" panose="02040502050405020303" pitchFamily="18" charset="0"/>
              </a:rPr>
              <a:t> – oheň </a:t>
            </a:r>
            <a:r>
              <a:rPr lang="cs-CZ" altLang="zh-TW" sz="2400" i="1" dirty="0" err="1">
                <a:latin typeface="Georgia" panose="02040502050405020303" pitchFamily="18" charset="0"/>
              </a:rPr>
              <a:t>huo</a:t>
            </a:r>
            <a:r>
              <a:rPr lang="cs-CZ" altLang="zh-TW" sz="2400" dirty="0">
                <a:latin typeface="Georgia" panose="02040502050405020303" pitchFamily="18" charset="0"/>
              </a:rPr>
              <a:t> </a:t>
            </a:r>
            <a:r>
              <a:rPr lang="zh-TW" altLang="en-US" sz="2400" dirty="0">
                <a:latin typeface="Georgia" panose="02040502050405020303" pitchFamily="18" charset="0"/>
              </a:rPr>
              <a:t>火</a:t>
            </a:r>
            <a:r>
              <a:rPr lang="cs-CZ" altLang="zh-TW" sz="2400" dirty="0">
                <a:latin typeface="Georgia" panose="02040502050405020303" pitchFamily="18" charset="0"/>
              </a:rPr>
              <a:t> – země </a:t>
            </a:r>
            <a:r>
              <a:rPr lang="cs-CZ" altLang="zh-TW" sz="2400" i="1" dirty="0">
                <a:latin typeface="Georgia" panose="02040502050405020303" pitchFamily="18" charset="0"/>
              </a:rPr>
              <a:t>tu</a:t>
            </a:r>
            <a:r>
              <a:rPr lang="cs-CZ" altLang="zh-TW" sz="2400" dirty="0">
                <a:latin typeface="Georgia" panose="02040502050405020303" pitchFamily="18" charset="0"/>
              </a:rPr>
              <a:t> </a:t>
            </a:r>
            <a:r>
              <a:rPr lang="zh-TW" altLang="en-US" sz="2400" dirty="0">
                <a:latin typeface="Georgia" panose="02040502050405020303" pitchFamily="18" charset="0"/>
              </a:rPr>
              <a:t>土</a:t>
            </a:r>
            <a:r>
              <a:rPr lang="cs-CZ" altLang="zh-TW" sz="2400" dirty="0">
                <a:latin typeface="Georgia" panose="02040502050405020303" pitchFamily="18" charset="0"/>
              </a:rPr>
              <a:t> – kov </a:t>
            </a:r>
            <a:r>
              <a:rPr lang="cs-CZ" altLang="zh-TW" sz="2400" i="1" dirty="0">
                <a:latin typeface="Georgia" panose="02040502050405020303" pitchFamily="18" charset="0"/>
              </a:rPr>
              <a:t>jin</a:t>
            </a:r>
            <a:r>
              <a:rPr lang="cs-CZ" altLang="zh-TW" sz="2400" dirty="0">
                <a:latin typeface="Georgia" panose="02040502050405020303" pitchFamily="18" charset="0"/>
              </a:rPr>
              <a:t> </a:t>
            </a:r>
            <a:r>
              <a:rPr lang="zh-TW" altLang="en-US" sz="2400" dirty="0">
                <a:latin typeface="Georgia" panose="02040502050405020303" pitchFamily="18" charset="0"/>
              </a:rPr>
              <a:t>金</a:t>
            </a:r>
            <a:endParaRPr lang="cs-CZ" sz="3600" b="1" dirty="0">
              <a:latin typeface="Georgia" panose="02040502050405020303" pitchFamily="18" charset="0"/>
            </a:endParaRP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5344" y="2487916"/>
            <a:ext cx="4891077" cy="3672700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317" y="1680807"/>
            <a:ext cx="4687614" cy="468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305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1566" y="935420"/>
            <a:ext cx="10899884" cy="5815876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altLang="zh-TW" sz="4000" dirty="0">
                <a:latin typeface="Georgia" panose="02040502050405020303" pitchFamily="18" charset="0"/>
              </a:rPr>
              <a:t>Legendární  vladaři – kulturní demiurgové</a:t>
            </a:r>
            <a:r>
              <a:rPr lang="en-US" altLang="zh-TW" sz="4000" dirty="0">
                <a:latin typeface="Georgia" panose="02040502050405020303" pitchFamily="18" charset="0"/>
              </a:rPr>
              <a:t/>
            </a:r>
            <a:br>
              <a:rPr lang="en-US" altLang="zh-TW" sz="4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dle legend náleží k období před dynastií </a:t>
            </a:r>
            <a:r>
              <a:rPr lang="cs-CZ" altLang="zh-TW" sz="2000" dirty="0" err="1">
                <a:latin typeface="Georgia" panose="02040502050405020303" pitchFamily="18" charset="0"/>
              </a:rPr>
              <a:t>Xia</a:t>
            </a:r>
            <a:r>
              <a:rPr lang="cs-CZ" altLang="zh-TW" sz="2000" dirty="0">
                <a:latin typeface="Georgia" panose="02040502050405020303" pitchFamily="18" charset="0"/>
              </a:rPr>
              <a:t>  (3. tisíciletí př.n.l.); zdroje vesměs pozdější (po přelomu letopočtu)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legenda o Pan </a:t>
            </a:r>
            <a:r>
              <a:rPr lang="cs-CZ" altLang="zh-TW" sz="2000" dirty="0" err="1">
                <a:latin typeface="Georgia" panose="02040502050405020303" pitchFamily="18" charset="0"/>
              </a:rPr>
              <a:t>Gu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zh-TW" altLang="en-US" sz="2000" dirty="0">
                <a:latin typeface="Georgia" panose="02040502050405020303" pitchFamily="18" charset="0"/>
              </a:rPr>
              <a:t>盤古</a:t>
            </a:r>
            <a:r>
              <a:rPr lang="cs-CZ" altLang="zh-TW" sz="2000" dirty="0">
                <a:latin typeface="Georgia" panose="02040502050405020303" pitchFamily="18" charset="0"/>
              </a:rPr>
              <a:t> (z vejce uprostřed chaosu, oddělil nebe a zemi, vše ostatní z jeho těla)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„Tři vznešení a pět císařů“ </a:t>
            </a:r>
            <a:r>
              <a:rPr lang="zh-TW" altLang="en-US" sz="2000" b="1" dirty="0">
                <a:latin typeface="Georgia" panose="02040502050405020303" pitchFamily="18" charset="0"/>
              </a:rPr>
              <a:t>三皇五帝</a:t>
            </a:r>
            <a:r>
              <a:rPr lang="cs-CZ" altLang="zh-TW" sz="2000" dirty="0">
                <a:latin typeface="Georgia" panose="02040502050405020303" pitchFamily="18" charset="0"/>
              </a:rPr>
              <a:t>:  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 err="1">
                <a:latin typeface="Georgia" panose="02040502050405020303" pitchFamily="18" charset="0"/>
              </a:rPr>
              <a:t>Fu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cs-CZ" altLang="zh-TW" sz="2000" dirty="0" err="1">
                <a:latin typeface="Georgia" panose="02040502050405020303" pitchFamily="18" charset="0"/>
              </a:rPr>
              <a:t>Xi</a:t>
            </a:r>
            <a:r>
              <a:rPr lang="cs-CZ" altLang="zh-TW" sz="2000" dirty="0">
                <a:latin typeface="Georgia" panose="02040502050405020303" pitchFamily="18" charset="0"/>
              </a:rPr>
              <a:t> (</a:t>
            </a:r>
            <a:r>
              <a:rPr lang="cs-CZ" altLang="zh-TW" sz="2000" dirty="0" err="1">
                <a:latin typeface="Georgia" panose="02040502050405020303" pitchFamily="18" charset="0"/>
              </a:rPr>
              <a:t>Fu</a:t>
            </a:r>
            <a:r>
              <a:rPr lang="cs-CZ" altLang="zh-TW" sz="2000" dirty="0">
                <a:latin typeface="Georgia" panose="02040502050405020303" pitchFamily="18" charset="0"/>
              </a:rPr>
              <a:t> Si) </a:t>
            </a:r>
            <a:r>
              <a:rPr lang="zh-TW" altLang="en-US" sz="2000" dirty="0">
                <a:latin typeface="Georgia" panose="02040502050405020303" pitchFamily="18" charset="0"/>
              </a:rPr>
              <a:t>伏羲</a:t>
            </a:r>
            <a:r>
              <a:rPr lang="cs-CZ" altLang="zh-TW" sz="2000" dirty="0">
                <a:latin typeface="Georgia" panose="02040502050405020303" pitchFamily="18" charset="0"/>
              </a:rPr>
              <a:t> (lov, rybolov, domestikace zvířat); 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 err="1">
                <a:latin typeface="Georgia" panose="02040502050405020303" pitchFamily="18" charset="0"/>
              </a:rPr>
              <a:t>Nüwa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zh-TW" altLang="en-US" sz="2000" dirty="0">
                <a:latin typeface="Georgia" panose="02040502050405020303" pitchFamily="18" charset="0"/>
              </a:rPr>
              <a:t>女媧</a:t>
            </a:r>
            <a:r>
              <a:rPr lang="cs-CZ" altLang="zh-TW" sz="2000" dirty="0">
                <a:latin typeface="Georgia" panose="02040502050405020303" pitchFamily="18" charset="0"/>
              </a:rPr>
              <a:t> (lidstvo, pilíř nebes); 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 err="1">
                <a:latin typeface="Georgia" panose="02040502050405020303" pitchFamily="18" charset="0"/>
              </a:rPr>
              <a:t>Shennong</a:t>
            </a:r>
            <a:r>
              <a:rPr lang="cs-CZ" altLang="zh-TW" sz="2000" dirty="0">
                <a:latin typeface="Georgia" panose="02040502050405020303" pitchFamily="18" charset="0"/>
              </a:rPr>
              <a:t> (</a:t>
            </a:r>
            <a:r>
              <a:rPr lang="cs-CZ" altLang="zh-TW" sz="2000" dirty="0" err="1">
                <a:latin typeface="Georgia" panose="02040502050405020303" pitchFamily="18" charset="0"/>
              </a:rPr>
              <a:t>Šen-nung</a:t>
            </a:r>
            <a:r>
              <a:rPr lang="cs-CZ" altLang="zh-TW" sz="2000" dirty="0">
                <a:latin typeface="Georgia" panose="02040502050405020303" pitchFamily="18" charset="0"/>
              </a:rPr>
              <a:t>) </a:t>
            </a:r>
            <a:r>
              <a:rPr lang="zh-TW" altLang="en-US" sz="2000" dirty="0">
                <a:latin typeface="Georgia" panose="02040502050405020303" pitchFamily="18" charset="0"/>
              </a:rPr>
              <a:t>神農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(zemědělství, pluh, studny, zavlažování)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Žlutý císař </a:t>
            </a:r>
            <a:r>
              <a:rPr lang="zh-TW" altLang="en-US" sz="2000" dirty="0">
                <a:latin typeface="Georgia" panose="02040502050405020303" pitchFamily="18" charset="0"/>
              </a:rPr>
              <a:t>黃帝</a:t>
            </a:r>
            <a:r>
              <a:rPr lang="cs-CZ" altLang="zh-TW" sz="2000" dirty="0">
                <a:latin typeface="Georgia" panose="02040502050405020303" pitchFamily="18" charset="0"/>
              </a:rPr>
              <a:t>; 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b="1" dirty="0">
                <a:latin typeface="Georgia" panose="02040502050405020303" pitchFamily="18" charset="0"/>
              </a:rPr>
              <a:t>císař </a:t>
            </a:r>
            <a:r>
              <a:rPr lang="cs-CZ" altLang="zh-TW" sz="2000" b="1" dirty="0" err="1">
                <a:latin typeface="Georgia" panose="02040502050405020303" pitchFamily="18" charset="0"/>
              </a:rPr>
              <a:t>Yao</a:t>
            </a:r>
            <a:r>
              <a:rPr lang="cs-CZ" altLang="zh-TW" sz="2000" b="1" dirty="0">
                <a:latin typeface="Georgia" panose="02040502050405020303" pitchFamily="18" charset="0"/>
              </a:rPr>
              <a:t> </a:t>
            </a:r>
            <a:r>
              <a:rPr lang="zh-TW" altLang="en-US" sz="2000" b="1" dirty="0">
                <a:latin typeface="Georgia" panose="02040502050405020303" pitchFamily="18" charset="0"/>
              </a:rPr>
              <a:t>堯</a:t>
            </a:r>
            <a:r>
              <a:rPr lang="cs-CZ" altLang="zh-TW" sz="2000" b="1" dirty="0">
                <a:latin typeface="Georgia" panose="02040502050405020303" pitchFamily="18" charset="0"/>
              </a:rPr>
              <a:t>; </a:t>
            </a:r>
            <a:br>
              <a:rPr lang="cs-CZ" altLang="zh-TW" sz="2000" b="1" dirty="0">
                <a:latin typeface="Georgia" panose="02040502050405020303" pitchFamily="18" charset="0"/>
              </a:rPr>
            </a:br>
            <a:r>
              <a:rPr lang="cs-CZ" altLang="zh-TW" sz="2000" b="1" dirty="0">
                <a:latin typeface="Georgia" panose="02040502050405020303" pitchFamily="18" charset="0"/>
              </a:rPr>
              <a:t>císař </a:t>
            </a:r>
            <a:r>
              <a:rPr lang="cs-CZ" altLang="zh-TW" sz="2000" b="1" dirty="0" err="1">
                <a:latin typeface="Georgia" panose="02040502050405020303" pitchFamily="18" charset="0"/>
              </a:rPr>
              <a:t>Shun</a:t>
            </a:r>
            <a:r>
              <a:rPr lang="cs-CZ" altLang="zh-TW" sz="2000" b="1" dirty="0">
                <a:latin typeface="Georgia" panose="02040502050405020303" pitchFamily="18" charset="0"/>
              </a:rPr>
              <a:t> </a:t>
            </a:r>
            <a:r>
              <a:rPr lang="zh-TW" altLang="en-US" sz="2000" b="1" dirty="0">
                <a:latin typeface="Georgia" panose="02040502050405020303" pitchFamily="18" charset="0"/>
              </a:rPr>
              <a:t>舜</a:t>
            </a:r>
            <a:r>
              <a:rPr lang="cs-CZ" altLang="zh-TW" sz="2000" b="1" dirty="0">
                <a:latin typeface="Georgia" panose="02040502050405020303" pitchFamily="18" charset="0"/>
              </a:rPr>
              <a:t/>
            </a:r>
            <a:br>
              <a:rPr lang="cs-CZ" altLang="zh-TW" sz="2000" b="1" dirty="0">
                <a:latin typeface="Georgia" panose="02040502050405020303" pitchFamily="18" charset="0"/>
              </a:rPr>
            </a:br>
            <a:r>
              <a:rPr lang="cs-CZ" altLang="zh-TW" sz="2000" b="1" dirty="0">
                <a:latin typeface="Georgia" panose="02040502050405020303" pitchFamily="18" charset="0"/>
              </a:rPr>
              <a:t/>
            </a:r>
            <a:br>
              <a:rPr lang="cs-CZ" altLang="zh-TW" sz="2000" b="1" dirty="0">
                <a:latin typeface="Georgia" panose="02040502050405020303" pitchFamily="18" charset="0"/>
              </a:rPr>
            </a:br>
            <a:r>
              <a:rPr lang="cs-CZ" altLang="zh-TW" sz="2000" b="1" dirty="0">
                <a:latin typeface="Georgia" panose="02040502050405020303" pitchFamily="18" charset="0"/>
              </a:rPr>
              <a:t>velký </a:t>
            </a:r>
            <a:r>
              <a:rPr lang="cs-CZ" altLang="zh-TW" sz="2000" b="1" dirty="0" err="1">
                <a:latin typeface="Georgia" panose="02040502050405020303" pitchFamily="18" charset="0"/>
              </a:rPr>
              <a:t>Yu</a:t>
            </a:r>
            <a:r>
              <a:rPr lang="cs-CZ" altLang="zh-TW" sz="2000" b="1" dirty="0">
                <a:latin typeface="Georgia" panose="02040502050405020303" pitchFamily="18" charset="0"/>
              </a:rPr>
              <a:t> </a:t>
            </a:r>
            <a:r>
              <a:rPr lang="zh-TW" altLang="en-US" sz="2000" b="1" dirty="0">
                <a:latin typeface="Georgia" panose="02040502050405020303" pitchFamily="18" charset="0"/>
              </a:rPr>
              <a:t>禹</a:t>
            </a:r>
            <a:r>
              <a:rPr lang="cs-CZ" altLang="zh-TW" sz="2000" b="1" dirty="0">
                <a:latin typeface="Georgia" panose="02040502050405020303" pitchFamily="18" charset="0"/>
              </a:rPr>
              <a:t> </a:t>
            </a:r>
            <a:br>
              <a:rPr lang="cs-CZ" altLang="zh-TW" sz="2000" b="1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					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endParaRPr lang="cs-CZ" dirty="0">
              <a:latin typeface="Georgia" panose="02040502050405020303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284" y="2816772"/>
            <a:ext cx="1886578" cy="372329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782" y="4303250"/>
            <a:ext cx="1711545" cy="223681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740" y="3160184"/>
            <a:ext cx="2438327" cy="330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261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>
                <a:latin typeface="Georgia" panose="02040502050405020303" pitchFamily="18" charset="0"/>
              </a:rPr>
              <a:t>Děkuji za pozornost.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631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0BDBFBBD-315D-4905-95F6-52FDF709C2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" b="8386"/>
          <a:stretch/>
        </p:blipFill>
        <p:spPr bwMode="auto">
          <a:xfrm>
            <a:off x="321734" y="557189"/>
            <a:ext cx="4276956" cy="574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6FBED30-4A22-4386-9EBF-A621765D62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3" b="-1"/>
          <a:stretch/>
        </p:blipFill>
        <p:spPr bwMode="auto">
          <a:xfrm>
            <a:off x="4772525" y="557189"/>
            <a:ext cx="7097742" cy="574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567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02513CB-573F-4F40-9CF7-68B853F0C9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230553" y="208935"/>
            <a:ext cx="2495550" cy="6440129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826586" y="643466"/>
            <a:ext cx="440114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63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078" y="639108"/>
            <a:ext cx="10475843" cy="6003853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AD53642-AECE-4A07-8CCC-E5FA55094EF1}"/>
              </a:ext>
            </a:extLst>
          </p:cNvPr>
          <p:cNvSpPr txBox="1"/>
          <p:nvPr/>
        </p:nvSpPr>
        <p:spPr>
          <a:xfrm>
            <a:off x="1245705" y="861391"/>
            <a:ext cx="7513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Bambusové proužky z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Guodian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 vyčištění od bahna a před konzervací </a:t>
            </a:r>
          </a:p>
        </p:txBody>
      </p:sp>
    </p:spTree>
    <p:extLst>
      <p:ext uri="{BB962C8B-B14F-4D97-AF65-F5344CB8AC3E}">
        <p14:creationId xmlns:p14="http://schemas.microsoft.com/office/powerpoint/2010/main" val="2299954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945" y="880060"/>
            <a:ext cx="2989684" cy="5502486"/>
          </a:xfrm>
        </p:spPr>
      </p:pic>
      <p:pic>
        <p:nvPicPr>
          <p:cNvPr id="2052" name="Picture 4" descr="太一生水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896" y="880060"/>
            <a:ext cx="3136417" cy="550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6433F59-97E9-4F34-A85C-E431616E22F1}"/>
              </a:ext>
            </a:extLst>
          </p:cNvPr>
          <p:cNvSpPr txBox="1"/>
          <p:nvPr/>
        </p:nvSpPr>
        <p:spPr>
          <a:xfrm>
            <a:off x="830538" y="233729"/>
            <a:ext cx="10937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Bambusové proužky naložené v konzervačním roztoku – ukázka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Chuského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písma (rukopis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 sbírky Šanghajského muzea) </a:t>
            </a:r>
          </a:p>
        </p:txBody>
      </p:sp>
    </p:spTree>
    <p:extLst>
      <p:ext uri="{BB962C8B-B14F-4D97-AF65-F5344CB8AC3E}">
        <p14:creationId xmlns:p14="http://schemas.microsoft.com/office/powerpoint/2010/main" val="4032405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832" y="1513490"/>
            <a:ext cx="8531589" cy="4147046"/>
          </a:xfr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0D151BDF-D761-4843-B3D6-F5BD4C1FFACA}"/>
              </a:ext>
            </a:extLst>
          </p:cNvPr>
          <p:cNvSpPr txBox="1"/>
          <p:nvPr/>
        </p:nvSpPr>
        <p:spPr>
          <a:xfrm>
            <a:off x="1258957" y="662609"/>
            <a:ext cx="8820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Ukázka svázání bambusových proužků do jednoho „spisu“ (pian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篇</a:t>
            </a:r>
            <a:r>
              <a:rPr lang="cs-CZ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cs-CZ" altLang="zh-TW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Hanský</a:t>
            </a:r>
            <a:r>
              <a:rPr lang="cs-CZ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text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425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365" y="1422900"/>
            <a:ext cx="6650807" cy="4010947"/>
          </a:xfrm>
        </p:spPr>
      </p:pic>
      <p:pic>
        <p:nvPicPr>
          <p:cNvPr id="205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46577" y="617300"/>
            <a:ext cx="2631740" cy="580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5FCADE3-F97F-4F67-8D29-A7A5C386C0E8}"/>
              </a:ext>
            </a:extLst>
          </p:cNvPr>
          <p:cNvSpPr txBox="1"/>
          <p:nvPr/>
        </p:nvSpPr>
        <p:spPr>
          <a:xfrm>
            <a:off x="4435365" y="437322"/>
            <a:ext cx="6921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Hedvábné svitky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卷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Mawangduiský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rukopis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Laozi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(Tao-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ťing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7929304"/>
      </p:ext>
    </p:extLst>
  </p:cSld>
  <p:clrMapOvr>
    <a:masterClrMapping/>
  </p:clrMapOvr>
</p:sld>
</file>

<file path=ppt/theme/theme1.xml><?xml version="1.0" encoding="utf-8"?>
<a:theme xmlns:a="http://schemas.openxmlformats.org/drawingml/2006/main" name="1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631</Words>
  <Application>Microsoft Office PowerPoint</Application>
  <PresentationFormat>Širokoúhlá obrazovka</PresentationFormat>
  <Paragraphs>63</Paragraphs>
  <Slides>38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7" baseType="lpstr">
      <vt:lpstr>等线</vt:lpstr>
      <vt:lpstr>PMingLiU</vt:lpstr>
      <vt:lpstr>PMingLiU</vt:lpstr>
      <vt:lpstr>Arial</vt:lpstr>
      <vt:lpstr>Calibri</vt:lpstr>
      <vt:lpstr>Calibri Light</vt:lpstr>
      <vt:lpstr>Georgia</vt:lpstr>
      <vt:lpstr>Times New Roman</vt:lpstr>
      <vt:lpstr>1_Motiv Office</vt:lpstr>
      <vt:lpstr>Myšlení Asie  Čína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Předsudky ve vztahu k čínskému myšlení</vt:lpstr>
      <vt:lpstr>Prezentace aplikace PowerPoint</vt:lpstr>
      <vt:lpstr>Specifičnost čínské kosmologie</vt:lpstr>
      <vt:lpstr>Prezentace aplikace PowerPoint</vt:lpstr>
      <vt:lpstr>Časová osa nejstaršího období  Xia  (Sia) 夏 (23.-17. stol. př. n. l.) – nedoložená Shang (Šang) 商 (17.- 11. stol. př. n. l.) Zhou (Čou) 周 (11.- 3. st. př. n. l.) =&gt;  západní Zhou 西周 (11. – 8. st. př. n. l.) východní Zhou 東周  - Období Letopisů 春秋 (8. – 5. st. př. n. l.) -  Období Válčících států 戰國 (5. – 3. př. n. l.)  </vt:lpstr>
      <vt:lpstr>Prezentace aplikace PowerPoint</vt:lpstr>
      <vt:lpstr>Prezentace aplikace PowerPoint</vt:lpstr>
      <vt:lpstr>Dynastie Šang 商朝 (17.-11.stol. př.n.l.)  - písemné záznamy: věštebné nápisy na kostech a krunýřích „ťia-ku-wen“/jia gu wen 甲骨文  - král jako hlavní kněz a obětník, svorník tohoto a onoho světa  - kult předků, duchové, „nejvyšší předek“ Šang-ti/Shang di 上帝  - oběti: víno, potraviny, zvířecí a lidské oběti  - animistická božstva (řek, hor, světových stran, větru, země, souhvězdí); oltáře půdy a obilí (později synonymum pro stát)  - cyklický čas: 10 nebeských kmenů + 12 pozemských větví</vt:lpstr>
      <vt:lpstr>Prezentace aplikace PowerPoint</vt:lpstr>
      <vt:lpstr>Prezentace aplikace PowerPoint</vt:lpstr>
      <vt:lpstr>Příklady věštebných otázek ‘Dun will have a sickness/ Dun will not have a sickness.’ ‘There is a sick tooth; is it not father Yi who is causing it?’  ‘This rain will be disastrous to us/ This rain will not be disastrous to us.’ ‘If we build a settlement, Shang Di will not obstruct.’ ‘It should be Lady Hao whom the king orders to campaign against Yi.’ ‘Di approves of the king/ Di does not approve of the king.’ ‘In the next ten days there will be no disasters.’ Answer: ‘the King read the cracks and said “auspicious”.’</vt:lpstr>
      <vt:lpstr>Prezentace aplikace PowerPoint</vt:lpstr>
      <vt:lpstr>Prezentace aplikace PowerPoint</vt:lpstr>
      <vt:lpstr>10 nebeských kmenů (tiangan 天干)  + 12 pozemských větví (dizhi 地支)  </vt:lpstr>
      <vt:lpstr>10 nebeských kmenů (tiangan 天干)  + 12 pozemských větví (dizhi 地支)  </vt:lpstr>
      <vt:lpstr>60-letý cyklus (10 nebeských kmenů + 12 pozemských větví) </vt:lpstr>
      <vt:lpstr>Prezentace aplikace PowerPoint</vt:lpstr>
      <vt:lpstr>Prezentace aplikace PowerPoint</vt:lpstr>
      <vt:lpstr>Dynastie západní Čou 西周 (11. – 8. stol. př. n. l.)  - Pád Šangů („tyran Čou“); vzestup Čou za krále Wena 文, král Wu 武, ctnostný vévoda z Čou 周公旦  - Přesun od nejvyššího předka Shang di ke kultu Nebes - Tian 天; od personalizované k ‚abstraktní‘ vyšší moci  - král je zárukou pořádku v podnebesí a kontaktu s přáním nebes – ‚mandát nebes‘ tian ming 天命 (přírodní katastrofy a rolnická povstání značí úpadek dynastie); vládne prostřednictvím „charismatické síly“ (de 德)  - věštby se formalizují; pokračuje věštění z kostí a krunýřů, nově systém hexagramů, věštění z Knihy proměn (I-ťing)   - bronzové nádoby k rituálním účelům; význam hudby (rituální zvony); resonance, city/vůle lidu  - původ kanonických textů: Kniha písní, Kniha dokumentů, Kniha obřadů, Letopisy, Kniha proměn  - šamanistické a animistické proudy; rozdíl čín. severu a jihu</vt:lpstr>
      <vt:lpstr>Prezentace aplikace PowerPoint</vt:lpstr>
      <vt:lpstr>Prezentace aplikace PowerPoint</vt:lpstr>
      <vt:lpstr>Prezentace aplikace PowerPoint</vt:lpstr>
      <vt:lpstr>Kniha proměn – I-ťing 易經  </vt:lpstr>
      <vt:lpstr>Prezentace aplikace PowerPoint</vt:lpstr>
      <vt:lpstr>Yin-yang 陰陽 a ‚Pět fází‘ wu xing 五行 voda shui 水 – dřevo mu 木 – oheň huo 火 – země tu 土 – kov jin 金</vt:lpstr>
      <vt:lpstr>Legendární  vladaři – kulturní demiurgové  - dle legend náleží k období před dynastií Xia  (3. tisíciletí př.n.l.); zdroje vesměs pozdější (po přelomu letopočtu)  - legenda o Pan Gu 盤古 (z vejce uprostřed chaosu, oddělil nebe a zemi, vše ostatní z jeho těla)  - „Tři vznešení a pět císařů“ 三皇五帝:    Fu Xi (Fu Si) 伏羲 (lov, rybolov, domestikace zvířat);  Nüwa 女媧 (lidstvo, pilíř nebes);  Shennong (Šen-nung) 神農  (zemědělství, pluh, studny, zavlažování)  Žlutý císař 黃帝;   císař Yao 堯;  císař Shun 舜  velký Yu 禹         </vt:lpstr>
      <vt:lpstr>Děkuji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Stereotypy ve vztahu k čínskému myšlení</dc:title>
  <dc:creator>ffuk</dc:creator>
  <cp:lastModifiedBy>Gajdošová, Kateřina</cp:lastModifiedBy>
  <cp:revision>46</cp:revision>
  <dcterms:created xsi:type="dcterms:W3CDTF">2020-10-05T08:55:06Z</dcterms:created>
  <dcterms:modified xsi:type="dcterms:W3CDTF">2025-11-06T15:53:38Z</dcterms:modified>
</cp:coreProperties>
</file>