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1" r:id="rId4"/>
    <p:sldId id="262" r:id="rId5"/>
    <p:sldId id="268" r:id="rId6"/>
    <p:sldId id="266" r:id="rId7"/>
    <p:sldId id="263" r:id="rId8"/>
    <p:sldId id="267" r:id="rId9"/>
    <p:sldId id="264" r:id="rId10"/>
    <p:sldId id="265" r:id="rId11"/>
    <p:sldId id="259" r:id="rId1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isz-mc.cz/st/" TargetMode="External"/><Relationship Id="rId2" Type="http://schemas.openxmlformats.org/officeDocument/2006/relationships/hyperlink" Target="http://www.narativ.cz/en" TargetMode="External"/><Relationship Id="rId1" Type="http://schemas.openxmlformats.org/officeDocument/2006/relationships/hyperlink" Target="https://www.youtube.com/watch?v=Bn_5p83WK5Q" TargetMode="External"/><Relationship Id="rId6" Type="http://schemas.openxmlformats.org/officeDocument/2006/relationships/hyperlink" Target="https://www.systemickafabrika.cz/" TargetMode="External"/><Relationship Id="rId5" Type="http://schemas.openxmlformats.org/officeDocument/2006/relationships/hyperlink" Target="http://www.rodinnaterapie.cz/" TargetMode="External"/><Relationship Id="rId4" Type="http://schemas.openxmlformats.org/officeDocument/2006/relationships/hyperlink" Target="http://www.gaudia.cz/cz/"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isz-mc.cz/st/" TargetMode="External"/><Relationship Id="rId2" Type="http://schemas.openxmlformats.org/officeDocument/2006/relationships/hyperlink" Target="http://www.narativ.cz/en" TargetMode="External"/><Relationship Id="rId1" Type="http://schemas.openxmlformats.org/officeDocument/2006/relationships/hyperlink" Target="https://www.youtube.com/watch?v=Bn_5p83WK5Q" TargetMode="External"/><Relationship Id="rId6" Type="http://schemas.openxmlformats.org/officeDocument/2006/relationships/hyperlink" Target="https://www.systemickafabrika.cz/" TargetMode="External"/><Relationship Id="rId5" Type="http://schemas.openxmlformats.org/officeDocument/2006/relationships/hyperlink" Target="http://www.rodinnaterapie.cz/" TargetMode="External"/><Relationship Id="rId4" Type="http://schemas.openxmlformats.org/officeDocument/2006/relationships/hyperlink" Target="http://www.gaudia.cz/cz/"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4465B4-CD02-4ACC-863A-5A060CCADD5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C589976-77FF-4409-8A16-6648211067CD}">
      <dgm:prSet/>
      <dgm:spPr/>
      <dgm:t>
        <a:bodyPr/>
        <a:lstStyle/>
        <a:p>
          <a:r>
            <a:rPr lang="cs-CZ"/>
            <a:t>Narativ – narativní a kolaborativní praxe</a:t>
          </a:r>
          <a:endParaRPr lang="en-US"/>
        </a:p>
      </dgm:t>
    </dgm:pt>
    <dgm:pt modelId="{8A980185-BD8E-4613-8AA8-EE5B96E021B5}" type="parTrans" cxnId="{89DF47AC-CA5E-4273-B949-AD4CFADC9875}">
      <dgm:prSet/>
      <dgm:spPr/>
      <dgm:t>
        <a:bodyPr/>
        <a:lstStyle/>
        <a:p>
          <a:endParaRPr lang="en-US"/>
        </a:p>
      </dgm:t>
    </dgm:pt>
    <dgm:pt modelId="{3E648CB3-5068-4965-9466-F39CDAD5E9C3}" type="sibTrans" cxnId="{89DF47AC-CA5E-4273-B949-AD4CFADC9875}">
      <dgm:prSet/>
      <dgm:spPr/>
      <dgm:t>
        <a:bodyPr/>
        <a:lstStyle/>
        <a:p>
          <a:endParaRPr lang="en-US"/>
        </a:p>
      </dgm:t>
    </dgm:pt>
    <dgm:pt modelId="{4BA5AAD1-9517-4613-908B-18FB933252CE}">
      <dgm:prSet/>
      <dgm:spPr/>
      <dgm:t>
        <a:bodyPr/>
        <a:lstStyle/>
        <a:p>
          <a:r>
            <a:rPr lang="cs-CZ"/>
            <a:t>Video ukázka z workshopu: </a:t>
          </a:r>
          <a:r>
            <a:rPr lang="cs-CZ">
              <a:hlinkClick xmlns:r="http://schemas.openxmlformats.org/officeDocument/2006/relationships" r:id="rId1"/>
            </a:rPr>
            <a:t>https://www.youtube.com/watch?v=Bn_5p83WK5Q</a:t>
          </a:r>
          <a:endParaRPr lang="en-US"/>
        </a:p>
      </dgm:t>
    </dgm:pt>
    <dgm:pt modelId="{4C121007-3D7D-4E0B-B97A-0D9D438669B0}" type="parTrans" cxnId="{ECBAF596-40B3-4BFA-9B2A-371BC30FB45C}">
      <dgm:prSet/>
      <dgm:spPr/>
      <dgm:t>
        <a:bodyPr/>
        <a:lstStyle/>
        <a:p>
          <a:endParaRPr lang="en-US"/>
        </a:p>
      </dgm:t>
    </dgm:pt>
    <dgm:pt modelId="{9702BDA8-476B-471F-A05E-66EB310F4AED}" type="sibTrans" cxnId="{ECBAF596-40B3-4BFA-9B2A-371BC30FB45C}">
      <dgm:prSet/>
      <dgm:spPr/>
      <dgm:t>
        <a:bodyPr/>
        <a:lstStyle/>
        <a:p>
          <a:endParaRPr lang="en-US"/>
        </a:p>
      </dgm:t>
    </dgm:pt>
    <dgm:pt modelId="{83641FB4-00FD-4030-A0B3-92F5ABF04C06}">
      <dgm:prSet/>
      <dgm:spPr/>
      <dgm:t>
        <a:bodyPr/>
        <a:lstStyle/>
        <a:p>
          <a:r>
            <a:rPr lang="cs-CZ">
              <a:hlinkClick xmlns:r="http://schemas.openxmlformats.org/officeDocument/2006/relationships" r:id="rId2"/>
            </a:rPr>
            <a:t>http://www.narativ.cz/en</a:t>
          </a:r>
          <a:endParaRPr lang="en-US"/>
        </a:p>
      </dgm:t>
    </dgm:pt>
    <dgm:pt modelId="{4B35E27F-FB41-450F-A329-D53C9A768E7E}" type="parTrans" cxnId="{1D1D0ADF-F12B-4C79-9402-C38758744E38}">
      <dgm:prSet/>
      <dgm:spPr/>
      <dgm:t>
        <a:bodyPr/>
        <a:lstStyle/>
        <a:p>
          <a:endParaRPr lang="en-US"/>
        </a:p>
      </dgm:t>
    </dgm:pt>
    <dgm:pt modelId="{337CEBB7-3FF2-4591-8EB1-77FE61CDDBF8}" type="sibTrans" cxnId="{1D1D0ADF-F12B-4C79-9402-C38758744E38}">
      <dgm:prSet/>
      <dgm:spPr/>
      <dgm:t>
        <a:bodyPr/>
        <a:lstStyle/>
        <a:p>
          <a:endParaRPr lang="en-US"/>
        </a:p>
      </dgm:t>
    </dgm:pt>
    <dgm:pt modelId="{A59CFCCC-B217-4BE6-98E5-6FE2A27EAD64}">
      <dgm:prSet/>
      <dgm:spPr/>
      <dgm:t>
        <a:bodyPr/>
        <a:lstStyle/>
        <a:p>
          <a:r>
            <a:rPr lang="cs-CZ"/>
            <a:t>ISZ-Management centrum – systemická terapie, výcviky</a:t>
          </a:r>
          <a:endParaRPr lang="en-US"/>
        </a:p>
      </dgm:t>
    </dgm:pt>
    <dgm:pt modelId="{40A31605-8678-4E85-B612-EC9F53A34022}" type="parTrans" cxnId="{51701094-AFEC-43E6-AF98-78EB437E5E10}">
      <dgm:prSet/>
      <dgm:spPr/>
      <dgm:t>
        <a:bodyPr/>
        <a:lstStyle/>
        <a:p>
          <a:endParaRPr lang="en-US"/>
        </a:p>
      </dgm:t>
    </dgm:pt>
    <dgm:pt modelId="{114A935C-5A82-4B05-BAFC-2A4183A53A9B}" type="sibTrans" cxnId="{51701094-AFEC-43E6-AF98-78EB437E5E10}">
      <dgm:prSet/>
      <dgm:spPr/>
      <dgm:t>
        <a:bodyPr/>
        <a:lstStyle/>
        <a:p>
          <a:endParaRPr lang="en-US"/>
        </a:p>
      </dgm:t>
    </dgm:pt>
    <dgm:pt modelId="{199D2458-7F68-4401-9144-A780BE451F36}">
      <dgm:prSet/>
      <dgm:spPr/>
      <dgm:t>
        <a:bodyPr/>
        <a:lstStyle/>
        <a:p>
          <a:r>
            <a:rPr lang="cs-CZ">
              <a:hlinkClick xmlns:r="http://schemas.openxmlformats.org/officeDocument/2006/relationships" r:id="rId3"/>
            </a:rPr>
            <a:t>https://isz-mc.cz/st/</a:t>
          </a:r>
          <a:endParaRPr lang="en-US"/>
        </a:p>
      </dgm:t>
    </dgm:pt>
    <dgm:pt modelId="{F12018D4-9E77-4FBF-A00F-ED81D7982616}" type="parTrans" cxnId="{7C4A3EC4-84D8-494B-A914-21920D2AFA07}">
      <dgm:prSet/>
      <dgm:spPr/>
      <dgm:t>
        <a:bodyPr/>
        <a:lstStyle/>
        <a:p>
          <a:endParaRPr lang="en-US"/>
        </a:p>
      </dgm:t>
    </dgm:pt>
    <dgm:pt modelId="{799CEC03-6ACB-48EA-AE67-6A09ECC8EBEE}" type="sibTrans" cxnId="{7C4A3EC4-84D8-494B-A914-21920D2AFA07}">
      <dgm:prSet/>
      <dgm:spPr/>
      <dgm:t>
        <a:bodyPr/>
        <a:lstStyle/>
        <a:p>
          <a:endParaRPr lang="en-US"/>
        </a:p>
      </dgm:t>
    </dgm:pt>
    <dgm:pt modelId="{9E969E2B-8D78-4B9C-926C-F021F4C2680D}">
      <dgm:prSet/>
      <dgm:spPr/>
      <dgm:t>
        <a:bodyPr/>
        <a:lstStyle/>
        <a:p>
          <a:r>
            <a:rPr lang="cs-CZ"/>
            <a:t>Gaudia – systemická terapie, výcviky</a:t>
          </a:r>
          <a:endParaRPr lang="en-US"/>
        </a:p>
      </dgm:t>
    </dgm:pt>
    <dgm:pt modelId="{D8AC301C-BE68-43B9-BF03-C384FAAAA7CE}" type="parTrans" cxnId="{9214CBE1-AC41-4DBC-8D50-C06192F2069D}">
      <dgm:prSet/>
      <dgm:spPr/>
      <dgm:t>
        <a:bodyPr/>
        <a:lstStyle/>
        <a:p>
          <a:endParaRPr lang="en-US"/>
        </a:p>
      </dgm:t>
    </dgm:pt>
    <dgm:pt modelId="{01C71107-5F75-42E9-907A-7FA9F31BFE14}" type="sibTrans" cxnId="{9214CBE1-AC41-4DBC-8D50-C06192F2069D}">
      <dgm:prSet/>
      <dgm:spPr/>
      <dgm:t>
        <a:bodyPr/>
        <a:lstStyle/>
        <a:p>
          <a:endParaRPr lang="en-US"/>
        </a:p>
      </dgm:t>
    </dgm:pt>
    <dgm:pt modelId="{61E2CB9F-EACF-4605-8CD1-AC0C25979AD4}">
      <dgm:prSet/>
      <dgm:spPr/>
      <dgm:t>
        <a:bodyPr/>
        <a:lstStyle/>
        <a:p>
          <a:r>
            <a:rPr lang="cs-CZ">
              <a:hlinkClick xmlns:r="http://schemas.openxmlformats.org/officeDocument/2006/relationships" r:id="rId4"/>
            </a:rPr>
            <a:t>http://www.gaudia.cz/cz/</a:t>
          </a:r>
          <a:endParaRPr lang="en-US"/>
        </a:p>
      </dgm:t>
    </dgm:pt>
    <dgm:pt modelId="{803384B3-4512-4140-8102-F02E562915BE}" type="parTrans" cxnId="{1BC11C61-9EDF-497E-B1CC-4C361FAF48C9}">
      <dgm:prSet/>
      <dgm:spPr/>
      <dgm:t>
        <a:bodyPr/>
        <a:lstStyle/>
        <a:p>
          <a:endParaRPr lang="en-US"/>
        </a:p>
      </dgm:t>
    </dgm:pt>
    <dgm:pt modelId="{5A3EEA4A-58FE-49D0-9D7B-3A16D070D560}" type="sibTrans" cxnId="{1BC11C61-9EDF-497E-B1CC-4C361FAF48C9}">
      <dgm:prSet/>
      <dgm:spPr/>
      <dgm:t>
        <a:bodyPr/>
        <a:lstStyle/>
        <a:p>
          <a:endParaRPr lang="en-US"/>
        </a:p>
      </dgm:t>
    </dgm:pt>
    <dgm:pt modelId="{86BEE9B4-B831-44F6-99AA-6DAAA407BF6C}">
      <dgm:prSet/>
      <dgm:spPr/>
      <dgm:t>
        <a:bodyPr/>
        <a:lstStyle/>
        <a:p>
          <a:r>
            <a:rPr lang="cs-CZ"/>
            <a:t>Institut rodinné terapie – výcviky, terapie</a:t>
          </a:r>
          <a:endParaRPr lang="en-US"/>
        </a:p>
      </dgm:t>
    </dgm:pt>
    <dgm:pt modelId="{017742C9-189D-42F5-9241-44AF1738612E}" type="parTrans" cxnId="{3B5C6243-FB02-4726-BC40-9B00A325CEB5}">
      <dgm:prSet/>
      <dgm:spPr/>
      <dgm:t>
        <a:bodyPr/>
        <a:lstStyle/>
        <a:p>
          <a:endParaRPr lang="en-US"/>
        </a:p>
      </dgm:t>
    </dgm:pt>
    <dgm:pt modelId="{DD7FCB99-1E8C-45BA-B89A-6A21FBF266B5}" type="sibTrans" cxnId="{3B5C6243-FB02-4726-BC40-9B00A325CEB5}">
      <dgm:prSet/>
      <dgm:spPr/>
      <dgm:t>
        <a:bodyPr/>
        <a:lstStyle/>
        <a:p>
          <a:endParaRPr lang="en-US"/>
        </a:p>
      </dgm:t>
    </dgm:pt>
    <dgm:pt modelId="{64F5A93E-E5EA-4E51-894F-05D54561ADB3}">
      <dgm:prSet/>
      <dgm:spPr/>
      <dgm:t>
        <a:bodyPr/>
        <a:lstStyle/>
        <a:p>
          <a:r>
            <a:rPr lang="cs-CZ">
              <a:hlinkClick xmlns:r="http://schemas.openxmlformats.org/officeDocument/2006/relationships" r:id="rId5"/>
            </a:rPr>
            <a:t>http://www.rodinnaterapie.cz/</a:t>
          </a:r>
          <a:endParaRPr lang="en-US"/>
        </a:p>
      </dgm:t>
    </dgm:pt>
    <dgm:pt modelId="{F748BD23-FE5E-443E-90BD-D6B52C83EF93}" type="parTrans" cxnId="{2454317B-421B-4AAF-B06C-CD5000D1A9EA}">
      <dgm:prSet/>
      <dgm:spPr/>
      <dgm:t>
        <a:bodyPr/>
        <a:lstStyle/>
        <a:p>
          <a:endParaRPr lang="en-US"/>
        </a:p>
      </dgm:t>
    </dgm:pt>
    <dgm:pt modelId="{85588E83-68FC-451B-B378-E0886D723D14}" type="sibTrans" cxnId="{2454317B-421B-4AAF-B06C-CD5000D1A9EA}">
      <dgm:prSet/>
      <dgm:spPr/>
      <dgm:t>
        <a:bodyPr/>
        <a:lstStyle/>
        <a:p>
          <a:endParaRPr lang="en-US"/>
        </a:p>
      </dgm:t>
    </dgm:pt>
    <dgm:pt modelId="{84F5DB04-016A-44BE-AB3E-BE203EE6AFFD}">
      <dgm:prSet/>
      <dgm:spPr/>
      <dgm:t>
        <a:bodyPr/>
        <a:lstStyle/>
        <a:p>
          <a:r>
            <a:rPr lang="cs-CZ"/>
            <a:t>Systemická fabrika – koučování, podpora škol</a:t>
          </a:r>
          <a:endParaRPr lang="en-US"/>
        </a:p>
      </dgm:t>
    </dgm:pt>
    <dgm:pt modelId="{317F85AD-85F7-4CEB-88F3-46474CBA77AC}" type="parTrans" cxnId="{DB6C8F8E-C5D7-4844-9C2B-D6D657777143}">
      <dgm:prSet/>
      <dgm:spPr/>
      <dgm:t>
        <a:bodyPr/>
        <a:lstStyle/>
        <a:p>
          <a:endParaRPr lang="en-US"/>
        </a:p>
      </dgm:t>
    </dgm:pt>
    <dgm:pt modelId="{7EF5960A-5745-4A1E-B8EA-2BD6790827AF}" type="sibTrans" cxnId="{DB6C8F8E-C5D7-4844-9C2B-D6D657777143}">
      <dgm:prSet/>
      <dgm:spPr/>
      <dgm:t>
        <a:bodyPr/>
        <a:lstStyle/>
        <a:p>
          <a:endParaRPr lang="en-US"/>
        </a:p>
      </dgm:t>
    </dgm:pt>
    <dgm:pt modelId="{48722CA3-74D1-4AD7-9B32-ADACD94DD702}">
      <dgm:prSet/>
      <dgm:spPr/>
      <dgm:t>
        <a:bodyPr/>
        <a:lstStyle/>
        <a:p>
          <a:r>
            <a:rPr lang="cs-CZ">
              <a:hlinkClick xmlns:r="http://schemas.openxmlformats.org/officeDocument/2006/relationships" r:id="rId6"/>
            </a:rPr>
            <a:t>https://www.systemickafabrika.cz/</a:t>
          </a:r>
          <a:endParaRPr lang="en-US"/>
        </a:p>
      </dgm:t>
    </dgm:pt>
    <dgm:pt modelId="{88B28C79-B323-4FA8-A04D-AD67E94ADAC8}" type="parTrans" cxnId="{EB22EAA4-C8CE-438F-9000-12FF207B9F29}">
      <dgm:prSet/>
      <dgm:spPr/>
      <dgm:t>
        <a:bodyPr/>
        <a:lstStyle/>
        <a:p>
          <a:endParaRPr lang="en-US"/>
        </a:p>
      </dgm:t>
    </dgm:pt>
    <dgm:pt modelId="{8A03EEF7-DC29-4552-9054-31944ABEE50F}" type="sibTrans" cxnId="{EB22EAA4-C8CE-438F-9000-12FF207B9F29}">
      <dgm:prSet/>
      <dgm:spPr/>
      <dgm:t>
        <a:bodyPr/>
        <a:lstStyle/>
        <a:p>
          <a:endParaRPr lang="en-US"/>
        </a:p>
      </dgm:t>
    </dgm:pt>
    <dgm:pt modelId="{53671E86-CF4E-4171-BC6C-3EEECCF71CA5}" type="pres">
      <dgm:prSet presAssocID="{174465B4-CD02-4ACC-863A-5A060CCADD5A}" presName="linear" presStyleCnt="0">
        <dgm:presLayoutVars>
          <dgm:animLvl val="lvl"/>
          <dgm:resizeHandles val="exact"/>
        </dgm:presLayoutVars>
      </dgm:prSet>
      <dgm:spPr/>
    </dgm:pt>
    <dgm:pt modelId="{7F5B6532-96D3-43FE-AD97-4B5703250B6E}" type="pres">
      <dgm:prSet presAssocID="{BC589976-77FF-4409-8A16-6648211067CD}" presName="parentText" presStyleLbl="node1" presStyleIdx="0" presStyleCnt="5">
        <dgm:presLayoutVars>
          <dgm:chMax val="0"/>
          <dgm:bulletEnabled val="1"/>
        </dgm:presLayoutVars>
      </dgm:prSet>
      <dgm:spPr/>
    </dgm:pt>
    <dgm:pt modelId="{9B415580-D7F4-47EB-8CA3-A6DDC8B4AEAE}" type="pres">
      <dgm:prSet presAssocID="{BC589976-77FF-4409-8A16-6648211067CD}" presName="childText" presStyleLbl="revTx" presStyleIdx="0" presStyleCnt="5">
        <dgm:presLayoutVars>
          <dgm:bulletEnabled val="1"/>
        </dgm:presLayoutVars>
      </dgm:prSet>
      <dgm:spPr/>
    </dgm:pt>
    <dgm:pt modelId="{9582F37D-5CF4-4648-AD67-7EDE316FF728}" type="pres">
      <dgm:prSet presAssocID="{A59CFCCC-B217-4BE6-98E5-6FE2A27EAD64}" presName="parentText" presStyleLbl="node1" presStyleIdx="1" presStyleCnt="5">
        <dgm:presLayoutVars>
          <dgm:chMax val="0"/>
          <dgm:bulletEnabled val="1"/>
        </dgm:presLayoutVars>
      </dgm:prSet>
      <dgm:spPr/>
    </dgm:pt>
    <dgm:pt modelId="{7CB777AC-8A58-4588-BAD4-63EAB49FD5B7}" type="pres">
      <dgm:prSet presAssocID="{A59CFCCC-B217-4BE6-98E5-6FE2A27EAD64}" presName="childText" presStyleLbl="revTx" presStyleIdx="1" presStyleCnt="5">
        <dgm:presLayoutVars>
          <dgm:bulletEnabled val="1"/>
        </dgm:presLayoutVars>
      </dgm:prSet>
      <dgm:spPr/>
    </dgm:pt>
    <dgm:pt modelId="{86C4A188-03BE-45DF-97DA-B61FC0D7E10C}" type="pres">
      <dgm:prSet presAssocID="{9E969E2B-8D78-4B9C-926C-F021F4C2680D}" presName="parentText" presStyleLbl="node1" presStyleIdx="2" presStyleCnt="5">
        <dgm:presLayoutVars>
          <dgm:chMax val="0"/>
          <dgm:bulletEnabled val="1"/>
        </dgm:presLayoutVars>
      </dgm:prSet>
      <dgm:spPr/>
    </dgm:pt>
    <dgm:pt modelId="{C385AC98-4600-47E4-AB67-08BC111EA88C}" type="pres">
      <dgm:prSet presAssocID="{9E969E2B-8D78-4B9C-926C-F021F4C2680D}" presName="childText" presStyleLbl="revTx" presStyleIdx="2" presStyleCnt="5">
        <dgm:presLayoutVars>
          <dgm:bulletEnabled val="1"/>
        </dgm:presLayoutVars>
      </dgm:prSet>
      <dgm:spPr/>
    </dgm:pt>
    <dgm:pt modelId="{11BABA53-6CCA-43A1-9626-09F0DDCAEED5}" type="pres">
      <dgm:prSet presAssocID="{86BEE9B4-B831-44F6-99AA-6DAAA407BF6C}" presName="parentText" presStyleLbl="node1" presStyleIdx="3" presStyleCnt="5">
        <dgm:presLayoutVars>
          <dgm:chMax val="0"/>
          <dgm:bulletEnabled val="1"/>
        </dgm:presLayoutVars>
      </dgm:prSet>
      <dgm:spPr/>
    </dgm:pt>
    <dgm:pt modelId="{A511C2FD-AE5C-48E5-AE40-D36B9BA585F7}" type="pres">
      <dgm:prSet presAssocID="{86BEE9B4-B831-44F6-99AA-6DAAA407BF6C}" presName="childText" presStyleLbl="revTx" presStyleIdx="3" presStyleCnt="5">
        <dgm:presLayoutVars>
          <dgm:bulletEnabled val="1"/>
        </dgm:presLayoutVars>
      </dgm:prSet>
      <dgm:spPr/>
    </dgm:pt>
    <dgm:pt modelId="{4F5F63BF-02AF-46D9-A55E-C5AE3955043F}" type="pres">
      <dgm:prSet presAssocID="{84F5DB04-016A-44BE-AB3E-BE203EE6AFFD}" presName="parentText" presStyleLbl="node1" presStyleIdx="4" presStyleCnt="5">
        <dgm:presLayoutVars>
          <dgm:chMax val="0"/>
          <dgm:bulletEnabled val="1"/>
        </dgm:presLayoutVars>
      </dgm:prSet>
      <dgm:spPr/>
    </dgm:pt>
    <dgm:pt modelId="{76C3E0B2-22B7-4613-91A7-C8382523589C}" type="pres">
      <dgm:prSet presAssocID="{84F5DB04-016A-44BE-AB3E-BE203EE6AFFD}" presName="childText" presStyleLbl="revTx" presStyleIdx="4" presStyleCnt="5">
        <dgm:presLayoutVars>
          <dgm:bulletEnabled val="1"/>
        </dgm:presLayoutVars>
      </dgm:prSet>
      <dgm:spPr/>
    </dgm:pt>
  </dgm:ptLst>
  <dgm:cxnLst>
    <dgm:cxn modelId="{A9AEFC01-81F6-4DA8-AE4B-0525FA5BEAD9}" type="presOf" srcId="{83641FB4-00FD-4030-A0B3-92F5ABF04C06}" destId="{9B415580-D7F4-47EB-8CA3-A6DDC8B4AEAE}" srcOrd="0" destOrd="1" presId="urn:microsoft.com/office/officeart/2005/8/layout/vList2"/>
    <dgm:cxn modelId="{BB315117-7C41-4361-B570-0BCB29E81358}" type="presOf" srcId="{86BEE9B4-B831-44F6-99AA-6DAAA407BF6C}" destId="{11BABA53-6CCA-43A1-9626-09F0DDCAEED5}" srcOrd="0" destOrd="0" presId="urn:microsoft.com/office/officeart/2005/8/layout/vList2"/>
    <dgm:cxn modelId="{0A60FE3F-9BF7-4668-B15F-97D9A09AAAB6}" type="presOf" srcId="{9E969E2B-8D78-4B9C-926C-F021F4C2680D}" destId="{86C4A188-03BE-45DF-97DA-B61FC0D7E10C}" srcOrd="0" destOrd="0" presId="urn:microsoft.com/office/officeart/2005/8/layout/vList2"/>
    <dgm:cxn modelId="{1BC11C61-9EDF-497E-B1CC-4C361FAF48C9}" srcId="{9E969E2B-8D78-4B9C-926C-F021F4C2680D}" destId="{61E2CB9F-EACF-4605-8CD1-AC0C25979AD4}" srcOrd="0" destOrd="0" parTransId="{803384B3-4512-4140-8102-F02E562915BE}" sibTransId="{5A3EEA4A-58FE-49D0-9D7B-3A16D070D560}"/>
    <dgm:cxn modelId="{3B5C6243-FB02-4726-BC40-9B00A325CEB5}" srcId="{174465B4-CD02-4ACC-863A-5A060CCADD5A}" destId="{86BEE9B4-B831-44F6-99AA-6DAAA407BF6C}" srcOrd="3" destOrd="0" parTransId="{017742C9-189D-42F5-9241-44AF1738612E}" sibTransId="{DD7FCB99-1E8C-45BA-B89A-6A21FBF266B5}"/>
    <dgm:cxn modelId="{0FD00D47-C070-426C-A5E3-ECB4D2D3EAA0}" type="presOf" srcId="{84F5DB04-016A-44BE-AB3E-BE203EE6AFFD}" destId="{4F5F63BF-02AF-46D9-A55E-C5AE3955043F}" srcOrd="0" destOrd="0" presId="urn:microsoft.com/office/officeart/2005/8/layout/vList2"/>
    <dgm:cxn modelId="{F71F336C-0663-4C32-AFB3-4BE8785E534F}" type="presOf" srcId="{199D2458-7F68-4401-9144-A780BE451F36}" destId="{7CB777AC-8A58-4588-BAD4-63EAB49FD5B7}" srcOrd="0" destOrd="0" presId="urn:microsoft.com/office/officeart/2005/8/layout/vList2"/>
    <dgm:cxn modelId="{EFB39C72-690C-45CB-9622-EF7F2D27275F}" type="presOf" srcId="{BC589976-77FF-4409-8A16-6648211067CD}" destId="{7F5B6532-96D3-43FE-AD97-4B5703250B6E}" srcOrd="0" destOrd="0" presId="urn:microsoft.com/office/officeart/2005/8/layout/vList2"/>
    <dgm:cxn modelId="{08CADF58-69BA-4057-BA3B-4CB6D73192B7}" type="presOf" srcId="{61E2CB9F-EACF-4605-8CD1-AC0C25979AD4}" destId="{C385AC98-4600-47E4-AB67-08BC111EA88C}" srcOrd="0" destOrd="0" presId="urn:microsoft.com/office/officeart/2005/8/layout/vList2"/>
    <dgm:cxn modelId="{2454317B-421B-4AAF-B06C-CD5000D1A9EA}" srcId="{86BEE9B4-B831-44F6-99AA-6DAAA407BF6C}" destId="{64F5A93E-E5EA-4E51-894F-05D54561ADB3}" srcOrd="0" destOrd="0" parTransId="{F748BD23-FE5E-443E-90BD-D6B52C83EF93}" sibTransId="{85588E83-68FC-451B-B378-E0886D723D14}"/>
    <dgm:cxn modelId="{DB6C8F8E-C5D7-4844-9C2B-D6D657777143}" srcId="{174465B4-CD02-4ACC-863A-5A060CCADD5A}" destId="{84F5DB04-016A-44BE-AB3E-BE203EE6AFFD}" srcOrd="4" destOrd="0" parTransId="{317F85AD-85F7-4CEB-88F3-46474CBA77AC}" sibTransId="{7EF5960A-5745-4A1E-B8EA-2BD6790827AF}"/>
    <dgm:cxn modelId="{51701094-AFEC-43E6-AF98-78EB437E5E10}" srcId="{174465B4-CD02-4ACC-863A-5A060CCADD5A}" destId="{A59CFCCC-B217-4BE6-98E5-6FE2A27EAD64}" srcOrd="1" destOrd="0" parTransId="{40A31605-8678-4E85-B612-EC9F53A34022}" sibTransId="{114A935C-5A82-4B05-BAFC-2A4183A53A9B}"/>
    <dgm:cxn modelId="{ECBAF596-40B3-4BFA-9B2A-371BC30FB45C}" srcId="{BC589976-77FF-4409-8A16-6648211067CD}" destId="{4BA5AAD1-9517-4613-908B-18FB933252CE}" srcOrd="0" destOrd="0" parTransId="{4C121007-3D7D-4E0B-B97A-0D9D438669B0}" sibTransId="{9702BDA8-476B-471F-A05E-66EB310F4AED}"/>
    <dgm:cxn modelId="{EB22EAA4-C8CE-438F-9000-12FF207B9F29}" srcId="{84F5DB04-016A-44BE-AB3E-BE203EE6AFFD}" destId="{48722CA3-74D1-4AD7-9B32-ADACD94DD702}" srcOrd="0" destOrd="0" parTransId="{88B28C79-B323-4FA8-A04D-AD67E94ADAC8}" sibTransId="{8A03EEF7-DC29-4552-9054-31944ABEE50F}"/>
    <dgm:cxn modelId="{89DF47AC-CA5E-4273-B949-AD4CFADC9875}" srcId="{174465B4-CD02-4ACC-863A-5A060CCADD5A}" destId="{BC589976-77FF-4409-8A16-6648211067CD}" srcOrd="0" destOrd="0" parTransId="{8A980185-BD8E-4613-8AA8-EE5B96E021B5}" sibTransId="{3E648CB3-5068-4965-9466-F39CDAD5E9C3}"/>
    <dgm:cxn modelId="{E7EAE5B2-516C-4CE9-A601-058D402FDB0E}" type="presOf" srcId="{64F5A93E-E5EA-4E51-894F-05D54561ADB3}" destId="{A511C2FD-AE5C-48E5-AE40-D36B9BA585F7}" srcOrd="0" destOrd="0" presId="urn:microsoft.com/office/officeart/2005/8/layout/vList2"/>
    <dgm:cxn modelId="{E539A0BF-6AAE-4539-810C-BA4EE83A866A}" type="presOf" srcId="{174465B4-CD02-4ACC-863A-5A060CCADD5A}" destId="{53671E86-CF4E-4171-BC6C-3EEECCF71CA5}" srcOrd="0" destOrd="0" presId="urn:microsoft.com/office/officeart/2005/8/layout/vList2"/>
    <dgm:cxn modelId="{7C4A3EC4-84D8-494B-A914-21920D2AFA07}" srcId="{A59CFCCC-B217-4BE6-98E5-6FE2A27EAD64}" destId="{199D2458-7F68-4401-9144-A780BE451F36}" srcOrd="0" destOrd="0" parTransId="{F12018D4-9E77-4FBF-A00F-ED81D7982616}" sibTransId="{799CEC03-6ACB-48EA-AE67-6A09ECC8EBEE}"/>
    <dgm:cxn modelId="{1D1D0ADF-F12B-4C79-9402-C38758744E38}" srcId="{BC589976-77FF-4409-8A16-6648211067CD}" destId="{83641FB4-00FD-4030-A0B3-92F5ABF04C06}" srcOrd="1" destOrd="0" parTransId="{4B35E27F-FB41-450F-A329-D53C9A768E7E}" sibTransId="{337CEBB7-3FF2-4591-8EB1-77FE61CDDBF8}"/>
    <dgm:cxn modelId="{9214CBE1-AC41-4DBC-8D50-C06192F2069D}" srcId="{174465B4-CD02-4ACC-863A-5A060CCADD5A}" destId="{9E969E2B-8D78-4B9C-926C-F021F4C2680D}" srcOrd="2" destOrd="0" parTransId="{D8AC301C-BE68-43B9-BF03-C384FAAAA7CE}" sibTransId="{01C71107-5F75-42E9-907A-7FA9F31BFE14}"/>
    <dgm:cxn modelId="{34FC48F9-B89C-456C-A5E3-D3F44778001B}" type="presOf" srcId="{4BA5AAD1-9517-4613-908B-18FB933252CE}" destId="{9B415580-D7F4-47EB-8CA3-A6DDC8B4AEAE}" srcOrd="0" destOrd="0" presId="urn:microsoft.com/office/officeart/2005/8/layout/vList2"/>
    <dgm:cxn modelId="{D78D9EFC-1005-47E0-A441-EAFA6E7F3E54}" type="presOf" srcId="{48722CA3-74D1-4AD7-9B32-ADACD94DD702}" destId="{76C3E0B2-22B7-4613-91A7-C8382523589C}" srcOrd="0" destOrd="0" presId="urn:microsoft.com/office/officeart/2005/8/layout/vList2"/>
    <dgm:cxn modelId="{97FAEBFD-F2CD-4808-B1EC-737B85DDF6AF}" type="presOf" srcId="{A59CFCCC-B217-4BE6-98E5-6FE2A27EAD64}" destId="{9582F37D-5CF4-4648-AD67-7EDE316FF728}" srcOrd="0" destOrd="0" presId="urn:microsoft.com/office/officeart/2005/8/layout/vList2"/>
    <dgm:cxn modelId="{01A2B452-C179-4B6A-AB01-6D4F7854438A}" type="presParOf" srcId="{53671E86-CF4E-4171-BC6C-3EEECCF71CA5}" destId="{7F5B6532-96D3-43FE-AD97-4B5703250B6E}" srcOrd="0" destOrd="0" presId="urn:microsoft.com/office/officeart/2005/8/layout/vList2"/>
    <dgm:cxn modelId="{77EFF08A-7581-4EC7-8943-AFC334EF4C38}" type="presParOf" srcId="{53671E86-CF4E-4171-BC6C-3EEECCF71CA5}" destId="{9B415580-D7F4-47EB-8CA3-A6DDC8B4AEAE}" srcOrd="1" destOrd="0" presId="urn:microsoft.com/office/officeart/2005/8/layout/vList2"/>
    <dgm:cxn modelId="{E92FB37F-301F-4BE4-BBD3-3029525F9641}" type="presParOf" srcId="{53671E86-CF4E-4171-BC6C-3EEECCF71CA5}" destId="{9582F37D-5CF4-4648-AD67-7EDE316FF728}" srcOrd="2" destOrd="0" presId="urn:microsoft.com/office/officeart/2005/8/layout/vList2"/>
    <dgm:cxn modelId="{3BD42835-5B87-4FBE-AC9F-13428C6FD787}" type="presParOf" srcId="{53671E86-CF4E-4171-BC6C-3EEECCF71CA5}" destId="{7CB777AC-8A58-4588-BAD4-63EAB49FD5B7}" srcOrd="3" destOrd="0" presId="urn:microsoft.com/office/officeart/2005/8/layout/vList2"/>
    <dgm:cxn modelId="{450277F3-9715-4370-9145-9637C6319CA1}" type="presParOf" srcId="{53671E86-CF4E-4171-BC6C-3EEECCF71CA5}" destId="{86C4A188-03BE-45DF-97DA-B61FC0D7E10C}" srcOrd="4" destOrd="0" presId="urn:microsoft.com/office/officeart/2005/8/layout/vList2"/>
    <dgm:cxn modelId="{131468A1-C311-43EB-982A-392113414391}" type="presParOf" srcId="{53671E86-CF4E-4171-BC6C-3EEECCF71CA5}" destId="{C385AC98-4600-47E4-AB67-08BC111EA88C}" srcOrd="5" destOrd="0" presId="urn:microsoft.com/office/officeart/2005/8/layout/vList2"/>
    <dgm:cxn modelId="{C1282690-2D55-4657-B958-B94E9445FC7D}" type="presParOf" srcId="{53671E86-CF4E-4171-BC6C-3EEECCF71CA5}" destId="{11BABA53-6CCA-43A1-9626-09F0DDCAEED5}" srcOrd="6" destOrd="0" presId="urn:microsoft.com/office/officeart/2005/8/layout/vList2"/>
    <dgm:cxn modelId="{95D3CD7F-0279-4637-AA34-ED95057096F4}" type="presParOf" srcId="{53671E86-CF4E-4171-BC6C-3EEECCF71CA5}" destId="{A511C2FD-AE5C-48E5-AE40-D36B9BA585F7}" srcOrd="7" destOrd="0" presId="urn:microsoft.com/office/officeart/2005/8/layout/vList2"/>
    <dgm:cxn modelId="{0E9D7893-2585-4BD5-9F4A-8941CF5FA604}" type="presParOf" srcId="{53671E86-CF4E-4171-BC6C-3EEECCF71CA5}" destId="{4F5F63BF-02AF-46D9-A55E-C5AE3955043F}" srcOrd="8" destOrd="0" presId="urn:microsoft.com/office/officeart/2005/8/layout/vList2"/>
    <dgm:cxn modelId="{7252BF6A-AF25-4369-A159-E74473116664}" type="presParOf" srcId="{53671E86-CF4E-4171-BC6C-3EEECCF71CA5}" destId="{76C3E0B2-22B7-4613-91A7-C8382523589C}"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B6532-96D3-43FE-AD97-4B5703250B6E}">
      <dsp:nvSpPr>
        <dsp:cNvPr id="0" name=""/>
        <dsp:cNvSpPr/>
      </dsp:nvSpPr>
      <dsp:spPr>
        <a:xfrm>
          <a:off x="0" y="473652"/>
          <a:ext cx="6513603" cy="5276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Narativ – narativní a kolaborativní praxe</a:t>
          </a:r>
          <a:endParaRPr lang="en-US" sz="2200" kern="1200"/>
        </a:p>
      </dsp:txBody>
      <dsp:txXfrm>
        <a:off x="25759" y="499411"/>
        <a:ext cx="6462085" cy="476152"/>
      </dsp:txXfrm>
    </dsp:sp>
    <dsp:sp modelId="{9B415580-D7F4-47EB-8CA3-A6DDC8B4AEAE}">
      <dsp:nvSpPr>
        <dsp:cNvPr id="0" name=""/>
        <dsp:cNvSpPr/>
      </dsp:nvSpPr>
      <dsp:spPr>
        <a:xfrm>
          <a:off x="0" y="1001323"/>
          <a:ext cx="6513603"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cs-CZ" sz="1700" kern="1200"/>
            <a:t>Video ukázka z workshopu: </a:t>
          </a:r>
          <a:r>
            <a:rPr lang="cs-CZ" sz="1700" kern="1200">
              <a:hlinkClick xmlns:r="http://schemas.openxmlformats.org/officeDocument/2006/relationships" r:id="rId1"/>
            </a:rPr>
            <a:t>https://www.youtube.com/watch?v=Bn_5p83WK5Q</a:t>
          </a:r>
          <a:endParaRPr lang="en-US" sz="1700" kern="1200"/>
        </a:p>
        <a:p>
          <a:pPr marL="171450" lvl="1" indent="-171450" algn="l" defTabSz="755650">
            <a:lnSpc>
              <a:spcPct val="90000"/>
            </a:lnSpc>
            <a:spcBef>
              <a:spcPct val="0"/>
            </a:spcBef>
            <a:spcAft>
              <a:spcPct val="20000"/>
            </a:spcAft>
            <a:buChar char="•"/>
          </a:pPr>
          <a:r>
            <a:rPr lang="cs-CZ" sz="1700" kern="1200">
              <a:hlinkClick xmlns:r="http://schemas.openxmlformats.org/officeDocument/2006/relationships" r:id="rId2"/>
            </a:rPr>
            <a:t>http://www.narativ.cz/en</a:t>
          </a:r>
          <a:endParaRPr lang="en-US" sz="1700" kern="1200"/>
        </a:p>
      </dsp:txBody>
      <dsp:txXfrm>
        <a:off x="0" y="1001323"/>
        <a:ext cx="6513603" cy="842490"/>
      </dsp:txXfrm>
    </dsp:sp>
    <dsp:sp modelId="{9582F37D-5CF4-4648-AD67-7EDE316FF728}">
      <dsp:nvSpPr>
        <dsp:cNvPr id="0" name=""/>
        <dsp:cNvSpPr/>
      </dsp:nvSpPr>
      <dsp:spPr>
        <a:xfrm>
          <a:off x="0" y="1843813"/>
          <a:ext cx="6513603" cy="52767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ISZ-Management centrum – systemická terapie, výcviky</a:t>
          </a:r>
          <a:endParaRPr lang="en-US" sz="2200" kern="1200"/>
        </a:p>
      </dsp:txBody>
      <dsp:txXfrm>
        <a:off x="25759" y="1869572"/>
        <a:ext cx="6462085" cy="476152"/>
      </dsp:txXfrm>
    </dsp:sp>
    <dsp:sp modelId="{7CB777AC-8A58-4588-BAD4-63EAB49FD5B7}">
      <dsp:nvSpPr>
        <dsp:cNvPr id="0" name=""/>
        <dsp:cNvSpPr/>
      </dsp:nvSpPr>
      <dsp:spPr>
        <a:xfrm>
          <a:off x="0" y="2371483"/>
          <a:ext cx="651360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cs-CZ" sz="1700" kern="1200">
              <a:hlinkClick xmlns:r="http://schemas.openxmlformats.org/officeDocument/2006/relationships" r:id="rId3"/>
            </a:rPr>
            <a:t>https://isz-mc.cz/st/</a:t>
          </a:r>
          <a:endParaRPr lang="en-US" sz="1700" kern="1200"/>
        </a:p>
      </dsp:txBody>
      <dsp:txXfrm>
        <a:off x="0" y="2371483"/>
        <a:ext cx="6513603" cy="364320"/>
      </dsp:txXfrm>
    </dsp:sp>
    <dsp:sp modelId="{86C4A188-03BE-45DF-97DA-B61FC0D7E10C}">
      <dsp:nvSpPr>
        <dsp:cNvPr id="0" name=""/>
        <dsp:cNvSpPr/>
      </dsp:nvSpPr>
      <dsp:spPr>
        <a:xfrm>
          <a:off x="0" y="2735803"/>
          <a:ext cx="6513603" cy="5276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Gaudia – systemická terapie, výcviky</a:t>
          </a:r>
          <a:endParaRPr lang="en-US" sz="2200" kern="1200"/>
        </a:p>
      </dsp:txBody>
      <dsp:txXfrm>
        <a:off x="25759" y="2761562"/>
        <a:ext cx="6462085" cy="476152"/>
      </dsp:txXfrm>
    </dsp:sp>
    <dsp:sp modelId="{C385AC98-4600-47E4-AB67-08BC111EA88C}">
      <dsp:nvSpPr>
        <dsp:cNvPr id="0" name=""/>
        <dsp:cNvSpPr/>
      </dsp:nvSpPr>
      <dsp:spPr>
        <a:xfrm>
          <a:off x="0" y="3263473"/>
          <a:ext cx="651360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cs-CZ" sz="1700" kern="1200">
              <a:hlinkClick xmlns:r="http://schemas.openxmlformats.org/officeDocument/2006/relationships" r:id="rId4"/>
            </a:rPr>
            <a:t>http://www.gaudia.cz/cz/</a:t>
          </a:r>
          <a:endParaRPr lang="en-US" sz="1700" kern="1200"/>
        </a:p>
      </dsp:txBody>
      <dsp:txXfrm>
        <a:off x="0" y="3263473"/>
        <a:ext cx="6513603" cy="364320"/>
      </dsp:txXfrm>
    </dsp:sp>
    <dsp:sp modelId="{11BABA53-6CCA-43A1-9626-09F0DDCAEED5}">
      <dsp:nvSpPr>
        <dsp:cNvPr id="0" name=""/>
        <dsp:cNvSpPr/>
      </dsp:nvSpPr>
      <dsp:spPr>
        <a:xfrm>
          <a:off x="0" y="3627793"/>
          <a:ext cx="6513603" cy="52767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Institut rodinné terapie – výcviky, terapie</a:t>
          </a:r>
          <a:endParaRPr lang="en-US" sz="2200" kern="1200"/>
        </a:p>
      </dsp:txBody>
      <dsp:txXfrm>
        <a:off x="25759" y="3653552"/>
        <a:ext cx="6462085" cy="476152"/>
      </dsp:txXfrm>
    </dsp:sp>
    <dsp:sp modelId="{A511C2FD-AE5C-48E5-AE40-D36B9BA585F7}">
      <dsp:nvSpPr>
        <dsp:cNvPr id="0" name=""/>
        <dsp:cNvSpPr/>
      </dsp:nvSpPr>
      <dsp:spPr>
        <a:xfrm>
          <a:off x="0" y="4155463"/>
          <a:ext cx="651360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cs-CZ" sz="1700" kern="1200">
              <a:hlinkClick xmlns:r="http://schemas.openxmlformats.org/officeDocument/2006/relationships" r:id="rId5"/>
            </a:rPr>
            <a:t>http://www.rodinnaterapie.cz/</a:t>
          </a:r>
          <a:endParaRPr lang="en-US" sz="1700" kern="1200"/>
        </a:p>
      </dsp:txBody>
      <dsp:txXfrm>
        <a:off x="0" y="4155463"/>
        <a:ext cx="6513603" cy="364320"/>
      </dsp:txXfrm>
    </dsp:sp>
    <dsp:sp modelId="{4F5F63BF-02AF-46D9-A55E-C5AE3955043F}">
      <dsp:nvSpPr>
        <dsp:cNvPr id="0" name=""/>
        <dsp:cNvSpPr/>
      </dsp:nvSpPr>
      <dsp:spPr>
        <a:xfrm>
          <a:off x="0" y="4519783"/>
          <a:ext cx="6513603" cy="5276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t>Systemická fabrika – koučování, podpora škol</a:t>
          </a:r>
          <a:endParaRPr lang="en-US" sz="2200" kern="1200"/>
        </a:p>
      </dsp:txBody>
      <dsp:txXfrm>
        <a:off x="25759" y="4545542"/>
        <a:ext cx="6462085" cy="476152"/>
      </dsp:txXfrm>
    </dsp:sp>
    <dsp:sp modelId="{76C3E0B2-22B7-4613-91A7-C8382523589C}">
      <dsp:nvSpPr>
        <dsp:cNvPr id="0" name=""/>
        <dsp:cNvSpPr/>
      </dsp:nvSpPr>
      <dsp:spPr>
        <a:xfrm>
          <a:off x="0" y="5047453"/>
          <a:ext cx="651360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cs-CZ" sz="1700" kern="1200">
              <a:hlinkClick xmlns:r="http://schemas.openxmlformats.org/officeDocument/2006/relationships" r:id="rId6"/>
            </a:rPr>
            <a:t>https://www.systemickafabrika.cz/</a:t>
          </a:r>
          <a:endParaRPr lang="en-US" sz="1700" kern="1200"/>
        </a:p>
      </dsp:txBody>
      <dsp:txXfrm>
        <a:off x="0" y="5047453"/>
        <a:ext cx="6513603" cy="364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20FA8-7BBF-41EF-A48B-A7A9DD86056D}" type="datetimeFigureOut">
              <a:rPr lang="cs-CZ" smtClean="0"/>
              <a:t>05.05.2020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8675C-EB7B-4D83-BAC6-F672C7FFCCF3}" type="slidenum">
              <a:rPr lang="cs-CZ" smtClean="0"/>
              <a:t>‹#›</a:t>
            </a:fld>
            <a:endParaRPr lang="cs-CZ"/>
          </a:p>
        </p:txBody>
      </p:sp>
    </p:spTree>
    <p:extLst>
      <p:ext uri="{BB962C8B-B14F-4D97-AF65-F5344CB8AC3E}">
        <p14:creationId xmlns:p14="http://schemas.microsoft.com/office/powerpoint/2010/main" val="3505104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Dále má i příklad cirkulárního dotazování:</a:t>
            </a:r>
          </a:p>
          <a:p>
            <a:r>
              <a:rPr lang="cs-CZ" dirty="0" err="1"/>
              <a:t>Nede</a:t>
            </a:r>
            <a:r>
              <a:rPr lang="cs-CZ" dirty="0"/>
              <a:t> o lineární dotaz (proč, kauzalita, stejná </a:t>
            </a:r>
            <a:r>
              <a:rPr lang="cs-CZ" dirty="0" err="1"/>
              <a:t>odpověd</a:t>
            </a:r>
            <a:r>
              <a:rPr lang="cs-CZ" dirty="0"/>
              <a:t> jako všem ostatním), ale o ROZDÍL, VZTAHY A PERSPEKTIVY</a:t>
            </a:r>
          </a:p>
        </p:txBody>
      </p:sp>
      <p:sp>
        <p:nvSpPr>
          <p:cNvPr id="4" name="Zástupný symbol pro číslo snímku 3"/>
          <p:cNvSpPr>
            <a:spLocks noGrp="1"/>
          </p:cNvSpPr>
          <p:nvPr>
            <p:ph type="sldNum" sz="quarter" idx="5"/>
          </p:nvPr>
        </p:nvSpPr>
        <p:spPr/>
        <p:txBody>
          <a:bodyPr/>
          <a:lstStyle/>
          <a:p>
            <a:fld id="{55D8675C-EB7B-4D83-BAC6-F672C7FFCCF3}" type="slidenum">
              <a:rPr lang="cs-CZ" smtClean="0"/>
              <a:t>6</a:t>
            </a:fld>
            <a:endParaRPr lang="cs-CZ"/>
          </a:p>
        </p:txBody>
      </p:sp>
    </p:spTree>
    <p:extLst>
      <p:ext uri="{BB962C8B-B14F-4D97-AF65-F5344CB8AC3E}">
        <p14:creationId xmlns:p14="http://schemas.microsoft.com/office/powerpoint/2010/main" val="4258181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5D8675C-EB7B-4D83-BAC6-F672C7FFCCF3}" type="slidenum">
              <a:rPr lang="cs-CZ" smtClean="0"/>
              <a:t>7</a:t>
            </a:fld>
            <a:endParaRPr lang="cs-CZ"/>
          </a:p>
        </p:txBody>
      </p:sp>
    </p:spTree>
    <p:extLst>
      <p:ext uri="{BB962C8B-B14F-4D97-AF65-F5344CB8AC3E}">
        <p14:creationId xmlns:p14="http://schemas.microsoft.com/office/powerpoint/2010/main" val="1348385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5D8675C-EB7B-4D83-BAC6-F672C7FFCCF3}" type="slidenum">
              <a:rPr lang="cs-CZ" smtClean="0"/>
              <a:t>9</a:t>
            </a:fld>
            <a:endParaRPr lang="cs-CZ"/>
          </a:p>
        </p:txBody>
      </p:sp>
    </p:spTree>
    <p:extLst>
      <p:ext uri="{BB962C8B-B14F-4D97-AF65-F5344CB8AC3E}">
        <p14:creationId xmlns:p14="http://schemas.microsoft.com/office/powerpoint/2010/main" val="13770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665492-F249-4156-9DF6-7A4287C346B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50E95E1-4D21-40B3-8AFD-892E33602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0E99FD3-5AA0-43CE-A321-9C8FBFE3F46C}"/>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5" name="Zástupný symbol pro zápatí 4">
            <a:extLst>
              <a:ext uri="{FF2B5EF4-FFF2-40B4-BE49-F238E27FC236}">
                <a16:creationId xmlns:a16="http://schemas.microsoft.com/office/drawing/2014/main" id="{7C6F8D31-1D74-4095-94E1-19BE6785D26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D7D591C-C3C6-4BAD-BBD3-1D3A0702D396}"/>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298614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4B3B2C-514E-44A9-B4AA-8047318D70DA}"/>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4F43241-D6FC-4624-AEF7-2949A754D0B4}"/>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3EAACAF-045F-4E5F-8824-08B175C25F1B}"/>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5" name="Zástupný symbol pro zápatí 4">
            <a:extLst>
              <a:ext uri="{FF2B5EF4-FFF2-40B4-BE49-F238E27FC236}">
                <a16:creationId xmlns:a16="http://schemas.microsoft.com/office/drawing/2014/main" id="{148D482D-4044-49DD-9064-44C2F69F269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B1B12B-5BE8-4EA7-8218-31C54D70B9C7}"/>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60663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6B6A410-553B-49CA-ADF9-BBF2D79FD38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CE8BDDC-0B58-4928-AE54-16B82DFB15F4}"/>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B8236EA-A295-4B8D-AB58-3928BE0C4060}"/>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5" name="Zástupný symbol pro zápatí 4">
            <a:extLst>
              <a:ext uri="{FF2B5EF4-FFF2-40B4-BE49-F238E27FC236}">
                <a16:creationId xmlns:a16="http://schemas.microsoft.com/office/drawing/2014/main" id="{6A4A33AD-F427-45EF-B085-D103606EFDD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F0A671F-5E25-4056-82A8-7BECFD6CD7B9}"/>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43710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DE7083-8B78-40B1-8D3F-E364009B8A79}"/>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9778A6D-1C25-412B-92D0-12F166589237}"/>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B4C26DE-ED22-45BA-A05D-4E5A18426A44}"/>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5" name="Zástupný symbol pro zápatí 4">
            <a:extLst>
              <a:ext uri="{FF2B5EF4-FFF2-40B4-BE49-F238E27FC236}">
                <a16:creationId xmlns:a16="http://schemas.microsoft.com/office/drawing/2014/main" id="{53E696B6-7545-40F9-A40E-08DA769A7BE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FFE889E-2035-43A2-8365-5C9ED3A7B4D5}"/>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226932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505B90-711F-42E5-942E-1AD05A0C75B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DB46477A-6591-4C96-96B9-FA42ED955A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C63BA024-AFB0-4EC0-95F3-230FBE5761DC}"/>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5" name="Zástupný symbol pro zápatí 4">
            <a:extLst>
              <a:ext uri="{FF2B5EF4-FFF2-40B4-BE49-F238E27FC236}">
                <a16:creationId xmlns:a16="http://schemas.microsoft.com/office/drawing/2014/main" id="{622ED532-3CE2-4199-B9B9-8BA117D9F1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B6CF0FF-8AD3-4AA3-AA43-50ED2A9854FB}"/>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357058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3D07B2-977E-4443-91C1-E5BC43592ACE}"/>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2A074E2-2D1C-4BB3-9993-71B0C7C58FAD}"/>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F40B46F1-58B1-4DAE-BB1B-882C12F86416}"/>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DDBB048-681F-4C14-8BFA-9769C046BDEB}"/>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6" name="Zástupný symbol pro zápatí 5">
            <a:extLst>
              <a:ext uri="{FF2B5EF4-FFF2-40B4-BE49-F238E27FC236}">
                <a16:creationId xmlns:a16="http://schemas.microsoft.com/office/drawing/2014/main" id="{228A4C24-FAC5-4F60-96E5-46809C5BB67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415DF60-9EA0-4A37-95AF-3A32AFFE7BB0}"/>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72613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AAA6F8-92EB-4300-B98A-ACE8DB553EA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A634D1A3-9A66-4D4B-AE29-7592F3721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460FFD23-FCF8-4270-A6E1-BFE65B970ECF}"/>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179C2C93-98F9-4985-AAFA-4E98F39007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A709B4B4-F22F-49CF-A941-7112AEBDFF3F}"/>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4B688B3-A27D-49D0-8A74-56E272CF57E3}"/>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8" name="Zástupný symbol pro zápatí 7">
            <a:extLst>
              <a:ext uri="{FF2B5EF4-FFF2-40B4-BE49-F238E27FC236}">
                <a16:creationId xmlns:a16="http://schemas.microsoft.com/office/drawing/2014/main" id="{690BBF2B-6D0A-4895-804E-68C400D1157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F31A388-1882-4926-ACA8-7686474AC947}"/>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106495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0BE882-5916-486F-BA8F-9AAB7444A0E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4D90883-26C2-40FB-8429-8291DE19B1CB}"/>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4" name="Zástupný symbol pro zápatí 3">
            <a:extLst>
              <a:ext uri="{FF2B5EF4-FFF2-40B4-BE49-F238E27FC236}">
                <a16:creationId xmlns:a16="http://schemas.microsoft.com/office/drawing/2014/main" id="{155EDAE9-BF86-4607-BB02-E002BBDD920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399C665-EF10-4E83-9C00-5759D0D040D9}"/>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2979527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FABA30B-2C38-40B6-84B4-48F6D3DDF358}"/>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3" name="Zástupný symbol pro zápatí 2">
            <a:extLst>
              <a:ext uri="{FF2B5EF4-FFF2-40B4-BE49-F238E27FC236}">
                <a16:creationId xmlns:a16="http://schemas.microsoft.com/office/drawing/2014/main" id="{7A288FB6-2E8E-47AD-9B0C-FF027A7D0CD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AA7494D-9E42-44FA-97B3-64E3A7D57771}"/>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100033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24CD6E-86ED-4B04-8FFD-B35D822CAD3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71044D4D-6DCD-4746-AC98-EDDB4310D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A7073CC5-5BCF-4280-A65E-7286A1670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7D3C4CBD-1F17-4621-A149-1D6C45A608E3}"/>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6" name="Zástupný symbol pro zápatí 5">
            <a:extLst>
              <a:ext uri="{FF2B5EF4-FFF2-40B4-BE49-F238E27FC236}">
                <a16:creationId xmlns:a16="http://schemas.microsoft.com/office/drawing/2014/main" id="{64FD1C3D-974C-4F75-9BBA-E497F3965E1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7633275-13FB-4A1E-9A30-6C4C3D80AD7F}"/>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34831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6EC139-70EE-443B-AC7A-5031CB425A6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06F61E66-2126-4749-BD23-8A6695937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6B44E97C-D3CF-4312-92C2-0385EA9B0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95B68368-403F-442C-973B-7B80C4582D38}"/>
              </a:ext>
            </a:extLst>
          </p:cNvPr>
          <p:cNvSpPr>
            <a:spLocks noGrp="1"/>
          </p:cNvSpPr>
          <p:nvPr>
            <p:ph type="dt" sz="half" idx="10"/>
          </p:nvPr>
        </p:nvSpPr>
        <p:spPr/>
        <p:txBody>
          <a:bodyPr/>
          <a:lstStyle/>
          <a:p>
            <a:fld id="{322F7F7B-8F17-4916-B1DE-11848A422D3A}" type="datetimeFigureOut">
              <a:rPr lang="cs-CZ" smtClean="0"/>
              <a:t>05.05.2020</a:t>
            </a:fld>
            <a:endParaRPr lang="cs-CZ"/>
          </a:p>
        </p:txBody>
      </p:sp>
      <p:sp>
        <p:nvSpPr>
          <p:cNvPr id="6" name="Zástupný symbol pro zápatí 5">
            <a:extLst>
              <a:ext uri="{FF2B5EF4-FFF2-40B4-BE49-F238E27FC236}">
                <a16:creationId xmlns:a16="http://schemas.microsoft.com/office/drawing/2014/main" id="{D5E2FD89-7652-4E1D-9F73-800BEF3A159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1711A12-7C54-4FBD-8B6D-0FFC6194CA6B}"/>
              </a:ext>
            </a:extLst>
          </p:cNvPr>
          <p:cNvSpPr>
            <a:spLocks noGrp="1"/>
          </p:cNvSpPr>
          <p:nvPr>
            <p:ph type="sldNum" sz="quarter" idx="12"/>
          </p:nvPr>
        </p:nvSpPr>
        <p:spPr/>
        <p:txBody>
          <a:bodyPr/>
          <a:lstStyle/>
          <a:p>
            <a:fld id="{EDEEB41E-13CB-4D6A-AE36-3714C25544DB}" type="slidenum">
              <a:rPr lang="cs-CZ" smtClean="0"/>
              <a:t>‹#›</a:t>
            </a:fld>
            <a:endParaRPr lang="cs-CZ"/>
          </a:p>
        </p:txBody>
      </p:sp>
    </p:spTree>
    <p:extLst>
      <p:ext uri="{BB962C8B-B14F-4D97-AF65-F5344CB8AC3E}">
        <p14:creationId xmlns:p14="http://schemas.microsoft.com/office/powerpoint/2010/main" val="415254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AA61957-F141-41EA-8275-D2888307B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3D059620-2BF5-412B-9ADA-FE3CE38DA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4793EC6-A19B-4514-83B5-488362E58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F7F7B-8F17-4916-B1DE-11848A422D3A}" type="datetimeFigureOut">
              <a:rPr lang="cs-CZ" smtClean="0"/>
              <a:t>05.05.2020</a:t>
            </a:fld>
            <a:endParaRPr lang="cs-CZ"/>
          </a:p>
        </p:txBody>
      </p:sp>
      <p:sp>
        <p:nvSpPr>
          <p:cNvPr id="5" name="Zástupný symbol pro zápatí 4">
            <a:extLst>
              <a:ext uri="{FF2B5EF4-FFF2-40B4-BE49-F238E27FC236}">
                <a16:creationId xmlns:a16="http://schemas.microsoft.com/office/drawing/2014/main" id="{9BE37D48-8BEC-4BA1-AD44-2A891C7DF8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C701DE1-F9DD-4D41-93BC-F2D08CEAC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EB41E-13CB-4D6A-AE36-3714C25544DB}" type="slidenum">
              <a:rPr lang="cs-CZ" smtClean="0"/>
              <a:t>‹#›</a:t>
            </a:fld>
            <a:endParaRPr lang="cs-CZ"/>
          </a:p>
        </p:txBody>
      </p:sp>
    </p:spTree>
    <p:extLst>
      <p:ext uri="{BB962C8B-B14F-4D97-AF65-F5344CB8AC3E}">
        <p14:creationId xmlns:p14="http://schemas.microsoft.com/office/powerpoint/2010/main" val="1397635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www.slideshare.net/lobsinger/questioning-intentions-presenta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hyperlink" Target="https://www.youtube.com/watch?v=1vtWQD6gCGc"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3F91679-92DD-4202-8CFA-4839C8F8C736}"/>
              </a:ext>
            </a:extLst>
          </p:cNvPr>
          <p:cNvSpPr>
            <a:spLocks noGrp="1"/>
          </p:cNvSpPr>
          <p:nvPr>
            <p:ph type="ctrTitle"/>
          </p:nvPr>
        </p:nvSpPr>
        <p:spPr>
          <a:xfrm>
            <a:off x="655320" y="2671010"/>
            <a:ext cx="5257803" cy="3120189"/>
          </a:xfrm>
        </p:spPr>
        <p:txBody>
          <a:bodyPr anchor="t">
            <a:normAutofit fontScale="90000"/>
          </a:bodyPr>
          <a:lstStyle/>
          <a:p>
            <a:pPr algn="l"/>
            <a:r>
              <a:rPr lang="cs-CZ" sz="4200" b="1" dirty="0"/>
              <a:t>Aplikovaná sociální psychologie</a:t>
            </a:r>
            <a:br>
              <a:rPr lang="cs-CZ" sz="4200" dirty="0"/>
            </a:br>
            <a:r>
              <a:rPr lang="cs-CZ" sz="4200" dirty="0"/>
              <a:t>Systemický přístup</a:t>
            </a:r>
            <a:r>
              <a:rPr lang="en-US" sz="4200" dirty="0"/>
              <a:t> – </a:t>
            </a:r>
            <a:r>
              <a:rPr lang="en-US" sz="4200" dirty="0" err="1"/>
              <a:t>inspirace</a:t>
            </a:r>
            <a:r>
              <a:rPr lang="en-US" sz="4200" dirty="0"/>
              <a:t> z </a:t>
            </a:r>
            <a:r>
              <a:rPr lang="en-US" sz="4200" dirty="0" err="1"/>
              <a:t>psychoterapie</a:t>
            </a:r>
            <a:r>
              <a:rPr lang="en-US" sz="4200" dirty="0"/>
              <a:t> pro </a:t>
            </a:r>
            <a:r>
              <a:rPr lang="cs-CZ" sz="4200" dirty="0"/>
              <a:t>školní praxi</a:t>
            </a:r>
            <a:br>
              <a:rPr lang="cs-CZ" sz="4200" dirty="0"/>
            </a:br>
            <a:endParaRPr lang="cs-CZ" sz="4200" dirty="0"/>
          </a:p>
        </p:txBody>
      </p:sp>
      <p:sp>
        <p:nvSpPr>
          <p:cNvPr id="3" name="Podnadpis 2">
            <a:extLst>
              <a:ext uri="{FF2B5EF4-FFF2-40B4-BE49-F238E27FC236}">
                <a16:creationId xmlns:a16="http://schemas.microsoft.com/office/drawing/2014/main" id="{63D70DF6-5AF7-4ECF-B632-8B876B608F38}"/>
              </a:ext>
            </a:extLst>
          </p:cNvPr>
          <p:cNvSpPr>
            <a:spLocks noGrp="1"/>
          </p:cNvSpPr>
          <p:nvPr>
            <p:ph type="subTitle" idx="1"/>
          </p:nvPr>
        </p:nvSpPr>
        <p:spPr>
          <a:xfrm>
            <a:off x="655320" y="330359"/>
            <a:ext cx="4758891" cy="1655762"/>
          </a:xfrm>
        </p:spPr>
        <p:txBody>
          <a:bodyPr anchor="b">
            <a:normAutofit/>
          </a:bodyPr>
          <a:lstStyle/>
          <a:p>
            <a:pPr algn="l"/>
            <a:endParaRPr lang="cs-CZ"/>
          </a:p>
        </p:txBody>
      </p:sp>
      <p:cxnSp>
        <p:nvCxnSpPr>
          <p:cNvPr id="34" name="Straight Arrow Connector 33">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Obrázek 4" descr="Obsah obrázku klipart&#10;&#10;Popis vygenerován s velmi vysokou mírou spolehlivosti">
            <a:extLst>
              <a:ext uri="{FF2B5EF4-FFF2-40B4-BE49-F238E27FC236}">
                <a16:creationId xmlns:a16="http://schemas.microsoft.com/office/drawing/2014/main" id="{52D28D3D-308D-43E6-8CC0-30E1F4CC0BE7}"/>
              </a:ext>
            </a:extLst>
          </p:cNvPr>
          <p:cNvPicPr>
            <a:picLocks noChangeAspect="1"/>
          </p:cNvPicPr>
          <p:nvPr/>
        </p:nvPicPr>
        <p:blipFill rotWithShape="1">
          <a:blip r:embed="rId4">
            <a:extLst>
              <a:ext uri="{28A0092B-C50C-407E-A947-70E740481C1C}">
                <a14:useLocalDpi xmlns:a14="http://schemas.microsoft.com/office/drawing/2010/main" val="0"/>
              </a:ext>
            </a:extLst>
          </a:blip>
          <a:srcRect l="19165" r="22926" b="1"/>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pic>
        <p:nvPicPr>
          <p:cNvPr id="4" name="Zvuk 3">
            <a:hlinkClick r:id="" action="ppaction://media"/>
            <a:extLst>
              <a:ext uri="{FF2B5EF4-FFF2-40B4-BE49-F238E27FC236}">
                <a16:creationId xmlns:a16="http://schemas.microsoft.com/office/drawing/2014/main" id="{C0F43927-C0E8-454C-8AE4-B971904C6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115253"/>
      </p:ext>
    </p:extLst>
  </p:cSld>
  <p:clrMapOvr>
    <a:masterClrMapping/>
  </p:clrMapOvr>
  <mc:AlternateContent xmlns:mc="http://schemas.openxmlformats.org/markup-compatibility/2006">
    <mc:Choice xmlns:p14="http://schemas.microsoft.com/office/powerpoint/2010/main" Requires="p14">
      <p:transition spd="slow" p14:dur="2000" advTm="83493"/>
    </mc:Choice>
    <mc:Fallback>
      <p:transition spd="slow" advTm="8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40F5833-A044-4523-B85B-4F5D4D10E61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Tipy v ČR</a:t>
            </a:r>
          </a:p>
        </p:txBody>
      </p:sp>
      <p:graphicFrame>
        <p:nvGraphicFramePr>
          <p:cNvPr id="13" name="Zástupný symbol pro obsah 2">
            <a:extLst>
              <a:ext uri="{FF2B5EF4-FFF2-40B4-BE49-F238E27FC236}">
                <a16:creationId xmlns:a16="http://schemas.microsoft.com/office/drawing/2014/main" id="{B1DAEF19-45FC-4A72-99C1-5E29310E5F36}"/>
              </a:ext>
            </a:extLst>
          </p:cNvPr>
          <p:cNvGraphicFramePr>
            <a:graphicFrameLocks noGrp="1"/>
          </p:cNvGraphicFramePr>
          <p:nvPr>
            <p:ph idx="1"/>
            <p:extLst>
              <p:ext uri="{D42A27DB-BD31-4B8C-83A1-F6EECF244321}">
                <p14:modId xmlns:p14="http://schemas.microsoft.com/office/powerpoint/2010/main" val="346192497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Zvuk 2">
            <a:hlinkClick r:id="" action="ppaction://media"/>
            <a:extLst>
              <a:ext uri="{FF2B5EF4-FFF2-40B4-BE49-F238E27FC236}">
                <a16:creationId xmlns:a16="http://schemas.microsoft.com/office/drawing/2014/main" id="{F94CEB79-A4A1-46C2-B759-68D2B9344A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7630818"/>
      </p:ext>
    </p:extLst>
  </p:cSld>
  <p:clrMapOvr>
    <a:masterClrMapping/>
  </p:clrMapOvr>
  <mc:AlternateContent xmlns:mc="http://schemas.openxmlformats.org/markup-compatibility/2006">
    <mc:Choice xmlns:p14="http://schemas.microsoft.com/office/powerpoint/2010/main" Requires="p14">
      <p:transition spd="slow" p14:dur="2000" advTm="35279"/>
    </mc:Choice>
    <mc:Fallback>
      <p:transition spd="slow" advTm="3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8">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171645D-902E-4B24-926F-A044800E707F}"/>
              </a:ext>
            </a:extLst>
          </p:cNvPr>
          <p:cNvSpPr>
            <a:spLocks noGrp="1"/>
          </p:cNvSpPr>
          <p:nvPr>
            <p:ph type="title"/>
          </p:nvPr>
        </p:nvSpPr>
        <p:spPr>
          <a:xfrm>
            <a:off x="640079" y="4526280"/>
            <a:ext cx="7410681" cy="1737360"/>
          </a:xfrm>
        </p:spPr>
        <p:txBody>
          <a:bodyPr>
            <a:normAutofit/>
          </a:bodyPr>
          <a:lstStyle/>
          <a:p>
            <a:r>
              <a:rPr lang="cs-CZ" sz="4800"/>
              <a:t>Zdroje</a:t>
            </a:r>
          </a:p>
        </p:txBody>
      </p:sp>
      <p:sp>
        <p:nvSpPr>
          <p:cNvPr id="3" name="Zástupný symbol pro obsah 2">
            <a:extLst>
              <a:ext uri="{FF2B5EF4-FFF2-40B4-BE49-F238E27FC236}">
                <a16:creationId xmlns:a16="http://schemas.microsoft.com/office/drawing/2014/main" id="{21CE51F9-ABD0-4E97-9D83-23B5DF239E8D}"/>
              </a:ext>
            </a:extLst>
          </p:cNvPr>
          <p:cNvSpPr>
            <a:spLocks noGrp="1"/>
          </p:cNvSpPr>
          <p:nvPr>
            <p:ph idx="1"/>
          </p:nvPr>
        </p:nvSpPr>
        <p:spPr>
          <a:xfrm>
            <a:off x="640080" y="595293"/>
            <a:ext cx="5676637" cy="3463951"/>
          </a:xfrm>
        </p:spPr>
        <p:txBody>
          <a:bodyPr anchor="ctr">
            <a:normAutofit/>
          </a:bodyPr>
          <a:lstStyle/>
          <a:p>
            <a:pPr marL="0" indent="0">
              <a:buNone/>
            </a:pPr>
            <a:r>
              <a:rPr lang="cs-CZ" sz="1800"/>
              <a:t>Von Schlippe, A., Schweitzer, J. (2001). Systemická terapie a poradenství. Brno, Cesta.</a:t>
            </a:r>
          </a:p>
          <a:p>
            <a:pPr marL="0" indent="0">
              <a:buNone/>
            </a:pPr>
            <a:r>
              <a:rPr lang="cs-CZ" sz="1800"/>
              <a:t>Gjuričová, Š., Kubička, J. (2009). Rodinná terapie. Systemické a narativní přístupy, 2. vydání. Praha, Grada. </a:t>
            </a:r>
          </a:p>
          <a:p>
            <a:pPr marL="0" indent="0">
              <a:buNone/>
            </a:pPr>
            <a:r>
              <a:rPr lang="cs-CZ" sz="1800"/>
              <a:t>Lobsinger, Ch. Questioning workshop, Online: </a:t>
            </a:r>
            <a:r>
              <a:rPr lang="cs-CZ" sz="1800">
                <a:hlinkClick r:id="rId4"/>
              </a:rPr>
              <a:t>https://www.slideshare.net/lobsinger/questioning-intentions-presentation</a:t>
            </a:r>
            <a:endParaRPr lang="cs-CZ" sz="1800"/>
          </a:p>
          <a:p>
            <a:pPr marL="0" indent="0">
              <a:buNone/>
            </a:pPr>
            <a:endParaRPr lang="cs-CZ" sz="1800"/>
          </a:p>
        </p:txBody>
      </p:sp>
      <p:sp>
        <p:nvSpPr>
          <p:cNvPr id="39" name="Freeform: Shape 30">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2">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34">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Zvuk 3">
            <a:hlinkClick r:id="" action="ppaction://media"/>
            <a:extLst>
              <a:ext uri="{FF2B5EF4-FFF2-40B4-BE49-F238E27FC236}">
                <a16:creationId xmlns:a16="http://schemas.microsoft.com/office/drawing/2014/main" id="{CA3A38F9-8C2B-46C2-A535-BE71B890DE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4746067"/>
      </p:ext>
    </p:extLst>
  </p:cSld>
  <p:clrMapOvr>
    <a:masterClrMapping/>
  </p:clrMapOvr>
  <mc:AlternateContent xmlns:mc="http://schemas.openxmlformats.org/markup-compatibility/2006">
    <mc:Choice xmlns:p14="http://schemas.microsoft.com/office/powerpoint/2010/main" Requires="p14">
      <p:transition spd="slow" p14:dur="2000" advTm="20037"/>
    </mc:Choice>
    <mc:Fallback>
      <p:transition spd="slow" advTm="2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28B6D-5FA9-4572-82AD-5DC0C6327947}"/>
              </a:ext>
            </a:extLst>
          </p:cNvPr>
          <p:cNvSpPr>
            <a:spLocks noGrp="1"/>
          </p:cNvSpPr>
          <p:nvPr>
            <p:ph type="title"/>
          </p:nvPr>
        </p:nvSpPr>
        <p:spPr>
          <a:xfrm>
            <a:off x="1136428" y="351183"/>
            <a:ext cx="7474172" cy="854162"/>
          </a:xfrm>
        </p:spPr>
        <p:txBody>
          <a:bodyPr>
            <a:normAutofit/>
          </a:bodyPr>
          <a:lstStyle/>
          <a:p>
            <a:r>
              <a:rPr lang="cs-CZ" dirty="0"/>
              <a:t>Co je to systemický přístup? </a:t>
            </a:r>
          </a:p>
        </p:txBody>
      </p:sp>
      <p:sp>
        <p:nvSpPr>
          <p:cNvPr id="3" name="Zástupný symbol pro obsah 2">
            <a:extLst>
              <a:ext uri="{FF2B5EF4-FFF2-40B4-BE49-F238E27FC236}">
                <a16:creationId xmlns:a16="http://schemas.microsoft.com/office/drawing/2014/main" id="{A8E7AC88-15F3-437D-A8E8-577572C9FF79}"/>
              </a:ext>
            </a:extLst>
          </p:cNvPr>
          <p:cNvSpPr>
            <a:spLocks noGrp="1"/>
          </p:cNvSpPr>
          <p:nvPr>
            <p:ph idx="1"/>
          </p:nvPr>
        </p:nvSpPr>
        <p:spPr>
          <a:xfrm>
            <a:off x="360219" y="1330036"/>
            <a:ext cx="8250382" cy="5176781"/>
          </a:xfrm>
        </p:spPr>
        <p:txBody>
          <a:bodyPr anchor="ctr">
            <a:normAutofit/>
          </a:bodyPr>
          <a:lstStyle/>
          <a:p>
            <a:r>
              <a:rPr lang="cs-CZ" sz="1600" dirty="0"/>
              <a:t>Posun vnímání v terapii: jednotlivec -</a:t>
            </a:r>
            <a:r>
              <a:rPr lang="en-US" sz="1600" dirty="0"/>
              <a:t>&gt;</a:t>
            </a:r>
            <a:r>
              <a:rPr lang="cs-CZ" sz="1600" dirty="0"/>
              <a:t> rodina </a:t>
            </a:r>
            <a:r>
              <a:rPr lang="en-US" sz="1600" dirty="0"/>
              <a:t>-&gt;</a:t>
            </a:r>
            <a:r>
              <a:rPr lang="cs-CZ" sz="1600" dirty="0"/>
              <a:t> systém</a:t>
            </a:r>
          </a:p>
          <a:p>
            <a:r>
              <a:rPr lang="cs-CZ" sz="1600" dirty="0"/>
              <a:t>Různé přístupy pracující s pojmem systém:</a:t>
            </a:r>
          </a:p>
          <a:p>
            <a:pPr lvl="3"/>
            <a:r>
              <a:rPr lang="cs-CZ" sz="1600" i="1" dirty="0"/>
              <a:t>Klasické  modely (např. strukturální rodinná terapie, strategická rodinná terapie)</a:t>
            </a:r>
          </a:p>
          <a:p>
            <a:pPr lvl="3"/>
            <a:r>
              <a:rPr lang="cs-CZ" sz="1600" i="1" dirty="0"/>
              <a:t>Kybernetika II. Řádu (systemicko-</a:t>
            </a:r>
            <a:r>
              <a:rPr lang="cs-CZ" sz="1600" i="1" dirty="0" err="1"/>
              <a:t>konstruktivist</a:t>
            </a:r>
            <a:r>
              <a:rPr lang="en-US" sz="1600" i="1" dirty="0" err="1"/>
              <a:t>ic</a:t>
            </a:r>
            <a:r>
              <a:rPr lang="cs-CZ" sz="1600" i="1" dirty="0" err="1"/>
              <a:t>ká</a:t>
            </a:r>
            <a:r>
              <a:rPr lang="cs-CZ" sz="1600" i="1" dirty="0"/>
              <a:t> terapie, reflektující týmy)</a:t>
            </a:r>
          </a:p>
          <a:p>
            <a:pPr lvl="3"/>
            <a:r>
              <a:rPr lang="cs-CZ" sz="1600" i="1" dirty="0"/>
              <a:t>Narativní přístupy  (konstruktivní a pomáhající rozhovory, terapie jako dekonstrukce, krátká terapie orientovaná na řešení)</a:t>
            </a:r>
          </a:p>
          <a:p>
            <a:r>
              <a:rPr lang="cs-CZ" sz="1600" b="1" dirty="0"/>
              <a:t>Vývoj myšlení o systému:</a:t>
            </a:r>
          </a:p>
          <a:p>
            <a:pPr lvl="1">
              <a:buFont typeface="Wingdings" panose="05000000000000000000" pitchFamily="2" charset="2"/>
              <a:buChar char="Ø"/>
            </a:pPr>
            <a:r>
              <a:rPr lang="cs-CZ" sz="1600" dirty="0"/>
              <a:t>Klasické modely rozvíjí představy o tom, jak vypadá funkční rodinný systém, terapeuti pomocí výrazných intervencí hledají způsob jak přimět dysfunkční systém ke změně na funkční</a:t>
            </a:r>
          </a:p>
          <a:p>
            <a:pPr lvl="1">
              <a:buFont typeface="Wingdings" panose="05000000000000000000" pitchFamily="2" charset="2"/>
              <a:buChar char="Ø"/>
            </a:pPr>
            <a:r>
              <a:rPr lang="cs-CZ" sz="1600" dirty="0"/>
              <a:t>Posun k radikálnímu konstruktivismu, role pozorovatele a jak jeho vnímání utváří skutečnost, popis zkušenosti není „fotografie“, </a:t>
            </a:r>
            <a:r>
              <a:rPr lang="cs-CZ" sz="1600" b="1" dirty="0"/>
              <a:t>samotný popis je procesem jejího utváření</a:t>
            </a:r>
          </a:p>
          <a:p>
            <a:pPr lvl="2">
              <a:buFont typeface="Wingdings" panose="05000000000000000000" pitchFamily="2" charset="2"/>
              <a:buChar char="Ø"/>
            </a:pPr>
            <a:r>
              <a:rPr lang="cs-CZ" sz="1600" dirty="0"/>
              <a:t>Terapeuti se méně stávají odborníky „na věc“ (</a:t>
            </a:r>
            <a:r>
              <a:rPr lang="cs-CZ" sz="1600" i="1" dirty="0"/>
              <a:t>klient zná sám sebe nejlépe</a:t>
            </a:r>
            <a:r>
              <a:rPr lang="cs-CZ" sz="1600" dirty="0"/>
              <a:t>), spíše se stávají experty na to, jak uvést do pohybu pomáhající procesy, podněcují </a:t>
            </a:r>
            <a:r>
              <a:rPr lang="cs-CZ" sz="1600" b="1" dirty="0"/>
              <a:t>diskuse o alternativních pohledech</a:t>
            </a:r>
            <a:r>
              <a:rPr lang="cs-CZ" sz="1600" dirty="0"/>
              <a:t>, jsou zvědaví na vnitřní logiku klientských systémů a pokoušejí se zhodnotit užitečnost pro životní praxi klientů, snaží se napomoci zvýšení možností, jak k problému přistoupit</a:t>
            </a:r>
          </a:p>
        </p:txBody>
      </p:sp>
      <p:sp>
        <p:nvSpPr>
          <p:cNvPr id="29"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1A270443-A1B7-49CB-BCDA-439F5C4FE9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pic>
        <p:nvPicPr>
          <p:cNvPr id="4" name="Zvuk 3">
            <a:hlinkClick r:id="" action="ppaction://media"/>
            <a:extLst>
              <a:ext uri="{FF2B5EF4-FFF2-40B4-BE49-F238E27FC236}">
                <a16:creationId xmlns:a16="http://schemas.microsoft.com/office/drawing/2014/main" id="{203CBFD2-F310-425A-A367-AEFF7DDF60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7770812"/>
      </p:ext>
    </p:extLst>
  </p:cSld>
  <p:clrMapOvr>
    <a:masterClrMapping/>
  </p:clrMapOvr>
  <mc:AlternateContent xmlns:mc="http://schemas.openxmlformats.org/markup-compatibility/2006">
    <mc:Choice xmlns:p14="http://schemas.microsoft.com/office/powerpoint/2010/main" Requires="p14">
      <p:transition spd="slow" p14:dur="2000" advTm="314270"/>
    </mc:Choice>
    <mc:Fallback>
      <p:transition spd="slow" advTm="31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A38669-B3DB-420D-833D-3C22AA47E61D}"/>
              </a:ext>
            </a:extLst>
          </p:cNvPr>
          <p:cNvSpPr>
            <a:spLocks noGrp="1"/>
          </p:cNvSpPr>
          <p:nvPr>
            <p:ph type="title"/>
          </p:nvPr>
        </p:nvSpPr>
        <p:spPr>
          <a:xfrm>
            <a:off x="838200" y="365125"/>
            <a:ext cx="10515600" cy="1325563"/>
          </a:xfrm>
        </p:spPr>
        <p:txBody>
          <a:bodyPr>
            <a:normAutofit/>
          </a:bodyPr>
          <a:lstStyle/>
          <a:p>
            <a:r>
              <a:rPr lang="cs-CZ" dirty="0"/>
              <a:t>Systemické pojetí problémů</a:t>
            </a:r>
          </a:p>
        </p:txBody>
      </p:sp>
      <p:sp>
        <p:nvSpPr>
          <p:cNvPr id="3" name="Zástupný symbol pro obsah 2">
            <a:extLst>
              <a:ext uri="{FF2B5EF4-FFF2-40B4-BE49-F238E27FC236}">
                <a16:creationId xmlns:a16="http://schemas.microsoft.com/office/drawing/2014/main" id="{DF36AE06-9985-4B9E-A6AC-BBA61DC7774B}"/>
              </a:ext>
            </a:extLst>
          </p:cNvPr>
          <p:cNvSpPr>
            <a:spLocks noGrp="1"/>
          </p:cNvSpPr>
          <p:nvPr>
            <p:ph idx="1"/>
          </p:nvPr>
        </p:nvSpPr>
        <p:spPr>
          <a:xfrm>
            <a:off x="838199" y="1825625"/>
            <a:ext cx="7643192" cy="4351338"/>
          </a:xfrm>
        </p:spPr>
        <p:txBody>
          <a:bodyPr>
            <a:normAutofit/>
          </a:bodyPr>
          <a:lstStyle/>
          <a:p>
            <a:r>
              <a:rPr lang="cs-CZ" sz="1800" strike="sngStrike" dirty="0"/>
              <a:t>Systém (např. rodina, klinika, škola) má problém jako strukturální charakteristiku, která k němu patří</a:t>
            </a:r>
          </a:p>
          <a:p>
            <a:r>
              <a:rPr lang="cs-CZ" sz="1800" dirty="0"/>
              <a:t>Problém jako důsledek zřetězení okolností</a:t>
            </a:r>
          </a:p>
          <a:p>
            <a:r>
              <a:rPr lang="cs-CZ" sz="1800" dirty="0"/>
              <a:t>Problém je něco, co někdo považuje za  nežádoucí stav, který si žádá změnu, a zároveň něco, co je změnitelné</a:t>
            </a:r>
          </a:p>
          <a:p>
            <a:r>
              <a:rPr lang="cs-CZ" sz="1800" dirty="0"/>
              <a:t>Součástí poradenského procesu je identifikovat osoby a komunikace podílející se na vzniku problémového stavu a zahrnout je do procesu řešení problému</a:t>
            </a:r>
          </a:p>
          <a:p>
            <a:r>
              <a:rPr lang="cs-CZ" sz="1800" dirty="0"/>
              <a:t>Důraz na vztahy, interakci, různé pohledy účastníků situace</a:t>
            </a:r>
          </a:p>
          <a:p>
            <a:r>
              <a:rPr lang="cs-CZ" sz="1800" u="sng" dirty="0"/>
              <a:t>Problémy mohou být užitečné </a:t>
            </a:r>
            <a:r>
              <a:rPr lang="cs-CZ" sz="1800" dirty="0"/>
              <a:t>– symptomatické chování má často dvojí charakter: stalo se problémem a zároveň řešení</a:t>
            </a:r>
            <a:r>
              <a:rPr lang="en-US" sz="1800" dirty="0"/>
              <a:t>m</a:t>
            </a:r>
            <a:r>
              <a:rPr lang="cs-CZ" sz="1800" dirty="0"/>
              <a:t> (způsobuje bolest, ale zároveň znemožňuje jinou)</a:t>
            </a:r>
          </a:p>
          <a:p>
            <a:pPr lvl="1"/>
            <a:r>
              <a:rPr lang="cs-CZ" sz="1800" i="1" dirty="0"/>
              <a:t>Třicetiletý muž s psychotickým onemocněním, který ještě žije u rodičů, ale téměř s nimi  nemluví, nebo mluví nesrozumitelně, na jednu stranu zůstává rodičům věrný a neopouští je, ale zároveň se od nich odděluje</a:t>
            </a:r>
          </a:p>
        </p:txBody>
      </p:sp>
      <p:pic>
        <p:nvPicPr>
          <p:cNvPr id="5" name="Obrázek 4" descr="Obsah obrázku text&#10;&#10;Popis vygenerován s vysokou mírou spolehlivosti">
            <a:extLst>
              <a:ext uri="{FF2B5EF4-FFF2-40B4-BE49-F238E27FC236}">
                <a16:creationId xmlns:a16="http://schemas.microsoft.com/office/drawing/2014/main" id="{6CF38374-5E27-42F1-ACA0-B9050197889E}"/>
              </a:ext>
            </a:extLst>
          </p:cNvPr>
          <p:cNvPicPr>
            <a:picLocks noChangeAspect="1"/>
          </p:cNvPicPr>
          <p:nvPr/>
        </p:nvPicPr>
        <p:blipFill rotWithShape="1">
          <a:blip r:embed="rId4">
            <a:extLst>
              <a:ext uri="{28A0092B-C50C-407E-A947-70E740481C1C}">
                <a14:useLocalDpi xmlns:a14="http://schemas.microsoft.com/office/drawing/2010/main" val="0"/>
              </a:ext>
            </a:extLst>
          </a:blip>
          <a:srcRect l="1330" r="7377" b="-10"/>
          <a:stretch/>
        </p:blipFill>
        <p:spPr>
          <a:xfrm>
            <a:off x="8020569" y="1904284"/>
            <a:ext cx="3152439" cy="3448850"/>
          </a:xfrm>
          <a:prstGeom prst="rect">
            <a:avLst/>
          </a:prstGeom>
        </p:spPr>
      </p:pic>
      <p:pic>
        <p:nvPicPr>
          <p:cNvPr id="4" name="Zvuk 3">
            <a:hlinkClick r:id="" action="ppaction://media"/>
            <a:extLst>
              <a:ext uri="{FF2B5EF4-FFF2-40B4-BE49-F238E27FC236}">
                <a16:creationId xmlns:a16="http://schemas.microsoft.com/office/drawing/2014/main" id="{423B5B99-79A5-48FB-8949-29B74540D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5059957"/>
      </p:ext>
    </p:extLst>
  </p:cSld>
  <p:clrMapOvr>
    <a:masterClrMapping/>
  </p:clrMapOvr>
  <mc:AlternateContent xmlns:mc="http://schemas.openxmlformats.org/markup-compatibility/2006">
    <mc:Choice xmlns:p14="http://schemas.microsoft.com/office/powerpoint/2010/main" Requires="p14">
      <p:transition spd="slow" p14:dur="2000" advTm="413387"/>
    </mc:Choice>
    <mc:Fallback>
      <p:transition spd="slow" advTm="413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16E62A-4EB7-4066-9740-DB961FB5092F}"/>
              </a:ext>
            </a:extLst>
          </p:cNvPr>
          <p:cNvSpPr>
            <a:spLocks noGrp="1"/>
          </p:cNvSpPr>
          <p:nvPr>
            <p:ph type="title"/>
          </p:nvPr>
        </p:nvSpPr>
        <p:spPr/>
        <p:txBody>
          <a:bodyPr/>
          <a:lstStyle/>
          <a:p>
            <a:r>
              <a:rPr lang="cs-CZ" dirty="0"/>
              <a:t>Základní principy</a:t>
            </a:r>
          </a:p>
        </p:txBody>
      </p:sp>
      <p:sp>
        <p:nvSpPr>
          <p:cNvPr id="3" name="Zástupný symbol pro obsah 2">
            <a:extLst>
              <a:ext uri="{FF2B5EF4-FFF2-40B4-BE49-F238E27FC236}">
                <a16:creationId xmlns:a16="http://schemas.microsoft.com/office/drawing/2014/main" id="{4E5CC490-1BC5-4007-A459-01F857367AB3}"/>
              </a:ext>
            </a:extLst>
          </p:cNvPr>
          <p:cNvSpPr>
            <a:spLocks noGrp="1"/>
          </p:cNvSpPr>
          <p:nvPr>
            <p:ph idx="1"/>
          </p:nvPr>
        </p:nvSpPr>
        <p:spPr>
          <a:xfrm>
            <a:off x="838200" y="1484243"/>
            <a:ext cx="10515600" cy="4692720"/>
          </a:xfrm>
        </p:spPr>
        <p:txBody>
          <a:bodyPr>
            <a:normAutofit fontScale="85000" lnSpcReduction="20000"/>
          </a:bodyPr>
          <a:lstStyle/>
          <a:p>
            <a:pPr marL="0" indent="0">
              <a:buNone/>
            </a:pPr>
            <a:r>
              <a:rPr lang="cs-CZ" b="1" dirty="0"/>
              <a:t>Rozšířit pole možností: </a:t>
            </a:r>
            <a:r>
              <a:rPr lang="cs-CZ" dirty="0"/>
              <a:t>zpochybňování dogmat, správných výkladů, jiné pohledy na to, co už víme</a:t>
            </a:r>
          </a:p>
          <a:p>
            <a:pPr marL="0" indent="0">
              <a:buNone/>
            </a:pPr>
            <a:r>
              <a:rPr lang="cs-CZ" b="1" dirty="0"/>
              <a:t>Hypotézy: </a:t>
            </a:r>
            <a:r>
              <a:rPr lang="cs-CZ" dirty="0" err="1"/>
              <a:t>pomáh</a:t>
            </a:r>
            <a:r>
              <a:rPr lang="en-US" dirty="0" err="1"/>
              <a:t>aj</a:t>
            </a:r>
            <a:r>
              <a:rPr lang="cs-CZ" dirty="0"/>
              <a:t>í třídit informace, cílem je podnícení nového pohledu, otevřenost myšlence „možná je to úplně jinak“, „jaké je nejméně pravděpodobné vysvětlení?“)</a:t>
            </a:r>
          </a:p>
          <a:p>
            <a:pPr marL="0" indent="0">
              <a:buNone/>
            </a:pPr>
            <a:r>
              <a:rPr lang="cs-CZ" b="1" dirty="0" err="1"/>
              <a:t>Cirkularita</a:t>
            </a:r>
            <a:r>
              <a:rPr lang="cs-CZ" dirty="0"/>
              <a:t> -</a:t>
            </a:r>
            <a:r>
              <a:rPr lang="en-US" dirty="0"/>
              <a:t>&gt; </a:t>
            </a:r>
            <a:r>
              <a:rPr lang="en-US" dirty="0" err="1"/>
              <a:t>systemick</a:t>
            </a:r>
            <a:r>
              <a:rPr lang="cs-CZ" dirty="0"/>
              <a:t>é otázky, způsob formulace otázky vytváří informace, obsahuje implicitní výpovědi, různé komunikační významy – poselství od někoho k někomu, </a:t>
            </a:r>
            <a:r>
              <a:rPr lang="cs-CZ" dirty="0" err="1"/>
              <a:t>systemika</a:t>
            </a:r>
            <a:r>
              <a:rPr lang="cs-CZ" dirty="0"/>
              <a:t> se ptá na vzorce, ne na věci, zajímají ji procesy jednání a komunikace zainteresovaných osob:</a:t>
            </a:r>
          </a:p>
          <a:p>
            <a:pPr marL="457200" lvl="1" indent="0">
              <a:buNone/>
            </a:pPr>
            <a:r>
              <a:rPr lang="cs-CZ" i="1" dirty="0"/>
              <a:t>Jaký je nyní problém ve vaší rodině? Kdo souhlasí/nesouhlasí? Jak se to liší od předchozího stavu? Kdo souhlasí/nesouhlasí?</a:t>
            </a:r>
          </a:p>
          <a:p>
            <a:pPr marL="457200" lvl="1" indent="0">
              <a:buNone/>
            </a:pPr>
            <a:r>
              <a:rPr lang="cs-CZ" i="1" dirty="0"/>
              <a:t>Co dělá váš manžel, když váš syn dělá to, čemu říkáte porucha chování? Jak na to reaguje váš syn? Jak přesně se váš syn chová jinak, když jej váš manžel označuje za zdravého? </a:t>
            </a:r>
          </a:p>
          <a:p>
            <a:pPr marL="0" indent="0">
              <a:buNone/>
            </a:pPr>
            <a:r>
              <a:rPr lang="en-US" b="1" dirty="0"/>
              <a:t>P</a:t>
            </a:r>
            <a:r>
              <a:rPr lang="cs-CZ" b="1" dirty="0" err="1"/>
              <a:t>řerámování</a:t>
            </a:r>
            <a:r>
              <a:rPr lang="cs-CZ" b="1" dirty="0"/>
              <a:t> </a:t>
            </a:r>
            <a:r>
              <a:rPr lang="cs-CZ" dirty="0"/>
              <a:t>– jiný pohled  (každé chování dává smysl, pokud známe jeho kontext):</a:t>
            </a:r>
          </a:p>
          <a:p>
            <a:pPr marL="457200" lvl="1" indent="0">
              <a:buNone/>
            </a:pPr>
            <a:r>
              <a:rPr lang="cs-CZ" i="1" dirty="0"/>
              <a:t>Mojí ženě trvá věčnost, než se pro něco rozhodne…. Takže se rozhoduje pečlivě. Není to skvělá poklona, že si ze všech mužů vybrala právě vás?</a:t>
            </a:r>
          </a:p>
        </p:txBody>
      </p:sp>
      <p:pic>
        <p:nvPicPr>
          <p:cNvPr id="5" name="Zvuk 4">
            <a:hlinkClick r:id="" action="ppaction://media"/>
            <a:extLst>
              <a:ext uri="{FF2B5EF4-FFF2-40B4-BE49-F238E27FC236}">
                <a16:creationId xmlns:a16="http://schemas.microsoft.com/office/drawing/2014/main" id="{AF6342D1-E341-4BBF-9D63-D69F4A16A9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264163"/>
      </p:ext>
    </p:extLst>
  </p:cSld>
  <p:clrMapOvr>
    <a:masterClrMapping/>
  </p:clrMapOvr>
  <mc:AlternateContent xmlns:mc="http://schemas.openxmlformats.org/markup-compatibility/2006">
    <mc:Choice xmlns:p14="http://schemas.microsoft.com/office/powerpoint/2010/main" Requires="p14">
      <p:transition spd="slow" p14:dur="1300" advTm="375473">
        <p14:pan dir="u"/>
      </p:transition>
    </mc:Choice>
    <mc:Fallback>
      <p:transition spd="slow" advTm="375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6BC90-F0DF-4FD2-A6E9-C45552917E07}"/>
              </a:ext>
            </a:extLst>
          </p:cNvPr>
          <p:cNvSpPr>
            <a:spLocks noGrp="1"/>
          </p:cNvSpPr>
          <p:nvPr>
            <p:ph type="title"/>
          </p:nvPr>
        </p:nvSpPr>
        <p:spPr/>
        <p:txBody>
          <a:bodyPr/>
          <a:lstStyle/>
          <a:p>
            <a:r>
              <a:rPr lang="cs-CZ" dirty="0"/>
              <a:t>Základní principy II. část</a:t>
            </a:r>
          </a:p>
        </p:txBody>
      </p:sp>
      <p:sp>
        <p:nvSpPr>
          <p:cNvPr id="3" name="Zástupný obsah 2">
            <a:extLst>
              <a:ext uri="{FF2B5EF4-FFF2-40B4-BE49-F238E27FC236}">
                <a16:creationId xmlns:a16="http://schemas.microsoft.com/office/drawing/2014/main" id="{3BD56F73-2CD8-4618-9C59-21F7BA64A0BD}"/>
              </a:ext>
            </a:extLst>
          </p:cNvPr>
          <p:cNvSpPr>
            <a:spLocks noGrp="1"/>
          </p:cNvSpPr>
          <p:nvPr>
            <p:ph idx="1"/>
          </p:nvPr>
        </p:nvSpPr>
        <p:spPr/>
        <p:txBody>
          <a:bodyPr/>
          <a:lstStyle/>
          <a:p>
            <a:r>
              <a:rPr lang="cs-CZ" b="1" dirty="0"/>
              <a:t>Neutralita</a:t>
            </a:r>
            <a:r>
              <a:rPr lang="cs-CZ" dirty="0"/>
              <a:t>: vůči klientům i idejím, je možné vyjádřit svůj názor, ale ne jako dogma, angažovat se vůči všem klientům srovnatelně</a:t>
            </a:r>
          </a:p>
          <a:p>
            <a:r>
              <a:rPr lang="cs-CZ" b="1" dirty="0"/>
              <a:t>Zvědavost: </a:t>
            </a:r>
            <a:r>
              <a:rPr lang="cs-CZ" dirty="0"/>
              <a:t>respektující zájem – pomocí vytváření hypotéz a cirkulárního dotazování udržovat zvědavý postoj nenabízet falešnou kauzalitu či vlastní nadřazenost</a:t>
            </a:r>
          </a:p>
          <a:p>
            <a:r>
              <a:rPr lang="cs-CZ" b="1" dirty="0"/>
              <a:t>Práce s reflektujícím týmem:</a:t>
            </a:r>
            <a:r>
              <a:rPr lang="cs-CZ" dirty="0"/>
              <a:t> vytváření prostoru pro výměnu myšlenek</a:t>
            </a:r>
          </a:p>
          <a:p>
            <a:r>
              <a:rPr lang="cs-CZ" b="1" dirty="0"/>
              <a:t>Intervence:</a:t>
            </a:r>
            <a:r>
              <a:rPr lang="cs-CZ" dirty="0"/>
              <a:t> komentáře (nový pohled, zajímavé shrnutí ze sezení), návrhy jednání (</a:t>
            </a:r>
            <a:r>
              <a:rPr lang="cs-CZ" i="1" dirty="0"/>
              <a:t>dělat totéž více- něco vynechat – vyzkoušet něco nového</a:t>
            </a:r>
            <a:r>
              <a:rPr lang="cs-CZ" dirty="0"/>
              <a:t>)</a:t>
            </a:r>
            <a:endParaRPr lang="en-US" dirty="0"/>
          </a:p>
          <a:p>
            <a:endParaRPr lang="cs-CZ" dirty="0"/>
          </a:p>
        </p:txBody>
      </p:sp>
      <p:pic>
        <p:nvPicPr>
          <p:cNvPr id="4" name="Zvuk 3">
            <a:hlinkClick r:id="" action="ppaction://media"/>
            <a:extLst>
              <a:ext uri="{FF2B5EF4-FFF2-40B4-BE49-F238E27FC236}">
                <a16:creationId xmlns:a16="http://schemas.microsoft.com/office/drawing/2014/main" id="{DB4C9E0E-2790-4AE0-830C-4E6E13FE9E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4661080"/>
      </p:ext>
    </p:extLst>
  </p:cSld>
  <p:clrMapOvr>
    <a:masterClrMapping/>
  </p:clrMapOvr>
  <mc:AlternateContent xmlns:mc="http://schemas.openxmlformats.org/markup-compatibility/2006">
    <mc:Choice xmlns:p14="http://schemas.microsoft.com/office/powerpoint/2010/main" Requires="p14">
      <p:transition spd="slow" p14:dur="2000" advTm="318572"/>
    </mc:Choice>
    <mc:Fallback>
      <p:transition spd="slow" advTm="318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1CC349-A98D-4DB9-911B-467BACD7731A}"/>
              </a:ext>
            </a:extLst>
          </p:cNvPr>
          <p:cNvSpPr>
            <a:spLocks noGrp="1"/>
          </p:cNvSpPr>
          <p:nvPr>
            <p:ph type="title"/>
          </p:nvPr>
        </p:nvSpPr>
        <p:spPr/>
        <p:txBody>
          <a:bodyPr/>
          <a:lstStyle/>
          <a:p>
            <a:r>
              <a:rPr lang="en-US" dirty="0"/>
              <a:t>P</a:t>
            </a:r>
            <a:r>
              <a:rPr lang="cs-CZ" dirty="0" err="1"/>
              <a:t>říklad</a:t>
            </a:r>
            <a:r>
              <a:rPr lang="cs-CZ" dirty="0"/>
              <a:t> rozhovoru </a:t>
            </a:r>
          </a:p>
        </p:txBody>
      </p:sp>
      <p:sp>
        <p:nvSpPr>
          <p:cNvPr id="5" name="Zástupný symbol pro text 4">
            <a:extLst>
              <a:ext uri="{FF2B5EF4-FFF2-40B4-BE49-F238E27FC236}">
                <a16:creationId xmlns:a16="http://schemas.microsoft.com/office/drawing/2014/main" id="{9726AC50-2232-4293-ACEC-E7A15044824E}"/>
              </a:ext>
            </a:extLst>
          </p:cNvPr>
          <p:cNvSpPr>
            <a:spLocks noGrp="1"/>
          </p:cNvSpPr>
          <p:nvPr>
            <p:ph type="body" idx="1"/>
          </p:nvPr>
        </p:nvSpPr>
        <p:spPr/>
        <p:txBody>
          <a:bodyPr/>
          <a:lstStyle/>
          <a:p>
            <a:r>
              <a:rPr lang="cs-CZ" dirty="0"/>
              <a:t>Uzavřené otázky			</a:t>
            </a:r>
          </a:p>
        </p:txBody>
      </p:sp>
      <p:sp>
        <p:nvSpPr>
          <p:cNvPr id="3" name="Zástupný symbol pro obsah 2">
            <a:extLst>
              <a:ext uri="{FF2B5EF4-FFF2-40B4-BE49-F238E27FC236}">
                <a16:creationId xmlns:a16="http://schemas.microsoft.com/office/drawing/2014/main" id="{87B4EFDD-E325-4390-91DC-0A8E8D20587C}"/>
              </a:ext>
            </a:extLst>
          </p:cNvPr>
          <p:cNvSpPr>
            <a:spLocks noGrp="1"/>
          </p:cNvSpPr>
          <p:nvPr>
            <p:ph sz="half" idx="2"/>
          </p:nvPr>
        </p:nvSpPr>
        <p:spPr/>
        <p:txBody>
          <a:bodyPr>
            <a:normAutofit fontScale="70000" lnSpcReduction="20000"/>
          </a:bodyPr>
          <a:lstStyle/>
          <a:p>
            <a:pPr marL="0" indent="0">
              <a:buNone/>
            </a:pPr>
            <a:r>
              <a:rPr lang="cs-CZ" dirty="0"/>
              <a:t>Stává se, že Petr přijde hodně pozdě domů?</a:t>
            </a:r>
          </a:p>
          <a:p>
            <a:pPr marL="0" indent="0">
              <a:buNone/>
            </a:pPr>
            <a:r>
              <a:rPr lang="cs-CZ" i="1" dirty="0"/>
              <a:t>Ano.</a:t>
            </a:r>
          </a:p>
          <a:p>
            <a:pPr marL="0" indent="0">
              <a:buNone/>
            </a:pPr>
            <a:r>
              <a:rPr lang="cs-CZ" dirty="0"/>
              <a:t>Vadí vám to, nebo si myslíte, že to patří k věku?</a:t>
            </a:r>
          </a:p>
          <a:p>
            <a:pPr marL="0" indent="0">
              <a:buNone/>
            </a:pPr>
            <a:r>
              <a:rPr lang="cs-CZ" i="1" dirty="0"/>
              <a:t>No, to nevím.</a:t>
            </a:r>
          </a:p>
          <a:p>
            <a:pPr marL="0" indent="0">
              <a:buNone/>
            </a:pPr>
            <a:r>
              <a:rPr lang="cs-CZ" dirty="0"/>
              <a:t>Zlobí se máma, když přijdeš pozdě domů?</a:t>
            </a:r>
          </a:p>
          <a:p>
            <a:pPr marL="0" indent="0">
              <a:buNone/>
            </a:pPr>
            <a:r>
              <a:rPr lang="cs-CZ" i="1" dirty="0"/>
              <a:t>Asi jo.</a:t>
            </a:r>
          </a:p>
          <a:p>
            <a:pPr marL="0" indent="0">
              <a:buNone/>
            </a:pPr>
            <a:r>
              <a:rPr lang="cs-CZ" dirty="0"/>
              <a:t>Petr si také někdy stěžuje?</a:t>
            </a:r>
          </a:p>
          <a:p>
            <a:pPr marL="0" indent="0">
              <a:buNone/>
            </a:pPr>
            <a:r>
              <a:rPr lang="cs-CZ" i="1" dirty="0"/>
              <a:t>Pořád.</a:t>
            </a:r>
          </a:p>
        </p:txBody>
      </p:sp>
      <p:sp>
        <p:nvSpPr>
          <p:cNvPr id="6" name="Zástupný symbol pro text 5">
            <a:extLst>
              <a:ext uri="{FF2B5EF4-FFF2-40B4-BE49-F238E27FC236}">
                <a16:creationId xmlns:a16="http://schemas.microsoft.com/office/drawing/2014/main" id="{9B20FC07-BF01-454D-8416-9E3DC667E0B6}"/>
              </a:ext>
            </a:extLst>
          </p:cNvPr>
          <p:cNvSpPr>
            <a:spLocks noGrp="1"/>
          </p:cNvSpPr>
          <p:nvPr>
            <p:ph type="body" sz="quarter" idx="3"/>
          </p:nvPr>
        </p:nvSpPr>
        <p:spPr/>
        <p:txBody>
          <a:bodyPr/>
          <a:lstStyle/>
          <a:p>
            <a:r>
              <a:rPr lang="cs-CZ" dirty="0"/>
              <a:t>Otevřené otázky</a:t>
            </a:r>
          </a:p>
        </p:txBody>
      </p:sp>
      <p:sp>
        <p:nvSpPr>
          <p:cNvPr id="7" name="Zástupný symbol pro obsah 6">
            <a:extLst>
              <a:ext uri="{FF2B5EF4-FFF2-40B4-BE49-F238E27FC236}">
                <a16:creationId xmlns:a16="http://schemas.microsoft.com/office/drawing/2014/main" id="{A6C56CD6-BEFE-45AC-89FC-126829BD518B}"/>
              </a:ext>
            </a:extLst>
          </p:cNvPr>
          <p:cNvSpPr>
            <a:spLocks noGrp="1"/>
          </p:cNvSpPr>
          <p:nvPr>
            <p:ph sz="quarter" idx="4"/>
          </p:nvPr>
        </p:nvSpPr>
        <p:spPr/>
        <p:txBody>
          <a:bodyPr>
            <a:normAutofit fontScale="70000" lnSpcReduction="20000"/>
          </a:bodyPr>
          <a:lstStyle/>
          <a:p>
            <a:pPr marL="0" indent="0">
              <a:buNone/>
            </a:pPr>
            <a:r>
              <a:rPr lang="cs-CZ" dirty="0"/>
              <a:t>Co rodičům v poslední době nejvíc vadí?</a:t>
            </a:r>
          </a:p>
          <a:p>
            <a:pPr marL="0" indent="0">
              <a:buNone/>
            </a:pPr>
            <a:r>
              <a:rPr lang="cs-CZ" i="1" dirty="0"/>
              <a:t>Toho by bylo hodně, třeba to, že přijde pozdě domů, a ani se nedozvíme, kde byl.</a:t>
            </a:r>
          </a:p>
          <a:p>
            <a:pPr marL="0" indent="0">
              <a:buNone/>
            </a:pPr>
            <a:r>
              <a:rPr lang="cs-CZ" dirty="0"/>
              <a:t>Komu to vadí nejvíc?</a:t>
            </a:r>
          </a:p>
          <a:p>
            <a:pPr marL="0" indent="0">
              <a:buNone/>
            </a:pPr>
            <a:r>
              <a:rPr lang="cs-CZ" i="1" dirty="0"/>
              <a:t>Asi mámě.</a:t>
            </a:r>
          </a:p>
          <a:p>
            <a:pPr marL="0" indent="0">
              <a:buNone/>
            </a:pPr>
            <a:r>
              <a:rPr lang="cs-CZ" dirty="0"/>
              <a:t>Podle čeho může Petr poznat, že jí to tak vadí?</a:t>
            </a:r>
          </a:p>
          <a:p>
            <a:pPr marL="0" indent="0">
              <a:buNone/>
            </a:pPr>
            <a:r>
              <a:rPr lang="cs-CZ" i="1" dirty="0"/>
              <a:t>Že se mnou nemluví.</a:t>
            </a:r>
          </a:p>
          <a:p>
            <a:pPr marL="0" indent="0">
              <a:buNone/>
            </a:pPr>
            <a:r>
              <a:rPr lang="cs-CZ" dirty="0"/>
              <a:t>Co by si asi Petr s mámou řekli, kdyby spolu mluvili?</a:t>
            </a:r>
          </a:p>
          <a:p>
            <a:pPr marL="0" indent="0">
              <a:buNone/>
            </a:pPr>
            <a:r>
              <a:rPr lang="cs-CZ" i="1" dirty="0"/>
              <a:t>Ona si manželka představuje, že se jí bude se vším svěřovat jako holka (tj. sestra), ale on byl vždycky uzavřenější. </a:t>
            </a:r>
          </a:p>
          <a:p>
            <a:pPr marL="0" indent="0">
              <a:buNone/>
            </a:pPr>
            <a:endParaRPr lang="cs-CZ" dirty="0"/>
          </a:p>
        </p:txBody>
      </p:sp>
      <p:pic>
        <p:nvPicPr>
          <p:cNvPr id="4" name="Zvuk 3">
            <a:hlinkClick r:id="" action="ppaction://media"/>
            <a:extLst>
              <a:ext uri="{FF2B5EF4-FFF2-40B4-BE49-F238E27FC236}">
                <a16:creationId xmlns:a16="http://schemas.microsoft.com/office/drawing/2014/main" id="{4FDC6181-B198-4ACA-89C8-079CDAF30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3371496"/>
      </p:ext>
    </p:extLst>
  </p:cSld>
  <p:clrMapOvr>
    <a:masterClrMapping/>
  </p:clrMapOvr>
  <mc:AlternateContent xmlns:mc="http://schemas.openxmlformats.org/markup-compatibility/2006">
    <mc:Choice xmlns:p14="http://schemas.microsoft.com/office/powerpoint/2010/main" Requires="p14">
      <p:transition spd="slow" p14:dur="2000" advTm="230198"/>
    </mc:Choice>
    <mc:Fallback>
      <p:transition spd="slow" advTm="23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CB7ECD-49EF-421F-B65E-1F646B0BD7CE}"/>
              </a:ext>
            </a:extLst>
          </p:cNvPr>
          <p:cNvSpPr>
            <a:spLocks noGrp="1"/>
          </p:cNvSpPr>
          <p:nvPr>
            <p:ph type="title"/>
          </p:nvPr>
        </p:nvSpPr>
        <p:spPr>
          <a:xfrm>
            <a:off x="838200" y="365125"/>
            <a:ext cx="10515600" cy="1325563"/>
          </a:xfrm>
        </p:spPr>
        <p:txBody>
          <a:bodyPr>
            <a:normAutofit/>
          </a:bodyPr>
          <a:lstStyle/>
          <a:p>
            <a:r>
              <a:rPr lang="cs-CZ"/>
              <a:t>Škola</a:t>
            </a:r>
            <a:r>
              <a:rPr lang="en-US"/>
              <a:t> – </a:t>
            </a:r>
            <a:r>
              <a:rPr lang="cs-CZ"/>
              <a:t>změna perspektivy</a:t>
            </a:r>
            <a:endParaRPr lang="cs-CZ" dirty="0"/>
          </a:p>
        </p:txBody>
      </p:sp>
      <p:sp>
        <p:nvSpPr>
          <p:cNvPr id="3" name="Zástupný symbol pro obsah 2">
            <a:extLst>
              <a:ext uri="{FF2B5EF4-FFF2-40B4-BE49-F238E27FC236}">
                <a16:creationId xmlns:a16="http://schemas.microsoft.com/office/drawing/2014/main" id="{916A4C58-4C08-4CE6-8642-8078FD13BD2A}"/>
              </a:ext>
            </a:extLst>
          </p:cNvPr>
          <p:cNvSpPr>
            <a:spLocks noGrp="1"/>
          </p:cNvSpPr>
          <p:nvPr>
            <p:ph idx="1"/>
          </p:nvPr>
        </p:nvSpPr>
        <p:spPr>
          <a:xfrm>
            <a:off x="838199" y="1825625"/>
            <a:ext cx="6714067" cy="4351338"/>
          </a:xfrm>
        </p:spPr>
        <p:txBody>
          <a:bodyPr>
            <a:normAutofit/>
          </a:bodyPr>
          <a:lstStyle/>
          <a:p>
            <a:r>
              <a:rPr lang="cs-CZ" sz="2200" dirty="0"/>
              <a:t>Zapojení systemických odborníků (např. psychologové, psychiatři, sociální pracovníci) typicky prostřednictvím „problémových žáků“</a:t>
            </a:r>
          </a:p>
          <a:p>
            <a:pPr lvl="1"/>
            <a:r>
              <a:rPr lang="cs-CZ" sz="2200" dirty="0"/>
              <a:t>Od </a:t>
            </a:r>
            <a:r>
              <a:rPr lang="cs-CZ" sz="2200" b="1" dirty="0"/>
              <a:t>diagnostiky</a:t>
            </a:r>
            <a:r>
              <a:rPr lang="cs-CZ" sz="2200" dirty="0"/>
              <a:t> (=problém v žákovi) k zapojení rodiny (=změna prostředí v rodině)</a:t>
            </a:r>
            <a:r>
              <a:rPr lang="cs-CZ" sz="2200" b="1" dirty="0"/>
              <a:t> k chápání školních problémů jako „</a:t>
            </a:r>
            <a:r>
              <a:rPr lang="cs-CZ" sz="2200" b="1" dirty="0" err="1"/>
              <a:t>mezisystémových</a:t>
            </a:r>
            <a:r>
              <a:rPr lang="cs-CZ" sz="2200" dirty="0"/>
              <a:t>“ (=žák – učitel – třída – rodina)</a:t>
            </a:r>
          </a:p>
          <a:p>
            <a:pPr lvl="1"/>
            <a:r>
              <a:rPr lang="cs-CZ" sz="2200" b="1" dirty="0"/>
              <a:t>Od reakce </a:t>
            </a:r>
            <a:r>
              <a:rPr lang="cs-CZ" sz="2200" dirty="0"/>
              <a:t>(poradenství v problémových případech) </a:t>
            </a:r>
            <a:r>
              <a:rPr lang="cs-CZ" sz="2200" b="1" dirty="0"/>
              <a:t>k prevenci</a:t>
            </a:r>
            <a:r>
              <a:rPr lang="cs-CZ" sz="2200" dirty="0"/>
              <a:t> školních problémů (na úrovni vyučování, dalšího vzdělávání učitelů, supervize učitelů, koučování, školní sociální práce, rozvoje školy jako organizace, propojení s mimoškolními iniciativami) -</a:t>
            </a:r>
            <a:r>
              <a:rPr lang="en-US" sz="2200" dirty="0"/>
              <a:t>&gt; </a:t>
            </a:r>
            <a:r>
              <a:rPr lang="en-US" sz="2200" u="sng" dirty="0"/>
              <a:t>p</a:t>
            </a:r>
            <a:r>
              <a:rPr lang="cs-CZ" sz="2200" u="sng" dirty="0" err="1"/>
              <a:t>řetváření</a:t>
            </a:r>
            <a:r>
              <a:rPr lang="cs-CZ" sz="2200" u="sng" dirty="0"/>
              <a:t> školy jako instituce</a:t>
            </a:r>
          </a:p>
        </p:txBody>
      </p:sp>
      <p:pic>
        <p:nvPicPr>
          <p:cNvPr id="5" name="Obrázek 4" descr="Obsah obrázku text, mapa&#10;&#10;Popis vygenerován s velmi vysokou mírou spolehlivosti">
            <a:extLst>
              <a:ext uri="{FF2B5EF4-FFF2-40B4-BE49-F238E27FC236}">
                <a16:creationId xmlns:a16="http://schemas.microsoft.com/office/drawing/2014/main" id="{19788139-E3A8-4FF0-8E9D-26BCDFF62A05}"/>
              </a:ext>
            </a:extLst>
          </p:cNvPr>
          <p:cNvPicPr>
            <a:picLocks noChangeAspect="1"/>
          </p:cNvPicPr>
          <p:nvPr/>
        </p:nvPicPr>
        <p:blipFill rotWithShape="1">
          <a:blip r:embed="rId5">
            <a:extLst>
              <a:ext uri="{28A0092B-C50C-407E-A947-70E740481C1C}">
                <a14:useLocalDpi xmlns:a14="http://schemas.microsoft.com/office/drawing/2010/main" val="0"/>
              </a:ext>
            </a:extLst>
          </a:blip>
          <a:srcRect l="3313" r="5280" b="-1"/>
          <a:stretch/>
        </p:blipFill>
        <p:spPr>
          <a:xfrm>
            <a:off x="8020569" y="1904284"/>
            <a:ext cx="3152439" cy="3448850"/>
          </a:xfrm>
          <a:prstGeom prst="rect">
            <a:avLst/>
          </a:prstGeom>
        </p:spPr>
      </p:pic>
      <p:pic>
        <p:nvPicPr>
          <p:cNvPr id="4" name="Zvuk 3">
            <a:hlinkClick r:id="" action="ppaction://media"/>
            <a:extLst>
              <a:ext uri="{FF2B5EF4-FFF2-40B4-BE49-F238E27FC236}">
                <a16:creationId xmlns:a16="http://schemas.microsoft.com/office/drawing/2014/main" id="{81BCCF4C-5AFA-491C-94B5-9471598F4C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637119"/>
      </p:ext>
    </p:extLst>
  </p:cSld>
  <p:clrMapOvr>
    <a:masterClrMapping/>
  </p:clrMapOvr>
  <mc:AlternateContent xmlns:mc="http://schemas.openxmlformats.org/markup-compatibility/2006">
    <mc:Choice xmlns:p14="http://schemas.microsoft.com/office/powerpoint/2010/main" Requires="p14">
      <p:transition spd="slow" p14:dur="2000" advTm="279623"/>
    </mc:Choice>
    <mc:Fallback>
      <p:transition spd="slow" advTm="27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C00127-CDA5-4BA0-820E-51EEAB4BDE25}"/>
              </a:ext>
            </a:extLst>
          </p:cNvPr>
          <p:cNvSpPr>
            <a:spLocks noGrp="1"/>
          </p:cNvSpPr>
          <p:nvPr>
            <p:ph type="title"/>
          </p:nvPr>
        </p:nvSpPr>
        <p:spPr>
          <a:xfrm>
            <a:off x="1136428" y="627564"/>
            <a:ext cx="7474172" cy="1325563"/>
          </a:xfrm>
        </p:spPr>
        <p:txBody>
          <a:bodyPr>
            <a:normAutofit/>
          </a:bodyPr>
          <a:lstStyle/>
          <a:p>
            <a:r>
              <a:rPr lang="cs-CZ" dirty="0"/>
              <a:t>Příklad UK </a:t>
            </a:r>
            <a:r>
              <a:rPr lang="cs-CZ" b="1" dirty="0" err="1"/>
              <a:t>ecl</a:t>
            </a:r>
            <a:r>
              <a:rPr lang="cs-CZ" b="1" dirty="0"/>
              <a:t> </a:t>
            </a:r>
            <a:r>
              <a:rPr lang="cs-CZ" b="1" dirty="0" err="1"/>
              <a:t>foundation</a:t>
            </a:r>
            <a:r>
              <a:rPr lang="cs-CZ" b="1" dirty="0"/>
              <a:t> </a:t>
            </a:r>
          </a:p>
        </p:txBody>
      </p:sp>
      <p:sp>
        <p:nvSpPr>
          <p:cNvPr id="3" name="Zástupný symbol pro obsah 2">
            <a:extLst>
              <a:ext uri="{FF2B5EF4-FFF2-40B4-BE49-F238E27FC236}">
                <a16:creationId xmlns:a16="http://schemas.microsoft.com/office/drawing/2014/main" id="{7443F3E1-A083-4FBF-9CFB-403B157D505E}"/>
              </a:ext>
            </a:extLst>
          </p:cNvPr>
          <p:cNvSpPr>
            <a:spLocks noGrp="1"/>
          </p:cNvSpPr>
          <p:nvPr>
            <p:ph idx="1"/>
          </p:nvPr>
        </p:nvSpPr>
        <p:spPr>
          <a:xfrm>
            <a:off x="1136429" y="2278173"/>
            <a:ext cx="6467867" cy="3450613"/>
          </a:xfrm>
        </p:spPr>
        <p:txBody>
          <a:bodyPr anchor="ctr">
            <a:normAutofit/>
          </a:bodyPr>
          <a:lstStyle/>
          <a:p>
            <a:pPr fontAlgn="base"/>
            <a:r>
              <a:rPr lang="en-US" sz="1700"/>
              <a:t>The </a:t>
            </a:r>
            <a:r>
              <a:rPr lang="en-US" sz="1700" b="1"/>
              <a:t>ecl</a:t>
            </a:r>
            <a:r>
              <a:rPr lang="en-US" sz="1700"/>
              <a:t> foundation is a charity registered with the UK Charity commission (1157259) whose purpose is to release the inherent creativity and desire to learn of children and young people around the world.</a:t>
            </a:r>
          </a:p>
          <a:p>
            <a:pPr fontAlgn="base"/>
            <a:r>
              <a:rPr lang="en-US" sz="1700"/>
              <a:t>We imagine that it is possible for every child and young person to flourish, to live their dreams – regardless of race, gender or income. And we work hand in hand with teachers, leaders, parents and care-givers in schools and communities to enable them develop the know-how to create learning environments to do just this.</a:t>
            </a:r>
          </a:p>
          <a:p>
            <a:endParaRPr lang="cs-CZ" sz="1700"/>
          </a:p>
          <a:p>
            <a:r>
              <a:rPr lang="cs-CZ" sz="1700"/>
              <a:t>Beormund Special School: </a:t>
            </a:r>
            <a:r>
              <a:rPr lang="en-US" sz="1700"/>
              <a:t>A whole school systemic approach</a:t>
            </a:r>
            <a:endParaRPr lang="cs-CZ" sz="1700"/>
          </a:p>
          <a:p>
            <a:r>
              <a:rPr lang="cs-CZ" sz="1700"/>
              <a:t>Odkaz: </a:t>
            </a:r>
            <a:r>
              <a:rPr lang="cs-CZ" sz="1700">
                <a:hlinkClick r:id="rId4"/>
              </a:rPr>
              <a:t>https://www.youtube.com/watch?v=1vtWQD6gCGc</a:t>
            </a:r>
            <a:endParaRPr lang="en-US" sz="1700"/>
          </a:p>
          <a:p>
            <a:endParaRPr lang="cs-CZ" sz="1700"/>
          </a:p>
          <a:p>
            <a:endParaRPr lang="cs-CZ" sz="1700"/>
          </a:p>
          <a:p>
            <a:endParaRPr lang="cs-CZ" sz="1700"/>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D9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597C1E70-1C7F-4E25-8140-48B2604CE024}"/>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r="2" b="163"/>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Zvuk 3">
            <a:hlinkClick r:id="" action="ppaction://media"/>
            <a:extLst>
              <a:ext uri="{FF2B5EF4-FFF2-40B4-BE49-F238E27FC236}">
                <a16:creationId xmlns:a16="http://schemas.microsoft.com/office/drawing/2014/main" id="{A285A3AC-992B-47EC-8720-1404C03A6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6916086"/>
      </p:ext>
    </p:extLst>
  </p:cSld>
  <p:clrMapOvr>
    <a:masterClrMapping/>
  </p:clrMapOvr>
  <mc:AlternateContent xmlns:mc="http://schemas.openxmlformats.org/markup-compatibility/2006">
    <mc:Choice xmlns:p14="http://schemas.microsoft.com/office/powerpoint/2010/main" Requires="p14">
      <p:transition spd="slow" p14:dur="2000" advTm="12317"/>
    </mc:Choice>
    <mc:Fallback>
      <p:transition spd="slow" advTm="1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D7D5B8-12DA-482F-972D-A7F72F266C53}"/>
              </a:ext>
            </a:extLst>
          </p:cNvPr>
          <p:cNvSpPr>
            <a:spLocks noGrp="1"/>
          </p:cNvSpPr>
          <p:nvPr>
            <p:ph type="title"/>
          </p:nvPr>
        </p:nvSpPr>
        <p:spPr/>
        <p:txBody>
          <a:bodyPr/>
          <a:lstStyle/>
          <a:p>
            <a:r>
              <a:rPr lang="cs-CZ" dirty="0"/>
              <a:t>Doporučení pro praxi ve škole	</a:t>
            </a:r>
          </a:p>
        </p:txBody>
      </p:sp>
      <p:sp>
        <p:nvSpPr>
          <p:cNvPr id="3" name="Zástupný symbol pro obsah 2">
            <a:extLst>
              <a:ext uri="{FF2B5EF4-FFF2-40B4-BE49-F238E27FC236}">
                <a16:creationId xmlns:a16="http://schemas.microsoft.com/office/drawing/2014/main" id="{25A8FEC5-EB48-45BD-A61C-66A26DBC9A07}"/>
              </a:ext>
            </a:extLst>
          </p:cNvPr>
          <p:cNvSpPr>
            <a:spLocks noGrp="1"/>
          </p:cNvSpPr>
          <p:nvPr>
            <p:ph idx="1"/>
          </p:nvPr>
        </p:nvSpPr>
        <p:spPr/>
        <p:txBody>
          <a:bodyPr>
            <a:normAutofit fontScale="85000" lnSpcReduction="20000"/>
          </a:bodyPr>
          <a:lstStyle/>
          <a:p>
            <a:pPr>
              <a:buClr>
                <a:schemeClr val="accent2">
                  <a:lumMod val="75000"/>
                </a:schemeClr>
              </a:buClr>
              <a:buFont typeface="Wingdings" panose="05000000000000000000" pitchFamily="2" charset="2"/>
              <a:buChar char="Ø"/>
            </a:pPr>
            <a:r>
              <a:rPr lang="cs-CZ" dirty="0"/>
              <a:t>V počáteční práci široký systém (žák, rodina, učitelé, třída, vedení školy, kamarádi….), </a:t>
            </a:r>
            <a:r>
              <a:rPr lang="cs-CZ" u="sng" dirty="0"/>
              <a:t>postupně se může pohled zúžit</a:t>
            </a:r>
          </a:p>
          <a:p>
            <a:pPr>
              <a:buClr>
                <a:schemeClr val="accent2">
                  <a:lumMod val="75000"/>
                </a:schemeClr>
              </a:buClr>
              <a:buFont typeface="Wingdings" panose="05000000000000000000" pitchFamily="2" charset="2"/>
              <a:buChar char="Ø"/>
            </a:pPr>
            <a:r>
              <a:rPr lang="cs-CZ" dirty="0"/>
              <a:t>Formulování </a:t>
            </a:r>
            <a:r>
              <a:rPr lang="cs-CZ" u="sng" dirty="0"/>
              <a:t>cíle jako hledání řešení</a:t>
            </a:r>
            <a:r>
              <a:rPr lang="cs-CZ" dirty="0"/>
              <a:t>, nikoliv příčin potíží, </a:t>
            </a:r>
            <a:r>
              <a:rPr lang="cs-CZ" b="1" dirty="0"/>
              <a:t>účastníci rozhovoru jako zdroje</a:t>
            </a:r>
            <a:r>
              <a:rPr lang="cs-CZ" dirty="0"/>
              <a:t>; cirkulární dotazování (např. výjimky z problémového chování, kontextuální souvislosti, rozdíly doma/škola/různí učitelé)</a:t>
            </a:r>
          </a:p>
          <a:p>
            <a:pPr>
              <a:buClr>
                <a:schemeClr val="accent2">
                  <a:lumMod val="75000"/>
                </a:schemeClr>
              </a:buClr>
              <a:buFont typeface="Wingdings" panose="05000000000000000000" pitchFamily="2" charset="2"/>
              <a:buChar char="Ø"/>
            </a:pPr>
            <a:r>
              <a:rPr lang="cs-CZ" dirty="0"/>
              <a:t>První rozhovor – seznámení s dítětem jako osobou, která má vlastní zájmy a přání, </a:t>
            </a:r>
            <a:r>
              <a:rPr lang="cs-CZ" u="sng" dirty="0"/>
              <a:t>až v druhé řadě jako s nositelem problému</a:t>
            </a:r>
          </a:p>
          <a:p>
            <a:pPr>
              <a:buClr>
                <a:schemeClr val="accent2">
                  <a:lumMod val="75000"/>
                </a:schemeClr>
              </a:buClr>
              <a:buFont typeface="Wingdings" panose="05000000000000000000" pitchFamily="2" charset="2"/>
              <a:buChar char="Ø"/>
            </a:pPr>
            <a:r>
              <a:rPr lang="cs-CZ" dirty="0"/>
              <a:t>Rozdíly mezi školou a rodinou (např. angažovanost na vyřešení, profesionálové – schopnost reflexe svojí role v problémovém systému, škola jako komplexnější, hierarchický systém)</a:t>
            </a:r>
          </a:p>
          <a:p>
            <a:pPr>
              <a:buClr>
                <a:schemeClr val="accent2">
                  <a:lumMod val="75000"/>
                </a:schemeClr>
              </a:buClr>
              <a:buFont typeface="Wingdings" panose="05000000000000000000" pitchFamily="2" charset="2"/>
              <a:buChar char="Ø"/>
            </a:pPr>
            <a:r>
              <a:rPr lang="cs-CZ" dirty="0"/>
              <a:t>Systemické myšlení – vnímat komunikační aspekty, př. </a:t>
            </a:r>
            <a:r>
              <a:rPr lang="cs-CZ" i="1" dirty="0"/>
              <a:t>Co chce dosáhnout žák, který ruší? Rušivé chování lze chápat jako příspěvek ke spolupráci – budí zvědavost: Čeho tím chceš dosáhnout?</a:t>
            </a:r>
            <a:endParaRPr lang="cs-CZ" dirty="0"/>
          </a:p>
          <a:p>
            <a:endParaRPr lang="cs-CZ" dirty="0"/>
          </a:p>
        </p:txBody>
      </p:sp>
      <p:pic>
        <p:nvPicPr>
          <p:cNvPr id="4" name="Zvuk 3">
            <a:hlinkClick r:id="" action="ppaction://media"/>
            <a:extLst>
              <a:ext uri="{FF2B5EF4-FFF2-40B4-BE49-F238E27FC236}">
                <a16:creationId xmlns:a16="http://schemas.microsoft.com/office/drawing/2014/main" id="{47813658-1243-4818-A551-B388902B8AC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04012765"/>
      </p:ext>
    </p:extLst>
  </p:cSld>
  <p:clrMapOvr>
    <a:masterClrMapping/>
  </p:clrMapOvr>
  <mc:AlternateContent xmlns:mc="http://schemas.openxmlformats.org/markup-compatibility/2006">
    <mc:Choice xmlns:p14="http://schemas.microsoft.com/office/powerpoint/2010/main" Requires="p14">
      <p:transition spd="slow" p14:dur="2000" advTm="560915"/>
    </mc:Choice>
    <mc:Fallback>
      <p:transition spd="slow" advTm="56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5.5"/>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1241</Words>
  <Application>Microsoft Office PowerPoint</Application>
  <PresentationFormat>Širokoúhlá obrazovka</PresentationFormat>
  <Paragraphs>89</Paragraphs>
  <Slides>11</Slides>
  <Notes>3</Notes>
  <HiddenSlides>0</HiddenSlides>
  <MMClips>11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11</vt:i4>
      </vt:variant>
    </vt:vector>
  </HeadingPairs>
  <TitlesOfParts>
    <vt:vector size="16" baseType="lpstr">
      <vt:lpstr>Arial</vt:lpstr>
      <vt:lpstr>Calibri</vt:lpstr>
      <vt:lpstr>Calibri Light</vt:lpstr>
      <vt:lpstr>Wingdings</vt:lpstr>
      <vt:lpstr>Motiv Office</vt:lpstr>
      <vt:lpstr>Aplikovaná sociální psychologie Systemický přístup – inspirace z psychoterapie pro školní praxi </vt:lpstr>
      <vt:lpstr>Co je to systemický přístup? </vt:lpstr>
      <vt:lpstr>Systemické pojetí problémů</vt:lpstr>
      <vt:lpstr>Základní principy</vt:lpstr>
      <vt:lpstr>Základní principy II. část</vt:lpstr>
      <vt:lpstr>Příklad rozhovoru </vt:lpstr>
      <vt:lpstr>Škola – změna perspektivy</vt:lpstr>
      <vt:lpstr>Příklad UK ecl foundation </vt:lpstr>
      <vt:lpstr>Doporučení pro praxi ve škole </vt:lpstr>
      <vt:lpstr>Tipy v ČR</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Aplikovaná sociální psychologie Systemický přístup</dc:title>
  <dc:creator>Kateřina Machovcová</dc:creator>
  <cp:lastModifiedBy>Kateřina Machovcová</cp:lastModifiedBy>
  <cp:revision>10</cp:revision>
  <dcterms:created xsi:type="dcterms:W3CDTF">2019-05-01T13:24:32Z</dcterms:created>
  <dcterms:modified xsi:type="dcterms:W3CDTF">2020-05-05T12:36:01Z</dcterms:modified>
</cp:coreProperties>
</file>