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0" r:id="rId4"/>
    <p:sldId id="258" r:id="rId5"/>
    <p:sldId id="267" r:id="rId6"/>
    <p:sldId id="268" r:id="rId7"/>
    <p:sldId id="273" r:id="rId8"/>
    <p:sldId id="259" r:id="rId9"/>
    <p:sldId id="272" r:id="rId10"/>
    <p:sldId id="260" r:id="rId11"/>
    <p:sldId id="262" r:id="rId12"/>
    <p:sldId id="274" r:id="rId13"/>
    <p:sldId id="263" r:id="rId14"/>
    <p:sldId id="264" r:id="rId15"/>
    <p:sldId id="265" r:id="rId16"/>
    <p:sldId id="266" r:id="rId17"/>
    <p:sldId id="27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58500" autoAdjust="0"/>
  </p:normalViewPr>
  <p:slideViewPr>
    <p:cSldViewPr snapToGrid="0">
      <p:cViewPr varScale="1">
        <p:scale>
          <a:sx n="43" d="100"/>
          <a:sy n="43" d="100"/>
        </p:scale>
        <p:origin x="1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77A53-93B9-4AB2-ABF5-40AC7B696E7A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4DC30-93F9-420E-A2BB-14B6CB6F27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4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alblad.be/zoek.php?q=liefst+site:taalblad.be" TargetMode="External"/><Relationship Id="rId13" Type="http://schemas.openxmlformats.org/officeDocument/2006/relationships/hyperlink" Target="http://www.taalblad.be/zoek.php?q=minder+site:taalblad.be" TargetMode="External"/><Relationship Id="rId3" Type="http://schemas.openxmlformats.org/officeDocument/2006/relationships/hyperlink" Target="http://www.taalblad.be/zoek.php?q=goed+site:taalblad.be" TargetMode="External"/><Relationship Id="rId7" Type="http://schemas.openxmlformats.org/officeDocument/2006/relationships/hyperlink" Target="http://www.taalblad.be/zoek.php?q=liever+site:taalblad.be" TargetMode="External"/><Relationship Id="rId12" Type="http://schemas.openxmlformats.org/officeDocument/2006/relationships/hyperlink" Target="http://www.taalblad.be/zoek.php?q=weinig+site:taalblad.be" TargetMode="External"/><Relationship Id="rId17" Type="http://schemas.openxmlformats.org/officeDocument/2006/relationships/hyperlink" Target="http://www.taalblad.be/zoek.php?q=vaakts+site:taalblad.be" TargetMode="External"/><Relationship Id="rId2" Type="http://schemas.openxmlformats.org/officeDocument/2006/relationships/slide" Target="../slides/slide13.xml"/><Relationship Id="rId16" Type="http://schemas.openxmlformats.org/officeDocument/2006/relationships/hyperlink" Target="http://www.taalblad.be/zoek.php?q=vaker+site:taalblad.be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taalblad.be/zoek.php?q=graag+site:taalblad.be" TargetMode="External"/><Relationship Id="rId11" Type="http://schemas.openxmlformats.org/officeDocument/2006/relationships/hyperlink" Target="http://www.taalblad.be/zoek.php?q=meest+site:taalblad.be" TargetMode="External"/><Relationship Id="rId5" Type="http://schemas.openxmlformats.org/officeDocument/2006/relationships/hyperlink" Target="http://www.taalblad.be/zoek.php?q=best+site:taalblad.be" TargetMode="External"/><Relationship Id="rId15" Type="http://schemas.openxmlformats.org/officeDocument/2006/relationships/hyperlink" Target="http://www.taalblad.be/zoek.php?q=dikwijls+site:taalblad.be" TargetMode="External"/><Relationship Id="rId10" Type="http://schemas.openxmlformats.org/officeDocument/2006/relationships/hyperlink" Target="http://www.taalblad.be/zoek.php?q=meer+site:taalblad.be" TargetMode="External"/><Relationship Id="rId4" Type="http://schemas.openxmlformats.org/officeDocument/2006/relationships/hyperlink" Target="http://www.taalblad.be/zoek.php?q=beter+site:taalblad.be" TargetMode="External"/><Relationship Id="rId9" Type="http://schemas.openxmlformats.org/officeDocument/2006/relationships/hyperlink" Target="http://www.taalblad.be/zoek.php?q=veel+site:taalblad.be" TargetMode="External"/><Relationship Id="rId14" Type="http://schemas.openxmlformats.org/officeDocument/2006/relationships/hyperlink" Target="http://www.taalblad.be/zoek.php?q=minst+site:taalblad.be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133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kterých</a:t>
            </a:r>
            <a:r>
              <a:rPr lang="en-GB" dirty="0"/>
              <a:t> </a:t>
            </a:r>
            <a:r>
              <a:rPr lang="en-GB" dirty="0" err="1"/>
              <a:t>dalších</a:t>
            </a:r>
            <a:r>
              <a:rPr lang="en-GB" dirty="0"/>
              <a:t> </a:t>
            </a:r>
            <a:r>
              <a:rPr lang="en-GB" dirty="0" err="1"/>
              <a:t>případech</a:t>
            </a:r>
            <a:r>
              <a:rPr lang="en-GB" dirty="0"/>
              <a:t> (</a:t>
            </a:r>
            <a:r>
              <a:rPr lang="en-GB" dirty="0" err="1"/>
              <a:t>kromě</a:t>
            </a:r>
            <a:r>
              <a:rPr lang="en-GB" dirty="0"/>
              <a:t> </a:t>
            </a:r>
            <a:r>
              <a:rPr lang="en-GB" dirty="0" err="1"/>
              <a:t>zmíněného</a:t>
            </a:r>
            <a:r>
              <a:rPr lang="en-GB" dirty="0"/>
              <a:t> </a:t>
            </a:r>
            <a:r>
              <a:rPr lang="cs-CZ" dirty="0"/>
              <a:t>predikativn</a:t>
            </a:r>
            <a:r>
              <a:rPr lang="en-GB" dirty="0" err="1"/>
              <a:t>ího</a:t>
            </a:r>
            <a:r>
              <a:rPr lang="en-GB" dirty="0"/>
              <a:t> </a:t>
            </a:r>
            <a:r>
              <a:rPr lang="cs-CZ" dirty="0"/>
              <a:t>užit</a:t>
            </a:r>
            <a:r>
              <a:rPr lang="en-GB" dirty="0"/>
              <a:t>í</a:t>
            </a:r>
            <a:r>
              <a:rPr lang="cs-CZ" dirty="0"/>
              <a:t> adjektiv</a:t>
            </a:r>
            <a:r>
              <a:rPr lang="en-GB" dirty="0"/>
              <a:t>, </a:t>
            </a:r>
            <a:r>
              <a:rPr lang="en-GB" dirty="0" err="1"/>
              <a:t>tj.jako</a:t>
            </a:r>
            <a:r>
              <a:rPr lang="en-GB" dirty="0"/>
              <a:t> </a:t>
            </a:r>
            <a:r>
              <a:rPr lang="en-GB" dirty="0" err="1"/>
              <a:t>přísudek</a:t>
            </a:r>
            <a:r>
              <a:rPr lang="en-GB" dirty="0"/>
              <a:t> </a:t>
            </a:r>
            <a:r>
              <a:rPr lang="en-GB" dirty="0" err="1"/>
              <a:t>jmenný</a:t>
            </a:r>
            <a:r>
              <a:rPr lang="en-GB" dirty="0"/>
              <a:t>) </a:t>
            </a:r>
            <a:r>
              <a:rPr lang="en-GB" dirty="0" err="1"/>
              <a:t>ještě</a:t>
            </a:r>
            <a:r>
              <a:rPr lang="en-GB" dirty="0"/>
              <a:t> </a:t>
            </a:r>
            <a:r>
              <a:rPr lang="en-GB" dirty="0" err="1"/>
              <a:t>nedochází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flexi </a:t>
            </a:r>
            <a:r>
              <a:rPr lang="en-GB" dirty="0" err="1"/>
              <a:t>adjektiv</a:t>
            </a:r>
            <a:r>
              <a:rPr lang="en-GB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zůstávají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v </a:t>
            </a:r>
            <a:r>
              <a:rPr lang="cs-CZ" baseline="0" dirty="0"/>
              <a:t>základní tvar</a:t>
            </a:r>
            <a:r>
              <a:rPr lang="en-GB" baseline="0" dirty="0"/>
              <a:t>u, </a:t>
            </a:r>
            <a:r>
              <a:rPr lang="en-GB" baseline="0" dirty="0" err="1"/>
              <a:t>i</a:t>
            </a:r>
            <a:r>
              <a:rPr lang="en-GB" baseline="0" dirty="0"/>
              <a:t> </a:t>
            </a:r>
            <a:r>
              <a:rPr lang="en-GB" baseline="0" dirty="0" err="1"/>
              <a:t>když</a:t>
            </a:r>
            <a:r>
              <a:rPr lang="en-GB" baseline="0" dirty="0"/>
              <a:t> </a:t>
            </a:r>
            <a:r>
              <a:rPr lang="en-GB" baseline="0" dirty="0" err="1"/>
              <a:t>bychom</a:t>
            </a:r>
            <a:r>
              <a:rPr lang="en-GB" baseline="0" dirty="0"/>
              <a:t> </a:t>
            </a:r>
            <a:r>
              <a:rPr lang="en-GB" baseline="0" dirty="0" err="1"/>
              <a:t>podle</a:t>
            </a:r>
            <a:r>
              <a:rPr lang="en-GB" baseline="0" dirty="0"/>
              <a:t> </a:t>
            </a:r>
            <a:r>
              <a:rPr lang="en-GB" baseline="0" dirty="0" err="1"/>
              <a:t>pravidel</a:t>
            </a:r>
            <a:r>
              <a:rPr lang="en-GB" baseline="0" dirty="0"/>
              <a:t> flexi </a:t>
            </a:r>
            <a:r>
              <a:rPr lang="en-GB" baseline="0" dirty="0" err="1"/>
              <a:t>čekali</a:t>
            </a:r>
            <a:r>
              <a:rPr lang="en-GB" baseline="0" dirty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1200" dirty="0" err="1"/>
              <a:t>Slova</a:t>
            </a:r>
            <a:r>
              <a:rPr lang="en-GB" sz="1200" dirty="0"/>
              <a:t> </a:t>
            </a:r>
            <a:r>
              <a:rPr lang="en-GB" sz="1200" dirty="0" err="1"/>
              <a:t>zakončena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cs-CZ" sz="1200" dirty="0"/>
              <a:t> –</a:t>
            </a:r>
            <a:r>
              <a:rPr lang="cs-CZ" sz="1200" b="1" i="1" dirty="0"/>
              <a:t>a, -o, -é, -i, -y, -[Ə] : </a:t>
            </a:r>
            <a:r>
              <a:rPr lang="cs-CZ" sz="1200" dirty="0"/>
              <a:t> →  </a:t>
            </a:r>
            <a:r>
              <a:rPr lang="cs-CZ" sz="1200" i="1" dirty="0">
                <a:solidFill>
                  <a:srgbClr val="FF0000"/>
                </a:solidFill>
              </a:rPr>
              <a:t>een sexy jongen;  een roze kleur, een lila trouw</a:t>
            </a:r>
          </a:p>
          <a:p>
            <a:pPr marL="514350" indent="-514350">
              <a:buAutoNum type="arabicPeriod"/>
            </a:pPr>
            <a:endParaRPr lang="cs-CZ" sz="1200" dirty="0"/>
          </a:p>
          <a:p>
            <a:pPr marL="514350" indent="-514350">
              <a:buAutoNum type="arabicPeriod"/>
            </a:pPr>
            <a:r>
              <a:rPr lang="en-GB" sz="1200" dirty="0" err="1"/>
              <a:t>Slova</a:t>
            </a:r>
            <a:r>
              <a:rPr lang="en-GB" sz="1200" dirty="0"/>
              <a:t> </a:t>
            </a:r>
            <a:r>
              <a:rPr lang="en-GB" sz="1200" dirty="0" err="1"/>
              <a:t>končící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cs-CZ" sz="1200" b="1" i="1" dirty="0"/>
              <a:t>–en</a:t>
            </a:r>
            <a:r>
              <a:rPr lang="cs-CZ" sz="1200" dirty="0"/>
              <a:t>:  onregelmatige participial</a:t>
            </a:r>
            <a:r>
              <a:rPr lang="en-GB" sz="1200" dirty="0"/>
              <a:t> = </a:t>
            </a:r>
            <a:r>
              <a:rPr lang="en-GB" sz="1200" dirty="0" err="1"/>
              <a:t>nepravidelná</a:t>
            </a:r>
            <a:r>
              <a:rPr lang="en-GB" sz="1200" dirty="0"/>
              <a:t> </a:t>
            </a:r>
            <a:r>
              <a:rPr lang="en-GB" sz="1200" dirty="0" err="1"/>
              <a:t>minulá</a:t>
            </a:r>
            <a:r>
              <a:rPr lang="en-GB" sz="1200" dirty="0"/>
              <a:t> </a:t>
            </a:r>
            <a:r>
              <a:rPr lang="en-GB" sz="1200" dirty="0" err="1"/>
              <a:t>příčestí</a:t>
            </a:r>
            <a:r>
              <a:rPr lang="cs-CZ" sz="1200" dirty="0"/>
              <a:t>: </a:t>
            </a:r>
            <a:r>
              <a:rPr lang="cs-CZ" sz="1200" i="1" dirty="0">
                <a:solidFill>
                  <a:srgbClr val="FF0000"/>
                </a:solidFill>
              </a:rPr>
              <a:t>een geschreven brief</a:t>
            </a:r>
            <a:r>
              <a:rPr lang="en-GB" sz="1200" i="1" dirty="0">
                <a:solidFill>
                  <a:srgbClr val="FF0000"/>
                </a:solidFill>
              </a:rPr>
              <a:t> = </a:t>
            </a:r>
            <a:r>
              <a:rPr lang="en-GB" sz="1200" i="1" dirty="0" err="1">
                <a:solidFill>
                  <a:srgbClr val="FF0000"/>
                </a:solidFill>
              </a:rPr>
              <a:t>napsaný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1" dirty="0" err="1">
                <a:solidFill>
                  <a:srgbClr val="FF0000"/>
                </a:solidFill>
              </a:rPr>
              <a:t>dopis</a:t>
            </a:r>
            <a:r>
              <a:rPr lang="cs-CZ" sz="1200" i="1" dirty="0">
                <a:solidFill>
                  <a:srgbClr val="FF0000"/>
                </a:solidFill>
              </a:rPr>
              <a:t>, de verbogen vorm</a:t>
            </a:r>
            <a:r>
              <a:rPr lang="en-GB" sz="1200" i="1" dirty="0">
                <a:solidFill>
                  <a:srgbClr val="FF0000"/>
                </a:solidFill>
              </a:rPr>
              <a:t> = </a:t>
            </a:r>
            <a:r>
              <a:rPr lang="en-GB" sz="1200" i="1" dirty="0" err="1">
                <a:solidFill>
                  <a:srgbClr val="FF0000"/>
                </a:solidFill>
              </a:rPr>
              <a:t>ohnutý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1" dirty="0" err="1">
                <a:solidFill>
                  <a:srgbClr val="FF0000"/>
                </a:solidFill>
              </a:rPr>
              <a:t>tvar</a:t>
            </a:r>
            <a:r>
              <a:rPr lang="en-GB" sz="1200" i="1" dirty="0">
                <a:solidFill>
                  <a:srgbClr val="FF0000"/>
                </a:solidFill>
              </a:rPr>
              <a:t>                    </a:t>
            </a:r>
            <a:r>
              <a:rPr lang="cs-CZ" sz="1200" dirty="0"/>
              <a:t>→ </a:t>
            </a:r>
            <a:r>
              <a:rPr lang="en-GB" sz="1200" dirty="0" err="1"/>
              <a:t>jiná</a:t>
            </a:r>
            <a:r>
              <a:rPr lang="en-GB" sz="1200" dirty="0"/>
              <a:t> </a:t>
            </a:r>
            <a:r>
              <a:rPr lang="en-GB" sz="1200" dirty="0" err="1"/>
              <a:t>končící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-</a:t>
            </a:r>
            <a:r>
              <a:rPr lang="en-GB" sz="1200" dirty="0" err="1"/>
              <a:t>en</a:t>
            </a:r>
            <a:r>
              <a:rPr lang="cs-CZ" sz="1200" dirty="0"/>
              <a:t>: </a:t>
            </a:r>
            <a:r>
              <a:rPr lang="cs-CZ" sz="1200" i="1" dirty="0">
                <a:solidFill>
                  <a:srgbClr val="FF0000"/>
                </a:solidFill>
              </a:rPr>
              <a:t>een dronken man, stenen tafel, </a:t>
            </a:r>
          </a:p>
          <a:p>
            <a:pPr marL="514350" indent="-514350">
              <a:buAutoNum type="arabicPeriod"/>
            </a:pPr>
            <a:endParaRPr lang="cs-CZ" sz="12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200" b="1" dirty="0"/>
              <a:t>Stofadjectieven</a:t>
            </a:r>
            <a:r>
              <a:rPr lang="en-GB" sz="1200" b="1" dirty="0"/>
              <a:t> = </a:t>
            </a:r>
            <a:r>
              <a:rPr lang="en-GB" sz="1200" b="1" dirty="0" err="1"/>
              <a:t>látková</a:t>
            </a:r>
            <a:r>
              <a:rPr lang="cs-CZ" sz="1200" dirty="0"/>
              <a:t>: </a:t>
            </a:r>
            <a:r>
              <a:rPr lang="cs-CZ" sz="1200" i="1" dirty="0">
                <a:solidFill>
                  <a:srgbClr val="FF0000"/>
                </a:solidFill>
              </a:rPr>
              <a:t>een houten tafel, een gouden ring, plastic tassen, wollen kleding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1200" dirty="0"/>
          </a:p>
          <a:p>
            <a:pPr marL="514350" indent="-514350">
              <a:buFont typeface="+mj-lt"/>
              <a:buAutoNum type="arabicPeriod" startAt="4"/>
            </a:pPr>
            <a:r>
              <a:rPr lang="en-GB" sz="1200" b="1" dirty="0" err="1"/>
              <a:t>Zeměpisná</a:t>
            </a:r>
            <a:r>
              <a:rPr lang="en-GB" sz="1200" b="1" dirty="0"/>
              <a:t> </a:t>
            </a:r>
            <a:r>
              <a:rPr lang="en-GB" sz="1200" b="1" dirty="0" err="1"/>
              <a:t>jména</a:t>
            </a:r>
            <a:r>
              <a:rPr lang="en-GB" sz="1200" b="1" dirty="0"/>
              <a:t> </a:t>
            </a:r>
            <a:r>
              <a:rPr lang="en-GB" sz="1200" b="1" dirty="0" err="1"/>
              <a:t>končící</a:t>
            </a:r>
            <a:r>
              <a:rPr lang="en-GB" sz="1200" b="1" dirty="0"/>
              <a:t> </a:t>
            </a:r>
            <a:r>
              <a:rPr lang="en-GB" sz="1200" b="1" dirty="0" err="1"/>
              <a:t>na</a:t>
            </a:r>
            <a:r>
              <a:rPr lang="en-GB" sz="1200" b="1" dirty="0"/>
              <a:t> </a:t>
            </a:r>
            <a:r>
              <a:rPr lang="cs-CZ" sz="1200" b="1" i="1" dirty="0"/>
              <a:t>–er</a:t>
            </a:r>
            <a:r>
              <a:rPr lang="cs-CZ" sz="1200" dirty="0"/>
              <a:t>: </a:t>
            </a:r>
            <a:r>
              <a:rPr lang="cs-CZ" sz="1200" i="1" dirty="0">
                <a:solidFill>
                  <a:srgbClr val="FF0000"/>
                </a:solidFill>
              </a:rPr>
              <a:t>Edammer kaas, Groninger archieven</a:t>
            </a:r>
          </a:p>
          <a:p>
            <a:pPr marL="514350" indent="-514350">
              <a:buFont typeface="+mj-lt"/>
              <a:buAutoNum type="arabicPeriod" startAt="4"/>
            </a:pPr>
            <a:endParaRPr lang="cs-CZ" sz="12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GB" sz="1200" b="1" dirty="0" err="1"/>
              <a:t>Pokud</a:t>
            </a:r>
            <a:r>
              <a:rPr lang="en-GB" sz="1200" b="1" dirty="0"/>
              <a:t> </a:t>
            </a:r>
            <a:r>
              <a:rPr lang="en-GB" sz="1200" b="1" dirty="0" err="1"/>
              <a:t>název</a:t>
            </a:r>
            <a:r>
              <a:rPr lang="en-GB" sz="1200" b="1" dirty="0"/>
              <a:t> </a:t>
            </a:r>
            <a:r>
              <a:rPr lang="en-GB" sz="1200" b="1" dirty="0" err="1"/>
              <a:t>adjektivum</a:t>
            </a:r>
            <a:r>
              <a:rPr lang="en-GB" sz="1200" b="1" dirty="0"/>
              <a:t> + </a:t>
            </a:r>
            <a:r>
              <a:rPr lang="en-GB" sz="1200" b="1" dirty="0" err="1"/>
              <a:t>substantivum</a:t>
            </a:r>
            <a:r>
              <a:rPr lang="en-GB" sz="1200" b="1" dirty="0"/>
              <a:t> </a:t>
            </a:r>
            <a:r>
              <a:rPr lang="en-GB" sz="1200" b="1" dirty="0" err="1"/>
              <a:t>označuje</a:t>
            </a:r>
            <a:r>
              <a:rPr lang="en-GB" sz="1200" b="1" dirty="0"/>
              <a:t> </a:t>
            </a:r>
            <a:r>
              <a:rPr lang="en-GB" sz="1200" b="1" dirty="0" err="1"/>
              <a:t>dohromady</a:t>
            </a:r>
            <a:r>
              <a:rPr lang="en-GB" sz="1200" b="1" dirty="0"/>
              <a:t> </a:t>
            </a:r>
            <a:r>
              <a:rPr lang="en-GB" sz="1200" b="1" dirty="0" err="1"/>
              <a:t>jednu</a:t>
            </a:r>
            <a:r>
              <a:rPr lang="en-GB" sz="1200" b="1" dirty="0"/>
              <a:t> </a:t>
            </a:r>
            <a:r>
              <a:rPr lang="en-GB" sz="1200" b="1" dirty="0" err="1"/>
              <a:t>jednotlu</a:t>
            </a:r>
            <a:r>
              <a:rPr lang="en-GB" sz="1200" b="1" dirty="0"/>
              <a:t>  (</a:t>
            </a:r>
            <a:r>
              <a:rPr lang="en-GB" sz="1200" b="1" dirty="0" err="1"/>
              <a:t>často</a:t>
            </a:r>
            <a:r>
              <a:rPr lang="en-GB" sz="1200" b="1" dirty="0"/>
              <a:t> </a:t>
            </a:r>
            <a:r>
              <a:rPr lang="en-GB" sz="1200" b="1" dirty="0" err="1"/>
              <a:t>zaužívaný</a:t>
            </a:r>
            <a:r>
              <a:rPr lang="en-GB" sz="1200" b="1" dirty="0"/>
              <a:t> </a:t>
            </a:r>
            <a:r>
              <a:rPr lang="en-GB" sz="1200" b="1" dirty="0" err="1"/>
              <a:t>termín</a:t>
            </a:r>
            <a:r>
              <a:rPr lang="en-GB" sz="1200" b="1" dirty="0"/>
              <a:t>, </a:t>
            </a:r>
            <a:r>
              <a:rPr lang="en-GB" sz="1200" b="1" dirty="0" err="1"/>
              <a:t>oficiální</a:t>
            </a:r>
            <a:r>
              <a:rPr lang="en-GB" sz="1200" b="1" dirty="0"/>
              <a:t> </a:t>
            </a:r>
            <a:r>
              <a:rPr lang="en-GB" sz="1200" b="1" dirty="0" err="1"/>
              <a:t>termín</a:t>
            </a:r>
            <a:r>
              <a:rPr lang="en-GB" sz="1200" b="1" dirty="0"/>
              <a:t>, ) </a:t>
            </a:r>
            <a:r>
              <a:rPr lang="cs-CZ" sz="1200" dirty="0"/>
              <a:t>→ </a:t>
            </a:r>
            <a:r>
              <a:rPr lang="cs-CZ" sz="1200" i="1" dirty="0">
                <a:solidFill>
                  <a:srgbClr val="FF0000"/>
                </a:solidFill>
              </a:rPr>
              <a:t>het openbaar Vervoer</a:t>
            </a:r>
            <a:r>
              <a:rPr lang="en-GB" sz="1200" i="1" dirty="0">
                <a:solidFill>
                  <a:srgbClr val="FF0000"/>
                </a:solidFill>
              </a:rPr>
              <a:t> = </a:t>
            </a:r>
            <a:r>
              <a:rPr lang="en-GB" sz="1200" i="1" dirty="0" err="1">
                <a:solidFill>
                  <a:srgbClr val="FF0000"/>
                </a:solidFill>
              </a:rPr>
              <a:t>veřejná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1" dirty="0" err="1">
                <a:solidFill>
                  <a:srgbClr val="FF0000"/>
                </a:solidFill>
              </a:rPr>
              <a:t>doprava</a:t>
            </a:r>
            <a:r>
              <a:rPr lang="cs-CZ" sz="1200" i="1" dirty="0">
                <a:solidFill>
                  <a:srgbClr val="FF0000"/>
                </a:solidFill>
              </a:rPr>
              <a:t>, het Koninklijk Besluit</a:t>
            </a:r>
            <a:r>
              <a:rPr lang="en-GB" sz="1200" i="1" dirty="0">
                <a:solidFill>
                  <a:srgbClr val="FF0000"/>
                </a:solidFill>
              </a:rPr>
              <a:t> = </a:t>
            </a:r>
            <a:r>
              <a:rPr lang="en-GB" sz="1200" i="1" dirty="0" err="1">
                <a:solidFill>
                  <a:srgbClr val="FF0000"/>
                </a:solidFill>
              </a:rPr>
              <a:t>královské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1" dirty="0" err="1">
                <a:solidFill>
                  <a:srgbClr val="FF0000"/>
                </a:solidFill>
              </a:rPr>
              <a:t>rozhodnutí</a:t>
            </a:r>
            <a:r>
              <a:rPr lang="cs-CZ" sz="1200" i="1" dirty="0">
                <a:solidFill>
                  <a:srgbClr val="FF0000"/>
                </a:solidFill>
              </a:rPr>
              <a:t>, het doctoraal examen</a:t>
            </a:r>
            <a:r>
              <a:rPr lang="en-GB" sz="1200" i="1" dirty="0">
                <a:solidFill>
                  <a:srgbClr val="FF0000"/>
                </a:solidFill>
              </a:rPr>
              <a:t> = </a:t>
            </a:r>
            <a:r>
              <a:rPr lang="en-GB" sz="1200" i="1" dirty="0" err="1">
                <a:solidFill>
                  <a:srgbClr val="FF0000"/>
                </a:solidFill>
              </a:rPr>
              <a:t>doktorská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1" dirty="0" err="1">
                <a:solidFill>
                  <a:srgbClr val="FF0000"/>
                </a:solidFill>
              </a:rPr>
              <a:t>zkouška</a:t>
            </a:r>
            <a:endParaRPr lang="cs-CZ" sz="12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endParaRPr lang="cs-CZ" sz="12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GB" sz="1200" dirty="0" err="1"/>
              <a:t>Jiná</a:t>
            </a:r>
            <a:r>
              <a:rPr lang="en-GB" sz="1200" dirty="0"/>
              <a:t> </a:t>
            </a:r>
            <a:r>
              <a:rPr lang="en-GB" sz="1200" dirty="0" err="1"/>
              <a:t>slova</a:t>
            </a:r>
            <a:r>
              <a:rPr lang="en-GB" sz="1200" dirty="0"/>
              <a:t>, </a:t>
            </a:r>
            <a:r>
              <a:rPr lang="en-GB" sz="1200" dirty="0" err="1"/>
              <a:t>která</a:t>
            </a:r>
            <a:r>
              <a:rPr lang="en-GB" sz="1200" dirty="0"/>
              <a:t> </a:t>
            </a:r>
            <a:r>
              <a:rPr lang="en-GB" sz="1200" dirty="0" err="1"/>
              <a:t>nepřijímají</a:t>
            </a:r>
            <a:r>
              <a:rPr lang="en-GB" sz="1200" dirty="0"/>
              <a:t> -e</a:t>
            </a:r>
            <a:r>
              <a:rPr lang="cs-CZ" sz="1200" dirty="0"/>
              <a:t>:  </a:t>
            </a:r>
            <a:r>
              <a:rPr lang="cs-CZ" sz="1200" i="1" dirty="0">
                <a:solidFill>
                  <a:srgbClr val="FF0000"/>
                </a:solidFill>
              </a:rPr>
              <a:t>rechter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0" dirty="0" err="1">
                <a:solidFill>
                  <a:srgbClr val="FF0000"/>
                </a:solidFill>
              </a:rPr>
              <a:t>pravý</a:t>
            </a:r>
            <a:r>
              <a:rPr lang="cs-CZ" sz="1200" i="1" dirty="0">
                <a:solidFill>
                  <a:srgbClr val="FF0000"/>
                </a:solidFill>
              </a:rPr>
              <a:t>, linker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levý</a:t>
            </a:r>
            <a:r>
              <a:rPr lang="cs-CZ" sz="1200" i="1" dirty="0">
                <a:solidFill>
                  <a:srgbClr val="FF0000"/>
                </a:solidFill>
              </a:rPr>
              <a:t>, gratis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zdarma</a:t>
            </a:r>
            <a:r>
              <a:rPr lang="cs-CZ" sz="1200" i="1" dirty="0">
                <a:solidFill>
                  <a:srgbClr val="FF0000"/>
                </a:solidFill>
              </a:rPr>
              <a:t>, halfbloed</a:t>
            </a:r>
            <a:r>
              <a:rPr lang="en-GB" sz="1200" i="1" dirty="0">
                <a:solidFill>
                  <a:srgbClr val="FF0000"/>
                </a:solidFill>
              </a:rPr>
              <a:t> </a:t>
            </a:r>
            <a:r>
              <a:rPr lang="en-GB" sz="1200" i="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nevlastní</a:t>
            </a:r>
            <a:r>
              <a:rPr lang="en-GB" sz="1200" i="1" dirty="0">
                <a:solidFill>
                  <a:srgbClr val="FF0000"/>
                </a:solidFill>
              </a:rPr>
              <a:t> (</a:t>
            </a:r>
            <a:r>
              <a:rPr lang="en-GB" sz="1200" i="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 </a:t>
            </a:r>
            <a:r>
              <a:rPr lang="en-GB" sz="1200" i="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rodině</a:t>
            </a:r>
            <a:r>
              <a:rPr lang="en-GB" sz="1200" i="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)</a:t>
            </a:r>
            <a:endParaRPr lang="cs-CZ" sz="1200" i="0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25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>
                <a:latin typeface="+mn-lt"/>
              </a:rPr>
              <a:t>Další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možné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tvary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adjektiv</a:t>
            </a:r>
            <a:endParaRPr lang="en-GB" u="sng" dirty="0"/>
          </a:p>
          <a:p>
            <a:pPr marL="514350" indent="-514350">
              <a:buAutoNum type="arabicPeriod"/>
            </a:pPr>
            <a:endParaRPr lang="en-GB" u="sng" dirty="0"/>
          </a:p>
          <a:p>
            <a:pPr marL="514350" indent="-514350">
              <a:buAutoNum type="arabicPeriod"/>
            </a:pPr>
            <a:r>
              <a:rPr lang="en-GB" u="none" dirty="0" err="1"/>
              <a:t>Tvar</a:t>
            </a:r>
            <a:r>
              <a:rPr lang="en-GB" u="none" dirty="0"/>
              <a:t> s</a:t>
            </a:r>
            <a:r>
              <a:rPr lang="cs-CZ" u="none" dirty="0"/>
              <a:t> </a:t>
            </a:r>
            <a:r>
              <a:rPr lang="cs-CZ" u="sng" dirty="0"/>
              <a:t>–s</a:t>
            </a:r>
            <a:r>
              <a:rPr lang="cs-CZ" dirty="0"/>
              <a:t>: </a:t>
            </a:r>
            <a:r>
              <a:rPr lang="en-GB" dirty="0"/>
              <a:t>po </a:t>
            </a:r>
            <a:r>
              <a:rPr lang="en-GB" dirty="0" err="1"/>
              <a:t>zájmenech</a:t>
            </a:r>
            <a:r>
              <a:rPr lang="cs-CZ" dirty="0"/>
              <a:t> </a:t>
            </a:r>
            <a:r>
              <a:rPr lang="nl-NL" b="1" i="1" dirty="0"/>
              <a:t>iets</a:t>
            </a:r>
            <a:r>
              <a:rPr lang="nl-NL" b="1" dirty="0"/>
              <a:t>, </a:t>
            </a:r>
            <a:r>
              <a:rPr lang="nl-NL" b="1" i="1" dirty="0"/>
              <a:t>niets</a:t>
            </a:r>
            <a:r>
              <a:rPr lang="nl-NL" b="1" dirty="0"/>
              <a:t>, </a:t>
            </a:r>
            <a:r>
              <a:rPr lang="nl-NL" b="1" i="1" dirty="0"/>
              <a:t>wat</a:t>
            </a:r>
            <a:r>
              <a:rPr lang="nl-NL" b="1" dirty="0"/>
              <a:t>, </a:t>
            </a:r>
            <a:r>
              <a:rPr lang="nl-NL" b="1" i="1" dirty="0"/>
              <a:t>veel</a:t>
            </a:r>
            <a:r>
              <a:rPr lang="nl-NL" b="1" dirty="0"/>
              <a:t>, </a:t>
            </a:r>
            <a:r>
              <a:rPr lang="nl-NL" b="1" i="1" dirty="0"/>
              <a:t>weinig</a:t>
            </a:r>
            <a:r>
              <a:rPr lang="nl-NL" b="1" dirty="0"/>
              <a:t>, </a:t>
            </a:r>
            <a:r>
              <a:rPr lang="nl-NL" b="1" i="1" dirty="0"/>
              <a:t>meer</a:t>
            </a:r>
            <a:r>
              <a:rPr lang="nl-NL" b="1" dirty="0"/>
              <a:t>, </a:t>
            </a:r>
            <a:r>
              <a:rPr lang="nl-NL" b="1" i="1" dirty="0"/>
              <a:t>minder</a:t>
            </a:r>
            <a:r>
              <a:rPr lang="nl-NL" b="1" dirty="0"/>
              <a:t>, </a:t>
            </a:r>
            <a:r>
              <a:rPr lang="nl-NL" b="1" i="1" dirty="0"/>
              <a:t>genoeg</a:t>
            </a:r>
            <a:r>
              <a:rPr lang="nl-NL" b="1" dirty="0"/>
              <a:t>, </a:t>
            </a:r>
            <a:r>
              <a:rPr lang="nl-NL" b="1" i="1" dirty="0"/>
              <a:t>voldoende</a:t>
            </a:r>
            <a:r>
              <a:rPr lang="nl-NL" dirty="0"/>
              <a:t> of </a:t>
            </a:r>
            <a:r>
              <a:rPr lang="nl-NL" b="1" i="1" dirty="0"/>
              <a:t>wat voor </a:t>
            </a:r>
            <a:r>
              <a:rPr lang="cs-CZ" dirty="0"/>
              <a:t>+</a:t>
            </a:r>
            <a:r>
              <a:rPr lang="cs-CZ" u="none" dirty="0"/>
              <a:t> </a:t>
            </a:r>
            <a:r>
              <a:rPr lang="cs-CZ" i="1" u="none" dirty="0">
                <a:solidFill>
                  <a:srgbClr val="FF0000"/>
                </a:solidFill>
              </a:rPr>
              <a:t>lekker</a:t>
            </a:r>
            <a:r>
              <a:rPr lang="cs-CZ" i="1" u="sng" dirty="0">
                <a:solidFill>
                  <a:srgbClr val="FF0000"/>
                </a:solidFill>
              </a:rPr>
              <a:t>s</a:t>
            </a:r>
            <a:r>
              <a:rPr lang="cs-CZ" i="1" u="none" dirty="0">
                <a:solidFill>
                  <a:srgbClr val="FF0000"/>
                </a:solidFill>
              </a:rPr>
              <a:t>, mooi</a:t>
            </a:r>
            <a:r>
              <a:rPr lang="cs-CZ" i="1" u="sng" dirty="0">
                <a:solidFill>
                  <a:srgbClr val="FF0000"/>
                </a:solidFill>
              </a:rPr>
              <a:t>s</a:t>
            </a:r>
            <a:r>
              <a:rPr lang="cs-CZ" i="1" u="none" dirty="0">
                <a:solidFill>
                  <a:srgbClr val="FF0000"/>
                </a:solidFill>
              </a:rPr>
              <a:t>, bijzonder</a:t>
            </a:r>
            <a:r>
              <a:rPr lang="cs-CZ" i="1" u="sng" dirty="0">
                <a:solidFill>
                  <a:srgbClr val="FF0000"/>
                </a:solidFill>
              </a:rPr>
              <a:t>s</a:t>
            </a:r>
            <a:endParaRPr lang="en-GB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0" u="none" dirty="0">
                <a:solidFill>
                  <a:srgbClr val="FF0000"/>
                </a:solidFill>
              </a:rPr>
              <a:t>	- </a:t>
            </a:r>
            <a:r>
              <a:rPr lang="en-GB" i="0" u="none" dirty="0" err="1">
                <a:solidFill>
                  <a:srgbClr val="FF0000"/>
                </a:solidFill>
              </a:rPr>
              <a:t>překládáno</a:t>
            </a:r>
            <a:r>
              <a:rPr lang="en-GB" i="0" u="none" dirty="0">
                <a:solidFill>
                  <a:srgbClr val="FF0000"/>
                </a:solidFill>
              </a:rPr>
              <a:t> </a:t>
            </a:r>
            <a:r>
              <a:rPr lang="en-GB" i="0" u="none" dirty="0" err="1">
                <a:solidFill>
                  <a:srgbClr val="FF0000"/>
                </a:solidFill>
              </a:rPr>
              <a:t>jako</a:t>
            </a:r>
            <a:r>
              <a:rPr lang="en-GB" i="0" u="none" dirty="0">
                <a:solidFill>
                  <a:srgbClr val="FF0000"/>
                </a:solidFill>
              </a:rPr>
              <a:t> </a:t>
            </a:r>
            <a:r>
              <a:rPr lang="en-GB" i="1" u="none" dirty="0" err="1">
                <a:solidFill>
                  <a:srgbClr val="FF0000"/>
                </a:solidFill>
              </a:rPr>
              <a:t>něco</a:t>
            </a:r>
            <a:r>
              <a:rPr lang="en-GB" i="1" u="none" dirty="0">
                <a:solidFill>
                  <a:srgbClr val="FF0000"/>
                </a:solidFill>
              </a:rPr>
              <a:t> </a:t>
            </a:r>
            <a:r>
              <a:rPr lang="en-GB" i="1" u="none" dirty="0" err="1">
                <a:solidFill>
                  <a:srgbClr val="FF0000"/>
                </a:solidFill>
              </a:rPr>
              <a:t>hezkého</a:t>
            </a:r>
            <a:r>
              <a:rPr lang="en-GB" i="1" u="none" dirty="0">
                <a:solidFill>
                  <a:srgbClr val="FF0000"/>
                </a:solidFill>
              </a:rPr>
              <a:t>, </a:t>
            </a:r>
            <a:r>
              <a:rPr lang="en-GB" i="1" u="none" dirty="0" err="1">
                <a:solidFill>
                  <a:srgbClr val="FF0000"/>
                </a:solidFill>
              </a:rPr>
              <a:t>nic</a:t>
            </a:r>
            <a:r>
              <a:rPr lang="en-GB" i="1" u="none" dirty="0">
                <a:solidFill>
                  <a:srgbClr val="FF0000"/>
                </a:solidFill>
              </a:rPr>
              <a:t> </a:t>
            </a:r>
            <a:r>
              <a:rPr lang="en-GB" i="1" u="none" dirty="0" err="1">
                <a:solidFill>
                  <a:srgbClr val="FF0000"/>
                </a:solidFill>
              </a:rPr>
              <a:t>zvláštního</a:t>
            </a:r>
            <a:r>
              <a:rPr lang="en-GB" i="1" u="none" dirty="0">
                <a:solidFill>
                  <a:srgbClr val="FF0000"/>
                </a:solidFill>
              </a:rPr>
              <a:t>, </a:t>
            </a:r>
            <a:r>
              <a:rPr lang="en-GB" i="1" u="none" dirty="0" err="1">
                <a:solidFill>
                  <a:srgbClr val="FF0000"/>
                </a:solidFill>
              </a:rPr>
              <a:t>mnoho</a:t>
            </a:r>
            <a:r>
              <a:rPr lang="en-GB" i="1" u="none" dirty="0">
                <a:solidFill>
                  <a:srgbClr val="FF0000"/>
                </a:solidFill>
              </a:rPr>
              <a:t> </a:t>
            </a:r>
            <a:r>
              <a:rPr lang="en-GB" i="1" u="none" dirty="0" err="1">
                <a:solidFill>
                  <a:srgbClr val="FF0000"/>
                </a:solidFill>
              </a:rPr>
              <a:t>podovného</a:t>
            </a:r>
            <a:r>
              <a:rPr lang="en-GB" i="1" u="none" dirty="0">
                <a:solidFill>
                  <a:srgbClr val="FF0000"/>
                </a:solidFill>
              </a:rPr>
              <a:t>, </a:t>
            </a:r>
            <a:r>
              <a:rPr lang="en-GB" i="1" u="none" dirty="0" err="1">
                <a:solidFill>
                  <a:srgbClr val="FF0000"/>
                </a:solidFill>
              </a:rPr>
              <a:t>málo</a:t>
            </a:r>
            <a:r>
              <a:rPr lang="en-GB" i="1" u="none" dirty="0">
                <a:solidFill>
                  <a:srgbClr val="FF0000"/>
                </a:solidFill>
              </a:rPr>
              <a:t> </a:t>
            </a:r>
            <a:r>
              <a:rPr lang="en-GB" i="1" u="none" dirty="0" err="1">
                <a:solidFill>
                  <a:srgbClr val="FF0000"/>
                </a:solidFill>
              </a:rPr>
              <a:t>zajímavého</a:t>
            </a:r>
            <a:r>
              <a:rPr lang="en-GB" i="0" u="none" dirty="0">
                <a:solidFill>
                  <a:srgbClr val="FF0000"/>
                </a:solidFill>
              </a:rPr>
              <a:t>, </a:t>
            </a:r>
            <a:r>
              <a:rPr lang="en-GB" i="0" u="none" dirty="0" err="1">
                <a:solidFill>
                  <a:srgbClr val="FF0000"/>
                </a:solidFill>
              </a:rPr>
              <a:t>atd</a:t>
            </a:r>
            <a:r>
              <a:rPr lang="en-GB" i="0" u="none" dirty="0">
                <a:solidFill>
                  <a:srgbClr val="FF0000"/>
                </a:solidFill>
              </a:rPr>
              <a:t>…</a:t>
            </a:r>
            <a:endParaRPr lang="cs-CZ" i="0" u="non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Hij wil er nog </a:t>
            </a:r>
            <a:r>
              <a:rPr lang="cs-CZ" i="1" u="sng" dirty="0">
                <a:solidFill>
                  <a:srgbClr val="FF0000"/>
                </a:solidFill>
              </a:rPr>
              <a:t>iets bijzonders </a:t>
            </a:r>
            <a:r>
              <a:rPr lang="cs-CZ" i="1" dirty="0">
                <a:solidFill>
                  <a:srgbClr val="FF0000"/>
                </a:solidFill>
              </a:rPr>
              <a:t>beleven.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Chtěl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bych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zažít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ještě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něco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zvláštního</a:t>
            </a:r>
            <a:r>
              <a:rPr lang="en-GB" i="1" dirty="0">
                <a:solidFill>
                  <a:srgbClr val="FF0000"/>
                </a:solidFill>
              </a:rPr>
              <a:t> / </a:t>
            </a:r>
            <a:r>
              <a:rPr lang="en-GB" i="1" dirty="0" err="1">
                <a:solidFill>
                  <a:srgbClr val="FF0000"/>
                </a:solidFill>
              </a:rPr>
              <a:t>unikátního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Je kan heel </a:t>
            </a:r>
            <a:r>
              <a:rPr lang="cs-CZ" i="1" u="sng" dirty="0">
                <a:solidFill>
                  <a:srgbClr val="FF0000"/>
                </a:solidFill>
              </a:rPr>
              <a:t>veel lekkers </a:t>
            </a:r>
            <a:r>
              <a:rPr lang="cs-CZ" i="1" dirty="0">
                <a:solidFill>
                  <a:srgbClr val="FF0000"/>
                </a:solidFill>
              </a:rPr>
              <a:t>proeven bij de nieuwe braserie. </a:t>
            </a:r>
            <a:r>
              <a:rPr lang="en-GB" i="1" dirty="0">
                <a:solidFill>
                  <a:srgbClr val="FF0000"/>
                </a:solidFill>
              </a:rPr>
              <a:t> V </a:t>
            </a:r>
            <a:r>
              <a:rPr lang="en-GB" i="1" dirty="0" err="1">
                <a:solidFill>
                  <a:srgbClr val="FF0000"/>
                </a:solidFill>
              </a:rPr>
              <a:t>té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nové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cukrárně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můžeš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ochutnat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mnoho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dobrot</a:t>
            </a:r>
            <a:r>
              <a:rPr lang="en-GB" i="1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doslova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mnoho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dobrého</a:t>
            </a:r>
            <a:r>
              <a:rPr lang="en-GB" i="1" dirty="0">
                <a:solidFill>
                  <a:srgbClr val="FF0000"/>
                </a:solidFill>
              </a:rPr>
              <a:t>)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nl-NL" i="1" dirty="0">
                <a:solidFill>
                  <a:srgbClr val="FF0000"/>
                </a:solidFill>
              </a:rPr>
              <a:t>Er is </a:t>
            </a:r>
            <a:r>
              <a:rPr lang="nl-NL" i="1" u="sng" dirty="0">
                <a:solidFill>
                  <a:srgbClr val="FF0000"/>
                </a:solidFill>
              </a:rPr>
              <a:t>weinig </a:t>
            </a:r>
            <a:r>
              <a:rPr lang="cs-CZ" i="1" u="sng" dirty="0">
                <a:solidFill>
                  <a:srgbClr val="FF0000"/>
                </a:solidFill>
              </a:rPr>
              <a:t>goed</a:t>
            </a:r>
            <a:r>
              <a:rPr lang="cs-CZ" b="1" i="1" u="sng" dirty="0">
                <a:solidFill>
                  <a:srgbClr val="FF0000"/>
                </a:solidFill>
              </a:rPr>
              <a:t>s</a:t>
            </a:r>
            <a:r>
              <a:rPr lang="nl-NL" i="1" u="sng" dirty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gebeurd.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u="sng" dirty="0">
                <a:solidFill>
                  <a:srgbClr val="FF0000"/>
                </a:solidFill>
              </a:rPr>
              <a:t>Wat voor stom</a:t>
            </a:r>
            <a:r>
              <a:rPr lang="cs-CZ" b="1" i="1" u="sng" dirty="0">
                <a:solidFill>
                  <a:srgbClr val="FF0000"/>
                </a:solidFill>
              </a:rPr>
              <a:t>s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heb je nu weer uitgehaald?</a:t>
            </a:r>
            <a:r>
              <a:rPr lang="en-GB" i="1" dirty="0">
                <a:solidFill>
                  <a:srgbClr val="FF0000"/>
                </a:solidFill>
              </a:rPr>
              <a:t> Co </a:t>
            </a:r>
            <a:r>
              <a:rPr lang="en-GB" i="1" dirty="0" err="1">
                <a:solidFill>
                  <a:srgbClr val="FF0000"/>
                </a:solidFill>
              </a:rPr>
              <a:t>jsi</a:t>
            </a:r>
            <a:r>
              <a:rPr lang="en-GB" i="1" dirty="0">
                <a:solidFill>
                  <a:srgbClr val="FF0000"/>
                </a:solidFill>
              </a:rPr>
              <a:t> to </a:t>
            </a:r>
            <a:r>
              <a:rPr lang="en-GB" i="1" dirty="0" err="1">
                <a:solidFill>
                  <a:srgbClr val="FF0000"/>
                </a:solidFill>
              </a:rPr>
              <a:t>zase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vymyslel</a:t>
            </a:r>
            <a:r>
              <a:rPr lang="en-GB" i="1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dosl.vytáhl</a:t>
            </a:r>
            <a:r>
              <a:rPr lang="en-GB" i="1" dirty="0">
                <a:solidFill>
                  <a:srgbClr val="FF0000"/>
                </a:solidFill>
              </a:rPr>
              <a:t>) za </a:t>
            </a:r>
            <a:r>
              <a:rPr lang="en-GB" i="1" dirty="0" err="1">
                <a:solidFill>
                  <a:srgbClr val="FF0000"/>
                </a:solidFill>
              </a:rPr>
              <a:t>hloupost</a:t>
            </a:r>
            <a:r>
              <a:rPr lang="en-GB" i="1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doslova</a:t>
            </a:r>
            <a:r>
              <a:rPr lang="en-GB" i="1" dirty="0">
                <a:solidFill>
                  <a:srgbClr val="FF0000"/>
                </a:solidFill>
              </a:rPr>
              <a:t> co za </a:t>
            </a:r>
            <a:r>
              <a:rPr lang="en-GB" i="1" dirty="0" err="1">
                <a:solidFill>
                  <a:srgbClr val="FF0000"/>
                </a:solidFill>
              </a:rPr>
              <a:t>hloupého</a:t>
            </a:r>
            <a:r>
              <a:rPr lang="en-GB" i="1" dirty="0">
                <a:solidFill>
                  <a:srgbClr val="FF0000"/>
                </a:solidFill>
              </a:rPr>
              <a:t>)</a:t>
            </a:r>
            <a:endParaRPr lang="cs-CZ" i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→  </a:t>
            </a:r>
            <a:r>
              <a:rPr lang="en-GB" b="1" dirty="0"/>
              <a:t>do ČJ se </a:t>
            </a:r>
            <a:r>
              <a:rPr lang="en-GB" b="1" dirty="0" err="1"/>
              <a:t>tyto</a:t>
            </a:r>
            <a:r>
              <a:rPr lang="en-GB" b="1" dirty="0"/>
              <a:t> </a:t>
            </a:r>
            <a:r>
              <a:rPr lang="en-GB" b="1" dirty="0" err="1"/>
              <a:t>výrazy</a:t>
            </a:r>
            <a:r>
              <a:rPr lang="en-GB" b="1" dirty="0"/>
              <a:t> </a:t>
            </a:r>
            <a:r>
              <a:rPr lang="en-GB" b="1" dirty="0" err="1"/>
              <a:t>často</a:t>
            </a:r>
            <a:r>
              <a:rPr lang="en-GB" b="1" dirty="0"/>
              <a:t> </a:t>
            </a:r>
            <a:r>
              <a:rPr lang="en-GB" b="1" dirty="0" err="1"/>
              <a:t>překládají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substantivum</a:t>
            </a:r>
            <a:r>
              <a:rPr lang="en-GB" b="1" dirty="0"/>
              <a:t> (I v NL </a:t>
            </a:r>
            <a:r>
              <a:rPr lang="en-GB" b="1" dirty="0" err="1"/>
              <a:t>mají</a:t>
            </a:r>
            <a:r>
              <a:rPr lang="en-GB" b="1" dirty="0"/>
              <a:t> </a:t>
            </a:r>
            <a:r>
              <a:rPr lang="en-GB" b="1" dirty="0" err="1"/>
              <a:t>určitou</a:t>
            </a:r>
            <a:r>
              <a:rPr lang="en-GB" b="1" dirty="0"/>
              <a:t> </a:t>
            </a:r>
            <a:r>
              <a:rPr lang="en-GB" b="1" dirty="0" err="1"/>
              <a:t>kvalitu</a:t>
            </a:r>
            <a:r>
              <a:rPr lang="en-GB" b="1" dirty="0"/>
              <a:t> subst.): </a:t>
            </a:r>
            <a:r>
              <a:rPr lang="en-GB" b="1" dirty="0" err="1"/>
              <a:t>iets</a:t>
            </a:r>
            <a:r>
              <a:rPr lang="en-GB" b="1" dirty="0"/>
              <a:t> </a:t>
            </a:r>
            <a:r>
              <a:rPr lang="en-GB" b="1" dirty="0" err="1"/>
              <a:t>stoms</a:t>
            </a:r>
            <a:r>
              <a:rPr lang="en-GB" b="1" dirty="0"/>
              <a:t> = </a:t>
            </a:r>
            <a:r>
              <a:rPr lang="en-GB" b="1" dirty="0" err="1"/>
              <a:t>nějaká</a:t>
            </a:r>
            <a:r>
              <a:rPr lang="en-GB" b="1" dirty="0"/>
              <a:t> </a:t>
            </a:r>
            <a:r>
              <a:rPr lang="en-GB" b="1" dirty="0" err="1"/>
              <a:t>hloupost</a:t>
            </a:r>
            <a:r>
              <a:rPr lang="en-GB" b="1" dirty="0"/>
              <a:t>, wat </a:t>
            </a:r>
            <a:r>
              <a:rPr lang="en-GB" b="1" dirty="0" err="1"/>
              <a:t>lekkers</a:t>
            </a:r>
            <a:r>
              <a:rPr lang="en-GB" b="1" dirty="0"/>
              <a:t> </a:t>
            </a:r>
            <a:r>
              <a:rPr lang="en-GB" b="1" dirty="0" err="1"/>
              <a:t>nějaká</a:t>
            </a:r>
            <a:r>
              <a:rPr lang="en-GB" b="1" dirty="0"/>
              <a:t> </a:t>
            </a:r>
            <a:r>
              <a:rPr lang="en-GB" b="1" dirty="0" err="1"/>
              <a:t>sladkost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cs-CZ" dirty="0"/>
              <a:t>→  </a:t>
            </a:r>
            <a:r>
              <a:rPr lang="en-GB" dirty="0"/>
              <a:t>POZOR: </a:t>
            </a:r>
            <a:r>
              <a:rPr lang="en-GB" b="1" dirty="0"/>
              <a:t>-</a:t>
            </a:r>
            <a:r>
              <a:rPr lang="en-GB" b="1" i="1" dirty="0"/>
              <a:t>s </a:t>
            </a:r>
            <a:r>
              <a:rPr lang="en-GB" b="1" dirty="0" err="1"/>
              <a:t>nepřidáváme</a:t>
            </a:r>
            <a:r>
              <a:rPr lang="en-GB" b="1" dirty="0"/>
              <a:t>, </a:t>
            </a:r>
            <a:r>
              <a:rPr lang="en-GB" b="0" dirty="0" err="1"/>
              <a:t>pokud</a:t>
            </a:r>
            <a:r>
              <a:rPr lang="en-GB" b="0" dirty="0"/>
              <a:t> </a:t>
            </a:r>
            <a:r>
              <a:rPr lang="en-GB" b="0" dirty="0" err="1"/>
              <a:t>překlad</a:t>
            </a:r>
            <a:r>
              <a:rPr lang="en-GB" b="0" dirty="0"/>
              <a:t> </a:t>
            </a:r>
            <a:r>
              <a:rPr lang="en-GB" b="0" i="1" dirty="0" err="1"/>
              <a:t>iets</a:t>
            </a:r>
            <a:r>
              <a:rPr lang="en-GB" b="0" dirty="0"/>
              <a:t> a </a:t>
            </a:r>
            <a:r>
              <a:rPr lang="en-GB" b="0" i="1" dirty="0" err="1"/>
              <a:t>veel</a:t>
            </a:r>
            <a:r>
              <a:rPr lang="en-GB" b="0" dirty="0"/>
              <a:t> </a:t>
            </a:r>
            <a:r>
              <a:rPr lang="en-GB" b="0" dirty="0" err="1"/>
              <a:t>znamená</a:t>
            </a:r>
            <a:r>
              <a:rPr lang="en-GB" b="0" dirty="0"/>
              <a:t> </a:t>
            </a:r>
            <a:r>
              <a:rPr lang="en-GB" b="1" dirty="0"/>
              <a:t>“o </a:t>
            </a:r>
            <a:r>
              <a:rPr lang="en-GB" b="1" dirty="0" err="1"/>
              <a:t>hodně</a:t>
            </a:r>
            <a:r>
              <a:rPr lang="en-GB" b="1" dirty="0"/>
              <a:t> / o </a:t>
            </a:r>
            <a:r>
              <a:rPr lang="en-GB" b="1" dirty="0" err="1"/>
              <a:t>trochu</a:t>
            </a:r>
            <a:r>
              <a:rPr lang="en-GB" b="1" dirty="0"/>
              <a:t>”: </a:t>
            </a:r>
            <a:r>
              <a:rPr lang="cs-CZ" i="1" dirty="0"/>
              <a:t>iets kleiner, een beetje groter, veel liever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77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SLIDE NAVÍC (pro </a:t>
            </a:r>
            <a:r>
              <a:rPr lang="en-GB" dirty="0" err="1"/>
              <a:t>zájemnce</a:t>
            </a:r>
            <a:r>
              <a:rPr lang="en-GB" dirty="0"/>
              <a:t> a pro </a:t>
            </a:r>
            <a:r>
              <a:rPr lang="en-GB" dirty="0" err="1"/>
              <a:t>kompletnost</a:t>
            </a:r>
            <a:r>
              <a:rPr lang="en-GB" dirty="0"/>
              <a:t> </a:t>
            </a:r>
            <a:r>
              <a:rPr lang="en-GB" dirty="0" err="1"/>
              <a:t>tématu</a:t>
            </a:r>
            <a:r>
              <a:rPr lang="en-GB" dirty="0"/>
              <a:t>, </a:t>
            </a:r>
            <a:r>
              <a:rPr lang="en-GB" dirty="0" err="1"/>
              <a:t>jedná</a:t>
            </a:r>
            <a:r>
              <a:rPr lang="en-GB" dirty="0"/>
              <a:t> se o </a:t>
            </a:r>
            <a:r>
              <a:rPr lang="en-GB" dirty="0" err="1"/>
              <a:t>pádové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v </a:t>
            </a:r>
            <a:r>
              <a:rPr lang="en-GB" dirty="0" err="1"/>
              <a:t>zastaralé</a:t>
            </a:r>
            <a:r>
              <a:rPr lang="en-GB" dirty="0"/>
              <a:t> </a:t>
            </a:r>
            <a:r>
              <a:rPr lang="en-GB" dirty="0" err="1"/>
              <a:t>pádové</a:t>
            </a:r>
            <a:r>
              <a:rPr lang="en-GB" dirty="0"/>
              <a:t> </a:t>
            </a:r>
            <a:r>
              <a:rPr lang="en-GB" dirty="0" err="1"/>
              <a:t>kontrukce</a:t>
            </a:r>
            <a:r>
              <a:rPr lang="en-GB" dirty="0"/>
              <a:t> (</a:t>
            </a:r>
            <a:r>
              <a:rPr lang="en-GB" dirty="0" err="1"/>
              <a:t>shodují</a:t>
            </a:r>
            <a:r>
              <a:rPr lang="en-GB" dirty="0"/>
              <a:t> se </a:t>
            </a:r>
            <a:r>
              <a:rPr lang="en-GB" dirty="0" err="1"/>
              <a:t>zde</a:t>
            </a:r>
            <a:r>
              <a:rPr lang="en-GB" dirty="0"/>
              <a:t> se substantive </a:t>
            </a:r>
            <a:r>
              <a:rPr lang="en-GB" dirty="0" err="1"/>
              <a:t>použitém</a:t>
            </a:r>
            <a:r>
              <a:rPr lang="en-GB" dirty="0"/>
              <a:t> v </a:t>
            </a:r>
            <a:r>
              <a:rPr lang="en-GB" dirty="0" err="1"/>
              <a:t>daném</a:t>
            </a:r>
            <a:r>
              <a:rPr lang="en-GB" dirty="0"/>
              <a:t> </a:t>
            </a:r>
            <a:r>
              <a:rPr lang="en-GB" dirty="0" err="1"/>
              <a:t>pádu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dobré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zapamatovat</a:t>
            </a:r>
            <a:r>
              <a:rPr lang="en-GB" dirty="0"/>
              <a:t> </a:t>
            </a:r>
            <a:r>
              <a:rPr lang="en-GB" dirty="0" err="1"/>
              <a:t>kontrukce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celek</a:t>
            </a:r>
            <a:r>
              <a:rPr lang="en-GB" dirty="0"/>
              <a:t>, </a:t>
            </a:r>
            <a:r>
              <a:rPr lang="en-GB" dirty="0" err="1"/>
              <a:t>jedná</a:t>
            </a:r>
            <a:r>
              <a:rPr lang="en-GB" dirty="0"/>
              <a:t> se </a:t>
            </a:r>
            <a:r>
              <a:rPr lang="en-GB" dirty="0" err="1"/>
              <a:t>často</a:t>
            </a:r>
            <a:r>
              <a:rPr lang="en-GB" dirty="0"/>
              <a:t> o </a:t>
            </a:r>
            <a:r>
              <a:rPr lang="en-GB" dirty="0" err="1"/>
              <a:t>fráze</a:t>
            </a:r>
            <a:r>
              <a:rPr lang="en-GB" dirty="0"/>
              <a:t>. </a:t>
            </a:r>
            <a:r>
              <a:rPr lang="en-GB" dirty="0" err="1"/>
              <a:t>Současný</a:t>
            </a:r>
            <a:r>
              <a:rPr lang="en-GB" dirty="0"/>
              <a:t> </a:t>
            </a:r>
            <a:r>
              <a:rPr lang="en-GB" dirty="0" err="1"/>
              <a:t>jazyk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 v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kontrukcích</a:t>
            </a:r>
            <a:r>
              <a:rPr lang="en-GB" dirty="0"/>
              <a:t> </a:t>
            </a:r>
            <a:r>
              <a:rPr lang="en-GB" dirty="0" err="1"/>
              <a:t>nepoužívá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Zbytky</a:t>
            </a:r>
            <a:r>
              <a:rPr lang="en-GB" dirty="0"/>
              <a:t> </a:t>
            </a:r>
            <a:r>
              <a:rPr lang="en-GB" dirty="0" err="1"/>
              <a:t>genitivu</a:t>
            </a:r>
            <a:r>
              <a:rPr lang="en-GB" dirty="0"/>
              <a:t> a </a:t>
            </a:r>
            <a:r>
              <a:rPr lang="en-GB" dirty="0" err="1"/>
              <a:t>dativu</a:t>
            </a:r>
            <a:r>
              <a:rPr lang="en-GB" dirty="0"/>
              <a:t>:  	</a:t>
            </a:r>
            <a:r>
              <a:rPr lang="cs-CZ" i="1" dirty="0">
                <a:solidFill>
                  <a:srgbClr val="FF0000"/>
                </a:solidFill>
              </a:rPr>
              <a:t>van gans</a:t>
            </a:r>
            <a:r>
              <a:rPr lang="cs-CZ" i="1" u="sng" dirty="0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harte</a:t>
            </a:r>
            <a:r>
              <a:rPr lang="en-GB" i="1" dirty="0">
                <a:solidFill>
                  <a:srgbClr val="FF0000"/>
                </a:solidFill>
              </a:rPr>
              <a:t> z </a:t>
            </a:r>
            <a:r>
              <a:rPr lang="en-GB" i="1" dirty="0" err="1">
                <a:solidFill>
                  <a:srgbClr val="FF0000"/>
                </a:solidFill>
              </a:rPr>
              <a:t>celého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srdce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	</a:t>
            </a:r>
            <a:r>
              <a:rPr lang="cs-CZ" i="1" dirty="0">
                <a:solidFill>
                  <a:srgbClr val="FF0000"/>
                </a:solidFill>
              </a:rPr>
              <a:t>te gelegener tijd</a:t>
            </a:r>
            <a:r>
              <a:rPr lang="en-GB" i="1" dirty="0">
                <a:solidFill>
                  <a:srgbClr val="FF0000"/>
                </a:solidFill>
              </a:rPr>
              <a:t> v </a:t>
            </a:r>
            <a:r>
              <a:rPr lang="en-GB" i="1" dirty="0" err="1">
                <a:solidFill>
                  <a:srgbClr val="FF0000"/>
                </a:solidFill>
              </a:rPr>
              <a:t>tu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správnou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chvíli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cs-CZ" i="1" dirty="0">
                <a:solidFill>
                  <a:srgbClr val="FF0000"/>
                </a:solidFill>
              </a:rPr>
              <a:t>van goed</a:t>
            </a:r>
            <a:r>
              <a:rPr lang="cs-CZ" i="1" u="sng" dirty="0">
                <a:solidFill>
                  <a:srgbClr val="FF0000"/>
                </a:solidFill>
              </a:rPr>
              <a:t>en</a:t>
            </a:r>
            <a:r>
              <a:rPr lang="cs-CZ" i="1" dirty="0">
                <a:solidFill>
                  <a:srgbClr val="FF0000"/>
                </a:solidFill>
              </a:rPr>
              <a:t> huize</a:t>
            </a:r>
            <a:r>
              <a:rPr lang="en-GB" i="1" dirty="0">
                <a:solidFill>
                  <a:srgbClr val="FF0000"/>
                </a:solidFill>
              </a:rPr>
              <a:t> z </a:t>
            </a:r>
            <a:r>
              <a:rPr lang="en-GB" i="1" dirty="0" err="1">
                <a:solidFill>
                  <a:srgbClr val="FF0000"/>
                </a:solidFill>
              </a:rPr>
              <a:t>dobrých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poměrů</a:t>
            </a:r>
            <a:r>
              <a:rPr lang="en-GB" i="1" dirty="0">
                <a:solidFill>
                  <a:srgbClr val="FF0000"/>
                </a:solidFill>
              </a:rPr>
              <a:t> / </a:t>
            </a:r>
            <a:r>
              <a:rPr lang="en-GB" i="1" dirty="0" err="1">
                <a:solidFill>
                  <a:srgbClr val="FF0000"/>
                </a:solidFill>
              </a:rPr>
              <a:t>dobré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rodiny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	</a:t>
            </a:r>
            <a:r>
              <a:rPr lang="cs-CZ" i="1" dirty="0">
                <a:solidFill>
                  <a:srgbClr val="FF0000"/>
                </a:solidFill>
              </a:rPr>
              <a:t>in koel</a:t>
            </a:r>
            <a:r>
              <a:rPr lang="cs-CZ" i="1" u="sng" dirty="0">
                <a:solidFill>
                  <a:srgbClr val="FF0000"/>
                </a:solidFill>
              </a:rPr>
              <a:t>en</a:t>
            </a:r>
            <a:r>
              <a:rPr lang="cs-CZ" i="1" dirty="0">
                <a:solidFill>
                  <a:srgbClr val="FF0000"/>
                </a:solidFill>
              </a:rPr>
              <a:t> bloede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chladnokrevně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616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Stupňování</a:t>
            </a:r>
            <a:r>
              <a:rPr lang="en-GB" b="1" dirty="0"/>
              <a:t> </a:t>
            </a:r>
            <a:r>
              <a:rPr lang="en-GB" b="1" dirty="0" err="1"/>
              <a:t>adjektiv</a:t>
            </a:r>
            <a:r>
              <a:rPr lang="en-GB" b="1" dirty="0"/>
              <a:t> </a:t>
            </a:r>
          </a:p>
          <a:p>
            <a:endParaRPr lang="en-GB" b="1" dirty="0"/>
          </a:p>
          <a:p>
            <a:r>
              <a:rPr lang="en-GB" dirty="0"/>
              <a:t>NL </a:t>
            </a:r>
            <a:r>
              <a:rPr lang="en-GB" dirty="0" err="1"/>
              <a:t>adjektiva</a:t>
            </a:r>
            <a:r>
              <a:rPr lang="en-GB" dirty="0"/>
              <a:t> se </a:t>
            </a:r>
            <a:r>
              <a:rPr lang="en-GB" dirty="0" err="1"/>
              <a:t>stupňují</a:t>
            </a:r>
            <a:r>
              <a:rPr lang="en-GB" dirty="0"/>
              <a:t> </a:t>
            </a:r>
            <a:r>
              <a:rPr lang="en-GB" dirty="0" err="1"/>
              <a:t>dvojím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(1) </a:t>
            </a:r>
            <a:r>
              <a:rPr lang="en-GB" dirty="0" err="1"/>
              <a:t>flektivně</a:t>
            </a:r>
            <a:r>
              <a:rPr lang="en-GB" dirty="0"/>
              <a:t> </a:t>
            </a:r>
            <a:r>
              <a:rPr lang="en-GB" dirty="0" err="1"/>
              <a:t>pomocí</a:t>
            </a:r>
            <a:r>
              <a:rPr lang="en-GB" dirty="0"/>
              <a:t> </a:t>
            </a:r>
            <a:r>
              <a:rPr lang="en-GB" dirty="0" err="1"/>
              <a:t>sufixů</a:t>
            </a:r>
            <a:r>
              <a:rPr lang="en-GB" dirty="0"/>
              <a:t> </a:t>
            </a:r>
            <a:r>
              <a:rPr lang="en-GB" i="1" dirty="0"/>
              <a:t>–(e)r</a:t>
            </a:r>
            <a:r>
              <a:rPr lang="en-GB" dirty="0"/>
              <a:t>, </a:t>
            </a:r>
            <a:r>
              <a:rPr lang="en-GB" i="1" dirty="0"/>
              <a:t>-(e)</a:t>
            </a:r>
            <a:r>
              <a:rPr lang="en-GB" i="1" dirty="0" err="1"/>
              <a:t>st</a:t>
            </a:r>
            <a:r>
              <a:rPr lang="en-GB" dirty="0"/>
              <a:t> a (2) </a:t>
            </a:r>
            <a:r>
              <a:rPr lang="en-GB" dirty="0" err="1"/>
              <a:t>analyticky</a:t>
            </a:r>
            <a:r>
              <a:rPr lang="en-GB" dirty="0"/>
              <a:t> </a:t>
            </a:r>
            <a:r>
              <a:rPr lang="en-GB" dirty="0" err="1"/>
              <a:t>pomocí</a:t>
            </a:r>
            <a:r>
              <a:rPr lang="en-GB" dirty="0"/>
              <a:t> </a:t>
            </a:r>
            <a:r>
              <a:rPr lang="en-GB" i="1" dirty="0" err="1"/>
              <a:t>meer</a:t>
            </a:r>
            <a:r>
              <a:rPr lang="en-GB" dirty="0"/>
              <a:t>, </a:t>
            </a:r>
            <a:r>
              <a:rPr lang="en-GB" i="1" dirty="0" err="1"/>
              <a:t>meest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, </a:t>
            </a:r>
            <a:r>
              <a:rPr lang="en-GB" dirty="0" err="1"/>
              <a:t>nejvíce</a:t>
            </a:r>
            <a:r>
              <a:rPr lang="en-GB" dirty="0"/>
              <a:t> (viz </a:t>
            </a:r>
            <a:r>
              <a:rPr lang="en-GB" dirty="0" err="1"/>
              <a:t>další</a:t>
            </a:r>
            <a:r>
              <a:rPr lang="en-GB" dirty="0"/>
              <a:t> slide)</a:t>
            </a:r>
          </a:p>
          <a:p>
            <a:endParaRPr lang="en-GB" b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tvar</a:t>
            </a:r>
            <a:r>
              <a:rPr lang="en-GB" dirty="0"/>
              <a:t> </a:t>
            </a:r>
            <a:r>
              <a:rPr lang="cs-CZ" dirty="0"/>
              <a:t>→  </a:t>
            </a:r>
            <a:r>
              <a:rPr lang="en-GB" dirty="0"/>
              <a:t>K</a:t>
            </a:r>
            <a:r>
              <a:rPr lang="cs-CZ" dirty="0"/>
              <a:t>OMPARATI</a:t>
            </a:r>
            <a:r>
              <a:rPr lang="en-GB" dirty="0"/>
              <a:t>V / 2.st</a:t>
            </a:r>
            <a:r>
              <a:rPr lang="cs-CZ" dirty="0"/>
              <a:t>:  </a:t>
            </a:r>
            <a:r>
              <a:rPr lang="cs-CZ" b="1" i="1" dirty="0"/>
              <a:t>+ er  </a:t>
            </a:r>
            <a:r>
              <a:rPr lang="cs-CZ" dirty="0"/>
              <a:t>→ SUPERLATI</a:t>
            </a:r>
            <a:r>
              <a:rPr lang="en-GB" dirty="0"/>
              <a:t>V / 3.st</a:t>
            </a:r>
            <a:r>
              <a:rPr lang="cs-CZ" dirty="0"/>
              <a:t>:  </a:t>
            </a:r>
            <a:r>
              <a:rPr lang="cs-CZ" b="1" i="1" dirty="0"/>
              <a:t>de/het + st</a:t>
            </a:r>
            <a:endParaRPr lang="en-GB" b="1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→  </a:t>
            </a:r>
            <a:r>
              <a:rPr lang="en-GB" u="sng" dirty="0" err="1"/>
              <a:t>nepravidelné</a:t>
            </a:r>
            <a:r>
              <a:rPr lang="en-GB" u="sng" dirty="0"/>
              <a:t> </a:t>
            </a:r>
            <a:r>
              <a:rPr lang="en-GB" u="sng" dirty="0" err="1"/>
              <a:t>tvary</a:t>
            </a:r>
            <a:r>
              <a:rPr lang="cs-CZ" dirty="0"/>
              <a:t>:  </a:t>
            </a:r>
            <a:r>
              <a:rPr lang="en-GB" dirty="0"/>
              <a:t>			</a:t>
            </a:r>
            <a:r>
              <a:rPr lang="cs-CZ" i="1" dirty="0">
                <a:hlinkClick r:id="rId3"/>
              </a:rPr>
              <a:t>g</a:t>
            </a:r>
            <a:r>
              <a:rPr lang="nl-NL" i="1" dirty="0">
                <a:hlinkClick r:id="rId3"/>
              </a:rPr>
              <a:t>oed</a:t>
            </a:r>
            <a:r>
              <a:rPr lang="nl-NL" i="1" dirty="0"/>
              <a:t> -&gt; </a:t>
            </a:r>
            <a:r>
              <a:rPr lang="nl-NL" i="1" dirty="0">
                <a:hlinkClick r:id="rId4"/>
              </a:rPr>
              <a:t>beter</a:t>
            </a:r>
            <a:r>
              <a:rPr lang="nl-NL" i="1" dirty="0"/>
              <a:t> -&gt;</a:t>
            </a:r>
            <a:r>
              <a:rPr lang="nl-NL" i="1" dirty="0">
                <a:hlinkClick r:id="rId5"/>
              </a:rPr>
              <a:t>best</a:t>
            </a:r>
            <a:r>
              <a:rPr lang="nl-NL" i="1" dirty="0"/>
              <a:t>	dobrý</a:t>
            </a:r>
            <a:br>
              <a:rPr lang="nl-NL" i="1" dirty="0"/>
            </a:br>
            <a:r>
              <a:rPr lang="cs-CZ" i="1" dirty="0"/>
              <a:t>				</a:t>
            </a:r>
            <a:r>
              <a:rPr lang="nl-NL" i="1" dirty="0">
                <a:hlinkClick r:id="rId6"/>
              </a:rPr>
              <a:t>graag</a:t>
            </a:r>
            <a:r>
              <a:rPr lang="nl-NL" i="1" dirty="0"/>
              <a:t> -&gt; </a:t>
            </a:r>
            <a:r>
              <a:rPr lang="nl-NL" i="1" dirty="0">
                <a:hlinkClick r:id="rId7"/>
              </a:rPr>
              <a:t>liever</a:t>
            </a:r>
            <a:r>
              <a:rPr lang="nl-NL" i="1" dirty="0"/>
              <a:t> -&gt; </a:t>
            </a:r>
            <a:r>
              <a:rPr lang="nl-NL" i="1" dirty="0">
                <a:hlinkClick r:id="rId8"/>
              </a:rPr>
              <a:t>liefst</a:t>
            </a:r>
            <a:r>
              <a:rPr lang="nl-NL" i="1" dirty="0"/>
              <a:t>	rád</a:t>
            </a:r>
            <a:br>
              <a:rPr lang="nl-NL" i="1" dirty="0"/>
            </a:br>
            <a:r>
              <a:rPr lang="cs-CZ" i="1" dirty="0"/>
              <a:t>				</a:t>
            </a:r>
            <a:r>
              <a:rPr lang="nl-NL" i="1" dirty="0">
                <a:hlinkClick r:id="rId9"/>
              </a:rPr>
              <a:t>veel</a:t>
            </a:r>
            <a:r>
              <a:rPr lang="nl-NL" i="1" dirty="0"/>
              <a:t> -&gt;</a:t>
            </a:r>
            <a:r>
              <a:rPr lang="nl-NL" i="1" dirty="0">
                <a:hlinkClick r:id="rId10"/>
              </a:rPr>
              <a:t>meer</a:t>
            </a:r>
            <a:r>
              <a:rPr lang="nl-NL" i="1" dirty="0"/>
              <a:t> -&gt; </a:t>
            </a:r>
            <a:r>
              <a:rPr lang="nl-NL" i="1" dirty="0">
                <a:hlinkClick r:id="rId11"/>
              </a:rPr>
              <a:t>meest</a:t>
            </a:r>
            <a:r>
              <a:rPr lang="nl-NL" i="1" dirty="0"/>
              <a:t>	mnoho</a:t>
            </a:r>
            <a:br>
              <a:rPr lang="nl-NL" i="1" dirty="0"/>
            </a:br>
            <a:r>
              <a:rPr lang="cs-CZ" i="1" dirty="0"/>
              <a:t>				</a:t>
            </a:r>
            <a:r>
              <a:rPr lang="nl-NL" i="1" dirty="0">
                <a:hlinkClick r:id="rId12"/>
              </a:rPr>
              <a:t>weinig</a:t>
            </a:r>
            <a:r>
              <a:rPr lang="nl-NL" i="1" dirty="0"/>
              <a:t> -&gt; </a:t>
            </a:r>
            <a:r>
              <a:rPr lang="nl-NL" i="1" dirty="0">
                <a:hlinkClick r:id="rId13"/>
              </a:rPr>
              <a:t>minder</a:t>
            </a:r>
            <a:r>
              <a:rPr lang="nl-NL" i="1" dirty="0"/>
              <a:t> -&gt; </a:t>
            </a:r>
            <a:r>
              <a:rPr lang="nl-NL" i="1" dirty="0">
                <a:hlinkClick r:id="rId14"/>
              </a:rPr>
              <a:t>minst</a:t>
            </a:r>
            <a:r>
              <a:rPr lang="nl-NL" i="1" dirty="0"/>
              <a:t>	málo</a:t>
            </a:r>
            <a:br>
              <a:rPr lang="nl-NL" i="1" dirty="0"/>
            </a:br>
            <a:r>
              <a:rPr lang="cs-CZ" i="1" dirty="0"/>
              <a:t>				</a:t>
            </a:r>
            <a:r>
              <a:rPr lang="nl-NL" i="1" dirty="0">
                <a:hlinkClick r:id="rId15"/>
              </a:rPr>
              <a:t>dikwijls</a:t>
            </a:r>
            <a:r>
              <a:rPr lang="nl-NL" i="1" dirty="0"/>
              <a:t> -&gt; </a:t>
            </a:r>
            <a:r>
              <a:rPr lang="nl-NL" i="1" dirty="0">
                <a:hlinkClick r:id="rId16"/>
              </a:rPr>
              <a:t>vaker</a:t>
            </a:r>
            <a:r>
              <a:rPr lang="nl-NL" i="1" dirty="0"/>
              <a:t>-&gt; </a:t>
            </a:r>
            <a:r>
              <a:rPr lang="nl-NL" i="1" dirty="0">
                <a:hlinkClick r:id="rId17"/>
              </a:rPr>
              <a:t>vaakst</a:t>
            </a:r>
            <a:r>
              <a:rPr lang="nl-NL" i="1" dirty="0"/>
              <a:t>	často</a:t>
            </a:r>
            <a:endParaRPr lang="cs-CZ" b="1" i="1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cs-CZ" b="1" i="1" dirty="0"/>
          </a:p>
          <a:p>
            <a:endParaRPr lang="en-GB" b="0" dirty="0"/>
          </a:p>
          <a:p>
            <a:endParaRPr lang="en-GB" b="0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46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err="1"/>
              <a:t>Stupňování</a:t>
            </a:r>
            <a:r>
              <a:rPr lang="en-GB" b="1" dirty="0"/>
              <a:t> </a:t>
            </a:r>
            <a:r>
              <a:rPr lang="en-GB" b="1" dirty="0" err="1"/>
              <a:t>adjektiv</a:t>
            </a:r>
            <a:r>
              <a:rPr lang="en-GB" b="1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endParaRPr lang="en-GB" b="1" dirty="0"/>
          </a:p>
          <a:p>
            <a:r>
              <a:rPr lang="en-GB" b="1" dirty="0"/>
              <a:t>POZOR: k </a:t>
            </a:r>
            <a:r>
              <a:rPr lang="en-GB" b="1" dirty="0" err="1"/>
              <a:t>analytickému</a:t>
            </a:r>
            <a:r>
              <a:rPr lang="en-GB" b="1" dirty="0"/>
              <a:t> </a:t>
            </a:r>
            <a:r>
              <a:rPr lang="en-GB" b="1" dirty="0" err="1"/>
              <a:t>způsobu</a:t>
            </a:r>
            <a:r>
              <a:rPr lang="en-GB" b="1" dirty="0"/>
              <a:t> se </a:t>
            </a:r>
            <a:r>
              <a:rPr lang="en-GB" b="1" dirty="0" err="1"/>
              <a:t>nepřechází</a:t>
            </a:r>
            <a:r>
              <a:rPr lang="en-GB" b="1" dirty="0"/>
              <a:t> </a:t>
            </a:r>
            <a:r>
              <a:rPr lang="en-GB" b="1" dirty="0" err="1"/>
              <a:t>tak</a:t>
            </a:r>
            <a:r>
              <a:rPr lang="en-GB" b="1" dirty="0"/>
              <a:t> </a:t>
            </a:r>
            <a:r>
              <a:rPr lang="en-GB" b="1" dirty="0" err="1"/>
              <a:t>často</a:t>
            </a:r>
            <a:r>
              <a:rPr lang="en-GB" b="1" dirty="0"/>
              <a:t>, </a:t>
            </a:r>
            <a:r>
              <a:rPr lang="en-GB" b="1" dirty="0" err="1"/>
              <a:t>jako</a:t>
            </a:r>
            <a:r>
              <a:rPr lang="en-GB" b="1" dirty="0"/>
              <a:t> v AJ. I </a:t>
            </a:r>
            <a:r>
              <a:rPr lang="en-GB" b="1" dirty="0" err="1"/>
              <a:t>dlouhá</a:t>
            </a:r>
            <a:r>
              <a:rPr lang="en-GB" b="1" dirty="0"/>
              <a:t> </a:t>
            </a:r>
            <a:r>
              <a:rPr lang="en-GB" b="1" dirty="0" err="1"/>
              <a:t>slova</a:t>
            </a:r>
            <a:r>
              <a:rPr lang="en-GB" b="1" dirty="0"/>
              <a:t> je </a:t>
            </a:r>
            <a:r>
              <a:rPr lang="en-GB" b="1" dirty="0" err="1"/>
              <a:t>možné</a:t>
            </a:r>
            <a:r>
              <a:rPr lang="en-GB" b="1" dirty="0"/>
              <a:t> </a:t>
            </a:r>
            <a:r>
              <a:rPr lang="en-GB" b="1" dirty="0" err="1"/>
              <a:t>stupňovat</a:t>
            </a:r>
            <a:r>
              <a:rPr lang="en-GB" b="1" dirty="0"/>
              <a:t> </a:t>
            </a:r>
            <a:r>
              <a:rPr lang="en-GB" b="1" dirty="0" err="1"/>
              <a:t>flektivně</a:t>
            </a:r>
            <a:r>
              <a:rPr lang="en-GB" b="1" dirty="0"/>
              <a:t>. </a:t>
            </a:r>
            <a:r>
              <a:rPr lang="en-GB" b="1" dirty="0" err="1"/>
              <a:t>Srovnej</a:t>
            </a:r>
            <a:r>
              <a:rPr lang="en-GB" b="1" dirty="0"/>
              <a:t>:</a:t>
            </a:r>
          </a:p>
          <a:p>
            <a:r>
              <a:rPr lang="en-GB" b="1" dirty="0" err="1"/>
              <a:t>interessanter</a:t>
            </a:r>
            <a:r>
              <a:rPr lang="en-GB" b="1" dirty="0"/>
              <a:t> – de </a:t>
            </a:r>
            <a:r>
              <a:rPr lang="en-GB" b="1" dirty="0" err="1"/>
              <a:t>interessantste</a:t>
            </a:r>
            <a:r>
              <a:rPr lang="en-GB" b="1" dirty="0"/>
              <a:t> </a:t>
            </a:r>
            <a:r>
              <a:rPr lang="en-GB" b="1" dirty="0" err="1"/>
              <a:t>vragen</a:t>
            </a:r>
            <a:r>
              <a:rPr lang="en-GB" b="1" dirty="0"/>
              <a:t>    x   more / the most interesting </a:t>
            </a:r>
          </a:p>
          <a:p>
            <a:r>
              <a:rPr lang="en-GB" b="1" dirty="0" err="1"/>
              <a:t>belangrijker</a:t>
            </a:r>
            <a:r>
              <a:rPr lang="en-GB" b="1" dirty="0"/>
              <a:t> – de </a:t>
            </a:r>
            <a:r>
              <a:rPr lang="en-GB" b="1" dirty="0" err="1"/>
              <a:t>meest</a:t>
            </a:r>
            <a:r>
              <a:rPr lang="en-GB" b="1" dirty="0"/>
              <a:t> </a:t>
            </a:r>
            <a:r>
              <a:rPr lang="en-GB" b="1" dirty="0" err="1"/>
              <a:t>belangrijke</a:t>
            </a:r>
            <a:r>
              <a:rPr lang="en-GB" b="1" dirty="0"/>
              <a:t> </a:t>
            </a:r>
            <a:r>
              <a:rPr lang="en-GB" b="1" dirty="0" err="1"/>
              <a:t>toets</a:t>
            </a:r>
            <a:r>
              <a:rPr lang="en-GB" b="1" dirty="0"/>
              <a:t>  x  more / more important test</a:t>
            </a:r>
          </a:p>
          <a:p>
            <a:endParaRPr lang="en-GB" b="0" dirty="0"/>
          </a:p>
          <a:p>
            <a:r>
              <a:rPr lang="en-GB" b="0" dirty="0" err="1"/>
              <a:t>Analytické</a:t>
            </a:r>
            <a:r>
              <a:rPr lang="en-GB" b="0" dirty="0"/>
              <a:t> </a:t>
            </a:r>
            <a:r>
              <a:rPr lang="en-GB" b="0" dirty="0" err="1"/>
              <a:t>stupňování</a:t>
            </a:r>
            <a:r>
              <a:rPr lang="en-GB" b="0" dirty="0"/>
              <a:t> je v NL v </a:t>
            </a:r>
            <a:r>
              <a:rPr lang="en-GB" b="0" dirty="0" err="1"/>
              <a:t>případě</a:t>
            </a:r>
            <a:r>
              <a:rPr lang="en-GB" b="0" dirty="0"/>
              <a:t> </a:t>
            </a:r>
            <a:r>
              <a:rPr lang="en-GB" b="0" dirty="0" err="1"/>
              <a:t>zdůraznění</a:t>
            </a:r>
            <a:r>
              <a:rPr lang="en-GB" b="0" dirty="0"/>
              <a:t>, </a:t>
            </a:r>
            <a:r>
              <a:rPr lang="en-GB" b="0" dirty="0" err="1"/>
              <a:t>nebo</a:t>
            </a:r>
            <a:r>
              <a:rPr lang="en-GB" b="0" dirty="0"/>
              <a:t> u </a:t>
            </a:r>
            <a:r>
              <a:rPr lang="en-GB" b="0" dirty="0" err="1"/>
              <a:t>některých</a:t>
            </a:r>
            <a:r>
              <a:rPr lang="en-GB" b="0" dirty="0"/>
              <a:t> </a:t>
            </a:r>
            <a:r>
              <a:rPr lang="en-GB" b="0" dirty="0" err="1"/>
              <a:t>slov</a:t>
            </a:r>
            <a:r>
              <a:rPr lang="en-GB" b="0" dirty="0"/>
              <a:t>, </a:t>
            </a:r>
            <a:r>
              <a:rPr lang="en-GB" b="0" dirty="0" err="1"/>
              <a:t>která</a:t>
            </a:r>
            <a:r>
              <a:rPr lang="en-GB" b="0" dirty="0"/>
              <a:t> </a:t>
            </a:r>
            <a:r>
              <a:rPr lang="en-GB" b="0" dirty="0" err="1"/>
              <a:t>nelze</a:t>
            </a:r>
            <a:r>
              <a:rPr lang="en-GB" b="0" dirty="0"/>
              <a:t> </a:t>
            </a:r>
            <a:r>
              <a:rPr lang="en-GB" b="0" dirty="0" err="1"/>
              <a:t>stupňovat</a:t>
            </a:r>
            <a:r>
              <a:rPr lang="en-GB" b="0" dirty="0"/>
              <a:t> </a:t>
            </a:r>
            <a:r>
              <a:rPr lang="en-GB" b="0" dirty="0" err="1"/>
              <a:t>flektivně</a:t>
            </a:r>
            <a:r>
              <a:rPr lang="en-GB" b="0" dirty="0"/>
              <a:t> (</a:t>
            </a:r>
            <a:r>
              <a:rPr lang="en-GB" b="0" dirty="0" err="1"/>
              <a:t>později</a:t>
            </a:r>
            <a:r>
              <a:rPr lang="en-GB" b="0" dirty="0"/>
              <a:t> </a:t>
            </a:r>
            <a:r>
              <a:rPr lang="en-GB" b="0" dirty="0" err="1"/>
              <a:t>uvidíme</a:t>
            </a:r>
            <a:r>
              <a:rPr lang="en-GB" b="0" dirty="0"/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indent="0">
              <a:buNone/>
            </a:pPr>
            <a:r>
              <a:rPr lang="cs-CZ" b="1" i="1" dirty="0"/>
              <a:t>2. </a:t>
            </a:r>
            <a:r>
              <a:rPr lang="en-GB" u="sng" dirty="0" err="1"/>
              <a:t>Opisem</a:t>
            </a:r>
            <a:r>
              <a:rPr lang="en-GB" u="sng" dirty="0"/>
              <a:t> = </a:t>
            </a:r>
            <a:r>
              <a:rPr lang="en-GB" u="sng" dirty="0" err="1"/>
              <a:t>analyticky</a:t>
            </a:r>
            <a:r>
              <a:rPr lang="cs-CZ" u="sng" dirty="0"/>
              <a:t>:  </a:t>
            </a:r>
            <a:r>
              <a:rPr lang="cs-CZ" b="1" i="1" dirty="0"/>
              <a:t>meer </a:t>
            </a:r>
            <a:r>
              <a:rPr lang="cs-CZ" dirty="0"/>
              <a:t>→  </a:t>
            </a:r>
            <a:r>
              <a:rPr lang="cs-CZ" b="1" i="1" dirty="0"/>
              <a:t>de/het meest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De zoon is nog meer Americaans dan zijn ouders</a:t>
            </a:r>
            <a:r>
              <a:rPr lang="en-GB" b="1" i="1" dirty="0">
                <a:solidFill>
                  <a:srgbClr val="FF0000"/>
                </a:solidFill>
              </a:rPr>
              <a:t>. 	</a:t>
            </a:r>
            <a:r>
              <a:rPr lang="en-GB" b="1" i="1" dirty="0" err="1">
                <a:solidFill>
                  <a:srgbClr val="FF0000"/>
                </a:solidFill>
              </a:rPr>
              <a:t>Jejich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syn</a:t>
            </a:r>
            <a:r>
              <a:rPr lang="en-GB" b="1" i="1" dirty="0">
                <a:solidFill>
                  <a:srgbClr val="FF0000"/>
                </a:solidFill>
              </a:rPr>
              <a:t> se </a:t>
            </a:r>
            <a:r>
              <a:rPr lang="en-GB" b="1" i="1" dirty="0" err="1">
                <a:solidFill>
                  <a:srgbClr val="FF0000"/>
                </a:solidFill>
              </a:rPr>
              <a:t>chová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snad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američtěji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než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rodiče</a:t>
            </a:r>
            <a:r>
              <a:rPr lang="en-GB" b="1" i="1" dirty="0">
                <a:solidFill>
                  <a:srgbClr val="FF0000"/>
                </a:solidFill>
              </a:rPr>
              <a:t>.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Mijn zus het meest ervaren meisje dat ik ken.</a:t>
            </a:r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en-GB" b="1" i="1" dirty="0" err="1">
                <a:solidFill>
                  <a:srgbClr val="FF0000"/>
                </a:solidFill>
              </a:rPr>
              <a:t>Moije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sestra</a:t>
            </a:r>
            <a:r>
              <a:rPr lang="en-GB" b="1" i="1" dirty="0">
                <a:solidFill>
                  <a:srgbClr val="FF0000"/>
                </a:solidFill>
              </a:rPr>
              <a:t> je </a:t>
            </a:r>
            <a:r>
              <a:rPr lang="en-GB" b="1" i="1" dirty="0" err="1">
                <a:solidFill>
                  <a:srgbClr val="FF0000"/>
                </a:solidFill>
              </a:rPr>
              <a:t>snad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nejzkušenější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děvče</a:t>
            </a:r>
            <a:r>
              <a:rPr lang="en-GB" b="1" i="1" dirty="0">
                <a:solidFill>
                  <a:srgbClr val="FF0000"/>
                </a:solidFill>
              </a:rPr>
              <a:t>, </a:t>
            </a:r>
            <a:r>
              <a:rPr lang="en-GB" b="1" i="1" dirty="0" err="1">
                <a:solidFill>
                  <a:srgbClr val="FF0000"/>
                </a:solidFill>
              </a:rPr>
              <a:t>jaké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znám</a:t>
            </a:r>
            <a:r>
              <a:rPr lang="en-GB" b="1" i="1" dirty="0">
                <a:solidFill>
                  <a:srgbClr val="FF0000"/>
                </a:solidFill>
              </a:rPr>
              <a:t>.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→  UITSLUITEND</a:t>
            </a:r>
            <a:r>
              <a:rPr lang="cs-CZ" dirty="0"/>
              <a:t> D.M.V. </a:t>
            </a:r>
            <a:r>
              <a:rPr lang="cs-CZ" b="1" u="sng" dirty="0"/>
              <a:t>OMSCHRIJVING</a:t>
            </a:r>
            <a:r>
              <a:rPr lang="en-GB" b="1" u="sng" dirty="0"/>
              <a:t> = </a:t>
            </a:r>
            <a:r>
              <a:rPr lang="en-GB" b="1" u="sng" dirty="0" err="1"/>
              <a:t>některá</a:t>
            </a:r>
            <a:r>
              <a:rPr lang="en-GB" b="1" u="sng" dirty="0"/>
              <a:t> </a:t>
            </a:r>
            <a:r>
              <a:rPr lang="en-GB" b="1" u="sng" dirty="0" err="1"/>
              <a:t>adjektiva</a:t>
            </a:r>
            <a:r>
              <a:rPr lang="en-GB" b="1" u="sng" dirty="0"/>
              <a:t> </a:t>
            </a:r>
            <a:r>
              <a:rPr lang="en-GB" b="1" u="sng" dirty="0" err="1"/>
              <a:t>lze</a:t>
            </a:r>
            <a:r>
              <a:rPr lang="en-GB" b="1" u="sng" dirty="0"/>
              <a:t> </a:t>
            </a:r>
            <a:r>
              <a:rPr lang="en-GB" b="1" u="sng" dirty="0" err="1"/>
              <a:t>stupňovat</a:t>
            </a:r>
            <a:r>
              <a:rPr lang="en-GB" b="1" u="sng" dirty="0"/>
              <a:t> </a:t>
            </a:r>
            <a:r>
              <a:rPr lang="en-GB" b="1" u="sng" dirty="0" err="1"/>
              <a:t>pouze</a:t>
            </a:r>
            <a:r>
              <a:rPr lang="en-GB" b="1" u="sng" dirty="0"/>
              <a:t> </a:t>
            </a:r>
            <a:r>
              <a:rPr lang="en-GB" b="1" u="sng" dirty="0" err="1"/>
              <a:t>analyticky</a:t>
            </a:r>
            <a:r>
              <a:rPr lang="en-GB" b="1" u="sng" dirty="0"/>
              <a:t> (</a:t>
            </a:r>
            <a:r>
              <a:rPr lang="en-GB" b="1" u="sng" dirty="0" err="1"/>
              <a:t>opisem</a:t>
            </a:r>
            <a:r>
              <a:rPr lang="en-GB" b="1" u="sng" dirty="0"/>
              <a:t>)</a:t>
            </a:r>
            <a:endParaRPr lang="cs-CZ" b="1" u="sng" dirty="0"/>
          </a:p>
          <a:p>
            <a:pPr marL="0" indent="0">
              <a:buNone/>
            </a:pPr>
            <a:endParaRPr lang="cs-CZ" sz="900" b="1" u="sng" dirty="0"/>
          </a:p>
          <a:p>
            <a:pPr marL="514350" indent="-514350">
              <a:buAutoNum type="arabicPeriod"/>
            </a:pPr>
            <a:r>
              <a:rPr lang="cs-CZ" dirty="0"/>
              <a:t>adj.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použít</a:t>
            </a:r>
            <a:r>
              <a:rPr lang="en-GB" dirty="0"/>
              <a:t> </a:t>
            </a:r>
            <a:r>
              <a:rPr lang="en-GB" dirty="0" err="1"/>
              <a:t>atributivně</a:t>
            </a:r>
            <a:r>
              <a:rPr lang="en-GB" dirty="0"/>
              <a:t> (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přívlastek</a:t>
            </a:r>
            <a:r>
              <a:rPr lang="en-GB" dirty="0"/>
              <a:t> </a:t>
            </a:r>
            <a:r>
              <a:rPr lang="en-GB" dirty="0" err="1"/>
              <a:t>shodný</a:t>
            </a:r>
            <a:r>
              <a:rPr lang="en-GB" dirty="0"/>
              <a:t>) </a:t>
            </a:r>
            <a:r>
              <a:rPr lang="cs-CZ" dirty="0"/>
              <a:t>→</a:t>
            </a:r>
            <a:r>
              <a:rPr lang="cs-CZ" i="1" dirty="0">
                <a:solidFill>
                  <a:srgbClr val="FF0000"/>
                </a:solidFill>
              </a:rPr>
              <a:t>meer/meest bereid</a:t>
            </a:r>
            <a:r>
              <a:rPr lang="en-GB" i="1" dirty="0">
                <a:solidFill>
                  <a:srgbClr val="FF0000"/>
                </a:solidFill>
              </a:rPr>
              <a:t> = </a:t>
            </a:r>
            <a:r>
              <a:rPr lang="en-GB" i="1" dirty="0" err="1">
                <a:solidFill>
                  <a:srgbClr val="FF0000"/>
                </a:solidFill>
              </a:rPr>
              <a:t>nejpřipravenější</a:t>
            </a:r>
            <a:r>
              <a:rPr lang="cs-CZ" i="1" dirty="0">
                <a:solidFill>
                  <a:srgbClr val="FF0000"/>
                </a:solidFill>
              </a:rPr>
              <a:t>,  minder/ minst afhankelijk van…</a:t>
            </a:r>
            <a:r>
              <a:rPr lang="en-GB" i="1" dirty="0">
                <a:solidFill>
                  <a:srgbClr val="FF0000"/>
                </a:solidFill>
              </a:rPr>
              <a:t> = </a:t>
            </a:r>
            <a:r>
              <a:rPr lang="en-GB" i="1" dirty="0" err="1">
                <a:solidFill>
                  <a:srgbClr val="FF0000"/>
                </a:solidFill>
              </a:rPr>
              <a:t>méně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závislý</a:t>
            </a:r>
            <a:r>
              <a:rPr lang="cs-CZ" i="1" dirty="0">
                <a:solidFill>
                  <a:srgbClr val="FF0000"/>
                </a:solidFill>
              </a:rPr>
              <a:t>, meest geneigd tot…</a:t>
            </a:r>
            <a:r>
              <a:rPr lang="en-GB" i="1" dirty="0">
                <a:solidFill>
                  <a:srgbClr val="FF0000"/>
                </a:solidFill>
              </a:rPr>
              <a:t>= </a:t>
            </a:r>
            <a:r>
              <a:rPr lang="en-GB" i="1" dirty="0" err="1">
                <a:solidFill>
                  <a:srgbClr val="FF0000"/>
                </a:solidFill>
              </a:rPr>
              <a:t>nejvíce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náchylný</a:t>
            </a:r>
            <a:r>
              <a:rPr lang="en-GB" i="1" dirty="0">
                <a:solidFill>
                  <a:srgbClr val="FF0000"/>
                </a:solidFill>
              </a:rPr>
              <a:t> k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u="sng" dirty="0"/>
              <a:t>participia</a:t>
            </a:r>
            <a:r>
              <a:rPr lang="cs-CZ" dirty="0"/>
              <a:t>/deelwoorden</a:t>
            </a:r>
            <a:r>
              <a:rPr lang="en-GB" dirty="0"/>
              <a:t> = </a:t>
            </a:r>
            <a:r>
              <a:rPr lang="en-GB" dirty="0" err="1"/>
              <a:t>příčestí</a:t>
            </a:r>
            <a:r>
              <a:rPr lang="cs-CZ" dirty="0"/>
              <a:t>	</a:t>
            </a:r>
            <a:r>
              <a:rPr lang="cs-CZ" i="1" dirty="0">
                <a:solidFill>
                  <a:srgbClr val="FF0000"/>
                </a:solidFill>
              </a:rPr>
              <a:t>de meest gelezen kranten, de meest gehate docent	</a:t>
            </a:r>
            <a:r>
              <a:rPr lang="en-GB" i="1" dirty="0" err="1">
                <a:solidFill>
                  <a:srgbClr val="FF0000"/>
                </a:solidFill>
              </a:rPr>
              <a:t>nejčtenější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noviny</a:t>
            </a:r>
            <a:r>
              <a:rPr lang="en-GB" i="1" dirty="0">
                <a:solidFill>
                  <a:srgbClr val="FF0000"/>
                </a:solidFill>
              </a:rPr>
              <a:t>, </a:t>
            </a:r>
            <a:r>
              <a:rPr lang="en-GB" i="1" dirty="0" err="1">
                <a:solidFill>
                  <a:srgbClr val="FF0000"/>
                </a:solidFill>
              </a:rPr>
              <a:t>nejvíce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nenáviděný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učitel</a:t>
            </a:r>
            <a:r>
              <a:rPr lang="cs-CZ" i="1" dirty="0">
                <a:solidFill>
                  <a:srgbClr val="FF0000"/>
                </a:solidFill>
              </a:rPr>
              <a:t>				de meest bindende afspraak</a:t>
            </a:r>
            <a:r>
              <a:rPr lang="en-GB" i="1" dirty="0">
                <a:solidFill>
                  <a:srgbClr val="FF0000"/>
                </a:solidFill>
              </a:rPr>
              <a:t>			</a:t>
            </a:r>
            <a:r>
              <a:rPr lang="en-GB" i="1" dirty="0" err="1">
                <a:solidFill>
                  <a:srgbClr val="FF0000"/>
                </a:solidFill>
              </a:rPr>
              <a:t>nejvíce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zavazující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dohoda</a:t>
            </a:r>
            <a:endParaRPr lang="en-GB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cs-CZ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GB" dirty="0" err="1"/>
              <a:t>Slova</a:t>
            </a:r>
            <a:r>
              <a:rPr lang="en-GB" dirty="0"/>
              <a:t> </a:t>
            </a:r>
            <a:r>
              <a:rPr lang="en-GB" dirty="0" err="1"/>
              <a:t>končící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cs-CZ" dirty="0"/>
              <a:t> </a:t>
            </a:r>
            <a:r>
              <a:rPr lang="cs-CZ" i="1" u="sng" dirty="0"/>
              <a:t>–st, -sd</a:t>
            </a:r>
            <a:r>
              <a:rPr lang="en-GB" i="1" u="sng" dirty="0"/>
              <a:t> </a:t>
            </a:r>
            <a:r>
              <a:rPr lang="en-GB" i="0" u="sng" dirty="0"/>
              <a:t>(</a:t>
            </a:r>
            <a:r>
              <a:rPr lang="en-GB" i="0" u="sng" dirty="0" err="1"/>
              <a:t>kvůli</a:t>
            </a:r>
            <a:r>
              <a:rPr lang="en-GB" i="0" u="sng" dirty="0"/>
              <a:t> </a:t>
            </a:r>
            <a:r>
              <a:rPr lang="en-GB" i="0" u="sng" dirty="0" err="1"/>
              <a:t>výslovnosti</a:t>
            </a:r>
            <a:r>
              <a:rPr lang="en-GB" i="0" u="sng" dirty="0"/>
              <a:t>): </a:t>
            </a:r>
            <a:r>
              <a:rPr lang="cs-CZ" i="0" dirty="0"/>
              <a:t> </a:t>
            </a:r>
            <a:r>
              <a:rPr lang="cs-CZ" i="1" dirty="0">
                <a:solidFill>
                  <a:srgbClr val="FF0000"/>
                </a:solidFill>
              </a:rPr>
              <a:t>het meest </a:t>
            </a:r>
            <a:r>
              <a:rPr lang="cs-CZ" b="1" i="1" dirty="0">
                <a:solidFill>
                  <a:srgbClr val="FF0000"/>
                </a:solidFill>
              </a:rPr>
              <a:t>vast</a:t>
            </a:r>
            <a:r>
              <a:rPr lang="cs-CZ" i="1" dirty="0">
                <a:solidFill>
                  <a:srgbClr val="FF0000"/>
                </a:solidFill>
              </a:rPr>
              <a:t>, het meest </a:t>
            </a:r>
            <a:r>
              <a:rPr lang="cs-CZ" b="1" i="1" dirty="0">
                <a:solidFill>
                  <a:srgbClr val="FF0000"/>
                </a:solidFill>
              </a:rPr>
              <a:t>juiste</a:t>
            </a:r>
            <a:r>
              <a:rPr lang="cs-CZ" i="1" dirty="0">
                <a:solidFill>
                  <a:srgbClr val="FF0000"/>
                </a:solidFill>
              </a:rPr>
              <a:t> antwoord, het meest </a:t>
            </a:r>
            <a:r>
              <a:rPr lang="cs-CZ" b="1" i="1" dirty="0">
                <a:solidFill>
                  <a:srgbClr val="FF0000"/>
                </a:solidFill>
              </a:rPr>
              <a:t>verbaasd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4"/>
            </a:pPr>
            <a:r>
              <a:rPr lang="cs-CZ" dirty="0"/>
              <a:t>met </a:t>
            </a:r>
            <a:r>
              <a:rPr lang="cs-CZ" u="sng" dirty="0"/>
              <a:t>nadruk</a:t>
            </a:r>
            <a:r>
              <a:rPr lang="en-GB" u="sng" dirty="0"/>
              <a:t> = v </a:t>
            </a:r>
            <a:r>
              <a:rPr lang="en-GB" u="sng" dirty="0" err="1"/>
              <a:t>případě</a:t>
            </a:r>
            <a:r>
              <a:rPr lang="en-GB" u="sng" dirty="0"/>
              <a:t>, </a:t>
            </a:r>
            <a:r>
              <a:rPr lang="en-GB" u="sng" dirty="0" err="1"/>
              <a:t>že</a:t>
            </a:r>
            <a:r>
              <a:rPr lang="en-GB" u="sng" dirty="0"/>
              <a:t> </a:t>
            </a:r>
            <a:r>
              <a:rPr lang="en-GB" u="sng" dirty="0" err="1"/>
              <a:t>stupňované</a:t>
            </a:r>
            <a:r>
              <a:rPr lang="en-GB" u="sng" dirty="0"/>
              <a:t> </a:t>
            </a:r>
            <a:r>
              <a:rPr lang="en-GB" u="sng" dirty="0" err="1"/>
              <a:t>adjektivum</a:t>
            </a:r>
            <a:r>
              <a:rPr lang="en-GB" u="sng" dirty="0"/>
              <a:t> </a:t>
            </a:r>
            <a:r>
              <a:rPr lang="en-GB" u="sng" dirty="0" err="1"/>
              <a:t>chceme</a:t>
            </a:r>
            <a:r>
              <a:rPr lang="en-GB" u="sng" dirty="0"/>
              <a:t> </a:t>
            </a:r>
            <a:r>
              <a:rPr lang="en-GB" u="sng" dirty="0" err="1"/>
              <a:t>zdůraznit</a:t>
            </a:r>
            <a:r>
              <a:rPr lang="en-GB" u="sng" dirty="0"/>
              <a:t>:</a:t>
            </a:r>
            <a:r>
              <a:rPr lang="cs-CZ" dirty="0"/>
              <a:t> </a:t>
            </a:r>
            <a:r>
              <a:rPr lang="cs-CZ" i="1" dirty="0">
                <a:solidFill>
                  <a:srgbClr val="FF0000"/>
                </a:solidFill>
              </a:rPr>
              <a:t>de méést arrogante jongen</a:t>
            </a:r>
            <a:r>
              <a:rPr lang="en-GB" i="1" dirty="0">
                <a:solidFill>
                  <a:srgbClr val="FF0000"/>
                </a:solidFill>
              </a:rPr>
              <a:t> = ten (</a:t>
            </a:r>
            <a:r>
              <a:rPr lang="en-GB" i="1" dirty="0" err="1">
                <a:solidFill>
                  <a:srgbClr val="FF0000"/>
                </a:solidFill>
              </a:rPr>
              <a:t>opravdu</a:t>
            </a:r>
            <a:r>
              <a:rPr lang="en-GB" i="1" dirty="0">
                <a:solidFill>
                  <a:srgbClr val="FF0000"/>
                </a:solidFill>
              </a:rPr>
              <a:t>) </a:t>
            </a:r>
            <a:r>
              <a:rPr lang="en-GB" i="1" dirty="0" err="1">
                <a:solidFill>
                  <a:srgbClr val="FF0000"/>
                </a:solidFill>
              </a:rPr>
              <a:t>nejarogantnější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kluk</a:t>
            </a:r>
            <a:endParaRPr lang="cs-CZ" i="1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413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</a:t>
            </a:r>
            <a:r>
              <a:rPr lang="en-GB" dirty="0" err="1"/>
              <a:t>stupňovat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b="1" dirty="0"/>
              <a:t>- </a:t>
            </a:r>
            <a:r>
              <a:rPr lang="cs-CZ" b="1" dirty="0"/>
              <a:t>absolut</a:t>
            </a:r>
            <a:r>
              <a:rPr lang="en-GB" b="1" dirty="0" err="1"/>
              <a:t>ní</a:t>
            </a:r>
            <a:r>
              <a:rPr lang="cs-CZ" b="1" dirty="0"/>
              <a:t> adj</a:t>
            </a:r>
            <a:r>
              <a:rPr lang="en-GB" b="1" dirty="0" err="1"/>
              <a:t>ektiva</a:t>
            </a:r>
            <a:r>
              <a:rPr lang="en-GB" b="1" dirty="0"/>
              <a:t>:</a:t>
            </a:r>
            <a:r>
              <a:rPr lang="cs-CZ" dirty="0"/>
              <a:t> </a:t>
            </a:r>
            <a:r>
              <a:rPr lang="cs-CZ" i="1" dirty="0">
                <a:solidFill>
                  <a:srgbClr val="FF0000"/>
                </a:solidFill>
              </a:rPr>
              <a:t>rechthoekig, linker, mondeling</a:t>
            </a: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en-GB" i="1" dirty="0" err="1">
                <a:solidFill>
                  <a:srgbClr val="FF0000"/>
                </a:solidFill>
              </a:rPr>
              <a:t>čtveratý</a:t>
            </a:r>
            <a:r>
              <a:rPr lang="en-GB" i="1" dirty="0">
                <a:solidFill>
                  <a:srgbClr val="FF0000"/>
                </a:solidFill>
              </a:rPr>
              <a:t>, levy, </a:t>
            </a:r>
            <a:r>
              <a:rPr lang="en-GB" i="1" dirty="0" err="1">
                <a:solidFill>
                  <a:srgbClr val="FF0000"/>
                </a:solidFill>
              </a:rPr>
              <a:t>ústní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en-GB" b="1" dirty="0"/>
              <a:t>- </a:t>
            </a:r>
            <a:r>
              <a:rPr lang="en-GB" b="1" dirty="0" err="1"/>
              <a:t>látková</a:t>
            </a:r>
            <a:r>
              <a:rPr lang="cs-CZ" i="1" dirty="0">
                <a:solidFill>
                  <a:srgbClr val="FF0000"/>
                </a:solidFill>
              </a:rPr>
              <a:t>: houten, stenen, tinnen</a:t>
            </a:r>
            <a:r>
              <a:rPr lang="en-GB" i="1" dirty="0">
                <a:solidFill>
                  <a:srgbClr val="FF0000"/>
                </a:solidFill>
              </a:rPr>
              <a:t>		</a:t>
            </a:r>
            <a:r>
              <a:rPr lang="en-GB" i="1" dirty="0" err="1">
                <a:solidFill>
                  <a:srgbClr val="FF0000"/>
                </a:solidFill>
              </a:rPr>
              <a:t>dřevěný</a:t>
            </a:r>
            <a:r>
              <a:rPr lang="en-GB" i="1" dirty="0">
                <a:solidFill>
                  <a:srgbClr val="FF0000"/>
                </a:solidFill>
              </a:rPr>
              <a:t>, </a:t>
            </a:r>
            <a:r>
              <a:rPr lang="en-GB" i="1" dirty="0" err="1">
                <a:solidFill>
                  <a:srgbClr val="FF0000"/>
                </a:solidFill>
              </a:rPr>
              <a:t>kamenný</a:t>
            </a:r>
            <a:r>
              <a:rPr lang="en-GB" i="1" dirty="0">
                <a:solidFill>
                  <a:srgbClr val="FF0000"/>
                </a:solidFill>
              </a:rPr>
              <a:t>, </a:t>
            </a:r>
            <a:r>
              <a:rPr lang="en-GB" i="1" dirty="0" err="1">
                <a:solidFill>
                  <a:srgbClr val="FF0000"/>
                </a:solidFill>
              </a:rPr>
              <a:t>plechový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en-GB" dirty="0"/>
              <a:t>- </a:t>
            </a:r>
            <a:r>
              <a:rPr lang="cs-CZ" dirty="0"/>
              <a:t>Typ</a:t>
            </a:r>
            <a:r>
              <a:rPr lang="en-GB" dirty="0"/>
              <a:t> </a:t>
            </a:r>
            <a:r>
              <a:rPr lang="en-GB" dirty="0" err="1"/>
              <a:t>adjektiv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složeniny</a:t>
            </a:r>
            <a:r>
              <a:rPr lang="en-GB" dirty="0"/>
              <a:t> 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vyjadřuje</a:t>
            </a:r>
            <a:r>
              <a:rPr lang="en-GB" dirty="0"/>
              <a:t> </a:t>
            </a:r>
            <a:r>
              <a:rPr lang="en-GB" dirty="0" err="1"/>
              <a:t>srovnávání</a:t>
            </a:r>
            <a:r>
              <a:rPr lang="cs-CZ" dirty="0"/>
              <a:t>:  </a:t>
            </a:r>
            <a:r>
              <a:rPr lang="cs-CZ" i="1" dirty="0">
                <a:solidFill>
                  <a:srgbClr val="FF0000"/>
                </a:solidFill>
              </a:rPr>
              <a:t>bloedrood</a:t>
            </a:r>
            <a:r>
              <a:rPr lang="en-GB" i="1" dirty="0">
                <a:solidFill>
                  <a:srgbClr val="FF0000"/>
                </a:solidFill>
              </a:rPr>
              <a:t> = </a:t>
            </a:r>
            <a:r>
              <a:rPr lang="en-GB" i="1" dirty="0" err="1">
                <a:solidFill>
                  <a:srgbClr val="FF0000"/>
                </a:solidFill>
              </a:rPr>
              <a:t>krvavě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červený</a:t>
            </a:r>
            <a:r>
              <a:rPr lang="cs-CZ" i="1" dirty="0">
                <a:solidFill>
                  <a:srgbClr val="FF0000"/>
                </a:solidFill>
              </a:rPr>
              <a:t>, messcherp</a:t>
            </a:r>
            <a:r>
              <a:rPr lang="en-GB" i="1" dirty="0">
                <a:solidFill>
                  <a:srgbClr val="FF0000"/>
                </a:solidFill>
              </a:rPr>
              <a:t> = </a:t>
            </a:r>
            <a:r>
              <a:rPr lang="en-GB" i="1" dirty="0" err="1">
                <a:solidFill>
                  <a:srgbClr val="FF0000"/>
                </a:solidFill>
              </a:rPr>
              <a:t>ostrý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jako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nůž</a:t>
            </a:r>
            <a:r>
              <a:rPr lang="cs-CZ" i="1" dirty="0">
                <a:solidFill>
                  <a:srgbClr val="FF0000"/>
                </a:solidFill>
              </a:rPr>
              <a:t>, ijskoud  </a:t>
            </a:r>
            <a:r>
              <a:rPr lang="en-GB" i="1" dirty="0" err="1">
                <a:solidFill>
                  <a:srgbClr val="FF0000"/>
                </a:solidFill>
              </a:rPr>
              <a:t>studený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jak</a:t>
            </a:r>
            <a:r>
              <a:rPr lang="en-GB" i="1" dirty="0">
                <a:solidFill>
                  <a:srgbClr val="FF0000"/>
                </a:solidFill>
              </a:rPr>
              <a:t> led 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en-GB" b="1" dirty="0"/>
              <a:t>- </a:t>
            </a:r>
            <a:r>
              <a:rPr lang="en-GB" b="1" dirty="0" err="1"/>
              <a:t>odvozeniny</a:t>
            </a:r>
            <a:r>
              <a:rPr lang="en-GB" b="1" dirty="0"/>
              <a:t>, </a:t>
            </a:r>
            <a:r>
              <a:rPr lang="en-GB" b="1" dirty="0" err="1"/>
              <a:t>která</a:t>
            </a:r>
            <a:r>
              <a:rPr lang="en-GB" b="1" dirty="0"/>
              <a:t> </a:t>
            </a:r>
            <a:r>
              <a:rPr lang="en-GB" b="1" dirty="0" err="1"/>
              <a:t>již</a:t>
            </a:r>
            <a:r>
              <a:rPr lang="en-GB" b="1" dirty="0"/>
              <a:t> </a:t>
            </a:r>
            <a:r>
              <a:rPr lang="en-GB" b="1" dirty="0" err="1"/>
              <a:t>stupňování</a:t>
            </a:r>
            <a:r>
              <a:rPr lang="en-GB" b="1" dirty="0"/>
              <a:t> </a:t>
            </a:r>
            <a:r>
              <a:rPr lang="en-GB" b="1" dirty="0" err="1"/>
              <a:t>obsahují</a:t>
            </a:r>
            <a:r>
              <a:rPr lang="en-GB" b="1" dirty="0"/>
              <a:t>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předpony</a:t>
            </a:r>
            <a:r>
              <a:rPr lang="cs-CZ" dirty="0"/>
              <a:t>: </a:t>
            </a:r>
            <a:r>
              <a:rPr lang="cs-CZ" i="1" dirty="0">
                <a:solidFill>
                  <a:srgbClr val="FF0000"/>
                </a:solidFill>
              </a:rPr>
              <a:t>hypermodern, oersterk, ultralicht</a:t>
            </a:r>
          </a:p>
          <a:p>
            <a:endParaRPr lang="cs-CZ" i="1" dirty="0">
              <a:solidFill>
                <a:srgbClr val="FF0000"/>
              </a:solidFill>
            </a:endParaRPr>
          </a:p>
          <a:p>
            <a:pPr marL="171450" indent="-171450">
              <a:buFontTx/>
              <a:buChar char="-"/>
            </a:pPr>
            <a:r>
              <a:rPr lang="en-GB" b="1" dirty="0" err="1"/>
              <a:t>Zeměpisná</a:t>
            </a:r>
            <a:r>
              <a:rPr lang="en-GB" b="1" dirty="0"/>
              <a:t> </a:t>
            </a:r>
            <a:r>
              <a:rPr lang="en-GB" b="1" dirty="0" err="1"/>
              <a:t>jmena</a:t>
            </a:r>
            <a:r>
              <a:rPr lang="en-GB" b="1" dirty="0"/>
              <a:t> </a:t>
            </a:r>
            <a:r>
              <a:rPr lang="en-GB" b="1" dirty="0" err="1"/>
              <a:t>končící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-e</a:t>
            </a:r>
            <a:r>
              <a:rPr lang="cs-CZ" b="1" dirty="0"/>
              <a:t>r (</a:t>
            </a:r>
            <a:r>
              <a:rPr lang="cs-CZ" dirty="0"/>
              <a:t>anders soms mogelijk): </a:t>
            </a:r>
            <a:r>
              <a:rPr lang="cs-CZ" i="1" dirty="0">
                <a:solidFill>
                  <a:srgbClr val="FF0000"/>
                </a:solidFill>
              </a:rPr>
              <a:t>Edammer</a:t>
            </a:r>
            <a:endParaRPr lang="en-GB" i="1" dirty="0">
              <a:solidFill>
                <a:srgbClr val="FF0000"/>
              </a:solidFill>
            </a:endParaRPr>
          </a:p>
          <a:p>
            <a:pPr marL="171450" indent="-171450">
              <a:buFontTx/>
              <a:buChar char="-"/>
            </a:pPr>
            <a:endParaRPr lang="en-GB" i="1" dirty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en-GB" i="0" dirty="0">
                <a:solidFill>
                  <a:srgbClr val="FF0000"/>
                </a:solidFill>
              </a:rPr>
              <a:t>(ale </a:t>
            </a:r>
            <a:r>
              <a:rPr lang="en-GB" i="0" dirty="0" err="1">
                <a:solidFill>
                  <a:srgbClr val="FF0000"/>
                </a:solidFill>
              </a:rPr>
              <a:t>obecně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zeměpisná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jména</a:t>
            </a:r>
            <a:r>
              <a:rPr lang="en-GB" i="0" dirty="0">
                <a:solidFill>
                  <a:srgbClr val="FF0000"/>
                </a:solidFill>
              </a:rPr>
              <a:t> se </a:t>
            </a:r>
            <a:r>
              <a:rPr lang="en-GB" i="0" dirty="0" err="1">
                <a:solidFill>
                  <a:srgbClr val="FF0000"/>
                </a:solidFill>
              </a:rPr>
              <a:t>většinou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nestupňují</a:t>
            </a:r>
            <a:r>
              <a:rPr lang="en-GB" i="0" dirty="0">
                <a:solidFill>
                  <a:srgbClr val="FF0000"/>
                </a:solidFill>
              </a:rPr>
              <a:t>, </a:t>
            </a:r>
            <a:r>
              <a:rPr lang="en-GB" i="0" dirty="0" err="1">
                <a:solidFill>
                  <a:srgbClr val="FF0000"/>
                </a:solidFill>
              </a:rPr>
              <a:t>pokud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ano</a:t>
            </a:r>
            <a:r>
              <a:rPr lang="en-GB" i="0" dirty="0">
                <a:solidFill>
                  <a:srgbClr val="FF0000"/>
                </a:solidFill>
              </a:rPr>
              <a:t> , </a:t>
            </a:r>
            <a:r>
              <a:rPr lang="en-GB" i="0" dirty="0" err="1">
                <a:solidFill>
                  <a:srgbClr val="FF0000"/>
                </a:solidFill>
              </a:rPr>
              <a:t>tak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jde</a:t>
            </a:r>
            <a:r>
              <a:rPr lang="en-GB" i="0" dirty="0">
                <a:solidFill>
                  <a:srgbClr val="FF0000"/>
                </a:solidFill>
              </a:rPr>
              <a:t> o </a:t>
            </a:r>
            <a:r>
              <a:rPr lang="en-GB" i="0" dirty="0" err="1">
                <a:solidFill>
                  <a:srgbClr val="FF0000"/>
                </a:solidFill>
              </a:rPr>
              <a:t>zdůraznění</a:t>
            </a:r>
            <a:r>
              <a:rPr lang="en-GB" i="0" dirty="0">
                <a:solidFill>
                  <a:srgbClr val="FF0000"/>
                </a:solidFill>
              </a:rPr>
              <a:t> a </a:t>
            </a:r>
            <a:r>
              <a:rPr lang="en-GB" i="0" dirty="0" err="1">
                <a:solidFill>
                  <a:srgbClr val="FF0000"/>
                </a:solidFill>
              </a:rPr>
              <a:t>volí</a:t>
            </a:r>
            <a:r>
              <a:rPr lang="en-GB" i="0" dirty="0">
                <a:solidFill>
                  <a:srgbClr val="FF0000"/>
                </a:solidFill>
              </a:rPr>
              <a:t> se </a:t>
            </a:r>
            <a:r>
              <a:rPr lang="en-GB" i="0" dirty="0" err="1">
                <a:solidFill>
                  <a:srgbClr val="FF0000"/>
                </a:solidFill>
              </a:rPr>
              <a:t>opis</a:t>
            </a:r>
            <a:r>
              <a:rPr lang="en-GB" i="0" dirty="0">
                <a:solidFill>
                  <a:srgbClr val="FF0000"/>
                </a:solidFill>
              </a:rPr>
              <a:t>)</a:t>
            </a:r>
            <a:endParaRPr lang="cs-CZ" i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81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Možnosti</a:t>
            </a:r>
            <a:r>
              <a:rPr lang="en-GB" b="1" dirty="0"/>
              <a:t> </a:t>
            </a:r>
            <a:r>
              <a:rPr lang="en-GB" b="1" dirty="0" err="1"/>
              <a:t>použití</a:t>
            </a:r>
            <a:r>
              <a:rPr lang="en-GB" b="1" dirty="0"/>
              <a:t> </a:t>
            </a:r>
            <a:r>
              <a:rPr lang="en-GB" b="1" dirty="0" err="1"/>
              <a:t>různých</a:t>
            </a:r>
            <a:r>
              <a:rPr lang="en-GB" b="1" dirty="0"/>
              <a:t> </a:t>
            </a:r>
            <a:r>
              <a:rPr lang="en-GB" b="1" dirty="0" err="1"/>
              <a:t>stupňů</a:t>
            </a:r>
            <a:r>
              <a:rPr lang="en-GB" b="1" dirty="0"/>
              <a:t> </a:t>
            </a:r>
            <a:r>
              <a:rPr lang="en-GB" b="1" dirty="0" err="1"/>
              <a:t>srovnávání</a:t>
            </a:r>
            <a:endParaRPr lang="en-GB" b="1" dirty="0"/>
          </a:p>
          <a:p>
            <a:endParaRPr lang="en-GB" b="1" dirty="0"/>
          </a:p>
          <a:p>
            <a:r>
              <a:rPr lang="en-GB" b="1" dirty="0"/>
              <a:t>POZOR: </a:t>
            </a:r>
            <a:r>
              <a:rPr lang="en-GB" b="1" dirty="0" err="1"/>
              <a:t>všímejte</a:t>
            </a:r>
            <a:r>
              <a:rPr lang="en-GB" b="1" dirty="0"/>
              <a:t> </a:t>
            </a:r>
            <a:r>
              <a:rPr lang="en-GB" b="1" dirty="0" err="1"/>
              <a:t>si</a:t>
            </a:r>
            <a:r>
              <a:rPr lang="en-GB" b="1" dirty="0"/>
              <a:t> </a:t>
            </a:r>
            <a:r>
              <a:rPr lang="en-GB" b="1" dirty="0" err="1"/>
              <a:t>také</a:t>
            </a:r>
            <a:r>
              <a:rPr lang="en-GB" b="1" dirty="0"/>
              <a:t>, </a:t>
            </a:r>
            <a:r>
              <a:rPr lang="en-GB" b="1" dirty="0" err="1"/>
              <a:t>jaké</a:t>
            </a:r>
            <a:r>
              <a:rPr lang="en-GB" b="1" dirty="0"/>
              <a:t> se </a:t>
            </a:r>
            <a:r>
              <a:rPr lang="en-GB" b="1" dirty="0" err="1"/>
              <a:t>používají</a:t>
            </a:r>
            <a:r>
              <a:rPr lang="en-GB" b="1" dirty="0"/>
              <a:t> </a:t>
            </a:r>
            <a:r>
              <a:rPr lang="en-GB" b="1" dirty="0" err="1"/>
              <a:t>předložky</a:t>
            </a:r>
            <a:endParaRPr lang="en-GB" b="1" dirty="0"/>
          </a:p>
          <a:p>
            <a:endParaRPr lang="en-GB" b="1" dirty="0"/>
          </a:p>
          <a:p>
            <a:pPr marL="228600" indent="-228600">
              <a:buAutoNum type="arabicPeriod"/>
            </a:pPr>
            <a:r>
              <a:rPr lang="en-GB" b="1" dirty="0" err="1"/>
              <a:t>Základní</a:t>
            </a:r>
            <a:r>
              <a:rPr lang="en-GB" b="1" dirty="0"/>
              <a:t> </a:t>
            </a:r>
            <a:r>
              <a:rPr lang="en-GB" b="1" dirty="0" err="1"/>
              <a:t>tvar</a:t>
            </a:r>
            <a:r>
              <a:rPr lang="en-GB" b="1" dirty="0"/>
              <a:t> (</a:t>
            </a:r>
            <a:r>
              <a:rPr lang="en-GB" b="0" dirty="0" err="1"/>
              <a:t>stellende</a:t>
            </a:r>
            <a:r>
              <a:rPr lang="en-GB" b="0" dirty="0"/>
              <a:t> trap) </a:t>
            </a:r>
            <a:r>
              <a:rPr lang="en-GB" b="0" dirty="0" err="1"/>
              <a:t>lze</a:t>
            </a:r>
            <a:r>
              <a:rPr lang="en-GB" b="0" dirty="0"/>
              <a:t> </a:t>
            </a:r>
            <a:r>
              <a:rPr lang="en-GB" b="0" dirty="0" err="1"/>
              <a:t>použít</a:t>
            </a:r>
            <a:r>
              <a:rPr lang="en-GB" b="0" dirty="0"/>
              <a:t> pro </a:t>
            </a:r>
            <a:r>
              <a:rPr lang="en-GB" b="0" dirty="0" err="1"/>
              <a:t>typ</a:t>
            </a:r>
            <a:r>
              <a:rPr lang="en-GB" b="0" dirty="0"/>
              <a:t> </a:t>
            </a:r>
            <a:r>
              <a:rPr lang="en-GB" b="0" dirty="0" err="1"/>
              <a:t>srovnání</a:t>
            </a:r>
            <a:r>
              <a:rPr lang="en-GB" b="0" dirty="0"/>
              <a:t> </a:t>
            </a:r>
            <a:r>
              <a:rPr lang="en-GB" b="1" dirty="0"/>
              <a:t>“</a:t>
            </a:r>
            <a:r>
              <a:rPr lang="en-GB" b="1" dirty="0" err="1"/>
              <a:t>stejně</a:t>
            </a:r>
            <a:r>
              <a:rPr lang="en-GB" b="1" dirty="0"/>
              <a:t> </a:t>
            </a:r>
            <a:r>
              <a:rPr lang="en-GB" b="1" dirty="0" err="1"/>
              <a:t>starý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”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cs-CZ" i="1" dirty="0">
                <a:solidFill>
                  <a:srgbClr val="FF0000"/>
                </a:solidFill>
              </a:rPr>
              <a:t>(net) zo lief als  </a:t>
            </a:r>
            <a:r>
              <a:rPr lang="en-GB" i="1" dirty="0">
                <a:solidFill>
                  <a:srgbClr val="FF0000"/>
                </a:solidFill>
              </a:rPr>
              <a:t>  	(</a:t>
            </a:r>
            <a:r>
              <a:rPr lang="en-GB" i="1" dirty="0" err="1">
                <a:solidFill>
                  <a:srgbClr val="FF0000"/>
                </a:solidFill>
              </a:rPr>
              <a:t>přesně</a:t>
            </a:r>
            <a:r>
              <a:rPr lang="en-GB" i="1" dirty="0">
                <a:solidFill>
                  <a:srgbClr val="FF0000"/>
                </a:solidFill>
              </a:rPr>
              <a:t>) </a:t>
            </a:r>
            <a:r>
              <a:rPr lang="en-GB" i="1" dirty="0" err="1">
                <a:solidFill>
                  <a:srgbClr val="FF0000"/>
                </a:solidFill>
              </a:rPr>
              <a:t>tak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milý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jako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niet zo handig als</a:t>
            </a:r>
            <a:r>
              <a:rPr lang="en-GB" i="1" dirty="0">
                <a:solidFill>
                  <a:srgbClr val="FF0000"/>
                </a:solidFill>
              </a:rPr>
              <a:t>	ne </a:t>
            </a:r>
            <a:r>
              <a:rPr lang="en-GB" i="1" dirty="0" err="1">
                <a:solidFill>
                  <a:srgbClr val="FF0000"/>
                </a:solidFill>
              </a:rPr>
              <a:t>tak</a:t>
            </a:r>
            <a:r>
              <a:rPr lang="en-GB" i="1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zručný</a:t>
            </a:r>
            <a:r>
              <a:rPr lang="en-GB" i="1" dirty="0">
                <a:solidFill>
                  <a:srgbClr val="FF0000"/>
                </a:solidFill>
              </a:rPr>
              <a:t>) </a:t>
            </a:r>
            <a:r>
              <a:rPr lang="en-GB" i="1" dirty="0" err="1">
                <a:solidFill>
                  <a:srgbClr val="FF0000"/>
                </a:solidFill>
              </a:rPr>
              <a:t>jako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even groot als</a:t>
            </a:r>
            <a:r>
              <a:rPr lang="en-GB" i="1" dirty="0">
                <a:solidFill>
                  <a:srgbClr val="FF0000"/>
                </a:solidFill>
              </a:rPr>
              <a:t>		</a:t>
            </a:r>
            <a:r>
              <a:rPr lang="en-GB" i="1" dirty="0" err="1">
                <a:solidFill>
                  <a:srgbClr val="FF0000"/>
                </a:solidFill>
              </a:rPr>
              <a:t>stejně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velký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jako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0" dirty="0">
                <a:solidFill>
                  <a:srgbClr val="FF0000"/>
                </a:solidFill>
              </a:rPr>
              <a:t>(</a:t>
            </a:r>
            <a:r>
              <a:rPr lang="en-GB" i="0" dirty="0" err="1">
                <a:solidFill>
                  <a:srgbClr val="FF0000"/>
                </a:solidFill>
              </a:rPr>
              <a:t>pozn</a:t>
            </a:r>
            <a:r>
              <a:rPr lang="en-GB" i="0" dirty="0">
                <a:solidFill>
                  <a:srgbClr val="FF0000"/>
                </a:solidFill>
              </a:rPr>
              <a:t>. </a:t>
            </a:r>
            <a:r>
              <a:rPr lang="en-GB" i="0" dirty="0" err="1">
                <a:solidFill>
                  <a:srgbClr val="FF0000"/>
                </a:solidFill>
              </a:rPr>
              <a:t>adjektiva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můžete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nahradit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jiným</a:t>
            </a:r>
            <a:r>
              <a:rPr lang="en-GB" i="0" dirty="0">
                <a:solidFill>
                  <a:srgbClr val="FF0000"/>
                </a:solidFill>
              </a:rPr>
              <a:t> – </a:t>
            </a:r>
            <a:r>
              <a:rPr lang="en-GB" i="0" dirty="0" err="1">
                <a:solidFill>
                  <a:srgbClr val="FF0000"/>
                </a:solidFill>
              </a:rPr>
              <a:t>prto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nejsou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podtržena</a:t>
            </a:r>
            <a:r>
              <a:rPr lang="en-GB" i="0" dirty="0">
                <a:solidFill>
                  <a:srgbClr val="FF0000"/>
                </a:solidFill>
              </a:rPr>
              <a:t>))</a:t>
            </a:r>
          </a:p>
          <a:p>
            <a:pPr marL="0" indent="0">
              <a:buNone/>
            </a:pPr>
            <a:endParaRPr lang="en-GB" i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0" dirty="0">
                <a:solidFill>
                  <a:srgbClr val="FF0000"/>
                </a:solidFill>
              </a:rPr>
              <a:t>2. </a:t>
            </a:r>
            <a:r>
              <a:rPr lang="en-GB" b="1" i="0" dirty="0" err="1">
                <a:solidFill>
                  <a:srgbClr val="FF0000"/>
                </a:solidFill>
              </a:rPr>
              <a:t>Komparativ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lze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použít</a:t>
            </a:r>
            <a:r>
              <a:rPr lang="en-GB" i="0" dirty="0">
                <a:solidFill>
                  <a:srgbClr val="FF0000"/>
                </a:solidFill>
              </a:rPr>
              <a:t> (</a:t>
            </a:r>
            <a:r>
              <a:rPr lang="en-GB" i="0" dirty="0" err="1">
                <a:solidFill>
                  <a:srgbClr val="FF0000"/>
                </a:solidFill>
              </a:rPr>
              <a:t>kromě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čistého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srovnávání</a:t>
            </a:r>
            <a:r>
              <a:rPr lang="en-GB" i="0" dirty="0">
                <a:solidFill>
                  <a:srgbClr val="FF0000"/>
                </a:solidFill>
              </a:rPr>
              <a:t>) </a:t>
            </a:r>
            <a:r>
              <a:rPr lang="en-GB" b="1" i="0" dirty="0">
                <a:solidFill>
                  <a:srgbClr val="FF0000"/>
                </a:solidFill>
              </a:rPr>
              <a:t>v </a:t>
            </a:r>
            <a:r>
              <a:rPr lang="en-GB" b="1" i="0" dirty="0" err="1">
                <a:solidFill>
                  <a:srgbClr val="FF0000"/>
                </a:solidFill>
              </a:rPr>
              <a:t>konstrukci</a:t>
            </a:r>
            <a:r>
              <a:rPr lang="en-GB" b="1" i="0" dirty="0">
                <a:solidFill>
                  <a:srgbClr val="FF0000"/>
                </a:solidFill>
              </a:rPr>
              <a:t> “</a:t>
            </a:r>
            <a:r>
              <a:rPr lang="en-GB" b="1" i="0" dirty="0" err="1">
                <a:solidFill>
                  <a:srgbClr val="FF0000"/>
                </a:solidFill>
              </a:rPr>
              <a:t>Čím</a:t>
            </a:r>
            <a:r>
              <a:rPr lang="en-GB" b="1" i="0" dirty="0">
                <a:solidFill>
                  <a:srgbClr val="FF0000"/>
                </a:solidFill>
              </a:rPr>
              <a:t> – </a:t>
            </a:r>
            <a:r>
              <a:rPr lang="en-GB" b="1" i="0" dirty="0" err="1">
                <a:solidFill>
                  <a:srgbClr val="FF0000"/>
                </a:solidFill>
              </a:rPr>
              <a:t>tím</a:t>
            </a:r>
            <a:r>
              <a:rPr lang="en-GB" i="0" dirty="0">
                <a:solidFill>
                  <a:srgbClr val="FF0000"/>
                </a:solidFill>
              </a:rPr>
              <a:t>” – </a:t>
            </a:r>
            <a:r>
              <a:rPr lang="en-GB" i="0" dirty="0" err="1">
                <a:solidFill>
                  <a:srgbClr val="FF0000"/>
                </a:solidFill>
              </a:rPr>
              <a:t>Čím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vyšší</a:t>
            </a:r>
            <a:r>
              <a:rPr lang="en-GB" i="0" dirty="0">
                <a:solidFill>
                  <a:srgbClr val="FF0000"/>
                </a:solidFill>
              </a:rPr>
              <a:t>, </a:t>
            </a:r>
            <a:r>
              <a:rPr lang="en-GB" i="0" dirty="0" err="1">
                <a:solidFill>
                  <a:srgbClr val="FF0000"/>
                </a:solidFill>
              </a:rPr>
              <a:t>tím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těžší</a:t>
            </a:r>
            <a:r>
              <a:rPr lang="en-GB" i="0" dirty="0">
                <a:solidFill>
                  <a:srgbClr val="FF0000"/>
                </a:solidFill>
              </a:rPr>
              <a:t>. </a:t>
            </a:r>
            <a:r>
              <a:rPr lang="en-GB" i="0" dirty="0" err="1">
                <a:solidFill>
                  <a:srgbClr val="FF0000"/>
                </a:solidFill>
              </a:rPr>
              <a:t>Čím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dřiv</a:t>
            </a:r>
            <a:r>
              <a:rPr lang="en-GB" i="0" dirty="0">
                <a:solidFill>
                  <a:srgbClr val="FF0000"/>
                </a:solidFill>
              </a:rPr>
              <a:t>, </a:t>
            </a:r>
            <a:r>
              <a:rPr lang="en-GB" i="0" dirty="0" err="1">
                <a:solidFill>
                  <a:srgbClr val="FF0000"/>
                </a:solidFill>
              </a:rPr>
              <a:t>tím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líp</a:t>
            </a:r>
            <a:r>
              <a:rPr lang="en-GB" i="0" dirty="0">
                <a:solidFill>
                  <a:srgbClr val="FF0000"/>
                </a:solidFill>
              </a:rPr>
              <a:t>. </a:t>
            </a:r>
            <a:r>
              <a:rPr lang="en-GB" i="0" dirty="0" err="1">
                <a:solidFill>
                  <a:srgbClr val="FF0000"/>
                </a:solidFill>
              </a:rPr>
              <a:t>Atd</a:t>
            </a:r>
            <a:endParaRPr lang="en-GB" i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0" dirty="0">
              <a:solidFill>
                <a:srgbClr val="FF0000"/>
              </a:solidFill>
            </a:endParaRPr>
          </a:p>
          <a:p>
            <a:r>
              <a:rPr lang="cs-CZ" b="1" u="sng" dirty="0"/>
              <a:t>hoe</a:t>
            </a:r>
            <a:r>
              <a:rPr lang="cs-CZ" b="1" dirty="0"/>
              <a:t> + 2</a:t>
            </a:r>
            <a:r>
              <a:rPr lang="en-GB" b="1" dirty="0"/>
              <a:t>.</a:t>
            </a:r>
            <a:r>
              <a:rPr lang="en-GB" b="1" dirty="0" err="1"/>
              <a:t>stupeň</a:t>
            </a:r>
            <a:r>
              <a:rPr lang="en-GB" b="1" dirty="0"/>
              <a:t>  …...</a:t>
            </a:r>
            <a:r>
              <a:rPr lang="cs-CZ" b="1" u="sng" dirty="0"/>
              <a:t>hoe</a:t>
            </a:r>
            <a:r>
              <a:rPr lang="cs-CZ" b="1" dirty="0"/>
              <a:t> + 2 </a:t>
            </a:r>
            <a:r>
              <a:rPr lang="en-GB" b="1" dirty="0" err="1"/>
              <a:t>stupeň</a:t>
            </a:r>
            <a:r>
              <a:rPr lang="cs-CZ" b="1" dirty="0"/>
              <a:t> </a:t>
            </a:r>
            <a:r>
              <a:rPr lang="cs-CZ" dirty="0"/>
              <a:t>			  </a:t>
            </a:r>
            <a:r>
              <a:rPr lang="cs-CZ" i="1" dirty="0">
                <a:solidFill>
                  <a:srgbClr val="FF0000"/>
                </a:solidFill>
              </a:rPr>
              <a:t>hoe sneller, hoe beter</a:t>
            </a:r>
            <a:r>
              <a:rPr lang="en-GB" i="1" dirty="0">
                <a:solidFill>
                  <a:srgbClr val="FF0000"/>
                </a:solidFill>
              </a:rPr>
              <a:t>    </a:t>
            </a:r>
            <a:r>
              <a:rPr lang="en-GB" i="1" dirty="0" err="1">
                <a:solidFill>
                  <a:srgbClr val="FF0000"/>
                </a:solidFill>
              </a:rPr>
              <a:t>čím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rychleji</a:t>
            </a:r>
            <a:r>
              <a:rPr lang="en-GB" i="1" dirty="0">
                <a:solidFill>
                  <a:srgbClr val="FF0000"/>
                </a:solidFill>
              </a:rPr>
              <a:t> /</a:t>
            </a:r>
            <a:r>
              <a:rPr lang="en-GB" i="1" dirty="0" err="1">
                <a:solidFill>
                  <a:srgbClr val="FF0000"/>
                </a:solidFill>
              </a:rPr>
              <a:t>rychlejší</a:t>
            </a:r>
            <a:r>
              <a:rPr lang="en-GB" i="1" dirty="0">
                <a:solidFill>
                  <a:srgbClr val="FF0000"/>
                </a:solidFill>
              </a:rPr>
              <a:t>, </a:t>
            </a:r>
            <a:r>
              <a:rPr lang="en-GB" i="1" dirty="0" err="1">
                <a:solidFill>
                  <a:srgbClr val="FF0000"/>
                </a:solidFill>
              </a:rPr>
              <a:t>tím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lépe</a:t>
            </a:r>
            <a:r>
              <a:rPr lang="en-GB" i="1" dirty="0">
                <a:solidFill>
                  <a:srgbClr val="FF0000"/>
                </a:solidFill>
              </a:rPr>
              <a:t> /</a:t>
            </a:r>
            <a:r>
              <a:rPr lang="en-GB" i="1" dirty="0" err="1">
                <a:solidFill>
                  <a:srgbClr val="FF0000"/>
                </a:solidFill>
              </a:rPr>
              <a:t>lepší</a:t>
            </a:r>
            <a:endParaRPr lang="en-GB" i="1" dirty="0">
              <a:solidFill>
                <a:srgbClr val="FF0000"/>
              </a:solidFill>
            </a:endParaRPr>
          </a:p>
          <a:p>
            <a:endParaRPr lang="en-GB" i="1" dirty="0">
              <a:solidFill>
                <a:srgbClr val="FF0000"/>
              </a:solidFill>
            </a:endParaRPr>
          </a:p>
          <a:p>
            <a:r>
              <a:rPr lang="en-GB" i="0" dirty="0">
                <a:solidFill>
                  <a:srgbClr val="FF0000"/>
                </a:solidFill>
              </a:rPr>
              <a:t>3.  </a:t>
            </a:r>
            <a:r>
              <a:rPr lang="en-GB" b="1" i="0" dirty="0" err="1">
                <a:solidFill>
                  <a:srgbClr val="FF0000"/>
                </a:solidFill>
              </a:rPr>
              <a:t>Superlativ</a:t>
            </a:r>
            <a:r>
              <a:rPr lang="en-GB" i="0" dirty="0">
                <a:solidFill>
                  <a:srgbClr val="FF0000"/>
                </a:solidFill>
              </a:rPr>
              <a:t> – </a:t>
            </a:r>
            <a:r>
              <a:rPr lang="en-GB" i="0" dirty="0" err="1">
                <a:solidFill>
                  <a:srgbClr val="FF0000"/>
                </a:solidFill>
              </a:rPr>
              <a:t>kromě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samotného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srovnávání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lze</a:t>
            </a:r>
            <a:r>
              <a:rPr lang="en-GB" i="0" dirty="0">
                <a:solidFill>
                  <a:srgbClr val="FF0000"/>
                </a:solidFill>
              </a:rPr>
              <a:t> 3.stupněm </a:t>
            </a:r>
            <a:r>
              <a:rPr lang="en-GB" i="0" dirty="0" err="1">
                <a:solidFill>
                  <a:srgbClr val="FF0000"/>
                </a:solidFill>
              </a:rPr>
              <a:t>vyjádřit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i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vysokou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míru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kvality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dané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adjektivem</a:t>
            </a:r>
            <a:r>
              <a:rPr lang="en-GB" i="0" dirty="0">
                <a:solidFill>
                  <a:srgbClr val="FF0000"/>
                </a:solidFill>
              </a:rPr>
              <a:t>, </a:t>
            </a:r>
            <a:r>
              <a:rPr lang="en-GB" i="0" dirty="0" err="1">
                <a:solidFill>
                  <a:srgbClr val="FF0000"/>
                </a:solidFill>
              </a:rPr>
              <a:t>nemusí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tedy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nutně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znamenat</a:t>
            </a:r>
            <a:r>
              <a:rPr lang="en-GB" i="0" dirty="0">
                <a:solidFill>
                  <a:srgbClr val="FF0000"/>
                </a:solidFill>
              </a:rPr>
              <a:t> “</a:t>
            </a:r>
            <a:r>
              <a:rPr lang="en-GB" i="0" dirty="0" err="1">
                <a:solidFill>
                  <a:srgbClr val="FF0000"/>
                </a:solidFill>
              </a:rPr>
              <a:t>nej</a:t>
            </a:r>
            <a:r>
              <a:rPr lang="en-GB" i="0" dirty="0">
                <a:solidFill>
                  <a:srgbClr val="FF0000"/>
                </a:solidFill>
              </a:rPr>
              <a:t>”. </a:t>
            </a:r>
            <a:r>
              <a:rPr lang="en-GB" i="0" dirty="0" err="1">
                <a:solidFill>
                  <a:srgbClr val="FF0000"/>
                </a:solidFill>
              </a:rPr>
              <a:t>Velmi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často</a:t>
            </a:r>
            <a:r>
              <a:rPr lang="en-GB" i="0" dirty="0">
                <a:solidFill>
                  <a:srgbClr val="FF0000"/>
                </a:solidFill>
              </a:rPr>
              <a:t> je 3.stupeň </a:t>
            </a:r>
            <a:r>
              <a:rPr lang="en-GB" i="0" dirty="0" err="1">
                <a:solidFill>
                  <a:srgbClr val="FF0000"/>
                </a:solidFill>
              </a:rPr>
              <a:t>spojen</a:t>
            </a:r>
            <a:r>
              <a:rPr lang="en-GB" i="0" dirty="0">
                <a:solidFill>
                  <a:srgbClr val="FF0000"/>
                </a:solidFill>
              </a:rPr>
              <a:t> s </a:t>
            </a:r>
            <a:r>
              <a:rPr lang="en-GB" i="0" dirty="0" err="1">
                <a:solidFill>
                  <a:srgbClr val="FF0000"/>
                </a:solidFill>
              </a:rPr>
              <a:t>předponou</a:t>
            </a:r>
            <a:r>
              <a:rPr lang="en-GB" i="0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aller</a:t>
            </a:r>
            <a:r>
              <a:rPr lang="en-GB" i="1" dirty="0">
                <a:solidFill>
                  <a:srgbClr val="FF0000"/>
                </a:solidFill>
              </a:rPr>
              <a:t>- </a:t>
            </a:r>
            <a:r>
              <a:rPr lang="cs-CZ" i="1" dirty="0">
                <a:solidFill>
                  <a:srgbClr val="FF0000"/>
                </a:solidFill>
              </a:rPr>
              <a:t>allerbest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0" dirty="0" err="1">
                <a:solidFill>
                  <a:srgbClr val="FF0000"/>
                </a:solidFill>
              </a:rPr>
              <a:t>skvělý</a:t>
            </a:r>
            <a:r>
              <a:rPr lang="cs-CZ" i="1" dirty="0">
                <a:solidFill>
                  <a:srgbClr val="FF0000"/>
                </a:solidFill>
              </a:rPr>
              <a:t>, het allerleukst(e) </a:t>
            </a:r>
            <a:r>
              <a:rPr lang="en-GB" sz="1200" i="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nádherný</a:t>
            </a:r>
            <a:endParaRPr lang="cs-CZ" sz="1200" i="0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GB" i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439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b="1" dirty="0" err="1"/>
              <a:t>samostatném</a:t>
            </a:r>
            <a:r>
              <a:rPr lang="en-GB" b="1" dirty="0"/>
              <a:t> </a:t>
            </a:r>
            <a:r>
              <a:rPr lang="en-GB" b="1" dirty="0" err="1"/>
              <a:t>použití</a:t>
            </a:r>
            <a:r>
              <a:rPr lang="en-GB" b="1" dirty="0"/>
              <a:t> </a:t>
            </a:r>
            <a:r>
              <a:rPr lang="en-GB" b="1" dirty="0" err="1"/>
              <a:t>superlativu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součást</a:t>
            </a:r>
            <a:r>
              <a:rPr lang="en-GB" dirty="0"/>
              <a:t> </a:t>
            </a:r>
            <a:r>
              <a:rPr lang="en-GB" dirty="0" err="1"/>
              <a:t>přísudku</a:t>
            </a:r>
            <a:r>
              <a:rPr lang="en-GB" dirty="0"/>
              <a:t> </a:t>
            </a:r>
            <a:r>
              <a:rPr lang="en-GB" dirty="0" err="1"/>
              <a:t>jmenného</a:t>
            </a:r>
            <a:r>
              <a:rPr lang="en-GB" dirty="0"/>
              <a:t> se </a:t>
            </a:r>
            <a:r>
              <a:rPr lang="en-GB" dirty="0" err="1"/>
              <a:t>sponou</a:t>
            </a:r>
            <a:r>
              <a:rPr lang="en-GB" dirty="0"/>
              <a:t>, </a:t>
            </a:r>
            <a:r>
              <a:rPr lang="en-GB" dirty="0" err="1"/>
              <a:t>používáme</a:t>
            </a:r>
            <a:r>
              <a:rPr lang="en-GB" dirty="0"/>
              <a:t> </a:t>
            </a:r>
            <a:r>
              <a:rPr lang="en-GB" b="1" dirty="0" err="1"/>
              <a:t>člen</a:t>
            </a:r>
            <a:r>
              <a:rPr lang="en-GB" b="1" dirty="0"/>
              <a:t> HET + 3.stupeň </a:t>
            </a:r>
            <a:r>
              <a:rPr lang="en-GB" b="1" dirty="0" err="1"/>
              <a:t>adjektiva</a:t>
            </a:r>
            <a:r>
              <a:rPr lang="en-GB" b="1" dirty="0"/>
              <a:t>:</a:t>
            </a:r>
          </a:p>
          <a:p>
            <a:endParaRPr lang="en-GB" b="1" dirty="0"/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Dat kind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jongst(e</a:t>
            </a:r>
            <a:r>
              <a:rPr lang="nl-NL" sz="3200" i="1" dirty="0">
                <a:solidFill>
                  <a:srgbClr val="FF0000"/>
                </a:solidFill>
              </a:rPr>
              <a:t>).</a:t>
            </a:r>
            <a:r>
              <a:rPr lang="cs-CZ" sz="3200" b="1" i="1" dirty="0">
                <a:solidFill>
                  <a:srgbClr val="FF0000"/>
                </a:solidFill>
              </a:rPr>
              <a:t> </a:t>
            </a:r>
            <a:r>
              <a:rPr lang="en-GB" sz="3200" b="1" i="1" dirty="0">
                <a:solidFill>
                  <a:srgbClr val="FF0000"/>
                </a:solidFill>
              </a:rPr>
              <a:t> To </a:t>
            </a:r>
            <a:r>
              <a:rPr lang="en-GB" sz="3200" b="1" i="1" dirty="0" err="1">
                <a:solidFill>
                  <a:srgbClr val="FF0000"/>
                </a:solidFill>
              </a:rPr>
              <a:t>dítě</a:t>
            </a:r>
            <a:r>
              <a:rPr lang="en-GB" sz="3200" b="1" i="1" dirty="0">
                <a:solidFill>
                  <a:srgbClr val="FF0000"/>
                </a:solidFill>
              </a:rPr>
              <a:t> je to </a:t>
            </a:r>
            <a:r>
              <a:rPr lang="en-GB" sz="3200" b="1" i="1" dirty="0" err="1">
                <a:solidFill>
                  <a:srgbClr val="FF0000"/>
                </a:solidFill>
              </a:rPr>
              <a:t>nejmldší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Die weg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best(e</a:t>
            </a:r>
            <a:r>
              <a:rPr lang="nl-NL" sz="3200" i="1" dirty="0">
                <a:solidFill>
                  <a:srgbClr val="FF0000"/>
                </a:solidFill>
              </a:rPr>
              <a:t>).	Tato cesta je ta nejlepší.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Hij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liefst(e</a:t>
            </a:r>
            <a:r>
              <a:rPr lang="nl-NL" sz="3200" i="1" dirty="0">
                <a:solidFill>
                  <a:srgbClr val="FF0000"/>
                </a:solidFill>
              </a:rPr>
              <a:t>) als hij slaapt. 	Je nejhodnější, když spí.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</a:t>
            </a:r>
            <a:r>
              <a:rPr lang="cs-CZ" sz="3200" b="1" i="1" dirty="0">
                <a:solidFill>
                  <a:srgbClr val="FF0000"/>
                </a:solidFill>
              </a:rPr>
              <a:t>leuks</a:t>
            </a:r>
            <a:r>
              <a:rPr lang="nl-NL" sz="3200" b="1" i="1" dirty="0">
                <a:solidFill>
                  <a:srgbClr val="FF0000"/>
                </a:solidFill>
              </a:rPr>
              <a:t>t(e) </a:t>
            </a:r>
            <a:r>
              <a:rPr lang="nl-NL" sz="3200" i="1" dirty="0">
                <a:solidFill>
                  <a:srgbClr val="FF0000"/>
                </a:solidFill>
              </a:rPr>
              <a:t>van al was </a:t>
            </a:r>
            <a:r>
              <a:rPr lang="cs-CZ" sz="3200" i="1" dirty="0">
                <a:solidFill>
                  <a:srgbClr val="FF0000"/>
                </a:solidFill>
              </a:rPr>
              <a:t>„erbij zijn“</a:t>
            </a:r>
            <a:r>
              <a:rPr lang="nl-NL" sz="3200" i="1" dirty="0">
                <a:solidFill>
                  <a:srgbClr val="FF0000"/>
                </a:solidFill>
              </a:rPr>
              <a:t>.	Nejlepší ze všeho bylo, být u toho.</a:t>
            </a:r>
            <a:endParaRPr lang="cs-CZ" sz="32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sz="3200" i="1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59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Vlastnoti</a:t>
            </a:r>
            <a:r>
              <a:rPr lang="en-GB" dirty="0"/>
              <a:t> a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flexe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Derivační</a:t>
            </a:r>
            <a:r>
              <a:rPr lang="en-GB" dirty="0"/>
              <a:t> </a:t>
            </a:r>
            <a:r>
              <a:rPr lang="en-GB" dirty="0" err="1"/>
              <a:t>morfologie</a:t>
            </a:r>
            <a:r>
              <a:rPr lang="en-GB" dirty="0"/>
              <a:t> –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v </a:t>
            </a:r>
            <a:r>
              <a:rPr lang="en-GB" dirty="0" err="1"/>
              <a:t>nizozemštině</a:t>
            </a:r>
            <a:r>
              <a:rPr lang="en-GB" dirty="0"/>
              <a:t> </a:t>
            </a:r>
            <a:r>
              <a:rPr lang="en-GB" dirty="0" err="1"/>
              <a:t>rozpoznat</a:t>
            </a:r>
            <a:r>
              <a:rPr lang="en-GB" dirty="0"/>
              <a:t> 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? </a:t>
            </a:r>
            <a:r>
              <a:rPr lang="en-GB" dirty="0" err="1"/>
              <a:t>Tzn.mají</a:t>
            </a:r>
            <a:r>
              <a:rPr lang="en-GB" dirty="0"/>
              <a:t> </a:t>
            </a:r>
            <a:r>
              <a:rPr lang="en-GB" dirty="0" err="1"/>
              <a:t>distinktivní</a:t>
            </a:r>
            <a:r>
              <a:rPr lang="en-GB" dirty="0"/>
              <a:t> </a:t>
            </a:r>
            <a:r>
              <a:rPr lang="en-GB" dirty="0" err="1"/>
              <a:t>přípony</a:t>
            </a:r>
            <a:r>
              <a:rPr lang="en-GB" dirty="0"/>
              <a:t>?</a:t>
            </a:r>
          </a:p>
          <a:p>
            <a:endParaRPr lang="en-GB" dirty="0"/>
          </a:p>
          <a:p>
            <a:pPr marL="228600" indent="-228600">
              <a:buAutoNum type="arabicPeriod"/>
            </a:pPr>
            <a:r>
              <a:rPr lang="en-GB" dirty="0" err="1"/>
              <a:t>Typické</a:t>
            </a:r>
            <a:r>
              <a:rPr lang="en-GB" dirty="0"/>
              <a:t> </a:t>
            </a:r>
            <a:r>
              <a:rPr lang="en-GB" dirty="0" err="1"/>
              <a:t>přípony</a:t>
            </a:r>
            <a:endParaRPr lang="en-GB" dirty="0"/>
          </a:p>
          <a:p>
            <a:pPr marL="228600" indent="-228600">
              <a:buAutoNum type="arabicPeriod"/>
            </a:pPr>
            <a:r>
              <a:rPr lang="en-GB" dirty="0" err="1"/>
              <a:t>Množství</a:t>
            </a:r>
            <a:r>
              <a:rPr lang="en-GB" dirty="0"/>
              <a:t> </a:t>
            </a:r>
            <a:r>
              <a:rPr lang="en-GB" dirty="0" err="1"/>
              <a:t>adjektiv</a:t>
            </a:r>
            <a:r>
              <a:rPr lang="en-GB" dirty="0"/>
              <a:t> bez </a:t>
            </a:r>
            <a:r>
              <a:rPr lang="en-GB" dirty="0" err="1"/>
              <a:t>distintivního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 </a:t>
            </a:r>
          </a:p>
          <a:p>
            <a:pPr marL="228600" indent="-228600">
              <a:buAutoNum type="arabicPeriod"/>
            </a:pPr>
            <a:endParaRPr lang="en-GB" dirty="0"/>
          </a:p>
          <a:p>
            <a:pPr marL="228600" indent="-228600"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/>
              <a:t>POZOR v NL je </a:t>
            </a:r>
            <a:r>
              <a:rPr lang="en-GB" dirty="0" err="1"/>
              <a:t>většinou</a:t>
            </a:r>
            <a:r>
              <a:rPr lang="en-GB" dirty="0"/>
              <a:t> </a:t>
            </a:r>
            <a:r>
              <a:rPr lang="en-GB" dirty="0" err="1"/>
              <a:t>shodný</a:t>
            </a:r>
            <a:r>
              <a:rPr lang="en-GB" dirty="0"/>
              <a:t> </a:t>
            </a:r>
            <a:r>
              <a:rPr lang="en-GB" dirty="0" err="1"/>
              <a:t>tvar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a adverbial (</a:t>
            </a:r>
            <a:r>
              <a:rPr lang="en-GB" dirty="0" err="1"/>
              <a:t>snel</a:t>
            </a:r>
            <a:r>
              <a:rPr lang="en-GB" dirty="0"/>
              <a:t>, </a:t>
            </a:r>
            <a:r>
              <a:rPr lang="en-GB" dirty="0" err="1"/>
              <a:t>langzaam</a:t>
            </a:r>
            <a:r>
              <a:rPr lang="en-GB" dirty="0"/>
              <a:t>, </a:t>
            </a:r>
            <a:r>
              <a:rPr lang="en-GB" dirty="0" err="1"/>
              <a:t>mooi</a:t>
            </a:r>
            <a:r>
              <a:rPr lang="en-GB" dirty="0"/>
              <a:t>…)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dirty="0" err="1"/>
              <a:t>Poznámka</a:t>
            </a:r>
            <a:r>
              <a:rPr lang="en-GB" dirty="0"/>
              <a:t> </a:t>
            </a:r>
            <a:r>
              <a:rPr lang="en-GB" dirty="0" err="1"/>
              <a:t>navíc</a:t>
            </a:r>
            <a:r>
              <a:rPr lang="en-GB" dirty="0"/>
              <a:t>: </a:t>
            </a:r>
            <a:r>
              <a:rPr lang="en-GB" dirty="0" err="1"/>
              <a:t>Existuje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několik</a:t>
            </a:r>
            <a:r>
              <a:rPr lang="en-GB" dirty="0"/>
              <a:t> </a:t>
            </a:r>
            <a:r>
              <a:rPr lang="en-GB" dirty="0" err="1"/>
              <a:t>málo</a:t>
            </a:r>
            <a:r>
              <a:rPr lang="en-GB" dirty="0"/>
              <a:t> </a:t>
            </a:r>
            <a:r>
              <a:rPr lang="en-GB" dirty="0" err="1"/>
              <a:t>přípon</a:t>
            </a:r>
            <a:r>
              <a:rPr lang="en-GB" dirty="0"/>
              <a:t> </a:t>
            </a:r>
            <a:r>
              <a:rPr lang="en-GB" dirty="0" err="1"/>
              <a:t>typických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pro adverbial: -</a:t>
            </a:r>
            <a:r>
              <a:rPr lang="en-GB" dirty="0" err="1"/>
              <a:t>waarts</a:t>
            </a:r>
            <a:r>
              <a:rPr lang="en-GB" dirty="0"/>
              <a:t> (</a:t>
            </a:r>
            <a:r>
              <a:rPr lang="en-GB" dirty="0" err="1"/>
              <a:t>hemelwaarts</a:t>
            </a:r>
            <a:r>
              <a:rPr lang="en-GB" dirty="0"/>
              <a:t> = </a:t>
            </a:r>
            <a:r>
              <a:rPr lang="en-GB" dirty="0" err="1"/>
              <a:t>směrem</a:t>
            </a:r>
            <a:r>
              <a:rPr lang="en-GB" dirty="0"/>
              <a:t> do </a:t>
            </a:r>
            <a:r>
              <a:rPr lang="en-GB" dirty="0" err="1"/>
              <a:t>nebes</a:t>
            </a:r>
            <a:r>
              <a:rPr lang="en-GB" dirty="0"/>
              <a:t>), -halve (</a:t>
            </a:r>
            <a:r>
              <a:rPr lang="en-GB" dirty="0" err="1"/>
              <a:t>beroepshalve</a:t>
            </a:r>
            <a:r>
              <a:rPr lang="en-GB" dirty="0"/>
              <a:t> = co se </a:t>
            </a:r>
            <a:r>
              <a:rPr lang="en-GB" dirty="0" err="1"/>
              <a:t>týče</a:t>
            </a:r>
            <a:r>
              <a:rPr lang="en-GB" dirty="0"/>
              <a:t> </a:t>
            </a:r>
            <a:r>
              <a:rPr lang="en-GB" dirty="0" err="1"/>
              <a:t>povolání</a:t>
            </a:r>
            <a:r>
              <a:rPr lang="en-GB" dirty="0"/>
              <a:t>). –</a:t>
            </a:r>
            <a:r>
              <a:rPr lang="en-GB" dirty="0" err="1"/>
              <a:t>jes</a:t>
            </a:r>
            <a:r>
              <a:rPr lang="en-GB" dirty="0"/>
              <a:t> (</a:t>
            </a:r>
            <a:r>
              <a:rPr lang="en-GB" dirty="0" err="1"/>
              <a:t>friesjes</a:t>
            </a:r>
            <a:r>
              <a:rPr lang="en-GB" dirty="0"/>
              <a:t> = </a:t>
            </a:r>
            <a:r>
              <a:rPr lang="en-GB" dirty="0" err="1"/>
              <a:t>chladno</a:t>
            </a:r>
            <a:r>
              <a:rPr lang="en-GB" dirty="0"/>
              <a:t>, </a:t>
            </a:r>
            <a:r>
              <a:rPr lang="en-GB" dirty="0" err="1"/>
              <a:t>čerstvo</a:t>
            </a:r>
            <a:r>
              <a:rPr lang="en-GB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699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flexe</a:t>
            </a:r>
            <a:r>
              <a:rPr lang="en-GB" dirty="0"/>
              <a:t> (</a:t>
            </a:r>
            <a:r>
              <a:rPr lang="en-GB" dirty="0" err="1"/>
              <a:t>skloňování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Nizozemské</a:t>
            </a:r>
            <a:r>
              <a:rPr lang="en-GB" dirty="0"/>
              <a:t> </a:t>
            </a:r>
            <a:r>
              <a:rPr lang="en-GB" dirty="0" err="1"/>
              <a:t>adjektivum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kromě</a:t>
            </a:r>
            <a:r>
              <a:rPr lang="en-GB" dirty="0"/>
              <a:t> </a:t>
            </a:r>
            <a:r>
              <a:rPr lang="en-GB" dirty="0" err="1"/>
              <a:t>základního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 </a:t>
            </a:r>
            <a:r>
              <a:rPr lang="en-GB" dirty="0" err="1"/>
              <a:t>tři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:</a:t>
            </a:r>
          </a:p>
          <a:p>
            <a:pPr marL="228600" indent="-228600">
              <a:buAutoNum type="arabicPeriod"/>
            </a:pPr>
            <a:r>
              <a:rPr lang="en-GB" dirty="0" err="1"/>
              <a:t>Pádový</a:t>
            </a:r>
            <a:r>
              <a:rPr lang="en-GB" dirty="0"/>
              <a:t> </a:t>
            </a:r>
            <a:r>
              <a:rPr lang="en-GB" dirty="0" err="1"/>
              <a:t>tvar</a:t>
            </a:r>
            <a:r>
              <a:rPr lang="en-GB" dirty="0"/>
              <a:t> s –e </a:t>
            </a:r>
          </a:p>
          <a:p>
            <a:pPr marL="228600" indent="-228600">
              <a:buAutoNum type="arabicPeriod"/>
            </a:pPr>
            <a:r>
              <a:rPr lang="en-GB" dirty="0"/>
              <a:t>Suffix –s (</a:t>
            </a:r>
            <a:r>
              <a:rPr lang="en-GB" dirty="0" err="1"/>
              <a:t>přibírá</a:t>
            </a:r>
            <a:r>
              <a:rPr lang="en-GB" dirty="0"/>
              <a:t> po </a:t>
            </a:r>
            <a:r>
              <a:rPr lang="en-GB" dirty="0" err="1"/>
              <a:t>zájmenech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/ </a:t>
            </a:r>
            <a:r>
              <a:rPr lang="en-GB" dirty="0" err="1"/>
              <a:t>niets</a:t>
            </a:r>
            <a:r>
              <a:rPr lang="en-GB" dirty="0"/>
              <a:t> / wat)</a:t>
            </a:r>
          </a:p>
          <a:p>
            <a:pPr marL="228600" indent="-228600">
              <a:buAutoNum type="arabicPeriod"/>
            </a:pPr>
            <a:r>
              <a:rPr lang="en-GB" dirty="0" err="1"/>
              <a:t>Tvary</a:t>
            </a:r>
            <a:r>
              <a:rPr lang="en-GB" dirty="0"/>
              <a:t> </a:t>
            </a:r>
            <a:r>
              <a:rPr lang="en-GB" dirty="0" err="1"/>
              <a:t>stupňování</a:t>
            </a:r>
            <a:r>
              <a:rPr lang="en-GB" dirty="0"/>
              <a:t> </a:t>
            </a:r>
          </a:p>
          <a:p>
            <a:pPr marL="228600" indent="-22860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(</a:t>
            </a:r>
            <a:r>
              <a:rPr lang="en-GB" baseline="0" dirty="0" err="1"/>
              <a:t>tento</a:t>
            </a:r>
            <a:r>
              <a:rPr lang="en-GB" baseline="0" dirty="0"/>
              <a:t> slide je</a:t>
            </a:r>
            <a:r>
              <a:rPr lang="cs-CZ" baseline="0" dirty="0"/>
              <a:t> přehled, ke každému tvaru se ještě vrátíme…)</a:t>
            </a:r>
          </a:p>
          <a:p>
            <a:pPr marL="0" indent="0">
              <a:buNone/>
            </a:pPr>
            <a:endParaRPr lang="en-GB" dirty="0"/>
          </a:p>
          <a:p>
            <a:pPr marL="228600" indent="-228600"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2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Syntaktické</a:t>
            </a:r>
            <a:r>
              <a:rPr lang="en-GB" dirty="0"/>
              <a:t> </a:t>
            </a:r>
            <a:r>
              <a:rPr lang="en-GB" dirty="0" err="1"/>
              <a:t>dělení</a:t>
            </a:r>
            <a:r>
              <a:rPr lang="en-GB" dirty="0"/>
              <a:t> </a:t>
            </a:r>
            <a:r>
              <a:rPr lang="en-GB" dirty="0" err="1"/>
              <a:t>adjektiv</a:t>
            </a:r>
            <a:r>
              <a:rPr lang="en-GB" dirty="0"/>
              <a:t> (</a:t>
            </a:r>
            <a:r>
              <a:rPr lang="en-GB" dirty="0" err="1"/>
              <a:t>tzn</a:t>
            </a:r>
            <a:r>
              <a:rPr lang="en-GB" dirty="0"/>
              <a:t>. </a:t>
            </a: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funkce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větě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adjektivum</a:t>
            </a:r>
            <a:r>
              <a:rPr lang="en-GB" dirty="0"/>
              <a:t> </a:t>
            </a:r>
            <a:r>
              <a:rPr lang="en-GB" dirty="0" err="1"/>
              <a:t>plnit</a:t>
            </a:r>
            <a:r>
              <a:rPr lang="en-GB" dirty="0"/>
              <a:t>) – </a:t>
            </a:r>
            <a:r>
              <a:rPr lang="en-GB" dirty="0" err="1"/>
              <a:t>tohle</a:t>
            </a:r>
            <a:r>
              <a:rPr lang="en-GB" dirty="0"/>
              <a:t> je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krátké</a:t>
            </a:r>
            <a:r>
              <a:rPr lang="en-GB" dirty="0"/>
              <a:t> </a:t>
            </a:r>
            <a:r>
              <a:rPr lang="en-GB" dirty="0" err="1"/>
              <a:t>zvítání</a:t>
            </a:r>
            <a:r>
              <a:rPr lang="en-GB" dirty="0"/>
              <a:t> do </a:t>
            </a:r>
            <a:r>
              <a:rPr lang="en-GB" dirty="0" err="1"/>
              <a:t>syntaxe</a:t>
            </a:r>
            <a:r>
              <a:rPr lang="en-GB" dirty="0"/>
              <a:t>, </a:t>
            </a:r>
            <a:r>
              <a:rPr lang="en-GB" dirty="0" err="1"/>
              <a:t>jelikož</a:t>
            </a:r>
            <a:r>
              <a:rPr lang="en-GB" dirty="0"/>
              <a:t> je </a:t>
            </a:r>
            <a:r>
              <a:rPr lang="en-GB" dirty="0" err="1"/>
              <a:t>zásadní</a:t>
            </a:r>
            <a:r>
              <a:rPr lang="en-GB" dirty="0"/>
              <a:t> pro </a:t>
            </a:r>
            <a:r>
              <a:rPr lang="en-GB" dirty="0" err="1"/>
              <a:t>morfologii</a:t>
            </a:r>
            <a:r>
              <a:rPr lang="en-GB" dirty="0"/>
              <a:t>. Je </a:t>
            </a:r>
            <a:r>
              <a:rPr lang="en-GB" dirty="0" err="1"/>
              <a:t>zásadní</a:t>
            </a:r>
            <a:r>
              <a:rPr lang="en-GB" dirty="0"/>
              <a:t> pro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ohýbání</a:t>
            </a:r>
            <a:r>
              <a:rPr lang="en-GB" dirty="0"/>
              <a:t> /</a:t>
            </a:r>
            <a:r>
              <a:rPr lang="en-GB" dirty="0" err="1"/>
              <a:t>skloňování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rozdělení</a:t>
            </a:r>
            <a:r>
              <a:rPr lang="en-GB" dirty="0"/>
              <a:t>: </a:t>
            </a:r>
          </a:p>
          <a:p>
            <a:endParaRPr lang="en-GB" dirty="0"/>
          </a:p>
          <a:p>
            <a:pPr marL="228600" indent="-228600">
              <a:buAutoNum type="arabicPeriod"/>
            </a:pPr>
            <a:r>
              <a:rPr lang="en-GB" dirty="0" err="1"/>
              <a:t>predikativní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: </a:t>
            </a:r>
            <a:r>
              <a:rPr lang="en-GB" dirty="0" err="1"/>
              <a:t>tzn</a:t>
            </a:r>
            <a:r>
              <a:rPr lang="en-GB" dirty="0"/>
              <a:t>. </a:t>
            </a:r>
            <a:r>
              <a:rPr lang="en-GB" dirty="0" err="1"/>
              <a:t>Adjektivum</a:t>
            </a:r>
            <a:r>
              <a:rPr lang="en-GB" dirty="0"/>
              <a:t> je </a:t>
            </a:r>
            <a:r>
              <a:rPr lang="en-GB" dirty="0" err="1"/>
              <a:t>součástí</a:t>
            </a:r>
            <a:r>
              <a:rPr lang="en-GB" dirty="0"/>
              <a:t> </a:t>
            </a:r>
            <a:r>
              <a:rPr lang="en-GB" dirty="0" err="1"/>
              <a:t>přívlastku</a:t>
            </a:r>
            <a:r>
              <a:rPr lang="en-GB" dirty="0"/>
              <a:t> </a:t>
            </a:r>
            <a:r>
              <a:rPr lang="en-GB" dirty="0" err="1"/>
              <a:t>jmenného</a:t>
            </a:r>
            <a:r>
              <a:rPr lang="en-GB" dirty="0"/>
              <a:t> se </a:t>
            </a:r>
            <a:r>
              <a:rPr lang="en-GB" dirty="0" err="1"/>
              <a:t>sponou</a:t>
            </a:r>
            <a:r>
              <a:rPr lang="en-GB" dirty="0"/>
              <a:t>,, </a:t>
            </a:r>
            <a:r>
              <a:rPr lang="en-GB" dirty="0" err="1"/>
              <a:t>např</a:t>
            </a:r>
            <a:r>
              <a:rPr lang="en-GB" dirty="0"/>
              <a:t>. De man is life. (Ten </a:t>
            </a:r>
            <a:r>
              <a:rPr lang="en-GB" dirty="0" err="1"/>
              <a:t>muž</a:t>
            </a:r>
            <a:r>
              <a:rPr lang="en-GB" dirty="0"/>
              <a:t> je </a:t>
            </a:r>
            <a:r>
              <a:rPr lang="en-GB" dirty="0" err="1"/>
              <a:t>milý</a:t>
            </a:r>
            <a:r>
              <a:rPr lang="en-GB" dirty="0"/>
              <a:t>); De </a:t>
            </a:r>
            <a:r>
              <a:rPr lang="en-GB" dirty="0" err="1"/>
              <a:t>kamer</a:t>
            </a:r>
            <a:r>
              <a:rPr lang="en-GB" dirty="0"/>
              <a:t> is </a:t>
            </a:r>
            <a:r>
              <a:rPr lang="en-GB" dirty="0" err="1"/>
              <a:t>klein</a:t>
            </a:r>
            <a:r>
              <a:rPr lang="en-GB" dirty="0"/>
              <a:t> (</a:t>
            </a:r>
            <a:r>
              <a:rPr lang="en-GB" dirty="0" err="1"/>
              <a:t>Pokoj</a:t>
            </a:r>
            <a:r>
              <a:rPr lang="en-GB" dirty="0"/>
              <a:t> je </a:t>
            </a:r>
            <a:r>
              <a:rPr lang="en-GB" dirty="0" err="1"/>
              <a:t>malý</a:t>
            </a:r>
            <a:r>
              <a:rPr lang="en-GB" dirty="0"/>
              <a:t>). </a:t>
            </a:r>
            <a:r>
              <a:rPr lang="en-GB" dirty="0" err="1"/>
              <a:t>Případně</a:t>
            </a:r>
            <a:r>
              <a:rPr lang="en-GB" dirty="0"/>
              <a:t> je </a:t>
            </a:r>
            <a:r>
              <a:rPr lang="en-GB" dirty="0" err="1"/>
              <a:t>adjektivum</a:t>
            </a:r>
            <a:r>
              <a:rPr lang="en-GB" dirty="0"/>
              <a:t> </a:t>
            </a:r>
            <a:r>
              <a:rPr lang="en-GB" dirty="0" err="1"/>
              <a:t>doplněk</a:t>
            </a:r>
            <a:r>
              <a:rPr lang="en-GB" dirty="0"/>
              <a:t> -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vind</a:t>
            </a:r>
            <a:r>
              <a:rPr lang="en-GB" dirty="0"/>
              <a:t> hem </a:t>
            </a:r>
            <a:r>
              <a:rPr lang="en-GB" dirty="0" err="1"/>
              <a:t>belachelijk</a:t>
            </a:r>
            <a:r>
              <a:rPr lang="en-GB" dirty="0"/>
              <a:t>. (</a:t>
            </a:r>
            <a:r>
              <a:rPr lang="en-GB" dirty="0" err="1"/>
              <a:t>Přijde</a:t>
            </a:r>
            <a:r>
              <a:rPr lang="en-GB" dirty="0"/>
              <a:t> mi </a:t>
            </a:r>
            <a:r>
              <a:rPr lang="en-GB" dirty="0" err="1"/>
              <a:t>směšný</a:t>
            </a:r>
            <a:r>
              <a:rPr lang="en-GB" dirty="0"/>
              <a:t>).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- V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 se </a:t>
            </a:r>
            <a:r>
              <a:rPr lang="en-GB" dirty="0" err="1"/>
              <a:t>adjektivum</a:t>
            </a:r>
            <a:r>
              <a:rPr lang="en-GB" dirty="0"/>
              <a:t> </a:t>
            </a:r>
            <a:r>
              <a:rPr lang="en-GB" dirty="0" err="1"/>
              <a:t>neohýbá</a:t>
            </a:r>
            <a:r>
              <a:rPr lang="en-GB" dirty="0"/>
              <a:t>, </a:t>
            </a:r>
            <a:r>
              <a:rPr lang="en-GB" dirty="0" err="1"/>
              <a:t>zůstává</a:t>
            </a:r>
            <a:r>
              <a:rPr lang="en-GB" dirty="0"/>
              <a:t> v </a:t>
            </a:r>
            <a:r>
              <a:rPr lang="en-GB" dirty="0" err="1"/>
              <a:t>základním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 (</a:t>
            </a:r>
            <a:r>
              <a:rPr lang="en-GB" dirty="0" err="1"/>
              <a:t>basisvorm</a:t>
            </a:r>
            <a:r>
              <a:rPr lang="en-GB" dirty="0"/>
              <a:t>)</a:t>
            </a:r>
          </a:p>
          <a:p>
            <a:pPr marL="228600" indent="-228600"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dirty="0" err="1"/>
              <a:t>Atributnívní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: </a:t>
            </a:r>
            <a:r>
              <a:rPr lang="en-GB" dirty="0" err="1"/>
              <a:t>tzn</a:t>
            </a:r>
            <a:r>
              <a:rPr lang="en-GB" dirty="0"/>
              <a:t>.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funkci</a:t>
            </a:r>
            <a:r>
              <a:rPr lang="en-GB" dirty="0"/>
              <a:t> </a:t>
            </a:r>
            <a:r>
              <a:rPr lang="en-GB" dirty="0" err="1"/>
              <a:t>přívlastku</a:t>
            </a:r>
            <a:r>
              <a:rPr lang="en-GB" dirty="0"/>
              <a:t> </a:t>
            </a:r>
            <a:r>
              <a:rPr lang="en-GB" dirty="0" err="1"/>
              <a:t>shodného</a:t>
            </a:r>
            <a:r>
              <a:rPr lang="en-GB" dirty="0"/>
              <a:t> (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substantivem</a:t>
            </a:r>
            <a:r>
              <a:rPr lang="en-GB" dirty="0"/>
              <a:t>). V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 je </a:t>
            </a:r>
            <a:r>
              <a:rPr lang="en-GB" dirty="0" err="1"/>
              <a:t>zásadní</a:t>
            </a:r>
            <a:r>
              <a:rPr lang="en-GB" dirty="0"/>
              <a:t> </a:t>
            </a:r>
            <a:r>
              <a:rPr lang="en-GB" dirty="0" err="1"/>
              <a:t>určit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adjektivum</a:t>
            </a:r>
            <a:r>
              <a:rPr lang="en-GB" dirty="0"/>
              <a:t> v </a:t>
            </a:r>
            <a:r>
              <a:rPr lang="en-GB" dirty="0" err="1"/>
              <a:t>pádovém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 s</a:t>
            </a:r>
            <a:r>
              <a:rPr lang="en-GB" i="1" dirty="0"/>
              <a:t> –e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koncovku</a:t>
            </a:r>
            <a:r>
              <a:rPr lang="en-GB" dirty="0"/>
              <a:t> </a:t>
            </a:r>
            <a:r>
              <a:rPr lang="en-GB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–e </a:t>
            </a:r>
            <a:r>
              <a:rPr lang="en-GB" dirty="0" err="1"/>
              <a:t>přijímat</a:t>
            </a:r>
            <a:r>
              <a:rPr lang="en-GB" dirty="0"/>
              <a:t> </a:t>
            </a:r>
            <a:r>
              <a:rPr lang="en-GB" dirty="0" err="1"/>
              <a:t>nebude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groot</a:t>
            </a:r>
            <a:r>
              <a:rPr lang="en-GB" dirty="0"/>
              <a:t> huis x het </a:t>
            </a:r>
            <a:r>
              <a:rPr lang="en-GB" dirty="0" err="1"/>
              <a:t>grote</a:t>
            </a:r>
            <a:r>
              <a:rPr lang="en-GB" dirty="0"/>
              <a:t> huis,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mooi</a:t>
            </a:r>
            <a:r>
              <a:rPr lang="en-GB" dirty="0"/>
              <a:t> </a:t>
            </a:r>
            <a:r>
              <a:rPr lang="en-GB" dirty="0" err="1"/>
              <a:t>meisje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mooie</a:t>
            </a:r>
            <a:r>
              <a:rPr lang="en-GB" dirty="0"/>
              <a:t> </a:t>
            </a:r>
            <a:r>
              <a:rPr lang="en-GB" dirty="0" err="1"/>
              <a:t>jongen</a:t>
            </a:r>
            <a:r>
              <a:rPr lang="en-GB" dirty="0"/>
              <a:t>, </a:t>
            </a:r>
            <a:r>
              <a:rPr lang="en-GB" dirty="0" err="1"/>
              <a:t>lief</a:t>
            </a:r>
            <a:r>
              <a:rPr lang="en-GB" dirty="0"/>
              <a:t> </a:t>
            </a:r>
            <a:r>
              <a:rPr lang="en-GB" dirty="0" err="1"/>
              <a:t>vriendje</a:t>
            </a:r>
            <a:r>
              <a:rPr lang="en-GB" dirty="0"/>
              <a:t> x </a:t>
            </a:r>
            <a:r>
              <a:rPr lang="en-GB" dirty="0" err="1"/>
              <a:t>lieve</a:t>
            </a:r>
            <a:r>
              <a:rPr lang="en-GB" dirty="0"/>
              <a:t> </a:t>
            </a:r>
            <a:r>
              <a:rPr lang="en-GB" dirty="0" err="1"/>
              <a:t>studenten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3. </a:t>
            </a:r>
            <a:r>
              <a:rPr lang="en-GB" dirty="0" err="1"/>
              <a:t>Samostatné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 </a:t>
            </a:r>
            <a:r>
              <a:rPr lang="en-GB" dirty="0" err="1"/>
              <a:t>adjektiva</a:t>
            </a:r>
            <a:r>
              <a:rPr lang="en-GB" dirty="0"/>
              <a:t> (v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tzv.elipse</a:t>
            </a:r>
            <a:r>
              <a:rPr lang="en-GB" dirty="0"/>
              <a:t> </a:t>
            </a:r>
            <a:r>
              <a:rPr lang="en-GB" dirty="0" err="1"/>
              <a:t>neboli</a:t>
            </a:r>
            <a:r>
              <a:rPr lang="en-GB" dirty="0"/>
              <a:t> </a:t>
            </a:r>
            <a:r>
              <a:rPr lang="en-GB" dirty="0" err="1"/>
              <a:t>vynechání</a:t>
            </a:r>
            <a:r>
              <a:rPr lang="en-GB" dirty="0"/>
              <a:t> </a:t>
            </a:r>
            <a:r>
              <a:rPr lang="en-GB" dirty="0" err="1"/>
              <a:t>následného</a:t>
            </a:r>
            <a:r>
              <a:rPr lang="en-GB" dirty="0"/>
              <a:t> </a:t>
            </a:r>
            <a:r>
              <a:rPr lang="en-GB" dirty="0" err="1"/>
              <a:t>substantiva</a:t>
            </a:r>
            <a:r>
              <a:rPr lang="en-GB" dirty="0"/>
              <a:t>):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We kopen witte druiven en </a:t>
            </a:r>
            <a:r>
              <a:rPr lang="cs-CZ" i="1" u="sng" dirty="0">
                <a:solidFill>
                  <a:srgbClr val="FF0000"/>
                </a:solidFill>
              </a:rPr>
              <a:t>blauwe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  <a:r>
              <a:rPr lang="en-GB" i="1" dirty="0" err="1">
                <a:solidFill>
                  <a:srgbClr val="FF0000"/>
                </a:solidFill>
              </a:rPr>
              <a:t>Koupíme</a:t>
            </a:r>
            <a:r>
              <a:rPr lang="en-GB" i="1" dirty="0">
                <a:solidFill>
                  <a:srgbClr val="FF0000"/>
                </a:solidFill>
              </a:rPr>
              <a:t> bile </a:t>
            </a:r>
            <a:r>
              <a:rPr lang="en-GB" i="1" dirty="0" err="1">
                <a:solidFill>
                  <a:srgbClr val="FF0000"/>
                </a:solidFill>
              </a:rPr>
              <a:t>hrozny</a:t>
            </a:r>
            <a:r>
              <a:rPr lang="en-GB" i="1" dirty="0">
                <a:solidFill>
                  <a:srgbClr val="FF0000"/>
                </a:solidFill>
              </a:rPr>
              <a:t> a </a:t>
            </a:r>
            <a:r>
              <a:rPr lang="en-GB" i="1" dirty="0" err="1">
                <a:solidFill>
                  <a:srgbClr val="FF0000"/>
                </a:solidFill>
              </a:rPr>
              <a:t>modré</a:t>
            </a:r>
            <a:r>
              <a:rPr lang="en-GB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Deze oplossing is de </a:t>
            </a:r>
            <a:r>
              <a:rPr lang="cs-CZ" i="1" u="sng" dirty="0">
                <a:solidFill>
                  <a:srgbClr val="FF0000"/>
                </a:solidFill>
              </a:rPr>
              <a:t>juiste</a:t>
            </a:r>
            <a:r>
              <a:rPr lang="cs-CZ" i="1" dirty="0">
                <a:solidFill>
                  <a:srgbClr val="FF0000"/>
                </a:solidFill>
              </a:rPr>
              <a:t>.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Tohle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řešení</a:t>
            </a:r>
            <a:r>
              <a:rPr lang="en-GB" i="1" dirty="0">
                <a:solidFill>
                  <a:srgbClr val="FF0000"/>
                </a:solidFill>
              </a:rPr>
              <a:t> je to </a:t>
            </a:r>
            <a:r>
              <a:rPr lang="en-GB" i="1" dirty="0" err="1">
                <a:solidFill>
                  <a:srgbClr val="FF0000"/>
                </a:solidFill>
              </a:rPr>
              <a:t>správné</a:t>
            </a:r>
            <a:r>
              <a:rPr lang="en-GB" i="1" dirty="0">
                <a:solidFill>
                  <a:srgbClr val="FF0000"/>
                </a:solidFill>
              </a:rPr>
              <a:t>.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endParaRPr lang="cs-CZ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319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Sémantické</a:t>
            </a:r>
            <a:r>
              <a:rPr lang="en-GB" dirty="0"/>
              <a:t>  (</a:t>
            </a:r>
            <a:r>
              <a:rPr lang="en-GB" dirty="0" err="1"/>
              <a:t>neboli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významu</a:t>
            </a:r>
            <a:r>
              <a:rPr lang="en-GB" dirty="0"/>
              <a:t>) </a:t>
            </a:r>
            <a:r>
              <a:rPr lang="en-GB" dirty="0" err="1"/>
              <a:t>dělení</a:t>
            </a:r>
            <a:r>
              <a:rPr lang="en-GB" dirty="0"/>
              <a:t> </a:t>
            </a:r>
            <a:r>
              <a:rPr lang="en-GB" dirty="0" err="1"/>
              <a:t>adjektiv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absolutní</a:t>
            </a:r>
            <a:r>
              <a:rPr lang="en-GB" dirty="0"/>
              <a:t> a </a:t>
            </a:r>
            <a:r>
              <a:rPr lang="en-GB" dirty="0" err="1"/>
              <a:t>relativní</a:t>
            </a:r>
            <a:r>
              <a:rPr lang="en-GB" dirty="0"/>
              <a:t> je </a:t>
            </a:r>
            <a:r>
              <a:rPr lang="en-GB" dirty="0" err="1"/>
              <a:t>morfologicky</a:t>
            </a:r>
            <a:r>
              <a:rPr lang="en-GB" dirty="0"/>
              <a:t> </a:t>
            </a:r>
            <a:r>
              <a:rPr lang="en-GB" dirty="0" err="1"/>
              <a:t>zásadní</a:t>
            </a:r>
            <a:r>
              <a:rPr lang="en-GB" dirty="0"/>
              <a:t> -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vliv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ohýbání</a:t>
            </a:r>
            <a:r>
              <a:rPr lang="en-GB" dirty="0"/>
              <a:t> (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pádového</a:t>
            </a:r>
            <a:r>
              <a:rPr lang="en-GB" dirty="0"/>
              <a:t> </a:t>
            </a:r>
            <a:r>
              <a:rPr lang="en-GB" dirty="0" err="1"/>
              <a:t>tvaru</a:t>
            </a:r>
            <a:r>
              <a:rPr lang="en-GB" dirty="0"/>
              <a:t>)</a:t>
            </a:r>
          </a:p>
          <a:p>
            <a:endParaRPr lang="en-GB" dirty="0"/>
          </a:p>
          <a:p>
            <a:pPr marL="228600" indent="-228600">
              <a:buAutoNum type="arabicPeriod"/>
            </a:pPr>
            <a:r>
              <a:rPr lang="en-GB" b="1" dirty="0" err="1"/>
              <a:t>Absolutní</a:t>
            </a:r>
            <a:r>
              <a:rPr lang="en-GB" b="1" dirty="0"/>
              <a:t> </a:t>
            </a:r>
            <a:r>
              <a:rPr lang="en-GB" b="1" dirty="0" err="1"/>
              <a:t>adjektiva</a:t>
            </a:r>
            <a:r>
              <a:rPr lang="en-GB" b="1" dirty="0"/>
              <a:t> </a:t>
            </a:r>
            <a:r>
              <a:rPr lang="en-GB" dirty="0" err="1"/>
              <a:t>operují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uzavřené</a:t>
            </a:r>
            <a:r>
              <a:rPr lang="en-GB" dirty="0"/>
              <a:t> </a:t>
            </a:r>
            <a:r>
              <a:rPr lang="en-GB" dirty="0" err="1"/>
              <a:t>stupnici</a:t>
            </a:r>
            <a:r>
              <a:rPr lang="en-GB" dirty="0"/>
              <a:t> a </a:t>
            </a:r>
            <a:r>
              <a:rPr lang="en-GB" dirty="0" err="1"/>
              <a:t>neimplikují</a:t>
            </a:r>
            <a:r>
              <a:rPr lang="en-GB" dirty="0"/>
              <a:t> </a:t>
            </a:r>
            <a:r>
              <a:rPr lang="en-GB" dirty="0" err="1"/>
              <a:t>srovnání</a:t>
            </a:r>
            <a:r>
              <a:rPr lang="en-GB" dirty="0"/>
              <a:t> (</a:t>
            </a:r>
            <a:r>
              <a:rPr lang="en-GB" dirty="0" err="1"/>
              <a:t>pojmenovávají</a:t>
            </a:r>
            <a:r>
              <a:rPr lang="en-GB" dirty="0"/>
              <a:t> </a:t>
            </a:r>
            <a:r>
              <a:rPr lang="en-GB" dirty="0" err="1"/>
              <a:t>vlastnost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je </a:t>
            </a:r>
            <a:r>
              <a:rPr lang="en-GB" dirty="0" err="1"/>
              <a:t>jasně</a:t>
            </a:r>
            <a:r>
              <a:rPr lang="en-GB" dirty="0"/>
              <a:t> </a:t>
            </a:r>
            <a:r>
              <a:rPr lang="en-GB" dirty="0" err="1"/>
              <a:t>daná</a:t>
            </a:r>
            <a:r>
              <a:rPr lang="en-GB" dirty="0"/>
              <a:t> bez </a:t>
            </a:r>
            <a:r>
              <a:rPr lang="en-GB" dirty="0" err="1"/>
              <a:t>implikace</a:t>
            </a:r>
            <a:r>
              <a:rPr lang="en-GB" dirty="0"/>
              <a:t> </a:t>
            </a:r>
            <a:r>
              <a:rPr lang="en-GB" dirty="0" err="1"/>
              <a:t>srovnání</a:t>
            </a:r>
            <a:r>
              <a:rPr lang="en-GB" dirty="0"/>
              <a:t>) – </a:t>
            </a:r>
            <a:r>
              <a:rPr lang="en-GB" dirty="0" err="1"/>
              <a:t>anglický</a:t>
            </a:r>
            <a:r>
              <a:rPr lang="en-GB" dirty="0"/>
              <a:t>, </a:t>
            </a:r>
            <a:r>
              <a:rPr lang="en-GB" dirty="0" err="1"/>
              <a:t>trojhranný</a:t>
            </a:r>
            <a:r>
              <a:rPr lang="en-GB" dirty="0"/>
              <a:t>, </a:t>
            </a:r>
            <a:r>
              <a:rPr lang="en-GB" dirty="0" err="1"/>
              <a:t>dřevěný</a:t>
            </a:r>
            <a:endParaRPr lang="en-GB" dirty="0"/>
          </a:p>
          <a:p>
            <a:pPr marL="228600" indent="-228600">
              <a:buAutoNum type="arabicPeriod"/>
            </a:pPr>
            <a:endParaRPr lang="en-GB" dirty="0"/>
          </a:p>
          <a:p>
            <a:pPr marL="228600" indent="-228600">
              <a:buAutoNum type="arabicPeriod"/>
            </a:pPr>
            <a:r>
              <a:rPr lang="en-GB" b="1" dirty="0" err="1"/>
              <a:t>Relativní</a:t>
            </a:r>
            <a:r>
              <a:rPr lang="en-GB" b="1" dirty="0"/>
              <a:t> </a:t>
            </a:r>
            <a:r>
              <a:rPr lang="en-GB" b="1" dirty="0" err="1"/>
              <a:t>adjektiva</a:t>
            </a:r>
            <a:r>
              <a:rPr lang="en-GB" b="1" dirty="0"/>
              <a:t> </a:t>
            </a:r>
            <a:r>
              <a:rPr lang="en-GB" dirty="0" err="1"/>
              <a:t>popisují</a:t>
            </a:r>
            <a:r>
              <a:rPr lang="en-GB" dirty="0"/>
              <a:t> </a:t>
            </a:r>
            <a:r>
              <a:rPr lang="en-GB" dirty="0" err="1"/>
              <a:t>kvalitu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vlastnost</a:t>
            </a:r>
            <a:r>
              <a:rPr lang="en-GB" dirty="0"/>
              <a:t> </a:t>
            </a:r>
            <a:r>
              <a:rPr lang="en-GB" dirty="0" err="1"/>
              <a:t>přičemž</a:t>
            </a:r>
            <a:r>
              <a:rPr lang="en-GB" dirty="0"/>
              <a:t> </a:t>
            </a:r>
            <a:r>
              <a:rPr lang="en-GB" dirty="0" err="1"/>
              <a:t>vychází</a:t>
            </a:r>
            <a:r>
              <a:rPr lang="en-GB" dirty="0"/>
              <a:t> ze </a:t>
            </a:r>
            <a:r>
              <a:rPr lang="en-GB" dirty="0" err="1"/>
              <a:t>srovnání</a:t>
            </a:r>
            <a:r>
              <a:rPr lang="en-GB" dirty="0"/>
              <a:t> (</a:t>
            </a:r>
            <a:r>
              <a:rPr lang="en-GB" dirty="0" err="1"/>
              <a:t>milý</a:t>
            </a:r>
            <a:r>
              <a:rPr lang="en-GB" dirty="0"/>
              <a:t>, </a:t>
            </a:r>
            <a:r>
              <a:rPr lang="en-GB" dirty="0" err="1"/>
              <a:t>vysoký</a:t>
            </a:r>
            <a:r>
              <a:rPr lang="en-GB" dirty="0"/>
              <a:t>, </a:t>
            </a:r>
            <a:r>
              <a:rPr lang="en-GB" dirty="0" err="1"/>
              <a:t>tlustý</a:t>
            </a:r>
            <a:r>
              <a:rPr lang="en-GB" dirty="0"/>
              <a:t>, …). </a:t>
            </a:r>
            <a:r>
              <a:rPr lang="en-GB" dirty="0" err="1"/>
              <a:t>Interpretace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vycházet</a:t>
            </a:r>
            <a:r>
              <a:rPr lang="en-GB" dirty="0"/>
              <a:t> </a:t>
            </a:r>
            <a:r>
              <a:rPr lang="en-GB" dirty="0" err="1"/>
              <a:t>jak</a:t>
            </a:r>
            <a:r>
              <a:rPr lang="en-GB" dirty="0"/>
              <a:t> ze </a:t>
            </a:r>
            <a:r>
              <a:rPr lang="en-GB" dirty="0" err="1"/>
              <a:t>subjektivních</a:t>
            </a:r>
            <a:r>
              <a:rPr lang="en-GB" dirty="0"/>
              <a:t> </a:t>
            </a:r>
            <a:r>
              <a:rPr lang="en-GB" dirty="0" err="1"/>
              <a:t>kritérií</a:t>
            </a:r>
            <a:r>
              <a:rPr lang="en-GB" dirty="0"/>
              <a:t>, </a:t>
            </a:r>
            <a:r>
              <a:rPr lang="en-GB" dirty="0" err="1"/>
              <a:t>tak</a:t>
            </a:r>
            <a:r>
              <a:rPr lang="en-GB" dirty="0"/>
              <a:t> ze </a:t>
            </a:r>
            <a:r>
              <a:rPr lang="en-GB" dirty="0" err="1"/>
              <a:t>srovnání</a:t>
            </a:r>
            <a:r>
              <a:rPr lang="en-GB" dirty="0"/>
              <a:t> v </a:t>
            </a:r>
            <a:r>
              <a:rPr lang="en-GB" dirty="0" err="1"/>
              <a:t>kontextu</a:t>
            </a:r>
            <a:r>
              <a:rPr lang="en-GB" dirty="0"/>
              <a:t> (</a:t>
            </a:r>
            <a:r>
              <a:rPr lang="en-GB" dirty="0" err="1"/>
              <a:t>nepilnější</a:t>
            </a:r>
            <a:r>
              <a:rPr lang="en-GB" dirty="0"/>
              <a:t> ze </a:t>
            </a:r>
            <a:r>
              <a:rPr lang="en-GB" dirty="0" err="1"/>
              <a:t>třídy</a:t>
            </a:r>
            <a:r>
              <a:rPr lang="en-GB" dirty="0"/>
              <a:t>; </a:t>
            </a:r>
            <a:r>
              <a:rPr lang="en-GB" dirty="0" err="1"/>
              <a:t>nejvyšší</a:t>
            </a:r>
            <a:r>
              <a:rPr lang="en-GB" dirty="0"/>
              <a:t> </a:t>
            </a:r>
            <a:r>
              <a:rPr lang="en-GB" dirty="0" err="1"/>
              <a:t>dům</a:t>
            </a:r>
            <a:r>
              <a:rPr lang="en-GB" dirty="0"/>
              <a:t> v </a:t>
            </a:r>
            <a:r>
              <a:rPr lang="en-GB" dirty="0" err="1"/>
              <a:t>ulici</a:t>
            </a:r>
            <a:r>
              <a:rPr lang="en-GB" dirty="0"/>
              <a:t> (ale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docela</a:t>
            </a:r>
            <a:r>
              <a:rPr lang="en-GB" dirty="0"/>
              <a:t> </a:t>
            </a:r>
            <a:r>
              <a:rPr lang="en-GB" dirty="0" err="1"/>
              <a:t>nízký</a:t>
            </a:r>
            <a:r>
              <a:rPr lang="en-GB" dirty="0"/>
              <a:t>…).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Později</a:t>
            </a:r>
            <a:r>
              <a:rPr lang="en-GB" b="1" dirty="0"/>
              <a:t> v </a:t>
            </a:r>
            <a:r>
              <a:rPr lang="en-GB" b="1" dirty="0" err="1"/>
              <a:t>prezentaci</a:t>
            </a:r>
            <a:r>
              <a:rPr lang="en-GB" b="1" dirty="0"/>
              <a:t> </a:t>
            </a:r>
            <a:r>
              <a:rPr lang="en-GB" b="1" dirty="0" err="1"/>
              <a:t>uvidíme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absolutní</a:t>
            </a:r>
            <a:r>
              <a:rPr lang="en-GB" b="1" dirty="0"/>
              <a:t> </a:t>
            </a:r>
            <a:r>
              <a:rPr lang="en-GB" b="1" dirty="0" err="1"/>
              <a:t>adjektiva</a:t>
            </a:r>
            <a:r>
              <a:rPr lang="en-GB" b="1" dirty="0"/>
              <a:t> </a:t>
            </a:r>
            <a:r>
              <a:rPr lang="en-GB" b="1" dirty="0" err="1"/>
              <a:t>nelze</a:t>
            </a:r>
            <a:r>
              <a:rPr lang="en-GB" b="1" dirty="0"/>
              <a:t> </a:t>
            </a:r>
            <a:r>
              <a:rPr lang="en-GB" b="1" dirty="0" err="1"/>
              <a:t>stupňovat</a:t>
            </a:r>
            <a:r>
              <a:rPr lang="en-GB" b="1" dirty="0"/>
              <a:t> (Engels /</a:t>
            </a:r>
            <a:r>
              <a:rPr lang="en-GB" b="1" dirty="0" err="1"/>
              <a:t>anglický</a:t>
            </a:r>
            <a:r>
              <a:rPr lang="en-GB" b="1" dirty="0"/>
              <a:t>). (</a:t>
            </a:r>
            <a:r>
              <a:rPr lang="en-GB" b="0" dirty="0"/>
              <a:t>Jen </a:t>
            </a:r>
            <a:r>
              <a:rPr lang="en-GB" b="0" dirty="0" err="1"/>
              <a:t>ve</a:t>
            </a:r>
            <a:r>
              <a:rPr lang="en-GB" b="0" dirty="0"/>
              <a:t> </a:t>
            </a:r>
            <a:r>
              <a:rPr lang="en-GB" b="0" dirty="0" err="1"/>
              <a:t>velmi</a:t>
            </a:r>
            <a:r>
              <a:rPr lang="en-GB" b="0" dirty="0"/>
              <a:t> </a:t>
            </a:r>
            <a:r>
              <a:rPr lang="en-GB" b="0" dirty="0" err="1"/>
              <a:t>vyjímečném</a:t>
            </a:r>
            <a:r>
              <a:rPr lang="en-GB" b="0" dirty="0"/>
              <a:t> / </a:t>
            </a:r>
            <a:r>
              <a:rPr lang="en-GB" b="0" dirty="0" err="1"/>
              <a:t>nadsazeném</a:t>
            </a:r>
            <a:r>
              <a:rPr lang="en-GB" b="0" dirty="0"/>
              <a:t> </a:t>
            </a:r>
            <a:r>
              <a:rPr lang="en-GB" b="0" dirty="0" err="1"/>
              <a:t>kontextu</a:t>
            </a:r>
            <a:r>
              <a:rPr lang="en-GB" b="0" dirty="0"/>
              <a:t> to </a:t>
            </a:r>
            <a:r>
              <a:rPr lang="en-GB" b="0" dirty="0" err="1"/>
              <a:t>lze</a:t>
            </a:r>
            <a:r>
              <a:rPr lang="en-GB" b="0" dirty="0"/>
              <a:t>: </a:t>
            </a:r>
            <a:r>
              <a:rPr lang="en-GB" b="0" dirty="0" err="1"/>
              <a:t>např</a:t>
            </a:r>
            <a:r>
              <a:rPr lang="en-GB" b="0" dirty="0"/>
              <a:t>. Tato </a:t>
            </a:r>
            <a:r>
              <a:rPr lang="en-GB" b="0" dirty="0" err="1"/>
              <a:t>krabička</a:t>
            </a:r>
            <a:r>
              <a:rPr lang="en-GB" b="0" dirty="0"/>
              <a:t> je </a:t>
            </a:r>
            <a:r>
              <a:rPr lang="en-GB" b="0" dirty="0" err="1"/>
              <a:t>hranatější</a:t>
            </a:r>
            <a:r>
              <a:rPr lang="en-GB" b="0" dirty="0"/>
              <a:t> </a:t>
            </a:r>
            <a:r>
              <a:rPr lang="en-GB" b="0" dirty="0" err="1"/>
              <a:t>než</a:t>
            </a:r>
            <a:r>
              <a:rPr lang="en-GB" b="0" dirty="0"/>
              <a:t> </a:t>
            </a:r>
            <a:r>
              <a:rPr lang="en-GB" b="0" dirty="0" err="1"/>
              <a:t>tamta</a:t>
            </a:r>
            <a:r>
              <a:rPr lang="en-GB" b="0" dirty="0"/>
              <a:t>).</a:t>
            </a:r>
          </a:p>
          <a:p>
            <a:pPr marL="228600" indent="-228600">
              <a:buAutoNum type="arabicPeriod"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Poznámka</a:t>
            </a:r>
            <a:r>
              <a:rPr lang="en-GB" dirty="0"/>
              <a:t> </a:t>
            </a:r>
            <a:r>
              <a:rPr lang="en-GB" dirty="0" err="1"/>
              <a:t>navíc</a:t>
            </a:r>
            <a:r>
              <a:rPr lang="en-GB" dirty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/>
              <a:t>Andere type semantische indeling:   </a:t>
            </a:r>
            <a:r>
              <a:rPr lang="cs-CZ" b="1" u="sng" dirty="0"/>
              <a:t>objectief   x  subjectief</a:t>
            </a:r>
            <a:endParaRPr lang="en-GB" b="1" u="sng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err="1"/>
              <a:t>Další</a:t>
            </a:r>
            <a:r>
              <a:rPr lang="en-GB" b="0" dirty="0"/>
              <a:t> </a:t>
            </a:r>
            <a:r>
              <a:rPr lang="en-GB" b="0" dirty="0" err="1"/>
              <a:t>možnost</a:t>
            </a:r>
            <a:r>
              <a:rPr lang="en-GB" b="0" dirty="0"/>
              <a:t> </a:t>
            </a:r>
            <a:r>
              <a:rPr lang="en-GB" b="0" dirty="0" err="1"/>
              <a:t>dělení</a:t>
            </a:r>
            <a:r>
              <a:rPr lang="en-GB" b="0" dirty="0"/>
              <a:t> </a:t>
            </a:r>
            <a:r>
              <a:rPr lang="en-GB" b="0" dirty="0" err="1"/>
              <a:t>adjektiv</a:t>
            </a:r>
            <a:r>
              <a:rPr lang="en-GB" b="0" dirty="0"/>
              <a:t> je </a:t>
            </a:r>
            <a:r>
              <a:rPr lang="en-GB" b="0" dirty="0" err="1"/>
              <a:t>na</a:t>
            </a:r>
            <a:r>
              <a:rPr lang="en-GB" b="0" dirty="0"/>
              <a:t> </a:t>
            </a:r>
            <a:r>
              <a:rPr lang="en-GB" b="0" dirty="0" err="1"/>
              <a:t>subjektivní</a:t>
            </a:r>
            <a:r>
              <a:rPr lang="en-GB" b="0" dirty="0"/>
              <a:t> a </a:t>
            </a:r>
            <a:r>
              <a:rPr lang="en-GB" b="0" dirty="0" err="1"/>
              <a:t>objektivní</a:t>
            </a:r>
            <a:r>
              <a:rPr lang="en-GB" b="0" dirty="0"/>
              <a:t>. </a:t>
            </a:r>
            <a:r>
              <a:rPr lang="en-GB" b="0" dirty="0" err="1"/>
              <a:t>Nejde</a:t>
            </a:r>
            <a:r>
              <a:rPr lang="en-GB" b="0" dirty="0"/>
              <a:t> o </a:t>
            </a:r>
            <a:r>
              <a:rPr lang="en-GB" b="0" dirty="0" err="1"/>
              <a:t>stejné</a:t>
            </a:r>
            <a:r>
              <a:rPr lang="en-GB" b="0" dirty="0"/>
              <a:t> </a:t>
            </a:r>
            <a:r>
              <a:rPr lang="en-GB" b="0" dirty="0" err="1"/>
              <a:t>dělení</a:t>
            </a:r>
            <a:r>
              <a:rPr lang="en-GB" b="0" dirty="0"/>
              <a:t> </a:t>
            </a:r>
            <a:r>
              <a:rPr lang="en-GB" b="0" dirty="0" err="1"/>
              <a:t>jako</a:t>
            </a:r>
            <a:r>
              <a:rPr lang="en-GB" b="0" dirty="0"/>
              <a:t> </a:t>
            </a:r>
            <a:r>
              <a:rPr lang="en-GB" b="0" dirty="0" err="1"/>
              <a:t>výše</a:t>
            </a:r>
            <a:r>
              <a:rPr lang="en-GB" b="0" dirty="0"/>
              <a:t>, </a:t>
            </a:r>
            <a:r>
              <a:rPr lang="en-GB" b="0" dirty="0" err="1"/>
              <a:t>i</a:t>
            </a:r>
            <a:r>
              <a:rPr lang="en-GB" b="0" dirty="0"/>
              <a:t> </a:t>
            </a:r>
            <a:r>
              <a:rPr lang="en-GB" b="0" dirty="0" err="1"/>
              <a:t>když</a:t>
            </a:r>
            <a:r>
              <a:rPr lang="en-GB" b="0" dirty="0"/>
              <a:t> se v </a:t>
            </a:r>
            <a:r>
              <a:rPr lang="en-GB" b="0" dirty="0" err="1"/>
              <a:t>mnoha</a:t>
            </a:r>
            <a:r>
              <a:rPr lang="en-GB" b="0" dirty="0"/>
              <a:t> </a:t>
            </a:r>
            <a:r>
              <a:rPr lang="en-GB" b="0" dirty="0" err="1"/>
              <a:t>situacích</a:t>
            </a:r>
            <a:r>
              <a:rPr lang="en-GB" b="0" dirty="0"/>
              <a:t> </a:t>
            </a:r>
            <a:r>
              <a:rPr lang="en-GB" b="0" dirty="0" err="1"/>
              <a:t>může</a:t>
            </a:r>
            <a:r>
              <a:rPr lang="en-GB" b="0" dirty="0"/>
              <a:t> </a:t>
            </a:r>
            <a:r>
              <a:rPr lang="en-GB" b="0" dirty="0" err="1"/>
              <a:t>překrývat</a:t>
            </a:r>
            <a:r>
              <a:rPr lang="en-GB" b="0" dirty="0"/>
              <a:t>: </a:t>
            </a:r>
            <a:r>
              <a:rPr lang="en-GB" b="0" dirty="0" err="1"/>
              <a:t>například</a:t>
            </a:r>
            <a:r>
              <a:rPr lang="en-GB" b="0" dirty="0"/>
              <a:t> Engels / </a:t>
            </a:r>
            <a:r>
              <a:rPr lang="en-GB" b="0" dirty="0" err="1"/>
              <a:t>anglický</a:t>
            </a:r>
            <a:r>
              <a:rPr lang="en-GB" b="0" dirty="0"/>
              <a:t> je </a:t>
            </a:r>
            <a:r>
              <a:rPr lang="en-GB" b="0" dirty="0" err="1"/>
              <a:t>adjektivum</a:t>
            </a:r>
            <a:r>
              <a:rPr lang="en-GB" b="0" dirty="0"/>
              <a:t> </a:t>
            </a:r>
            <a:r>
              <a:rPr lang="en-GB" b="0" dirty="0" err="1"/>
              <a:t>absolutní</a:t>
            </a:r>
            <a:r>
              <a:rPr lang="en-GB" b="0" dirty="0"/>
              <a:t> a </a:t>
            </a:r>
            <a:r>
              <a:rPr lang="en-GB" b="0" dirty="0" err="1"/>
              <a:t>zároveň</a:t>
            </a:r>
            <a:r>
              <a:rPr lang="en-GB" b="0" dirty="0"/>
              <a:t> </a:t>
            </a:r>
            <a:r>
              <a:rPr lang="en-GB" b="0" dirty="0" err="1"/>
              <a:t>obektivní</a:t>
            </a:r>
            <a:r>
              <a:rPr lang="en-GB" b="0" dirty="0"/>
              <a:t>; ale </a:t>
            </a:r>
            <a:r>
              <a:rPr lang="en-GB" b="0" dirty="0" err="1"/>
              <a:t>např</a:t>
            </a:r>
            <a:r>
              <a:rPr lang="en-GB" b="0" dirty="0"/>
              <a:t>. </a:t>
            </a:r>
            <a:r>
              <a:rPr lang="en-GB" b="0" dirty="0" err="1"/>
              <a:t>hoog</a:t>
            </a:r>
            <a:r>
              <a:rPr lang="en-GB" b="0" dirty="0"/>
              <a:t>  x lag (</a:t>
            </a:r>
            <a:r>
              <a:rPr lang="en-GB" b="0" dirty="0" err="1"/>
              <a:t>vysoký</a:t>
            </a:r>
            <a:r>
              <a:rPr lang="en-GB" b="0" dirty="0"/>
              <a:t> x </a:t>
            </a:r>
            <a:r>
              <a:rPr lang="en-GB" b="0" dirty="0" err="1"/>
              <a:t>nízký</a:t>
            </a:r>
            <a:r>
              <a:rPr lang="en-GB" b="0" dirty="0"/>
              <a:t>) se </a:t>
            </a:r>
            <a:r>
              <a:rPr lang="en-GB" b="0" dirty="0" err="1"/>
              <a:t>řadí</a:t>
            </a:r>
            <a:r>
              <a:rPr lang="en-GB" b="0" dirty="0"/>
              <a:t> k </a:t>
            </a:r>
            <a:r>
              <a:rPr lang="en-GB" b="0" dirty="0" err="1"/>
              <a:t>relativním</a:t>
            </a:r>
            <a:r>
              <a:rPr lang="en-GB" b="0" dirty="0"/>
              <a:t> </a:t>
            </a:r>
            <a:r>
              <a:rPr lang="en-GB" b="0" dirty="0" err="1"/>
              <a:t>adjektivům</a:t>
            </a:r>
            <a:r>
              <a:rPr lang="en-GB" b="0" dirty="0"/>
              <a:t> </a:t>
            </a:r>
            <a:r>
              <a:rPr lang="en-GB" b="0" dirty="0" err="1"/>
              <a:t>míra</a:t>
            </a:r>
            <a:r>
              <a:rPr lang="en-GB" b="0" dirty="0"/>
              <a:t> je </a:t>
            </a:r>
            <a:r>
              <a:rPr lang="en-GB" b="0" dirty="0" err="1"/>
              <a:t>realtivní</a:t>
            </a:r>
            <a:r>
              <a:rPr lang="en-GB" b="0" dirty="0"/>
              <a:t>, ale </a:t>
            </a:r>
            <a:r>
              <a:rPr lang="en-GB" b="0" dirty="0" err="1"/>
              <a:t>zároveň</a:t>
            </a:r>
            <a:r>
              <a:rPr lang="en-GB" b="0" dirty="0"/>
              <a:t> </a:t>
            </a:r>
            <a:r>
              <a:rPr lang="en-GB" b="0" dirty="0" err="1"/>
              <a:t>zopravidla</a:t>
            </a:r>
            <a:r>
              <a:rPr lang="en-GB" b="0" dirty="0"/>
              <a:t> k </a:t>
            </a:r>
            <a:r>
              <a:rPr lang="en-GB" b="0" dirty="0" err="1"/>
              <a:t>objektivním</a:t>
            </a:r>
            <a:r>
              <a:rPr lang="en-GB" b="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Hranice </a:t>
            </a:r>
            <a:r>
              <a:rPr lang="en-GB" b="0" dirty="0" err="1"/>
              <a:t>mezi</a:t>
            </a:r>
            <a:r>
              <a:rPr lang="en-GB" b="0" dirty="0"/>
              <a:t> </a:t>
            </a:r>
            <a:r>
              <a:rPr lang="en-GB" b="0" dirty="0" err="1"/>
              <a:t>subjektivním</a:t>
            </a:r>
            <a:r>
              <a:rPr lang="en-GB" b="0" dirty="0"/>
              <a:t> a </a:t>
            </a:r>
            <a:r>
              <a:rPr lang="en-GB" b="0" dirty="0" err="1"/>
              <a:t>objektivním</a:t>
            </a:r>
            <a:r>
              <a:rPr lang="en-GB" b="0" dirty="0"/>
              <a:t> </a:t>
            </a:r>
            <a:r>
              <a:rPr lang="en-GB" b="0" dirty="0" err="1"/>
              <a:t>adjektivem</a:t>
            </a:r>
            <a:r>
              <a:rPr lang="en-GB" b="0" dirty="0"/>
              <a:t> </a:t>
            </a:r>
            <a:r>
              <a:rPr lang="en-GB" b="0" dirty="0" err="1"/>
              <a:t>není</a:t>
            </a:r>
            <a:r>
              <a:rPr lang="en-GB" b="0" dirty="0"/>
              <a:t> </a:t>
            </a:r>
            <a:r>
              <a:rPr lang="en-GB" b="0" dirty="0" err="1"/>
              <a:t>jasně</a:t>
            </a:r>
            <a:r>
              <a:rPr lang="en-GB" b="0" dirty="0"/>
              <a:t> </a:t>
            </a:r>
            <a:r>
              <a:rPr lang="en-GB" b="0" dirty="0" err="1"/>
              <a:t>daná</a:t>
            </a:r>
            <a:r>
              <a:rPr lang="en-GB" b="0" dirty="0"/>
              <a:t>. Proto od </a:t>
            </a:r>
            <a:r>
              <a:rPr lang="en-GB" b="0" dirty="0" err="1"/>
              <a:t>tohoto</a:t>
            </a:r>
            <a:r>
              <a:rPr lang="en-GB" b="0" dirty="0"/>
              <a:t> </a:t>
            </a:r>
            <a:r>
              <a:rPr lang="en-GB" b="0" dirty="0" err="1"/>
              <a:t>dělení</a:t>
            </a:r>
            <a:r>
              <a:rPr lang="en-GB" b="0" dirty="0"/>
              <a:t> pro </a:t>
            </a:r>
            <a:r>
              <a:rPr lang="en-GB" b="0" dirty="0" err="1"/>
              <a:t>potřeby</a:t>
            </a:r>
            <a:r>
              <a:rPr lang="en-GB" b="0" dirty="0"/>
              <a:t> </a:t>
            </a:r>
            <a:r>
              <a:rPr lang="en-GB" b="0" dirty="0" err="1"/>
              <a:t>semináře</a:t>
            </a:r>
            <a:r>
              <a:rPr lang="en-GB" b="0" dirty="0"/>
              <a:t> a </a:t>
            </a:r>
            <a:r>
              <a:rPr lang="en-GB" b="0" dirty="0" err="1"/>
              <a:t>morfologie</a:t>
            </a:r>
            <a:r>
              <a:rPr lang="en-GB" b="0" dirty="0"/>
              <a:t> </a:t>
            </a:r>
            <a:r>
              <a:rPr lang="en-GB" b="0" dirty="0" err="1"/>
              <a:t>upustíme</a:t>
            </a:r>
            <a:r>
              <a:rPr lang="en-GB" b="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err="1"/>
              <a:t>Odkaz</a:t>
            </a:r>
            <a:r>
              <a:rPr lang="en-GB" b="0" dirty="0"/>
              <a:t> </a:t>
            </a:r>
            <a:r>
              <a:rPr lang="en-GB" b="0" dirty="0" err="1"/>
              <a:t>na</a:t>
            </a:r>
            <a:r>
              <a:rPr lang="en-GB" b="0" dirty="0"/>
              <a:t> toto </a:t>
            </a:r>
            <a:r>
              <a:rPr lang="en-GB" b="0" dirty="0" err="1"/>
              <a:t>téma</a:t>
            </a:r>
            <a:r>
              <a:rPr lang="en-GB" b="0" dirty="0"/>
              <a:t> v ANS (</a:t>
            </a:r>
            <a:r>
              <a:rPr lang="en-GB" b="0" dirty="0" err="1"/>
              <a:t>nepovinné</a:t>
            </a:r>
            <a:r>
              <a:rPr lang="en-GB" b="0" dirty="0"/>
              <a:t>, </a:t>
            </a:r>
            <a:r>
              <a:rPr lang="en-GB" b="0" dirty="0" err="1"/>
              <a:t>jen</a:t>
            </a:r>
            <a:r>
              <a:rPr lang="en-GB" b="0" dirty="0"/>
              <a:t> pro </a:t>
            </a:r>
            <a:r>
              <a:rPr lang="en-GB" b="0" dirty="0" err="1"/>
              <a:t>zájemce</a:t>
            </a:r>
            <a:r>
              <a:rPr lang="en-GB" b="0" dirty="0"/>
              <a:t>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http://ans.ruhosting.nl/e-ans/06/02/02/02/body.html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  <a:p>
            <a:pPr marL="228600" indent="-228600"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09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Tohle</a:t>
            </a:r>
            <a:r>
              <a:rPr lang="en-GB" dirty="0"/>
              <a:t> je </a:t>
            </a:r>
            <a:r>
              <a:rPr lang="en-GB" dirty="0" err="1"/>
              <a:t>detailnější</a:t>
            </a:r>
            <a:r>
              <a:rPr lang="en-GB" dirty="0"/>
              <a:t>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dělení</a:t>
            </a:r>
            <a:r>
              <a:rPr lang="en-GB" dirty="0"/>
              <a:t> </a:t>
            </a:r>
            <a:r>
              <a:rPr lang="en-GB" dirty="0" err="1"/>
              <a:t>adjektiv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významu</a:t>
            </a:r>
            <a:r>
              <a:rPr lang="en-GB" dirty="0"/>
              <a:t> (</a:t>
            </a:r>
            <a:r>
              <a:rPr lang="en-GB" dirty="0" err="1"/>
              <a:t>seznam</a:t>
            </a:r>
            <a:r>
              <a:rPr lang="en-GB" dirty="0"/>
              <a:t>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samozřejmě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dale a dale </a:t>
            </a:r>
            <a:r>
              <a:rPr lang="en-GB" dirty="0" err="1"/>
              <a:t>rozšiřovat</a:t>
            </a:r>
            <a:r>
              <a:rPr lang="en-GB" dirty="0"/>
              <a:t>). Je to </a:t>
            </a:r>
            <a:r>
              <a:rPr lang="en-GB" dirty="0" err="1"/>
              <a:t>jen</a:t>
            </a:r>
            <a:r>
              <a:rPr lang="en-GB" dirty="0"/>
              <a:t> pro vase </a:t>
            </a:r>
            <a:r>
              <a:rPr lang="en-GB" dirty="0" err="1"/>
              <a:t>vlastní</a:t>
            </a:r>
            <a:r>
              <a:rPr lang="en-GB" dirty="0"/>
              <a:t> </a:t>
            </a:r>
            <a:r>
              <a:rPr lang="en-GB" dirty="0" err="1"/>
              <a:t>potřeby</a:t>
            </a:r>
            <a:r>
              <a:rPr lang="en-GB" dirty="0"/>
              <a:t> (</a:t>
            </a:r>
            <a:r>
              <a:rPr lang="en-GB" dirty="0" err="1"/>
              <a:t>nemusíte</a:t>
            </a:r>
            <a:r>
              <a:rPr lang="en-GB" dirty="0"/>
              <a:t> </a:t>
            </a:r>
            <a:r>
              <a:rPr lang="en-GB" dirty="0" err="1"/>
              <a:t>znát</a:t>
            </a:r>
            <a:r>
              <a:rPr lang="en-GB" dirty="0"/>
              <a:t>). Ze </a:t>
            </a:r>
            <a:r>
              <a:rPr lang="en-GB" dirty="0" err="1"/>
              <a:t>seznamu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ale </a:t>
            </a:r>
            <a:r>
              <a:rPr lang="en-GB" dirty="0" err="1"/>
              <a:t>určitě</a:t>
            </a:r>
            <a:r>
              <a:rPr lang="en-GB" dirty="0"/>
              <a:t> </a:t>
            </a:r>
            <a:r>
              <a:rPr lang="en-GB" dirty="0" err="1"/>
              <a:t>zapamatujte</a:t>
            </a:r>
            <a:r>
              <a:rPr lang="en-GB" dirty="0"/>
              <a:t> </a:t>
            </a:r>
            <a:r>
              <a:rPr lang="en-GB" b="1" dirty="0" err="1"/>
              <a:t>látková</a:t>
            </a:r>
            <a:r>
              <a:rPr lang="en-GB" b="1" dirty="0"/>
              <a:t> </a:t>
            </a:r>
            <a:r>
              <a:rPr lang="en-GB" b="1" dirty="0" err="1"/>
              <a:t>adjektiva</a:t>
            </a:r>
            <a:r>
              <a:rPr lang="en-GB" b="1" dirty="0"/>
              <a:t> (</a:t>
            </a:r>
            <a:r>
              <a:rPr lang="en-GB" b="1" dirty="0" err="1"/>
              <a:t>stofadjektieven</a:t>
            </a:r>
            <a:r>
              <a:rPr lang="en-GB" dirty="0"/>
              <a:t>) – </a:t>
            </a:r>
            <a:r>
              <a:rPr lang="en-GB" dirty="0" err="1"/>
              <a:t>opět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morfologická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. </a:t>
            </a:r>
          </a:p>
          <a:p>
            <a:endParaRPr lang="en-GB" dirty="0"/>
          </a:p>
          <a:p>
            <a:pPr marL="0" indent="0">
              <a:buNone/>
            </a:pPr>
            <a:r>
              <a:rPr lang="cs-CZ" b="1" dirty="0"/>
              <a:t>1. </a:t>
            </a:r>
            <a:r>
              <a:rPr lang="nl-NL" b="1" dirty="0"/>
              <a:t>Eigenschaps</a:t>
            </a:r>
            <a:r>
              <a:rPr lang="cs-CZ" b="1" dirty="0"/>
              <a:t>adjectieven</a:t>
            </a:r>
            <a:r>
              <a:rPr lang="en-GB" b="1" dirty="0"/>
              <a:t> = </a:t>
            </a:r>
            <a:r>
              <a:rPr lang="en-GB" b="1" dirty="0" err="1"/>
              <a:t>vlastnosti</a:t>
            </a:r>
            <a:r>
              <a:rPr lang="en-GB" b="1" dirty="0"/>
              <a:t> </a:t>
            </a:r>
            <a:r>
              <a:rPr lang="cs-CZ" dirty="0"/>
              <a:t> (</a:t>
            </a:r>
            <a:r>
              <a:rPr lang="nl-NL" i="1" dirty="0">
                <a:solidFill>
                  <a:srgbClr val="FF0000"/>
                </a:solidFill>
              </a:rPr>
              <a:t>een tengere jongen štíhlý chlapex, het vierkante doosje hranatá krabička</a:t>
            </a:r>
            <a:r>
              <a:rPr lang="cs-CZ" i="1" dirty="0">
                <a:solidFill>
                  <a:srgbClr val="FF0000"/>
                </a:solidFill>
              </a:rPr>
              <a:t>,                     				    </a:t>
            </a:r>
            <a:r>
              <a:rPr lang="nl-NL" i="1" dirty="0">
                <a:solidFill>
                  <a:srgbClr val="FF0000"/>
                </a:solidFill>
              </a:rPr>
              <a:t>een lastige kwestie náročné téma</a:t>
            </a:r>
            <a:r>
              <a:rPr lang="cs-CZ" i="1" dirty="0"/>
              <a:t>)</a:t>
            </a:r>
          </a:p>
          <a:p>
            <a:pPr marL="0" indent="0">
              <a:buNone/>
            </a:pPr>
            <a:endParaRPr lang="cs-CZ" sz="800" i="1" dirty="0"/>
          </a:p>
          <a:p>
            <a:pPr marL="0" indent="0">
              <a:buNone/>
            </a:pPr>
            <a:r>
              <a:rPr lang="cs-CZ" b="1" dirty="0"/>
              <a:t>2. To</a:t>
            </a:r>
            <a:r>
              <a:rPr lang="nl-NL" b="1" dirty="0"/>
              <a:t>estands</a:t>
            </a:r>
            <a:r>
              <a:rPr lang="cs-CZ" b="1" dirty="0"/>
              <a:t>adjectieven</a:t>
            </a:r>
            <a:r>
              <a:rPr lang="en-GB" b="1" dirty="0"/>
              <a:t> = </a:t>
            </a:r>
            <a:r>
              <a:rPr lang="en-GB" b="1" dirty="0" err="1"/>
              <a:t>vyjadřují</a:t>
            </a:r>
            <a:r>
              <a:rPr lang="en-GB" b="1" dirty="0"/>
              <a:t> (</a:t>
            </a:r>
            <a:r>
              <a:rPr lang="en-GB" b="1" dirty="0" err="1"/>
              <a:t>aktuální</a:t>
            </a:r>
            <a:r>
              <a:rPr lang="en-GB" b="1" dirty="0"/>
              <a:t>) </a:t>
            </a:r>
            <a:r>
              <a:rPr lang="en-GB" b="1" dirty="0" err="1"/>
              <a:t>stav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nl-NL" i="1" dirty="0">
                <a:solidFill>
                  <a:srgbClr val="FF0000"/>
                </a:solidFill>
              </a:rPr>
              <a:t>een dronken kerel opilý chlapík, het zieke kind nemocné dítě en het natte wegdek mokrá cesta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3. Oorsprong </a:t>
            </a:r>
            <a:r>
              <a:rPr lang="en-GB" b="1" dirty="0"/>
              <a:t> = </a:t>
            </a:r>
            <a:r>
              <a:rPr lang="en-GB" b="1" dirty="0" err="1"/>
              <a:t>původ</a:t>
            </a:r>
            <a:r>
              <a:rPr lang="cs-CZ" dirty="0"/>
              <a:t>(afleidingen van geografische/ persoonsnamen</a:t>
            </a:r>
            <a:r>
              <a:rPr lang="en-GB" dirty="0"/>
              <a:t> = </a:t>
            </a:r>
            <a:r>
              <a:rPr lang="en-GB" dirty="0" err="1"/>
              <a:t>odvozeno</a:t>
            </a:r>
            <a:r>
              <a:rPr lang="en-GB" dirty="0"/>
              <a:t> od </a:t>
            </a:r>
            <a:r>
              <a:rPr lang="en-GB" dirty="0" err="1"/>
              <a:t>zeměpiských</a:t>
            </a:r>
            <a:r>
              <a:rPr lang="en-GB" dirty="0"/>
              <a:t> </a:t>
            </a:r>
            <a:r>
              <a:rPr lang="en-GB" dirty="0" err="1"/>
              <a:t>názvů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vlastních</a:t>
            </a:r>
            <a:r>
              <a:rPr lang="en-GB" dirty="0"/>
              <a:t> </a:t>
            </a:r>
            <a:r>
              <a:rPr lang="en-GB" dirty="0" err="1"/>
              <a:t>jmen</a:t>
            </a:r>
            <a:r>
              <a:rPr lang="cs-CZ" dirty="0"/>
              <a:t>):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het Vietnamese volk, een Weense operette, de marxistische leer, de Gregoriaanse stijl</a:t>
            </a:r>
          </a:p>
          <a:p>
            <a:pPr marL="0" indent="0">
              <a:buNone/>
            </a:pPr>
            <a:endParaRPr lang="cs-CZ" sz="1000" i="1" dirty="0"/>
          </a:p>
          <a:p>
            <a:pPr marL="0" indent="0">
              <a:buNone/>
            </a:pPr>
            <a:r>
              <a:rPr lang="cs-CZ" b="1" dirty="0"/>
              <a:t>4. Stofadjectieven</a:t>
            </a:r>
            <a:r>
              <a:rPr lang="en-GB" b="1" dirty="0"/>
              <a:t> = </a:t>
            </a:r>
            <a:r>
              <a:rPr lang="en-GB" b="1" dirty="0" err="1"/>
              <a:t>látková</a:t>
            </a:r>
            <a:r>
              <a:rPr lang="cs-CZ" b="1" dirty="0"/>
              <a:t>: </a:t>
            </a:r>
            <a:r>
              <a:rPr lang="nl-NL" i="1" dirty="0">
                <a:solidFill>
                  <a:srgbClr val="FF0000"/>
                </a:solidFill>
              </a:rPr>
              <a:t>die betonnen muur, een tinnen potje, de glazen </a:t>
            </a:r>
            <a:r>
              <a:rPr lang="cs-CZ" i="1" dirty="0">
                <a:solidFill>
                  <a:srgbClr val="FF0000"/>
                </a:solidFill>
              </a:rPr>
              <a:t>kerstballen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5. Tijdsaanduidingen</a:t>
            </a:r>
            <a:r>
              <a:rPr lang="en-GB" b="1" dirty="0"/>
              <a:t> = </a:t>
            </a:r>
            <a:r>
              <a:rPr lang="en-GB" b="1" dirty="0" err="1"/>
              <a:t>označení</a:t>
            </a:r>
            <a:r>
              <a:rPr lang="en-GB" b="1" dirty="0"/>
              <a:t> </a:t>
            </a:r>
            <a:r>
              <a:rPr lang="en-GB" b="1" dirty="0" err="1"/>
              <a:t>času</a:t>
            </a:r>
            <a:r>
              <a:rPr lang="cs-CZ" b="1" dirty="0"/>
              <a:t>: </a:t>
            </a:r>
            <a:r>
              <a:rPr lang="nl-NL" i="1" dirty="0">
                <a:solidFill>
                  <a:srgbClr val="FF0000"/>
                </a:solidFill>
              </a:rPr>
              <a:t>het voorbije weekend = minulý víkend, de huidige </a:t>
            </a:r>
            <a:r>
              <a:rPr lang="cs-CZ" i="1" dirty="0">
                <a:solidFill>
                  <a:srgbClr val="FF0000"/>
                </a:solidFill>
              </a:rPr>
              <a:t>problemen</a:t>
            </a:r>
            <a:r>
              <a:rPr lang="en-GB" i="1" dirty="0">
                <a:solidFill>
                  <a:srgbClr val="FF0000"/>
                </a:solidFill>
              </a:rPr>
              <a:t> = </a:t>
            </a:r>
            <a:r>
              <a:rPr lang="en-GB" i="1" dirty="0" err="1">
                <a:solidFill>
                  <a:srgbClr val="FF0000"/>
                </a:solidFill>
              </a:rPr>
              <a:t>současné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problémy</a:t>
            </a:r>
            <a:r>
              <a:rPr lang="nl-NL" i="1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					      </a:t>
            </a:r>
            <a:r>
              <a:rPr lang="nl-NL" i="1" dirty="0">
                <a:solidFill>
                  <a:srgbClr val="FF0000"/>
                </a:solidFill>
              </a:rPr>
              <a:t>een vierjarig</a:t>
            </a:r>
            <a:r>
              <a:rPr lang="cs-CZ" i="1" dirty="0">
                <a:solidFill>
                  <a:srgbClr val="FF0000"/>
                </a:solidFill>
              </a:rPr>
              <a:t> plan</a:t>
            </a:r>
            <a:r>
              <a:rPr lang="en-GB" i="1" dirty="0">
                <a:solidFill>
                  <a:srgbClr val="FF0000"/>
                </a:solidFill>
              </a:rPr>
              <a:t> = plan </a:t>
            </a:r>
            <a:r>
              <a:rPr lang="en-GB" i="1" dirty="0" err="1">
                <a:solidFill>
                  <a:srgbClr val="FF0000"/>
                </a:solidFill>
              </a:rPr>
              <a:t>na</a:t>
            </a:r>
            <a:r>
              <a:rPr lang="en-GB" i="1" dirty="0">
                <a:solidFill>
                  <a:srgbClr val="FF0000"/>
                </a:solidFill>
              </a:rPr>
              <a:t> 4 </a:t>
            </a:r>
            <a:r>
              <a:rPr lang="en-GB" i="1" dirty="0" err="1">
                <a:solidFill>
                  <a:srgbClr val="FF0000"/>
                </a:solidFill>
              </a:rPr>
              <a:t>roky</a:t>
            </a:r>
            <a:r>
              <a:rPr lang="nl-NL" i="1" dirty="0">
                <a:solidFill>
                  <a:srgbClr val="FF0000"/>
                </a:solidFill>
              </a:rPr>
              <a:t>, het recente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verleden = nedávná minulost</a:t>
            </a:r>
            <a:endParaRPr lang="cs-CZ" sz="1400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90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10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b="0" i="0" dirty="0"/>
              <a:t>PRAVIDLA pro SKLOŇOVÁNÍ: </a:t>
            </a:r>
            <a:r>
              <a:rPr lang="en-GB" b="0" i="0" dirty="0" err="1"/>
              <a:t>zde</a:t>
            </a:r>
            <a:r>
              <a:rPr lang="en-GB" b="0" i="0" dirty="0"/>
              <a:t> </a:t>
            </a:r>
            <a:r>
              <a:rPr lang="en-GB" b="0" i="0" dirty="0" err="1"/>
              <a:t>vykopírovaná</a:t>
            </a:r>
            <a:r>
              <a:rPr lang="en-GB" b="0" i="0" dirty="0"/>
              <a:t> </a:t>
            </a:r>
            <a:r>
              <a:rPr lang="en-GB" b="0" i="0" dirty="0" err="1"/>
              <a:t>tabulka</a:t>
            </a:r>
            <a:r>
              <a:rPr lang="en-GB" b="0" i="0" dirty="0"/>
              <a:t> z ANS.</a:t>
            </a:r>
          </a:p>
          <a:p>
            <a:pPr marL="0" indent="0">
              <a:buFontTx/>
              <a:buNone/>
            </a:pPr>
            <a:endParaRPr lang="en-GB" b="0" i="0" dirty="0"/>
          </a:p>
          <a:p>
            <a:pPr marL="0" indent="0">
              <a:buFontTx/>
              <a:buNone/>
            </a:pPr>
            <a:r>
              <a:rPr lang="en-GB" b="0" i="0" dirty="0" err="1"/>
              <a:t>Tvary</a:t>
            </a:r>
            <a:r>
              <a:rPr lang="en-GB" b="0" i="0" dirty="0"/>
              <a:t> </a:t>
            </a:r>
            <a:r>
              <a:rPr lang="en-GB" b="0" i="0" dirty="0" err="1"/>
              <a:t>skloňování</a:t>
            </a:r>
            <a:r>
              <a:rPr lang="en-GB" b="0" i="0" dirty="0"/>
              <a:t> </a:t>
            </a:r>
            <a:r>
              <a:rPr lang="en-GB" b="0" i="0" dirty="0" err="1"/>
              <a:t>řešíme</a:t>
            </a:r>
            <a:r>
              <a:rPr lang="en-GB" b="0" i="0" dirty="0"/>
              <a:t> </a:t>
            </a:r>
            <a:r>
              <a:rPr lang="en-GB" b="0" i="0" dirty="0" err="1"/>
              <a:t>tedy</a:t>
            </a:r>
            <a:r>
              <a:rPr lang="en-GB" b="0" i="0" dirty="0"/>
              <a:t> </a:t>
            </a:r>
            <a:r>
              <a:rPr lang="en-GB" b="0" i="0" dirty="0" err="1"/>
              <a:t>jen</a:t>
            </a:r>
            <a:r>
              <a:rPr lang="en-GB" b="0" i="0" dirty="0"/>
              <a:t> v </a:t>
            </a:r>
            <a:r>
              <a:rPr lang="en-GB" b="0" i="0" dirty="0" err="1"/>
              <a:t>atributnívím</a:t>
            </a:r>
            <a:r>
              <a:rPr lang="en-GB" b="0" i="0" dirty="0"/>
              <a:t> </a:t>
            </a:r>
            <a:r>
              <a:rPr lang="en-GB" b="0" i="0" dirty="0" err="1"/>
              <a:t>použití</a:t>
            </a:r>
            <a:r>
              <a:rPr lang="en-GB" b="0" i="0" dirty="0"/>
              <a:t> (</a:t>
            </a:r>
            <a:r>
              <a:rPr lang="en-GB" b="0" i="0" dirty="0" err="1"/>
              <a:t>tj.před</a:t>
            </a:r>
            <a:r>
              <a:rPr lang="en-GB" b="0" i="0" dirty="0"/>
              <a:t> </a:t>
            </a:r>
            <a:r>
              <a:rPr lang="en-GB" b="0" i="0" dirty="0" err="1"/>
              <a:t>substantivem</a:t>
            </a:r>
            <a:r>
              <a:rPr lang="en-GB" b="0" i="0" dirty="0"/>
              <a:t>). </a:t>
            </a:r>
            <a:r>
              <a:rPr lang="en-GB" b="0" i="0" dirty="0" err="1"/>
              <a:t>Vidíme</a:t>
            </a:r>
            <a:r>
              <a:rPr lang="en-GB" b="0" i="0" dirty="0"/>
              <a:t>, </a:t>
            </a:r>
            <a:r>
              <a:rPr lang="en-GB" b="0" i="0" dirty="0" err="1"/>
              <a:t>že</a:t>
            </a:r>
            <a:r>
              <a:rPr lang="en-GB" b="0" i="0" dirty="0"/>
              <a:t> </a:t>
            </a:r>
            <a:r>
              <a:rPr lang="en-GB" b="0" i="0" dirty="0" err="1"/>
              <a:t>pouze</a:t>
            </a:r>
            <a:r>
              <a:rPr lang="en-GB" b="0" i="0" dirty="0"/>
              <a:t> v </a:t>
            </a:r>
            <a:r>
              <a:rPr lang="en-GB" b="0" i="0" dirty="0" err="1"/>
              <a:t>případě</a:t>
            </a:r>
            <a:r>
              <a:rPr lang="en-GB" b="0" i="0" dirty="0"/>
              <a:t> </a:t>
            </a:r>
            <a:r>
              <a:rPr lang="en-GB" b="0" i="0" dirty="0" err="1"/>
              <a:t>neurčitého</a:t>
            </a:r>
            <a:r>
              <a:rPr lang="en-GB" b="0" i="0" dirty="0"/>
              <a:t> </a:t>
            </a:r>
            <a:r>
              <a:rPr lang="en-GB" b="0" i="0" dirty="0" err="1"/>
              <a:t>členu</a:t>
            </a:r>
            <a:r>
              <a:rPr lang="en-GB" b="0" i="0" dirty="0"/>
              <a:t> /</a:t>
            </a:r>
            <a:r>
              <a:rPr lang="en-GB" b="0" i="0" dirty="0" err="1"/>
              <a:t>nulového</a:t>
            </a:r>
            <a:r>
              <a:rPr lang="en-GB" b="0" i="0" dirty="0"/>
              <a:t> </a:t>
            </a:r>
            <a:r>
              <a:rPr lang="en-GB" b="0" i="0" dirty="0" err="1"/>
              <a:t>členu</a:t>
            </a:r>
            <a:r>
              <a:rPr lang="en-GB" b="0" i="0" dirty="0"/>
              <a:t> u </a:t>
            </a:r>
            <a:r>
              <a:rPr lang="en-GB" b="0" i="0" dirty="0" err="1"/>
              <a:t>středního</a:t>
            </a:r>
            <a:r>
              <a:rPr lang="en-GB" b="0" i="0" dirty="0"/>
              <a:t> </a:t>
            </a:r>
            <a:r>
              <a:rPr lang="en-GB" b="0" i="0" dirty="0" err="1"/>
              <a:t>rodu</a:t>
            </a:r>
            <a:r>
              <a:rPr lang="en-GB" b="0" i="0" dirty="0"/>
              <a:t> (</a:t>
            </a:r>
            <a:r>
              <a:rPr lang="en-GB" b="0" i="0" dirty="0" err="1"/>
              <a:t>onzijdige</a:t>
            </a:r>
            <a:r>
              <a:rPr lang="en-GB" b="0" i="0" dirty="0"/>
              <a:t> </a:t>
            </a:r>
            <a:r>
              <a:rPr lang="en-GB" b="0" i="0" dirty="0" err="1"/>
              <a:t>woorden</a:t>
            </a:r>
            <a:r>
              <a:rPr lang="en-GB" b="0" i="0" dirty="0"/>
              <a:t>) je </a:t>
            </a:r>
            <a:r>
              <a:rPr lang="en-GB" b="0" i="0" dirty="0" err="1"/>
              <a:t>adjektivum</a:t>
            </a:r>
            <a:r>
              <a:rPr lang="en-GB" b="0" i="0" dirty="0"/>
              <a:t> v </a:t>
            </a:r>
            <a:r>
              <a:rPr lang="en-GB" b="0" i="0" dirty="0" err="1"/>
              <a:t>základím</a:t>
            </a:r>
            <a:r>
              <a:rPr lang="en-GB" b="0" i="0" dirty="0"/>
              <a:t> </a:t>
            </a:r>
            <a:r>
              <a:rPr lang="en-GB" b="0" i="0" dirty="0" err="1"/>
              <a:t>tvaru</a:t>
            </a:r>
            <a:r>
              <a:rPr lang="en-GB" b="0" i="0" dirty="0"/>
              <a:t> (</a:t>
            </a:r>
            <a:r>
              <a:rPr lang="en-GB" b="0" i="0" dirty="0" err="1"/>
              <a:t>een</a:t>
            </a:r>
            <a:r>
              <a:rPr lang="en-GB" b="0" i="0" dirty="0"/>
              <a:t> </a:t>
            </a:r>
            <a:r>
              <a:rPr lang="en-GB" b="0" i="0" dirty="0" err="1"/>
              <a:t>klein</a:t>
            </a:r>
            <a:r>
              <a:rPr lang="en-GB" b="0" i="0" dirty="0"/>
              <a:t> huis, lekker bier), </a:t>
            </a:r>
            <a:r>
              <a:rPr lang="en-GB" b="0" i="0" dirty="0" err="1"/>
              <a:t>ve</a:t>
            </a:r>
            <a:r>
              <a:rPr lang="en-GB" b="0" i="0" dirty="0"/>
              <a:t> </a:t>
            </a:r>
            <a:r>
              <a:rPr lang="en-GB" b="0" i="0" dirty="0" err="1"/>
              <a:t>všech</a:t>
            </a:r>
            <a:r>
              <a:rPr lang="en-GB" b="0" i="0" dirty="0"/>
              <a:t> </a:t>
            </a:r>
            <a:r>
              <a:rPr lang="en-GB" b="0" i="0" dirty="0" err="1"/>
              <a:t>ostatních</a:t>
            </a:r>
            <a:r>
              <a:rPr lang="en-GB" b="0" i="0" dirty="0"/>
              <a:t> </a:t>
            </a:r>
            <a:r>
              <a:rPr lang="en-GB" b="0" i="0" dirty="0" err="1"/>
              <a:t>případech</a:t>
            </a:r>
            <a:r>
              <a:rPr lang="en-GB" b="0" i="0" dirty="0"/>
              <a:t> je </a:t>
            </a:r>
            <a:r>
              <a:rPr lang="en-GB" b="0" i="0" dirty="0" err="1"/>
              <a:t>adjektivum</a:t>
            </a:r>
            <a:r>
              <a:rPr lang="en-GB" b="0" i="0" dirty="0"/>
              <a:t> v </a:t>
            </a:r>
            <a:r>
              <a:rPr lang="en-GB" b="0" i="0" dirty="0" err="1"/>
              <a:t>pádovém</a:t>
            </a:r>
            <a:r>
              <a:rPr lang="en-GB" b="0" i="0" dirty="0"/>
              <a:t> </a:t>
            </a:r>
            <a:r>
              <a:rPr lang="en-GB" b="0" i="0" dirty="0" err="1"/>
              <a:t>tvaru</a:t>
            </a:r>
            <a:r>
              <a:rPr lang="en-GB" b="0" i="0" dirty="0"/>
              <a:t> s </a:t>
            </a:r>
            <a:r>
              <a:rPr lang="en-GB" b="0" i="0" dirty="0" err="1"/>
              <a:t>koncovkou</a:t>
            </a:r>
            <a:r>
              <a:rPr lang="en-GB" b="0" i="0" dirty="0"/>
              <a:t> –e (het </a:t>
            </a:r>
            <a:r>
              <a:rPr lang="en-GB" b="0" i="0" dirty="0" err="1"/>
              <a:t>kleine</a:t>
            </a:r>
            <a:r>
              <a:rPr lang="en-GB" b="0" i="0" dirty="0"/>
              <a:t> huis, </a:t>
            </a:r>
            <a:r>
              <a:rPr lang="en-GB" b="0" i="0" dirty="0" err="1"/>
              <a:t>kleine</a:t>
            </a:r>
            <a:r>
              <a:rPr lang="en-GB" b="0" i="0" dirty="0"/>
              <a:t> </a:t>
            </a:r>
            <a:r>
              <a:rPr lang="en-GB" b="0" i="0" dirty="0" err="1"/>
              <a:t>huizen</a:t>
            </a:r>
            <a:r>
              <a:rPr lang="en-GB" b="0" i="0" dirty="0"/>
              <a:t>, het </a:t>
            </a:r>
            <a:r>
              <a:rPr lang="en-GB" b="0" i="0" dirty="0" err="1"/>
              <a:t>lekkere</a:t>
            </a:r>
            <a:r>
              <a:rPr lang="en-GB" b="0" i="0" dirty="0"/>
              <a:t> bier, </a:t>
            </a:r>
            <a:r>
              <a:rPr lang="en-GB" b="0" i="0" dirty="0" err="1"/>
              <a:t>lekkere</a:t>
            </a:r>
            <a:r>
              <a:rPr lang="en-GB" b="0" i="0" dirty="0"/>
              <a:t> </a:t>
            </a:r>
            <a:r>
              <a:rPr lang="en-GB" b="0" i="0" dirty="0" err="1"/>
              <a:t>bieren</a:t>
            </a:r>
            <a:r>
              <a:rPr lang="en-GB" b="0" i="0" dirty="0"/>
              <a:t>, </a:t>
            </a:r>
            <a:r>
              <a:rPr lang="en-GB" b="0" i="0" dirty="0" err="1"/>
              <a:t>deze</a:t>
            </a:r>
            <a:r>
              <a:rPr lang="en-GB" b="0" i="0" dirty="0"/>
              <a:t> </a:t>
            </a:r>
            <a:r>
              <a:rPr lang="en-GB" b="0" i="0" dirty="0" err="1"/>
              <a:t>fijne</a:t>
            </a:r>
            <a:r>
              <a:rPr lang="en-GB" b="0" i="0" dirty="0"/>
              <a:t> </a:t>
            </a:r>
            <a:r>
              <a:rPr lang="en-GB" b="0" i="0" dirty="0" err="1"/>
              <a:t>dag</a:t>
            </a:r>
            <a:r>
              <a:rPr lang="en-GB" b="0" i="0" dirty="0"/>
              <a:t>, </a:t>
            </a:r>
            <a:r>
              <a:rPr lang="en-GB" b="0" i="0" dirty="0" err="1"/>
              <a:t>fijne</a:t>
            </a:r>
            <a:r>
              <a:rPr lang="en-GB" b="0" i="0" dirty="0"/>
              <a:t> </a:t>
            </a:r>
            <a:r>
              <a:rPr lang="en-GB" b="0" i="0" dirty="0" err="1"/>
              <a:t>dagen</a:t>
            </a:r>
            <a:r>
              <a:rPr lang="en-GB" b="0" i="0" dirty="0"/>
              <a:t>…)</a:t>
            </a:r>
          </a:p>
          <a:p>
            <a:pPr marL="0" indent="0">
              <a:buFontTx/>
              <a:buNone/>
            </a:pPr>
            <a:endParaRPr lang="en-GB" b="0" i="0" dirty="0"/>
          </a:p>
          <a:p>
            <a:pPr marL="0" indent="0">
              <a:buFontTx/>
              <a:buNone/>
            </a:pPr>
            <a:r>
              <a:rPr lang="en-GB" b="0" i="0" dirty="0" err="1"/>
              <a:t>Kromě</a:t>
            </a:r>
            <a:r>
              <a:rPr lang="en-GB" b="0" i="0" dirty="0"/>
              <a:t> </a:t>
            </a:r>
            <a:r>
              <a:rPr lang="en-GB" b="0" i="0" dirty="0" err="1"/>
              <a:t>členu</a:t>
            </a:r>
            <a:r>
              <a:rPr lang="en-GB" b="0" i="0" dirty="0"/>
              <a:t> </a:t>
            </a:r>
            <a:r>
              <a:rPr lang="en-GB" b="0" i="1" dirty="0" err="1"/>
              <a:t>een</a:t>
            </a:r>
            <a:r>
              <a:rPr lang="en-GB" b="0" i="1" dirty="0"/>
              <a:t> </a:t>
            </a:r>
            <a:r>
              <a:rPr lang="en-GB" b="0" i="0" dirty="0"/>
              <a:t>je </a:t>
            </a:r>
            <a:r>
              <a:rPr lang="en-GB" b="0" i="0" dirty="0" err="1"/>
              <a:t>stejné</a:t>
            </a:r>
            <a:r>
              <a:rPr lang="en-GB" b="0" i="0" dirty="0"/>
              <a:t> </a:t>
            </a:r>
            <a:r>
              <a:rPr lang="en-GB" b="0" i="0" dirty="0" err="1"/>
              <a:t>použití</a:t>
            </a:r>
            <a:r>
              <a:rPr lang="en-GB" b="0" i="0" dirty="0"/>
              <a:t> po </a:t>
            </a:r>
            <a:r>
              <a:rPr lang="en-GB" b="0" i="0" dirty="0" err="1"/>
              <a:t>neurčitých</a:t>
            </a:r>
            <a:r>
              <a:rPr lang="en-GB" b="0" i="0" dirty="0"/>
              <a:t> </a:t>
            </a:r>
            <a:r>
              <a:rPr lang="en-GB" b="0" i="0" dirty="0" err="1"/>
              <a:t>zájmenech</a:t>
            </a:r>
            <a:r>
              <a:rPr lang="en-GB" b="0" i="1" dirty="0"/>
              <a:t>, </a:t>
            </a:r>
            <a:r>
              <a:rPr lang="en-GB" b="0" i="0" dirty="0" err="1"/>
              <a:t>jako</a:t>
            </a:r>
            <a:r>
              <a:rPr lang="en-GB" b="0" i="1" dirty="0"/>
              <a:t> </a:t>
            </a:r>
            <a:r>
              <a:rPr lang="en-GB" b="0" i="1" dirty="0" err="1"/>
              <a:t>geen</a:t>
            </a:r>
            <a:r>
              <a:rPr lang="en-GB" b="0" i="1" dirty="0"/>
              <a:t> /</a:t>
            </a:r>
            <a:r>
              <a:rPr lang="en-GB" b="0" i="1" dirty="0" err="1"/>
              <a:t>žádný</a:t>
            </a:r>
            <a:r>
              <a:rPr lang="en-GB" b="0" i="1" dirty="0"/>
              <a:t>, elk/ </a:t>
            </a:r>
            <a:r>
              <a:rPr lang="en-GB" b="0" i="1" dirty="0" err="1"/>
              <a:t>každý</a:t>
            </a:r>
            <a:r>
              <a:rPr lang="en-GB" b="0" i="1" dirty="0"/>
              <a:t>, </a:t>
            </a:r>
            <a:r>
              <a:rPr lang="en-GB" b="0" i="1" dirty="0" err="1"/>
              <a:t>welk</a:t>
            </a:r>
            <a:r>
              <a:rPr lang="en-GB" b="0" i="1" dirty="0"/>
              <a:t> /</a:t>
            </a:r>
            <a:r>
              <a:rPr lang="en-GB" b="0" i="1" dirty="0" err="1"/>
              <a:t>který</a:t>
            </a:r>
            <a:r>
              <a:rPr lang="en-GB" b="0" i="1" dirty="0"/>
              <a:t>, </a:t>
            </a:r>
            <a:r>
              <a:rPr lang="en-GB" b="0" i="1" dirty="0" err="1"/>
              <a:t>weinig</a:t>
            </a:r>
            <a:r>
              <a:rPr lang="en-GB" b="0" i="1" dirty="0"/>
              <a:t> /</a:t>
            </a:r>
            <a:r>
              <a:rPr lang="en-GB" b="0" i="1" dirty="0" err="1"/>
              <a:t>málo</a:t>
            </a:r>
            <a:r>
              <a:rPr lang="en-GB" b="0" i="1" dirty="0"/>
              <a:t>, </a:t>
            </a:r>
            <a:r>
              <a:rPr lang="en-GB" b="0" i="1" dirty="0" err="1"/>
              <a:t>veel</a:t>
            </a:r>
            <a:r>
              <a:rPr lang="en-GB" b="0" i="1" dirty="0"/>
              <a:t> / </a:t>
            </a:r>
            <a:r>
              <a:rPr lang="en-GB" b="0" i="1" dirty="0" err="1"/>
              <a:t>hodně</a:t>
            </a:r>
            <a:r>
              <a:rPr lang="en-GB" b="0" i="1" dirty="0"/>
              <a:t>, </a:t>
            </a:r>
            <a:r>
              <a:rPr lang="en-GB" b="0" i="1" dirty="0" err="1"/>
              <a:t>genoeg</a:t>
            </a:r>
            <a:r>
              <a:rPr lang="en-GB" b="0" i="1" dirty="0"/>
              <a:t>/dost…</a:t>
            </a:r>
          </a:p>
          <a:p>
            <a:pPr marL="0" indent="0">
              <a:buFontTx/>
              <a:buNone/>
            </a:pPr>
            <a:endParaRPr lang="en-GB" b="0" i="1" dirty="0"/>
          </a:p>
          <a:p>
            <a:pPr marL="0" indent="0">
              <a:buFontTx/>
              <a:buNone/>
            </a:pPr>
            <a:r>
              <a:rPr lang="en-GB" b="0" i="1" dirty="0" err="1"/>
              <a:t>Poznámka</a:t>
            </a:r>
            <a:r>
              <a:rPr lang="en-GB" b="0" i="1" dirty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u="sng" dirty="0"/>
              <a:t>Verbogen</a:t>
            </a:r>
            <a:r>
              <a:rPr lang="en-GB" u="none" dirty="0"/>
              <a:t> </a:t>
            </a:r>
            <a:r>
              <a:rPr lang="en-GB" u="none" dirty="0" err="1"/>
              <a:t>vorm</a:t>
            </a:r>
            <a:r>
              <a:rPr lang="cs-CZ" u="none" dirty="0"/>
              <a:t> in zelfstandig gebruik</a:t>
            </a:r>
            <a:r>
              <a:rPr lang="en-GB" u="none" dirty="0"/>
              <a:t> / </a:t>
            </a:r>
            <a:r>
              <a:rPr lang="en-GB" u="sng" dirty="0" err="1"/>
              <a:t>tvar</a:t>
            </a:r>
            <a:r>
              <a:rPr lang="en-GB" u="sng" dirty="0"/>
              <a:t> s </a:t>
            </a:r>
            <a:r>
              <a:rPr lang="en-GB" i="1" u="sng" dirty="0"/>
              <a:t>–e</a:t>
            </a:r>
            <a:r>
              <a:rPr lang="en-GB" u="sng" dirty="0"/>
              <a:t> </a:t>
            </a:r>
            <a:r>
              <a:rPr lang="en-GB" u="sng" dirty="0" err="1"/>
              <a:t>při</a:t>
            </a:r>
            <a:r>
              <a:rPr lang="en-GB" u="sng" dirty="0"/>
              <a:t> </a:t>
            </a:r>
            <a:r>
              <a:rPr lang="en-GB" u="sng" dirty="0" err="1"/>
              <a:t>samostatném</a:t>
            </a:r>
            <a:r>
              <a:rPr lang="en-GB" u="sng" dirty="0"/>
              <a:t> </a:t>
            </a:r>
            <a:r>
              <a:rPr lang="en-GB" u="sng" dirty="0" err="1"/>
              <a:t>užizí</a:t>
            </a:r>
            <a:r>
              <a:rPr lang="en-GB" u="sng" dirty="0"/>
              <a:t> </a:t>
            </a:r>
            <a:r>
              <a:rPr lang="en-GB" u="sng" dirty="0" err="1"/>
              <a:t>adjektiva</a:t>
            </a:r>
            <a:r>
              <a:rPr lang="cs-CZ" dirty="0"/>
              <a:t>: </a:t>
            </a:r>
            <a:r>
              <a:rPr lang="nl-NL" i="1" dirty="0">
                <a:solidFill>
                  <a:srgbClr val="FF0000"/>
                </a:solidFill>
              </a:rPr>
              <a:t>de groene fiets en de zwarte, zure melk en verse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i="0" dirty="0">
                <a:solidFill>
                  <a:srgbClr val="FF0000"/>
                </a:solidFill>
              </a:rPr>
              <a:t>Tvar s </a:t>
            </a:r>
            <a:r>
              <a:rPr lang="nl-NL" i="1" dirty="0">
                <a:solidFill>
                  <a:srgbClr val="FF0000"/>
                </a:solidFill>
              </a:rPr>
              <a:t>–e </a:t>
            </a:r>
            <a:r>
              <a:rPr lang="nl-NL" i="0" dirty="0">
                <a:solidFill>
                  <a:srgbClr val="FF0000"/>
                </a:solidFill>
              </a:rPr>
              <a:t>používáme v případě samostatného užití adjektiva, pokud substantivum vynecháváme (známe ho z kontextu)</a:t>
            </a:r>
            <a:endParaRPr lang="cs-CZ" i="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05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err="1"/>
              <a:t>Pozor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pravopis</a:t>
            </a:r>
            <a:r>
              <a:rPr lang="en-GB" b="1" dirty="0"/>
              <a:t>: </a:t>
            </a:r>
            <a:r>
              <a:rPr lang="en-GB" b="1" dirty="0" err="1"/>
              <a:t>otevřená</a:t>
            </a:r>
            <a:r>
              <a:rPr lang="en-GB" b="1" dirty="0"/>
              <a:t> </a:t>
            </a:r>
            <a:r>
              <a:rPr lang="en-GB" b="1" dirty="0" err="1"/>
              <a:t>verus</a:t>
            </a:r>
            <a:r>
              <a:rPr lang="en-GB" b="1" dirty="0"/>
              <a:t> </a:t>
            </a:r>
            <a:r>
              <a:rPr lang="en-GB" b="1" dirty="0" err="1"/>
              <a:t>zavřená</a:t>
            </a:r>
            <a:r>
              <a:rPr lang="en-GB" b="1" dirty="0"/>
              <a:t> </a:t>
            </a:r>
            <a:r>
              <a:rPr lang="en-GB" b="1" dirty="0" err="1"/>
              <a:t>slabika</a:t>
            </a:r>
            <a:endParaRPr lang="en-GB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0" dirty="0" err="1"/>
              <a:t>Při</a:t>
            </a:r>
            <a:r>
              <a:rPr lang="en-GB" b="0" dirty="0"/>
              <a:t> </a:t>
            </a:r>
            <a:r>
              <a:rPr lang="en-GB" b="0" dirty="0" err="1"/>
              <a:t>přijímání</a:t>
            </a:r>
            <a:r>
              <a:rPr lang="en-GB" b="0" dirty="0"/>
              <a:t> –e </a:t>
            </a:r>
            <a:r>
              <a:rPr lang="en-GB" b="0" dirty="0" err="1"/>
              <a:t>musíme</a:t>
            </a:r>
            <a:r>
              <a:rPr lang="en-GB" b="0" dirty="0"/>
              <a:t> </a:t>
            </a:r>
            <a:r>
              <a:rPr lang="en-GB" b="0" dirty="0" err="1"/>
              <a:t>opět</a:t>
            </a:r>
            <a:r>
              <a:rPr lang="en-GB" b="0" dirty="0"/>
              <a:t> </a:t>
            </a:r>
            <a:r>
              <a:rPr lang="en-GB" b="0" dirty="0" err="1"/>
              <a:t>dávat</a:t>
            </a:r>
            <a:r>
              <a:rPr lang="en-GB" b="0" dirty="0"/>
              <a:t> </a:t>
            </a:r>
            <a:r>
              <a:rPr lang="en-GB" b="0" dirty="0" err="1"/>
              <a:t>pozor</a:t>
            </a:r>
            <a:r>
              <a:rPr lang="en-GB" b="0" dirty="0"/>
              <a:t> </a:t>
            </a:r>
            <a:r>
              <a:rPr lang="en-GB" b="0" dirty="0" err="1"/>
              <a:t>na</a:t>
            </a:r>
            <a:r>
              <a:rPr lang="en-GB" b="0" dirty="0"/>
              <a:t> </a:t>
            </a:r>
            <a:r>
              <a:rPr lang="en-GB" b="0" dirty="0" err="1"/>
              <a:t>pravopis</a:t>
            </a:r>
            <a:r>
              <a:rPr lang="en-GB" b="0" dirty="0"/>
              <a:t> – </a:t>
            </a:r>
            <a:r>
              <a:rPr lang="en-GB" b="0" dirty="0" err="1"/>
              <a:t>otevíráme</a:t>
            </a:r>
            <a:r>
              <a:rPr lang="en-GB" b="0" dirty="0"/>
              <a:t> </a:t>
            </a:r>
            <a:r>
              <a:rPr lang="en-GB" b="0" dirty="0" err="1"/>
              <a:t>tím</a:t>
            </a:r>
            <a:r>
              <a:rPr lang="en-GB" b="0" dirty="0"/>
              <a:t> </a:t>
            </a:r>
            <a:r>
              <a:rPr lang="en-GB" b="0" dirty="0" err="1"/>
              <a:t>slabiku</a:t>
            </a:r>
            <a:r>
              <a:rPr lang="en-GB" b="0" i="0" dirty="0"/>
              <a:t>: </a:t>
            </a:r>
            <a:r>
              <a:rPr lang="en-GB" b="0" i="1" dirty="0" err="1"/>
              <a:t>hoog</a:t>
            </a:r>
            <a:r>
              <a:rPr lang="en-GB" b="0" i="1" dirty="0"/>
              <a:t> – </a:t>
            </a:r>
            <a:r>
              <a:rPr lang="en-GB" b="0" i="1" dirty="0" err="1"/>
              <a:t>hoge</a:t>
            </a:r>
            <a:r>
              <a:rPr lang="en-GB" b="0" i="1" dirty="0"/>
              <a:t> , </a:t>
            </a:r>
            <a:r>
              <a:rPr lang="en-GB" b="0" i="1" dirty="0" err="1"/>
              <a:t>duur</a:t>
            </a:r>
            <a:r>
              <a:rPr lang="en-GB" b="0" i="1" dirty="0"/>
              <a:t> – </a:t>
            </a:r>
            <a:r>
              <a:rPr lang="en-GB" b="0" i="1" dirty="0" err="1"/>
              <a:t>dure</a:t>
            </a:r>
            <a:endParaRPr lang="en-GB" b="0" i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err="1"/>
              <a:t>Pokud</a:t>
            </a:r>
            <a:r>
              <a:rPr lang="en-GB" b="0" dirty="0"/>
              <a:t> </a:t>
            </a:r>
            <a:r>
              <a:rPr lang="en-GB" b="0" dirty="0" err="1"/>
              <a:t>naopak</a:t>
            </a:r>
            <a:r>
              <a:rPr lang="en-GB" b="0" dirty="0"/>
              <a:t> </a:t>
            </a:r>
            <a:r>
              <a:rPr lang="en-GB" b="0" dirty="0" err="1"/>
              <a:t>chceme</a:t>
            </a:r>
            <a:r>
              <a:rPr lang="en-GB" b="0" dirty="0"/>
              <a:t> </a:t>
            </a:r>
            <a:r>
              <a:rPr lang="en-GB" b="0" dirty="0" err="1"/>
              <a:t>zachovat</a:t>
            </a:r>
            <a:r>
              <a:rPr lang="en-GB" b="0" dirty="0"/>
              <a:t> </a:t>
            </a:r>
            <a:r>
              <a:rPr lang="en-GB" b="0" dirty="0" err="1"/>
              <a:t>samohlásku</a:t>
            </a:r>
            <a:r>
              <a:rPr lang="en-GB" b="0" dirty="0"/>
              <a:t> </a:t>
            </a:r>
            <a:r>
              <a:rPr lang="en-GB" b="0" dirty="0" err="1"/>
              <a:t>krátkou</a:t>
            </a:r>
            <a:r>
              <a:rPr lang="en-GB" b="0" dirty="0"/>
              <a:t>, </a:t>
            </a:r>
            <a:r>
              <a:rPr lang="en-GB" b="0" dirty="0" err="1"/>
              <a:t>nutné</a:t>
            </a:r>
            <a:r>
              <a:rPr lang="en-GB" b="0" dirty="0"/>
              <a:t> </a:t>
            </a:r>
            <a:r>
              <a:rPr lang="en-GB" b="0" dirty="0" err="1"/>
              <a:t>zdvojit</a:t>
            </a:r>
            <a:r>
              <a:rPr lang="en-GB" b="0" dirty="0"/>
              <a:t> </a:t>
            </a:r>
            <a:r>
              <a:rPr lang="en-GB" b="0" dirty="0" err="1"/>
              <a:t>následnou</a:t>
            </a:r>
            <a:r>
              <a:rPr lang="en-GB" b="0" dirty="0"/>
              <a:t> </a:t>
            </a:r>
            <a:r>
              <a:rPr lang="en-GB" b="0" dirty="0" err="1"/>
              <a:t>souhlásku</a:t>
            </a:r>
            <a:r>
              <a:rPr lang="en-GB" b="0" i="1" dirty="0"/>
              <a:t>: </a:t>
            </a:r>
            <a:r>
              <a:rPr lang="en-GB" b="0" i="1" dirty="0" err="1"/>
              <a:t>gek</a:t>
            </a:r>
            <a:r>
              <a:rPr lang="en-GB" b="0" i="1" dirty="0"/>
              <a:t> – </a:t>
            </a:r>
            <a:r>
              <a:rPr lang="en-GB" b="0" i="1" dirty="0" err="1"/>
              <a:t>gekke</a:t>
            </a:r>
            <a:r>
              <a:rPr lang="en-GB" b="0" i="1" dirty="0"/>
              <a:t>, </a:t>
            </a:r>
            <a:r>
              <a:rPr lang="en-GB" b="0" i="1" dirty="0" err="1"/>
              <a:t>dik</a:t>
            </a:r>
            <a:r>
              <a:rPr lang="en-GB" b="0" i="1" dirty="0"/>
              <a:t> – </a:t>
            </a:r>
            <a:r>
              <a:rPr lang="en-GB" b="0" i="1" dirty="0" err="1"/>
              <a:t>dikke</a:t>
            </a:r>
            <a:r>
              <a:rPr lang="en-GB" b="0" i="1" dirty="0"/>
              <a:t>, wit – </a:t>
            </a:r>
            <a:r>
              <a:rPr lang="en-GB" b="0" i="1" dirty="0" err="1"/>
              <a:t>witte</a:t>
            </a:r>
            <a:endParaRPr lang="en-GB" b="0" i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i="0" u="sng" dirty="0" err="1"/>
              <a:t>Změna</a:t>
            </a:r>
            <a:r>
              <a:rPr lang="en-GB" b="1" i="0" u="sng" dirty="0"/>
              <a:t> </a:t>
            </a:r>
            <a:r>
              <a:rPr lang="cs-CZ" b="1" i="1" u="sng" dirty="0"/>
              <a:t>S →  Z, F  →  V</a:t>
            </a:r>
            <a:endParaRPr lang="en-GB" b="1" i="1" u="sng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dirty="0" err="1"/>
              <a:t>Již</a:t>
            </a:r>
            <a:r>
              <a:rPr lang="en-GB" dirty="0"/>
              <a:t> z </a:t>
            </a:r>
            <a:r>
              <a:rPr lang="en-GB" dirty="0" err="1"/>
              <a:t>tvaru</a:t>
            </a:r>
            <a:r>
              <a:rPr lang="en-GB" dirty="0"/>
              <a:t> </a:t>
            </a:r>
            <a:r>
              <a:rPr lang="en-GB" dirty="0" err="1"/>
              <a:t>plurálu</a:t>
            </a:r>
            <a:r>
              <a:rPr lang="en-GB" dirty="0"/>
              <a:t> u </a:t>
            </a:r>
            <a:r>
              <a:rPr lang="en-GB" dirty="0" err="1"/>
              <a:t>substantiv</a:t>
            </a:r>
            <a:r>
              <a:rPr lang="en-GB" dirty="0"/>
              <a:t> je </a:t>
            </a:r>
            <a:r>
              <a:rPr lang="en-GB" dirty="0" err="1"/>
              <a:t>vám</a:t>
            </a:r>
            <a:r>
              <a:rPr lang="en-GB" dirty="0"/>
              <a:t> </a:t>
            </a:r>
            <a:r>
              <a:rPr lang="en-GB" dirty="0" err="1"/>
              <a:t>známa</a:t>
            </a:r>
            <a:r>
              <a:rPr lang="en-GB" dirty="0"/>
              <a:t> </a:t>
            </a:r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koncové</a:t>
            </a:r>
            <a:r>
              <a:rPr lang="en-GB" dirty="0"/>
              <a:t> </a:t>
            </a:r>
            <a:r>
              <a:rPr lang="en-GB" dirty="0" err="1"/>
              <a:t>souhlásky</a:t>
            </a:r>
            <a:r>
              <a:rPr lang="en-GB" dirty="0"/>
              <a:t> </a:t>
            </a:r>
            <a:r>
              <a:rPr lang="cs-CZ" b="1" i="1" u="sng" dirty="0"/>
              <a:t>S →  Z, F  →  V</a:t>
            </a:r>
            <a:endParaRPr lang="en-GB" b="1" i="1" u="sng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0" i="0" u="none" dirty="0"/>
              <a:t>V </a:t>
            </a:r>
            <a:r>
              <a:rPr lang="en-GB" b="0" i="0" u="none" dirty="0" err="1"/>
              <a:t>případě</a:t>
            </a:r>
            <a:r>
              <a:rPr lang="en-GB" b="0" i="0" u="none" dirty="0"/>
              <a:t> </a:t>
            </a:r>
            <a:r>
              <a:rPr lang="en-GB" b="0" i="0" u="none" dirty="0" err="1"/>
              <a:t>této</a:t>
            </a:r>
            <a:r>
              <a:rPr lang="en-GB" b="0" i="0" u="none" dirty="0"/>
              <a:t> </a:t>
            </a:r>
            <a:r>
              <a:rPr lang="en-GB" b="0" i="0" u="none" dirty="0" err="1"/>
              <a:t>změny</a:t>
            </a:r>
            <a:r>
              <a:rPr lang="en-GB" b="0" i="0" u="none" dirty="0"/>
              <a:t> </a:t>
            </a:r>
            <a:r>
              <a:rPr lang="en-GB" b="0" i="0" u="none" dirty="0" err="1"/>
              <a:t>však</a:t>
            </a:r>
            <a:r>
              <a:rPr lang="en-GB" b="0" i="0" u="none" dirty="0"/>
              <a:t> </a:t>
            </a:r>
            <a:r>
              <a:rPr lang="en-GB" b="0" i="0" u="none" dirty="0" err="1"/>
              <a:t>existuje</a:t>
            </a:r>
            <a:r>
              <a:rPr lang="en-GB" b="0" i="0" u="none" dirty="0"/>
              <a:t> </a:t>
            </a:r>
            <a:r>
              <a:rPr lang="en-GB" b="0" i="0" u="none" dirty="0" err="1"/>
              <a:t>řada</a:t>
            </a:r>
            <a:r>
              <a:rPr lang="en-GB" b="0" i="0" u="none" dirty="0"/>
              <a:t> </a:t>
            </a:r>
            <a:r>
              <a:rPr lang="en-GB" b="0" i="0" u="none" dirty="0" err="1"/>
              <a:t>výjimek</a:t>
            </a:r>
            <a:r>
              <a:rPr lang="en-GB" b="0" i="0" u="none" dirty="0"/>
              <a:t>: </a:t>
            </a:r>
            <a:r>
              <a:rPr lang="cs-CZ" i="1" dirty="0">
                <a:solidFill>
                  <a:srgbClr val="FF0000"/>
                </a:solidFill>
              </a:rPr>
              <a:t>Libanees -Libanese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Parijs - Parijse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i="1" dirty="0">
                <a:solidFill>
                  <a:srgbClr val="FF0000"/>
                </a:solidFill>
              </a:rPr>
              <a:t>Engels - Engelse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Fries –Friese</a:t>
            </a:r>
            <a:endParaRPr lang="cs-CZ" dirty="0">
              <a:solidFill>
                <a:srgbClr val="FF0000"/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="1" i="1" u="sng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- </a:t>
            </a:r>
            <a:r>
              <a:rPr lang="en-GB" i="0" dirty="0" err="1"/>
              <a:t>Souhlásky</a:t>
            </a:r>
            <a:r>
              <a:rPr lang="en-GB" i="1" dirty="0"/>
              <a:t> –s </a:t>
            </a:r>
            <a:r>
              <a:rPr lang="en-GB" i="0" dirty="0"/>
              <a:t>a </a:t>
            </a:r>
            <a:r>
              <a:rPr lang="en-GB" i="1" dirty="0"/>
              <a:t>–f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samozřejmě</a:t>
            </a:r>
            <a:r>
              <a:rPr lang="en-GB" dirty="0"/>
              <a:t> take </a:t>
            </a:r>
            <a:r>
              <a:rPr lang="en-GB" dirty="0" err="1"/>
              <a:t>zachovány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dojde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zdvojení</a:t>
            </a:r>
            <a:r>
              <a:rPr lang="en-GB" dirty="0"/>
              <a:t> po </a:t>
            </a:r>
            <a:r>
              <a:rPr lang="en-GB" dirty="0" err="1"/>
              <a:t>krátké</a:t>
            </a:r>
            <a:r>
              <a:rPr lang="en-GB" dirty="0"/>
              <a:t> </a:t>
            </a:r>
            <a:r>
              <a:rPr lang="en-GB" dirty="0" err="1"/>
              <a:t>samohlásce</a:t>
            </a:r>
            <a:r>
              <a:rPr lang="en-GB" dirty="0"/>
              <a:t> (</a:t>
            </a:r>
            <a:r>
              <a:rPr lang="en-GB" i="1" dirty="0" err="1"/>
              <a:t>laffe</a:t>
            </a:r>
            <a:r>
              <a:rPr lang="en-GB" i="1" dirty="0"/>
              <a:t>, </a:t>
            </a:r>
            <a:r>
              <a:rPr lang="en-GB" i="1" dirty="0" err="1"/>
              <a:t>frisse</a:t>
            </a:r>
            <a:r>
              <a:rPr lang="en-GB" i="1" dirty="0"/>
              <a:t>..)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4DC30-93F9-420E-A2BB-14B6CB6F278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6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6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5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6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7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1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78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1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9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24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74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1315-A260-4E31-B654-45F1DB3500CC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C094A-14DD-46FB-BCDA-7960F34D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56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alblad.be/zoek.php?q=liefst+site:taalblad.be" TargetMode="External"/><Relationship Id="rId13" Type="http://schemas.openxmlformats.org/officeDocument/2006/relationships/hyperlink" Target="http://www.taalblad.be/zoek.php?q=minder+site:taalblad.be" TargetMode="External"/><Relationship Id="rId3" Type="http://schemas.openxmlformats.org/officeDocument/2006/relationships/hyperlink" Target="http://www.taalblad.be/zoek.php?q=goed+site:taalblad.be" TargetMode="External"/><Relationship Id="rId7" Type="http://schemas.openxmlformats.org/officeDocument/2006/relationships/hyperlink" Target="http://www.taalblad.be/zoek.php?q=liever+site:taalblad.be" TargetMode="External"/><Relationship Id="rId12" Type="http://schemas.openxmlformats.org/officeDocument/2006/relationships/hyperlink" Target="http://www.taalblad.be/zoek.php?q=weinig+site:taalblad.be" TargetMode="External"/><Relationship Id="rId17" Type="http://schemas.openxmlformats.org/officeDocument/2006/relationships/hyperlink" Target="http://www.taalblad.be/zoek.php?q=vaakts+site:taalblad.be" TargetMode="External"/><Relationship Id="rId2" Type="http://schemas.openxmlformats.org/officeDocument/2006/relationships/notesSlide" Target="../notesSlides/notesSlide13.xml"/><Relationship Id="rId16" Type="http://schemas.openxmlformats.org/officeDocument/2006/relationships/hyperlink" Target="http://www.taalblad.be/zoek.php?q=vaker+site:taalblad.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alblad.be/zoek.php?q=graag+site:taalblad.be" TargetMode="External"/><Relationship Id="rId11" Type="http://schemas.openxmlformats.org/officeDocument/2006/relationships/hyperlink" Target="http://www.taalblad.be/zoek.php?q=meest+site:taalblad.be" TargetMode="External"/><Relationship Id="rId5" Type="http://schemas.openxmlformats.org/officeDocument/2006/relationships/hyperlink" Target="http://www.taalblad.be/zoek.php?q=best+site:taalblad.be" TargetMode="External"/><Relationship Id="rId15" Type="http://schemas.openxmlformats.org/officeDocument/2006/relationships/hyperlink" Target="http://www.taalblad.be/zoek.php?q=dikwijls+site:taalblad.be" TargetMode="External"/><Relationship Id="rId10" Type="http://schemas.openxmlformats.org/officeDocument/2006/relationships/hyperlink" Target="http://www.taalblad.be/zoek.php?q=meer+site:taalblad.be" TargetMode="External"/><Relationship Id="rId4" Type="http://schemas.openxmlformats.org/officeDocument/2006/relationships/hyperlink" Target="http://www.taalblad.be/zoek.php?q=beter+site:taalblad.be" TargetMode="External"/><Relationship Id="rId9" Type="http://schemas.openxmlformats.org/officeDocument/2006/relationships/hyperlink" Target="http://www.taalblad.be/zoek.php?q=veel+site:taalblad.be" TargetMode="External"/><Relationship Id="rId14" Type="http://schemas.openxmlformats.org/officeDocument/2006/relationships/hyperlink" Target="http://www.taalblad.be/zoek.php?q=minst+site:taalblad.b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439055"/>
            <a:ext cx="9144000" cy="2413417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MORFOLOGIE I.</a:t>
            </a:r>
            <a:r>
              <a:rPr lang="cs-CZ" dirty="0"/>
              <a:t/>
            </a:r>
            <a:br>
              <a:rPr lang="cs-CZ" dirty="0"/>
            </a:br>
            <a:r>
              <a:rPr lang="cs-CZ" b="1" u="sng" dirty="0">
                <a:latin typeface="+mn-lt"/>
              </a:rPr>
              <a:t>BIJVOEGLIJK NAAMWOORD</a:t>
            </a:r>
            <a:r>
              <a:rPr lang="cs-CZ" b="1" dirty="0">
                <a:latin typeface="+mn-lt"/>
              </a:rPr>
              <a:t>/</a:t>
            </a:r>
            <a:r>
              <a:rPr lang="cs-CZ" b="1" u="sng" dirty="0">
                <a:latin typeface="+mn-lt"/>
              </a:rPr>
              <a:t> ADJECTIEF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1ste </a:t>
            </a:r>
            <a:r>
              <a:rPr lang="cs-CZ" dirty="0" err="1">
                <a:solidFill>
                  <a:srgbClr val="0070C0"/>
                </a:solidFill>
              </a:rPr>
              <a:t>Jaar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2023/24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dirty="0">
                <a:solidFill>
                  <a:srgbClr val="0070C0"/>
                </a:solidFill>
              </a:rPr>
              <a:t>@ff.cuni.cz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07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cs-CZ" b="1" dirty="0" err="1">
                <a:latin typeface="+mn-lt"/>
              </a:rPr>
              <a:t>Geen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verbogen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vorm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091" y="1163782"/>
            <a:ext cx="11568545" cy="549185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800" dirty="0" err="1"/>
              <a:t>Woorden</a:t>
            </a:r>
            <a:r>
              <a:rPr lang="cs-CZ" sz="3800" dirty="0"/>
              <a:t> op –</a:t>
            </a:r>
            <a:r>
              <a:rPr lang="cs-CZ" sz="3800" b="1" i="1" dirty="0"/>
              <a:t>a, -o, -é, -i, -y, -[Ə] : </a:t>
            </a:r>
            <a:r>
              <a:rPr lang="cs-CZ" sz="3800" dirty="0"/>
              <a:t>						                 → 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sexy </a:t>
            </a:r>
            <a:r>
              <a:rPr lang="cs-CZ" sz="3800" i="1" dirty="0" err="1">
                <a:solidFill>
                  <a:srgbClr val="FF0000"/>
                </a:solidFill>
              </a:rPr>
              <a:t>jongen</a:t>
            </a:r>
            <a:r>
              <a:rPr lang="cs-CZ" sz="3800" i="1" dirty="0">
                <a:solidFill>
                  <a:srgbClr val="FF0000"/>
                </a:solidFill>
              </a:rPr>
              <a:t>; 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roze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kleur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lila </a:t>
            </a:r>
            <a:r>
              <a:rPr lang="cs-CZ" sz="3800" i="1" dirty="0" err="1">
                <a:solidFill>
                  <a:srgbClr val="FF0000"/>
                </a:solidFill>
              </a:rPr>
              <a:t>trouw</a:t>
            </a: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3800" dirty="0"/>
          </a:p>
          <a:p>
            <a:pPr marL="514350" indent="-514350">
              <a:buAutoNum type="arabicPeriod"/>
            </a:pPr>
            <a:r>
              <a:rPr lang="cs-CZ" sz="3800" dirty="0" err="1"/>
              <a:t>Woorden</a:t>
            </a:r>
            <a:r>
              <a:rPr lang="cs-CZ" sz="3800" dirty="0"/>
              <a:t> op</a:t>
            </a:r>
            <a:r>
              <a:rPr lang="cs-CZ" sz="3800" b="1" i="1" dirty="0"/>
              <a:t> –en</a:t>
            </a:r>
            <a:r>
              <a:rPr lang="cs-CZ" sz="3800" dirty="0"/>
              <a:t>: 										        → </a:t>
            </a:r>
            <a:r>
              <a:rPr lang="cs-CZ" sz="3800" dirty="0" err="1"/>
              <a:t>onregelmatige</a:t>
            </a:r>
            <a:r>
              <a:rPr lang="cs-CZ" sz="3800" dirty="0"/>
              <a:t> participia: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geschreven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brief</a:t>
            </a:r>
            <a:r>
              <a:rPr lang="cs-CZ" sz="3800" i="1" dirty="0">
                <a:solidFill>
                  <a:srgbClr val="FF0000"/>
                </a:solidFill>
              </a:rPr>
              <a:t>, de </a:t>
            </a:r>
            <a:r>
              <a:rPr lang="cs-CZ" sz="3800" i="1" dirty="0" err="1">
                <a:solidFill>
                  <a:srgbClr val="FF0000"/>
                </a:solidFill>
              </a:rPr>
              <a:t>verbogen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vorm</a:t>
            </a:r>
            <a:r>
              <a:rPr lang="cs-CZ" sz="3800" dirty="0"/>
              <a:t>		      	    → </a:t>
            </a:r>
            <a:r>
              <a:rPr lang="cs-CZ" sz="3800" dirty="0" err="1"/>
              <a:t>andere</a:t>
            </a:r>
            <a:r>
              <a:rPr lang="cs-CZ" sz="3800" dirty="0"/>
              <a:t>: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dronken</a:t>
            </a:r>
            <a:r>
              <a:rPr lang="cs-CZ" sz="3800" i="1" dirty="0">
                <a:solidFill>
                  <a:srgbClr val="FF0000"/>
                </a:solidFill>
              </a:rPr>
              <a:t> man, </a:t>
            </a:r>
            <a:r>
              <a:rPr lang="cs-CZ" sz="3800" i="1" dirty="0" err="1">
                <a:solidFill>
                  <a:srgbClr val="FF0000"/>
                </a:solidFill>
              </a:rPr>
              <a:t>stenen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tafel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</a:p>
          <a:p>
            <a:pPr marL="514350" indent="-514350">
              <a:buAutoNum type="arabicPeriod"/>
            </a:pPr>
            <a:endParaRPr lang="cs-CZ" sz="38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800" b="1" dirty="0" err="1"/>
              <a:t>Stofadjectieven</a:t>
            </a:r>
            <a:r>
              <a:rPr lang="cs-CZ" sz="3800" dirty="0"/>
              <a:t>: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houten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tafel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een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gouden</a:t>
            </a:r>
            <a:r>
              <a:rPr lang="cs-CZ" sz="3800" i="1" dirty="0">
                <a:solidFill>
                  <a:srgbClr val="FF0000"/>
                </a:solidFill>
              </a:rPr>
              <a:t> ring, </a:t>
            </a:r>
            <a:r>
              <a:rPr lang="cs-CZ" sz="3800" i="1" dirty="0" err="1">
                <a:solidFill>
                  <a:srgbClr val="FF0000"/>
                </a:solidFill>
              </a:rPr>
              <a:t>plastic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tassen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wollen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kleding</a:t>
            </a: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3800" dirty="0"/>
          </a:p>
          <a:p>
            <a:pPr marL="514350" indent="-514350">
              <a:buFont typeface="+mj-lt"/>
              <a:buAutoNum type="arabicPeriod" startAt="4"/>
            </a:pPr>
            <a:r>
              <a:rPr lang="cs-CZ" sz="3800" b="1" dirty="0" err="1"/>
              <a:t>Geografische</a:t>
            </a:r>
            <a:r>
              <a:rPr lang="cs-CZ" sz="3800" dirty="0"/>
              <a:t> </a:t>
            </a:r>
            <a:r>
              <a:rPr lang="cs-CZ" sz="3800" dirty="0" err="1"/>
              <a:t>namen</a:t>
            </a:r>
            <a:r>
              <a:rPr lang="cs-CZ" sz="3800" dirty="0"/>
              <a:t> op</a:t>
            </a:r>
            <a:r>
              <a:rPr lang="cs-CZ" sz="3800" b="1" i="1" dirty="0"/>
              <a:t> –</a:t>
            </a:r>
            <a:r>
              <a:rPr lang="cs-CZ" sz="3800" b="1" i="1" dirty="0" err="1"/>
              <a:t>er</a:t>
            </a:r>
            <a:r>
              <a:rPr lang="cs-CZ" sz="3800" dirty="0"/>
              <a:t>: </a:t>
            </a:r>
            <a:r>
              <a:rPr lang="cs-CZ" sz="3800" i="1" dirty="0" err="1">
                <a:solidFill>
                  <a:srgbClr val="FF0000"/>
                </a:solidFill>
              </a:rPr>
              <a:t>Edammer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kaas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Groninger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archieven</a:t>
            </a: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cs-CZ" sz="3800" b="1" dirty="0" err="1"/>
              <a:t>Het-benamingen</a:t>
            </a:r>
            <a:r>
              <a:rPr lang="cs-CZ" sz="3800" b="1" dirty="0"/>
              <a:t> </a:t>
            </a:r>
            <a:r>
              <a:rPr lang="cs-CZ" sz="3800" b="1" dirty="0" err="1"/>
              <a:t>als</a:t>
            </a:r>
            <a:r>
              <a:rPr lang="cs-CZ" sz="3800" b="1" dirty="0"/>
              <a:t> </a:t>
            </a:r>
            <a:r>
              <a:rPr lang="cs-CZ" sz="3800" b="1" dirty="0" err="1"/>
              <a:t>eenheid</a:t>
            </a:r>
            <a:r>
              <a:rPr lang="cs-CZ" sz="3800" b="1" dirty="0"/>
              <a:t> (</a:t>
            </a:r>
            <a:r>
              <a:rPr lang="cs-CZ" sz="3800" b="1" dirty="0" err="1"/>
              <a:t>vaste</a:t>
            </a:r>
            <a:r>
              <a:rPr lang="cs-CZ" sz="3800" b="1" dirty="0"/>
              <a:t>/</a:t>
            </a:r>
            <a:r>
              <a:rPr lang="cs-CZ" sz="3800" b="1" dirty="0" err="1"/>
              <a:t>officiële</a:t>
            </a:r>
            <a:r>
              <a:rPr lang="cs-CZ" sz="3800" b="1" dirty="0"/>
              <a:t> </a:t>
            </a:r>
            <a:r>
              <a:rPr lang="cs-CZ" sz="3800" b="1" dirty="0" err="1"/>
              <a:t>begrippen</a:t>
            </a:r>
            <a:r>
              <a:rPr lang="cs-CZ" sz="3800" b="1" dirty="0"/>
              <a:t>)</a:t>
            </a:r>
            <a:r>
              <a:rPr lang="cs-CZ" sz="3800" dirty="0"/>
              <a:t>: 			                                </a:t>
            </a:r>
            <a:r>
              <a:rPr lang="cs-CZ" sz="3800" i="1" dirty="0" err="1">
                <a:solidFill>
                  <a:srgbClr val="FF0000"/>
                </a:solidFill>
              </a:rPr>
              <a:t>het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openbaar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vervoer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het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Koninklijk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Besluit</a:t>
            </a:r>
            <a:r>
              <a:rPr lang="cs-CZ" sz="3800" i="1" dirty="0">
                <a:solidFill>
                  <a:srgbClr val="FF0000"/>
                </a:solidFill>
              </a:rPr>
              <a:t>, </a:t>
            </a:r>
            <a:r>
              <a:rPr lang="cs-CZ" sz="3800" i="1" dirty="0" err="1">
                <a:solidFill>
                  <a:srgbClr val="FF0000"/>
                </a:solidFill>
              </a:rPr>
              <a:t>het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doctoraal</a:t>
            </a:r>
            <a:r>
              <a:rPr lang="cs-CZ" sz="3800" i="1" dirty="0">
                <a:solidFill>
                  <a:srgbClr val="FF0000"/>
                </a:solidFill>
              </a:rPr>
              <a:t> examen</a:t>
            </a:r>
          </a:p>
          <a:p>
            <a:pPr marL="514350" indent="-514350">
              <a:buFont typeface="+mj-lt"/>
              <a:buAutoNum type="arabicPeriod" startAt="4"/>
            </a:pP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cs-CZ" sz="3800" dirty="0" err="1"/>
              <a:t>Andere</a:t>
            </a:r>
            <a:r>
              <a:rPr lang="cs-CZ" sz="3800" dirty="0"/>
              <a:t> </a:t>
            </a:r>
            <a:r>
              <a:rPr lang="cs-CZ" sz="3800" dirty="0" err="1"/>
              <a:t>woorden</a:t>
            </a:r>
            <a:r>
              <a:rPr lang="cs-CZ" sz="3800" dirty="0"/>
              <a:t>:  </a:t>
            </a:r>
            <a:r>
              <a:rPr lang="cs-CZ" sz="3800" i="1" dirty="0" err="1">
                <a:solidFill>
                  <a:srgbClr val="FF0000"/>
                </a:solidFill>
              </a:rPr>
              <a:t>rechter</a:t>
            </a:r>
            <a:r>
              <a:rPr lang="cs-CZ" sz="3800" i="1" dirty="0">
                <a:solidFill>
                  <a:srgbClr val="FF0000"/>
                </a:solidFill>
              </a:rPr>
              <a:t>, linker, gratis, </a:t>
            </a:r>
            <a:r>
              <a:rPr lang="cs-CZ" sz="3800" i="1" dirty="0" err="1">
                <a:solidFill>
                  <a:srgbClr val="FF0000"/>
                </a:solidFill>
              </a:rPr>
              <a:t>halfbloed</a:t>
            </a:r>
            <a:endParaRPr lang="cs-CZ" sz="38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344" y="185185"/>
            <a:ext cx="7226508" cy="1325563"/>
          </a:xfrm>
        </p:spPr>
        <p:txBody>
          <a:bodyPr/>
          <a:lstStyle/>
          <a:p>
            <a:r>
              <a:rPr lang="cs-CZ" b="1" dirty="0" err="1">
                <a:latin typeface="+mn-lt"/>
              </a:rPr>
              <a:t>Andere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types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buigingsvormen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9803" y="1334125"/>
            <a:ext cx="11782269" cy="52315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u="sng" dirty="0" err="1"/>
              <a:t>Buiging</a:t>
            </a:r>
            <a:r>
              <a:rPr lang="cs-CZ" u="sng" dirty="0"/>
              <a:t> –s</a:t>
            </a:r>
            <a:r>
              <a:rPr lang="cs-CZ" dirty="0"/>
              <a:t>: na </a:t>
            </a:r>
            <a:r>
              <a:rPr lang="nl-NL" b="1" i="1" dirty="0"/>
              <a:t>iets</a:t>
            </a:r>
            <a:r>
              <a:rPr lang="nl-NL" b="1" dirty="0"/>
              <a:t>, </a:t>
            </a:r>
            <a:r>
              <a:rPr lang="nl-NL" b="1" i="1" dirty="0"/>
              <a:t>niets</a:t>
            </a:r>
            <a:r>
              <a:rPr lang="nl-NL" b="1" dirty="0"/>
              <a:t>, </a:t>
            </a:r>
            <a:r>
              <a:rPr lang="nl-NL" b="1" i="1" dirty="0"/>
              <a:t>wat</a:t>
            </a:r>
            <a:r>
              <a:rPr lang="nl-NL" b="1" dirty="0"/>
              <a:t>, </a:t>
            </a:r>
            <a:r>
              <a:rPr lang="nl-NL" b="1" i="1" dirty="0"/>
              <a:t>veel</a:t>
            </a:r>
            <a:r>
              <a:rPr lang="nl-NL" b="1" dirty="0"/>
              <a:t>, </a:t>
            </a:r>
            <a:r>
              <a:rPr lang="nl-NL" b="1" i="1" dirty="0"/>
              <a:t>weinig</a:t>
            </a:r>
            <a:r>
              <a:rPr lang="nl-NL" b="1" dirty="0"/>
              <a:t>, </a:t>
            </a:r>
            <a:r>
              <a:rPr lang="nl-NL" b="1" i="1" dirty="0"/>
              <a:t>meer</a:t>
            </a:r>
            <a:r>
              <a:rPr lang="nl-NL" b="1" dirty="0"/>
              <a:t>, </a:t>
            </a:r>
            <a:r>
              <a:rPr lang="nl-NL" b="1" i="1" dirty="0"/>
              <a:t>minder</a:t>
            </a:r>
            <a:r>
              <a:rPr lang="nl-NL" b="1" dirty="0"/>
              <a:t>, </a:t>
            </a:r>
            <a:r>
              <a:rPr lang="nl-NL" b="1" i="1" dirty="0"/>
              <a:t>genoeg</a:t>
            </a:r>
            <a:r>
              <a:rPr lang="nl-NL" b="1" dirty="0"/>
              <a:t>, </a:t>
            </a:r>
            <a:r>
              <a:rPr lang="nl-NL" b="1" i="1" dirty="0"/>
              <a:t>voldoende</a:t>
            </a:r>
            <a:r>
              <a:rPr lang="nl-NL" dirty="0"/>
              <a:t> of </a:t>
            </a:r>
            <a:r>
              <a:rPr lang="nl-NL" b="1" i="1" dirty="0"/>
              <a:t>wat voor </a:t>
            </a:r>
            <a:r>
              <a:rPr lang="cs-CZ" dirty="0"/>
              <a:t>+ </a:t>
            </a:r>
            <a:r>
              <a:rPr lang="cs-CZ" i="1" u="sng" dirty="0" err="1">
                <a:solidFill>
                  <a:srgbClr val="FF0000"/>
                </a:solidFill>
              </a:rPr>
              <a:t>lekkers</a:t>
            </a:r>
            <a:r>
              <a:rPr lang="cs-CZ" i="1" u="sng" dirty="0">
                <a:solidFill>
                  <a:srgbClr val="FF0000"/>
                </a:solidFill>
              </a:rPr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moois</a:t>
            </a:r>
            <a:r>
              <a:rPr lang="cs-CZ" i="1" u="sng" dirty="0">
                <a:solidFill>
                  <a:srgbClr val="FF0000"/>
                </a:solidFill>
              </a:rPr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bijzonders</a:t>
            </a:r>
            <a:endParaRPr lang="cs-CZ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nog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iets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bijzonders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beleven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Je kan </a:t>
            </a:r>
            <a:r>
              <a:rPr lang="cs-CZ" i="1" dirty="0" err="1">
                <a:solidFill>
                  <a:srgbClr val="FF0000"/>
                </a:solidFill>
              </a:rPr>
              <a:t>heel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veel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lekkers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proeven</a:t>
            </a:r>
            <a:r>
              <a:rPr lang="cs-CZ" i="1" dirty="0">
                <a:solidFill>
                  <a:srgbClr val="FF0000"/>
                </a:solidFill>
              </a:rPr>
              <a:t> bij de </a:t>
            </a:r>
            <a:r>
              <a:rPr lang="cs-CZ" i="1" dirty="0" err="1">
                <a:solidFill>
                  <a:srgbClr val="FF0000"/>
                </a:solidFill>
              </a:rPr>
              <a:t>nieuwe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braserie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nl-NL" i="1" dirty="0">
                <a:solidFill>
                  <a:srgbClr val="FF0000"/>
                </a:solidFill>
              </a:rPr>
              <a:t>Er is </a:t>
            </a:r>
            <a:r>
              <a:rPr lang="nl-NL" i="1" u="sng" dirty="0">
                <a:solidFill>
                  <a:srgbClr val="FF0000"/>
                </a:solidFill>
              </a:rPr>
              <a:t>weinig </a:t>
            </a:r>
            <a:r>
              <a:rPr lang="cs-CZ" i="1" u="sng" dirty="0" err="1">
                <a:solidFill>
                  <a:srgbClr val="FF0000"/>
                </a:solidFill>
              </a:rPr>
              <a:t>goed</a:t>
            </a:r>
            <a:r>
              <a:rPr lang="cs-CZ" b="1" i="1" u="sng" dirty="0" err="1">
                <a:solidFill>
                  <a:srgbClr val="FF0000"/>
                </a:solidFill>
              </a:rPr>
              <a:t>s</a:t>
            </a:r>
            <a:r>
              <a:rPr lang="nl-NL" i="1" u="sng" dirty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gebeurd.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u="sng" dirty="0" err="1">
                <a:solidFill>
                  <a:srgbClr val="FF0000"/>
                </a:solidFill>
              </a:rPr>
              <a:t>Wat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voor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stom</a:t>
            </a:r>
            <a:r>
              <a:rPr lang="cs-CZ" b="1" i="1" u="sng" dirty="0" err="1">
                <a:solidFill>
                  <a:srgbClr val="FF0000"/>
                </a:solidFill>
              </a:rPr>
              <a:t>s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heb</a:t>
            </a:r>
            <a:r>
              <a:rPr lang="cs-CZ" i="1" dirty="0">
                <a:solidFill>
                  <a:srgbClr val="FF0000"/>
                </a:solidFill>
              </a:rPr>
              <a:t> je nu </a:t>
            </a:r>
            <a:r>
              <a:rPr lang="cs-CZ" i="1" dirty="0" err="1">
                <a:solidFill>
                  <a:srgbClr val="FF0000"/>
                </a:solidFill>
              </a:rPr>
              <a:t>weer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uitgehaald</a:t>
            </a:r>
            <a:r>
              <a:rPr lang="cs-CZ" i="1" dirty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AutoNum type="arabicPeriod"/>
            </a:pPr>
            <a:endParaRPr lang="cs-CZ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LET</a:t>
            </a:r>
            <a:r>
              <a:rPr lang="en-GB" b="1" dirty="0" smtClean="0"/>
              <a:t> </a:t>
            </a:r>
            <a:r>
              <a:rPr lang="en-GB" b="1" dirty="0"/>
              <a:t>OP:</a:t>
            </a:r>
            <a:r>
              <a:rPr lang="cs-CZ" i="1" dirty="0"/>
              <a:t>     iets kleiner, een beetje groter, </a:t>
            </a:r>
            <a:r>
              <a:rPr lang="cs-CZ" i="1" dirty="0" err="1"/>
              <a:t>veel</a:t>
            </a:r>
            <a:r>
              <a:rPr lang="cs-CZ" i="1" dirty="0"/>
              <a:t> </a:t>
            </a:r>
            <a:r>
              <a:rPr lang="cs-CZ" i="1" dirty="0" err="1" smtClean="0"/>
              <a:t>liever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(„trochu“ – kvantifikace!)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i="1" dirty="0"/>
          </a:p>
          <a:p>
            <a:pPr marL="514350" indent="-514350">
              <a:buAutoNum type="arabicPeriod" startAt="2"/>
            </a:pPr>
            <a:endParaRPr lang="cs-CZ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8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 err="1"/>
              <a:t>Resten</a:t>
            </a:r>
            <a:r>
              <a:rPr lang="cs-CZ" dirty="0"/>
              <a:t> van </a:t>
            </a:r>
            <a:r>
              <a:rPr lang="cs-CZ" dirty="0" err="1"/>
              <a:t>genitief</a:t>
            </a:r>
            <a:r>
              <a:rPr lang="cs-CZ" dirty="0"/>
              <a:t> (+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dirty="0"/>
              <a:t>) en </a:t>
            </a:r>
            <a:r>
              <a:rPr lang="cs-CZ" dirty="0" err="1"/>
              <a:t>datief</a:t>
            </a:r>
            <a:r>
              <a:rPr lang="cs-CZ" dirty="0"/>
              <a:t> (+</a:t>
            </a:r>
            <a:r>
              <a:rPr lang="cs-CZ" i="1" dirty="0"/>
              <a:t> en</a:t>
            </a:r>
            <a:r>
              <a:rPr lang="cs-CZ" dirty="0"/>
              <a:t>):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van </a:t>
            </a:r>
            <a:r>
              <a:rPr lang="cs-CZ" i="1" dirty="0" err="1">
                <a:solidFill>
                  <a:srgbClr val="FF0000"/>
                </a:solidFill>
              </a:rPr>
              <a:t>gans</a:t>
            </a:r>
            <a:r>
              <a:rPr lang="cs-CZ" i="1" u="sng" dirty="0" err="1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harte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gelegener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tijd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van </a:t>
            </a:r>
            <a:r>
              <a:rPr lang="cs-CZ" i="1" dirty="0" err="1">
                <a:solidFill>
                  <a:srgbClr val="FF0000"/>
                </a:solidFill>
              </a:rPr>
              <a:t>goed</a:t>
            </a:r>
            <a:r>
              <a:rPr lang="cs-CZ" i="1" u="sng" dirty="0" err="1">
                <a:solidFill>
                  <a:srgbClr val="FF0000"/>
                </a:solidFill>
              </a:rPr>
              <a:t>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huize</a:t>
            </a:r>
            <a:r>
              <a:rPr lang="cs-CZ" i="1" dirty="0">
                <a:solidFill>
                  <a:srgbClr val="FF0000"/>
                </a:solidFill>
              </a:rPr>
              <a:t>, in </a:t>
            </a:r>
            <a:r>
              <a:rPr lang="cs-CZ" i="1" dirty="0" err="1">
                <a:solidFill>
                  <a:srgbClr val="FF0000"/>
                </a:solidFill>
              </a:rPr>
              <a:t>koel</a:t>
            </a:r>
            <a:r>
              <a:rPr lang="cs-CZ" i="1" u="sng" dirty="0" err="1">
                <a:solidFill>
                  <a:srgbClr val="FF0000"/>
                </a:solidFill>
              </a:rPr>
              <a:t>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bloede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+mn-lt"/>
              </a:rPr>
              <a:t>Andere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types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buigingsvormen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946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403" y="365125"/>
            <a:ext cx="6911715" cy="721553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TRAPPEN VAN VERGELIJKING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465" y="1086678"/>
            <a:ext cx="11652676" cy="5598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GRONDVORM→  COMPARATIEF:  </a:t>
            </a:r>
            <a:r>
              <a:rPr lang="cs-CZ" b="1" i="1" dirty="0"/>
              <a:t>+ </a:t>
            </a:r>
            <a:r>
              <a:rPr lang="cs-CZ" b="1" i="1" dirty="0" err="1"/>
              <a:t>er</a:t>
            </a:r>
            <a:r>
              <a:rPr lang="cs-CZ" b="1" i="1" dirty="0"/>
              <a:t>  </a:t>
            </a:r>
            <a:r>
              <a:rPr lang="cs-CZ" dirty="0"/>
              <a:t>→ SUPERLATIEF:  </a:t>
            </a:r>
            <a:r>
              <a:rPr lang="cs-CZ" b="1" i="1" dirty="0"/>
              <a:t>de/</a:t>
            </a:r>
            <a:r>
              <a:rPr lang="cs-CZ" b="1" i="1" dirty="0" err="1"/>
              <a:t>het</a:t>
            </a:r>
            <a:r>
              <a:rPr lang="cs-CZ" b="1" i="1" dirty="0"/>
              <a:t> + st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r>
              <a:rPr lang="cs-CZ" b="1" i="1" dirty="0" err="1">
                <a:solidFill>
                  <a:srgbClr val="FF0000"/>
                </a:solidFill>
              </a:rPr>
              <a:t>snel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err="1">
                <a:solidFill>
                  <a:srgbClr val="FF0000"/>
                </a:solidFill>
              </a:rPr>
              <a:t>sneller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err="1">
                <a:solidFill>
                  <a:srgbClr val="FF0000"/>
                </a:solidFill>
              </a:rPr>
              <a:t>het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snelste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vliegtuig</a:t>
            </a:r>
            <a:r>
              <a:rPr lang="cs-CZ" b="1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cs-CZ" b="1" i="1" dirty="0" err="1">
                <a:solidFill>
                  <a:srgbClr val="FF0000"/>
                </a:solidFill>
              </a:rPr>
              <a:t>groot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err="1">
                <a:solidFill>
                  <a:srgbClr val="FF0000"/>
                </a:solidFill>
              </a:rPr>
              <a:t>groter</a:t>
            </a:r>
            <a:r>
              <a:rPr lang="cs-CZ" b="1" i="1" dirty="0">
                <a:solidFill>
                  <a:srgbClr val="FF0000"/>
                </a:solidFill>
              </a:rPr>
              <a:t>			de </a:t>
            </a:r>
            <a:r>
              <a:rPr lang="cs-CZ" b="1" i="1" dirty="0" err="1">
                <a:solidFill>
                  <a:srgbClr val="FF0000"/>
                </a:solidFill>
              </a:rPr>
              <a:t>grootste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problemen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cs-CZ" b="1" i="1" dirty="0" err="1">
                <a:solidFill>
                  <a:srgbClr val="FF0000"/>
                </a:solidFill>
              </a:rPr>
              <a:t>lief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err="1">
                <a:solidFill>
                  <a:srgbClr val="FF0000"/>
                </a:solidFill>
              </a:rPr>
              <a:t>liever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smtClean="0">
                <a:solidFill>
                  <a:srgbClr val="FF0000"/>
                </a:solidFill>
              </a:rPr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zijn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liefste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leerling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/>
              <a:t>	</a:t>
            </a:r>
            <a:r>
              <a:rPr lang="cs-CZ" b="1" i="1" dirty="0" err="1">
                <a:solidFill>
                  <a:srgbClr val="FF0000"/>
                </a:solidFill>
              </a:rPr>
              <a:t>vies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err="1">
                <a:solidFill>
                  <a:srgbClr val="FF0000"/>
                </a:solidFill>
              </a:rPr>
              <a:t>viezer</a:t>
            </a:r>
            <a:r>
              <a:rPr lang="cs-CZ" b="1" i="1" dirty="0">
                <a:solidFill>
                  <a:srgbClr val="FF0000"/>
                </a:solidFill>
              </a:rPr>
              <a:t>			</a:t>
            </a:r>
            <a:r>
              <a:rPr lang="cs-CZ" b="1" i="1" dirty="0" smtClean="0">
                <a:solidFill>
                  <a:srgbClr val="FF0000"/>
                </a:solidFill>
              </a:rPr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het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vies</a:t>
            </a:r>
            <a:r>
              <a:rPr lang="cs-CZ" b="1" i="1" u="sng" dirty="0" err="1">
                <a:solidFill>
                  <a:srgbClr val="FF0000"/>
                </a:solidFill>
              </a:rPr>
              <a:t>t</a:t>
            </a:r>
            <a:r>
              <a:rPr lang="cs-CZ" b="1" i="1" dirty="0">
                <a:solidFill>
                  <a:srgbClr val="FF0000"/>
                </a:solidFill>
              </a:rPr>
              <a:t> (!)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cs-CZ" b="1" i="1" dirty="0" err="1">
                <a:solidFill>
                  <a:srgbClr val="FF0000"/>
                </a:solidFill>
              </a:rPr>
              <a:t>duur</a:t>
            </a:r>
            <a:r>
              <a:rPr lang="cs-CZ" b="1" i="1" dirty="0">
                <a:solidFill>
                  <a:srgbClr val="FF0000"/>
                </a:solidFill>
              </a:rPr>
              <a:t> 			</a:t>
            </a:r>
            <a:r>
              <a:rPr lang="cs-CZ" b="1" i="1" dirty="0" err="1">
                <a:solidFill>
                  <a:srgbClr val="FF0000"/>
                </a:solidFill>
              </a:rPr>
              <a:t>duur</a:t>
            </a:r>
            <a:r>
              <a:rPr lang="cs-CZ" b="1" i="1" u="sng" dirty="0" err="1">
                <a:solidFill>
                  <a:srgbClr val="FF0000"/>
                </a:solidFill>
              </a:rPr>
              <a:t>der</a:t>
            </a:r>
            <a:r>
              <a:rPr lang="cs-CZ" b="1" i="1" dirty="0">
                <a:solidFill>
                  <a:srgbClr val="FF0000"/>
                </a:solidFill>
              </a:rPr>
              <a:t> (!)		</a:t>
            </a:r>
            <a:r>
              <a:rPr lang="cs-CZ" b="1" i="1" dirty="0" smtClean="0">
                <a:solidFill>
                  <a:srgbClr val="FF0000"/>
                </a:solidFill>
              </a:rPr>
              <a:t>	de </a:t>
            </a:r>
            <a:r>
              <a:rPr lang="cs-CZ" b="1" i="1" dirty="0" err="1">
                <a:solidFill>
                  <a:srgbClr val="FF0000"/>
                </a:solidFill>
              </a:rPr>
              <a:t>duurste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cafés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→  </a:t>
            </a:r>
            <a:r>
              <a:rPr lang="cs-CZ" u="sng" dirty="0" err="1"/>
              <a:t>Onregelmatige</a:t>
            </a:r>
            <a:r>
              <a:rPr lang="cs-CZ" u="sng" dirty="0"/>
              <a:t> </a:t>
            </a:r>
            <a:r>
              <a:rPr lang="cs-CZ" u="sng" dirty="0" err="1"/>
              <a:t>vormen</a:t>
            </a:r>
            <a:r>
              <a:rPr lang="cs-CZ" dirty="0"/>
              <a:t>:  </a:t>
            </a:r>
            <a:r>
              <a:rPr lang="cs-CZ" dirty="0" smtClean="0"/>
              <a:t>	</a:t>
            </a:r>
            <a:r>
              <a:rPr lang="cs-CZ" i="1" dirty="0" smtClean="0">
                <a:hlinkClick r:id="rId3"/>
              </a:rPr>
              <a:t>g</a:t>
            </a:r>
            <a:r>
              <a:rPr lang="nl-NL" i="1" dirty="0">
                <a:hlinkClick r:id="rId3"/>
              </a:rPr>
              <a:t>oed</a:t>
            </a:r>
            <a:r>
              <a:rPr lang="nl-NL" i="1" dirty="0"/>
              <a:t> -&gt; </a:t>
            </a:r>
            <a:r>
              <a:rPr lang="nl-NL" i="1" dirty="0">
                <a:hlinkClick r:id="rId4"/>
              </a:rPr>
              <a:t>beter</a:t>
            </a:r>
            <a:r>
              <a:rPr lang="nl-NL" i="1" dirty="0"/>
              <a:t> -&gt;</a:t>
            </a:r>
            <a:r>
              <a:rPr lang="nl-NL" i="1" dirty="0">
                <a:hlinkClick r:id="rId5"/>
              </a:rPr>
              <a:t>best</a:t>
            </a:r>
            <a:r>
              <a:rPr lang="nl-NL" i="1" dirty="0"/>
              <a:t/>
            </a:r>
            <a:br>
              <a:rPr lang="nl-NL" i="1" dirty="0"/>
            </a:br>
            <a:r>
              <a:rPr lang="cs-CZ" i="1" dirty="0"/>
              <a:t>				</a:t>
            </a:r>
            <a:r>
              <a:rPr lang="cs-CZ" i="1" dirty="0" smtClean="0"/>
              <a:t>	</a:t>
            </a:r>
            <a:r>
              <a:rPr lang="nl-NL" i="1" dirty="0" smtClean="0">
                <a:hlinkClick r:id="rId6"/>
              </a:rPr>
              <a:t>graag</a:t>
            </a:r>
            <a:r>
              <a:rPr lang="nl-NL" i="1" dirty="0" smtClean="0"/>
              <a:t> </a:t>
            </a:r>
            <a:r>
              <a:rPr lang="nl-NL" i="1" dirty="0"/>
              <a:t>-&gt; </a:t>
            </a:r>
            <a:r>
              <a:rPr lang="nl-NL" i="1" dirty="0">
                <a:hlinkClick r:id="rId7"/>
              </a:rPr>
              <a:t>liever</a:t>
            </a:r>
            <a:r>
              <a:rPr lang="nl-NL" i="1" dirty="0"/>
              <a:t> -&gt; </a:t>
            </a:r>
            <a:r>
              <a:rPr lang="nl-NL" i="1" dirty="0">
                <a:hlinkClick r:id="rId8"/>
              </a:rPr>
              <a:t>liefst</a:t>
            </a:r>
            <a:r>
              <a:rPr lang="nl-NL" i="1" dirty="0"/>
              <a:t/>
            </a:r>
            <a:br>
              <a:rPr lang="nl-NL" i="1" dirty="0"/>
            </a:br>
            <a:r>
              <a:rPr lang="cs-CZ" i="1" dirty="0"/>
              <a:t>				</a:t>
            </a:r>
            <a:r>
              <a:rPr lang="cs-CZ" i="1" dirty="0" smtClean="0"/>
              <a:t>	</a:t>
            </a:r>
            <a:r>
              <a:rPr lang="nl-NL" i="1" dirty="0" smtClean="0">
                <a:hlinkClick r:id="rId9"/>
              </a:rPr>
              <a:t>veel</a:t>
            </a:r>
            <a:r>
              <a:rPr lang="nl-NL" i="1" dirty="0" smtClean="0"/>
              <a:t> </a:t>
            </a:r>
            <a:r>
              <a:rPr lang="nl-NL" i="1" dirty="0"/>
              <a:t>-&gt;</a:t>
            </a:r>
            <a:r>
              <a:rPr lang="nl-NL" i="1" dirty="0">
                <a:hlinkClick r:id="rId10"/>
              </a:rPr>
              <a:t>meer</a:t>
            </a:r>
            <a:r>
              <a:rPr lang="nl-NL" i="1" dirty="0"/>
              <a:t> -&gt; </a:t>
            </a:r>
            <a:r>
              <a:rPr lang="nl-NL" i="1" dirty="0">
                <a:hlinkClick r:id="rId11"/>
              </a:rPr>
              <a:t>meest</a:t>
            </a:r>
            <a:r>
              <a:rPr lang="nl-NL" i="1" dirty="0"/>
              <a:t/>
            </a:r>
            <a:br>
              <a:rPr lang="nl-NL" i="1" dirty="0"/>
            </a:br>
            <a:r>
              <a:rPr lang="cs-CZ" i="1" dirty="0"/>
              <a:t>				</a:t>
            </a:r>
            <a:r>
              <a:rPr lang="cs-CZ" i="1" dirty="0" smtClean="0"/>
              <a:t>	</a:t>
            </a:r>
            <a:r>
              <a:rPr lang="nl-NL" i="1" dirty="0" smtClean="0">
                <a:hlinkClick r:id="rId12"/>
              </a:rPr>
              <a:t>weinig</a:t>
            </a:r>
            <a:r>
              <a:rPr lang="nl-NL" i="1" dirty="0" smtClean="0"/>
              <a:t> </a:t>
            </a:r>
            <a:r>
              <a:rPr lang="nl-NL" i="1" dirty="0"/>
              <a:t>-&gt; </a:t>
            </a:r>
            <a:r>
              <a:rPr lang="nl-NL" i="1" dirty="0">
                <a:hlinkClick r:id="rId13"/>
              </a:rPr>
              <a:t>minder</a:t>
            </a:r>
            <a:r>
              <a:rPr lang="nl-NL" i="1" dirty="0"/>
              <a:t> -&gt; </a:t>
            </a:r>
            <a:r>
              <a:rPr lang="nl-NL" i="1" dirty="0">
                <a:hlinkClick r:id="rId14"/>
              </a:rPr>
              <a:t>minst</a:t>
            </a:r>
            <a:r>
              <a:rPr lang="nl-NL" i="1" dirty="0"/>
              <a:t/>
            </a:r>
            <a:br>
              <a:rPr lang="nl-NL" i="1" dirty="0"/>
            </a:br>
            <a:r>
              <a:rPr lang="cs-CZ" i="1" dirty="0"/>
              <a:t>				</a:t>
            </a:r>
            <a:r>
              <a:rPr lang="cs-CZ" i="1" dirty="0" smtClean="0"/>
              <a:t>	</a:t>
            </a:r>
            <a:r>
              <a:rPr lang="nl-NL" i="1" dirty="0" smtClean="0">
                <a:hlinkClick r:id="rId15"/>
              </a:rPr>
              <a:t>dikwijls</a:t>
            </a:r>
            <a:r>
              <a:rPr lang="nl-NL" i="1" dirty="0" smtClean="0"/>
              <a:t> </a:t>
            </a:r>
            <a:r>
              <a:rPr lang="nl-NL" i="1" dirty="0"/>
              <a:t>-&gt; </a:t>
            </a:r>
            <a:r>
              <a:rPr lang="nl-NL" i="1" dirty="0">
                <a:hlinkClick r:id="rId16"/>
              </a:rPr>
              <a:t>vaker</a:t>
            </a:r>
            <a:r>
              <a:rPr lang="nl-NL" i="1" dirty="0"/>
              <a:t>-&gt; </a:t>
            </a:r>
            <a:r>
              <a:rPr lang="nl-NL" i="1" dirty="0">
                <a:hlinkClick r:id="rId17"/>
              </a:rPr>
              <a:t>vaakst</a:t>
            </a:r>
            <a:endParaRPr lang="cs-CZ" b="1" i="1" dirty="0"/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566135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32089" y="215224"/>
            <a:ext cx="6327098" cy="60228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TRAPPEN VAN VERGELIJKING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704" y="1113183"/>
            <a:ext cx="11649531" cy="56268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i="1" dirty="0"/>
              <a:t>2. </a:t>
            </a:r>
            <a:r>
              <a:rPr lang="cs-CZ" u="sng" dirty="0" err="1"/>
              <a:t>omschrijving</a:t>
            </a:r>
            <a:r>
              <a:rPr lang="cs-CZ" u="sng" dirty="0"/>
              <a:t>:  </a:t>
            </a:r>
            <a:r>
              <a:rPr lang="cs-CZ" b="1" i="1" dirty="0" err="1"/>
              <a:t>meer</a:t>
            </a:r>
            <a:r>
              <a:rPr lang="cs-CZ" b="1" i="1" dirty="0"/>
              <a:t> </a:t>
            </a:r>
            <a:r>
              <a:rPr lang="cs-CZ" dirty="0"/>
              <a:t>→  </a:t>
            </a:r>
            <a:r>
              <a:rPr lang="cs-CZ" b="1" i="1" dirty="0"/>
              <a:t>de/</a:t>
            </a:r>
            <a:r>
              <a:rPr lang="cs-CZ" b="1" i="1" dirty="0" err="1"/>
              <a:t>het</a:t>
            </a:r>
            <a:r>
              <a:rPr lang="cs-CZ" b="1" i="1" dirty="0"/>
              <a:t> </a:t>
            </a:r>
            <a:r>
              <a:rPr lang="cs-CZ" b="1" i="1" dirty="0" err="1"/>
              <a:t>meest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De </a:t>
            </a:r>
            <a:r>
              <a:rPr lang="cs-CZ" b="1" i="1" dirty="0" err="1">
                <a:solidFill>
                  <a:srgbClr val="FF0000"/>
                </a:solidFill>
              </a:rPr>
              <a:t>zoon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is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nog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meer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Americaans</a:t>
            </a:r>
            <a:r>
              <a:rPr lang="cs-CZ" b="1" i="1" dirty="0">
                <a:solidFill>
                  <a:srgbClr val="FF0000"/>
                </a:solidFill>
              </a:rPr>
              <a:t> dan </a:t>
            </a:r>
            <a:r>
              <a:rPr lang="cs-CZ" b="1" i="1" dirty="0" err="1">
                <a:solidFill>
                  <a:srgbClr val="FF0000"/>
                </a:solidFill>
              </a:rPr>
              <a:t>zijn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ouders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cs-CZ" b="1" i="1" dirty="0" err="1">
                <a:solidFill>
                  <a:srgbClr val="FF0000"/>
                </a:solidFill>
              </a:rPr>
              <a:t>Mijn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zus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het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meest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ervaren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meisje</a:t>
            </a:r>
            <a:r>
              <a:rPr lang="cs-CZ" b="1" i="1" dirty="0">
                <a:solidFill>
                  <a:srgbClr val="FF0000"/>
                </a:solidFill>
              </a:rPr>
              <a:t> dat </a:t>
            </a:r>
            <a:r>
              <a:rPr lang="cs-CZ" b="1" i="1" dirty="0" err="1">
                <a:solidFill>
                  <a:srgbClr val="FF0000"/>
                </a:solidFill>
              </a:rPr>
              <a:t>ik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ken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→  UITSLUITEND</a:t>
            </a:r>
            <a:r>
              <a:rPr lang="cs-CZ" dirty="0"/>
              <a:t> D.M.V. </a:t>
            </a:r>
            <a:r>
              <a:rPr lang="cs-CZ" b="1" u="sng" dirty="0"/>
              <a:t>OMSCHRIJVING: </a:t>
            </a:r>
          </a:p>
          <a:p>
            <a:pPr marL="0" indent="0">
              <a:buNone/>
            </a:pPr>
            <a:endParaRPr lang="cs-CZ" sz="1500" b="1" u="sng" dirty="0"/>
          </a:p>
          <a:p>
            <a:pPr marL="514350" indent="-514350">
              <a:buAutoNum type="arabicPeriod"/>
            </a:pPr>
            <a:r>
              <a:rPr lang="cs-CZ" dirty="0" err="1"/>
              <a:t>adj.die</a:t>
            </a:r>
            <a:r>
              <a:rPr lang="cs-CZ" dirty="0"/>
              <a:t> </a:t>
            </a:r>
            <a:r>
              <a:rPr lang="cs-CZ" u="sng" dirty="0" err="1"/>
              <a:t>niet</a:t>
            </a:r>
            <a:r>
              <a:rPr lang="cs-CZ" u="sng" dirty="0"/>
              <a:t> </a:t>
            </a:r>
            <a:r>
              <a:rPr lang="cs-CZ" u="sng" dirty="0" err="1"/>
              <a:t>attributief</a:t>
            </a:r>
            <a:r>
              <a:rPr lang="cs-CZ" u="sng" dirty="0"/>
              <a:t> </a:t>
            </a:r>
            <a:r>
              <a:rPr lang="cs-CZ" dirty="0" err="1"/>
              <a:t>kunnen</a:t>
            </a:r>
            <a:r>
              <a:rPr lang="cs-CZ" dirty="0"/>
              <a:t> </a:t>
            </a:r>
            <a:r>
              <a:rPr lang="cs-CZ" dirty="0" err="1"/>
              <a:t>worden</a:t>
            </a:r>
            <a:r>
              <a:rPr lang="cs-CZ" dirty="0"/>
              <a:t> </a:t>
            </a:r>
            <a:r>
              <a:rPr lang="cs-CZ" dirty="0" err="1"/>
              <a:t>gebruikt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→</a:t>
            </a:r>
            <a:r>
              <a:rPr lang="en-GB" dirty="0"/>
              <a:t>  </a:t>
            </a:r>
            <a:r>
              <a:rPr lang="cs-CZ" i="1" dirty="0">
                <a:solidFill>
                  <a:srgbClr val="FF0000"/>
                </a:solidFill>
              </a:rPr>
              <a:t>meer/meest bereid,  minder/ minst afhankelijk van…, meest geneigd tot…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u="sng" dirty="0"/>
              <a:t>participia</a:t>
            </a:r>
            <a:r>
              <a:rPr lang="cs-CZ" dirty="0"/>
              <a:t>/deelwoorden: </a:t>
            </a:r>
            <a:r>
              <a:rPr lang="en-GB" dirty="0"/>
              <a:t>	</a:t>
            </a:r>
            <a:r>
              <a:rPr lang="cs-CZ" i="1" dirty="0">
                <a:solidFill>
                  <a:srgbClr val="FF0000"/>
                </a:solidFill>
              </a:rPr>
              <a:t>de meest gelezen kranten, de meest gehate docent				</a:t>
            </a: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cs-CZ" i="1" dirty="0">
                <a:solidFill>
                  <a:srgbClr val="FF0000"/>
                </a:solidFill>
              </a:rPr>
              <a:t>de meest bindende afspraak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/>
              <a:t>op </a:t>
            </a:r>
            <a:r>
              <a:rPr lang="cs-CZ" i="1" u="sng" dirty="0"/>
              <a:t>–st, -</a:t>
            </a:r>
            <a:r>
              <a:rPr lang="cs-CZ" i="1" u="sng" dirty="0" err="1"/>
              <a:t>sd</a:t>
            </a:r>
            <a:r>
              <a:rPr lang="cs-CZ" dirty="0"/>
              <a:t>: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meest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vast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meest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juiste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antwoord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meest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verbaasd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4"/>
            </a:pPr>
            <a:r>
              <a:rPr lang="cs-CZ" dirty="0"/>
              <a:t>met </a:t>
            </a:r>
            <a:r>
              <a:rPr lang="cs-CZ" u="sng" dirty="0" err="1"/>
              <a:t>nadruk</a:t>
            </a:r>
            <a:r>
              <a:rPr lang="cs-CZ" dirty="0"/>
              <a:t>: </a:t>
            </a:r>
            <a:r>
              <a:rPr lang="cs-CZ" i="1" dirty="0">
                <a:solidFill>
                  <a:srgbClr val="FF0000"/>
                </a:solidFill>
              </a:rPr>
              <a:t>de </a:t>
            </a:r>
            <a:r>
              <a:rPr lang="cs-CZ" i="1" dirty="0" err="1">
                <a:solidFill>
                  <a:srgbClr val="FF0000"/>
                </a:solidFill>
              </a:rPr>
              <a:t>méést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arrogante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jongen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65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7669" y="365125"/>
            <a:ext cx="7391400" cy="9865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b="1" dirty="0" err="1">
                <a:latin typeface="+mn-lt"/>
              </a:rPr>
              <a:t>geen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trappen</a:t>
            </a:r>
            <a:r>
              <a:rPr lang="cs-CZ" b="1" dirty="0">
                <a:latin typeface="+mn-lt"/>
              </a:rPr>
              <a:t> van </a:t>
            </a:r>
            <a:r>
              <a:rPr lang="cs-CZ" b="1" dirty="0" err="1">
                <a:latin typeface="+mn-lt"/>
              </a:rPr>
              <a:t>vergelijking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506278"/>
          </a:xfrm>
        </p:spPr>
        <p:txBody>
          <a:bodyPr>
            <a:normAutofit lnSpcReduction="10000"/>
          </a:bodyPr>
          <a:lstStyle/>
          <a:p>
            <a:r>
              <a:rPr lang="cs-CZ" b="1" dirty="0" err="1"/>
              <a:t>absolute</a:t>
            </a:r>
            <a:r>
              <a:rPr lang="cs-CZ" b="1" dirty="0"/>
              <a:t> </a:t>
            </a:r>
            <a:r>
              <a:rPr lang="cs-CZ" b="1" dirty="0" err="1"/>
              <a:t>adjectieven</a:t>
            </a:r>
            <a:r>
              <a:rPr lang="cs-CZ" dirty="0"/>
              <a:t>: </a:t>
            </a:r>
            <a:r>
              <a:rPr lang="cs-CZ" i="1" dirty="0" err="1">
                <a:solidFill>
                  <a:srgbClr val="FF0000"/>
                </a:solidFill>
              </a:rPr>
              <a:t>rechthoekig</a:t>
            </a:r>
            <a:r>
              <a:rPr lang="cs-CZ" i="1" dirty="0">
                <a:solidFill>
                  <a:srgbClr val="FF0000"/>
                </a:solidFill>
              </a:rPr>
              <a:t>, linker, </a:t>
            </a:r>
            <a:r>
              <a:rPr lang="cs-CZ" i="1" dirty="0" err="1">
                <a:solidFill>
                  <a:srgbClr val="FF0000"/>
                </a:solidFill>
              </a:rPr>
              <a:t>mondeling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b="1" dirty="0" err="1"/>
              <a:t>stofadjectieven</a:t>
            </a:r>
            <a:r>
              <a:rPr lang="cs-CZ" i="1" dirty="0">
                <a:solidFill>
                  <a:srgbClr val="FF0000"/>
                </a:solidFill>
              </a:rPr>
              <a:t>: </a:t>
            </a:r>
            <a:r>
              <a:rPr lang="cs-CZ" i="1" dirty="0" err="1">
                <a:solidFill>
                  <a:srgbClr val="FF0000"/>
                </a:solidFill>
              </a:rPr>
              <a:t>houten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stenen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tinnen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/>
              <a:t>type:  </a:t>
            </a:r>
            <a:r>
              <a:rPr lang="cs-CZ" i="1" dirty="0" err="1">
                <a:solidFill>
                  <a:srgbClr val="FF0000"/>
                </a:solidFill>
              </a:rPr>
              <a:t>bloedrood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messcherp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ijskoud</a:t>
            </a:r>
            <a:r>
              <a:rPr lang="cs-CZ" i="1" dirty="0">
                <a:solidFill>
                  <a:srgbClr val="FF0000"/>
                </a:solidFill>
              </a:rPr>
              <a:t>  </a:t>
            </a:r>
            <a:r>
              <a:rPr lang="cs-CZ" dirty="0"/>
              <a:t>(</a:t>
            </a:r>
            <a:r>
              <a:rPr lang="cs-CZ" dirty="0" err="1"/>
              <a:t>vergelijking</a:t>
            </a:r>
            <a:r>
              <a:rPr lang="cs-CZ" dirty="0"/>
              <a:t> al </a:t>
            </a:r>
            <a:r>
              <a:rPr lang="cs-CZ" dirty="0" err="1"/>
              <a:t>uitgedrukt</a:t>
            </a:r>
            <a:r>
              <a:rPr lang="cs-CZ" dirty="0"/>
              <a:t>)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b="1" dirty="0" err="1"/>
              <a:t>afleiding</a:t>
            </a:r>
            <a:r>
              <a:rPr lang="cs-CZ" b="1" dirty="0"/>
              <a:t> met </a:t>
            </a:r>
            <a:r>
              <a:rPr lang="cs-CZ" b="1" dirty="0" err="1"/>
              <a:t>versterkende</a:t>
            </a:r>
            <a:r>
              <a:rPr lang="cs-CZ" b="1" dirty="0"/>
              <a:t> mate</a:t>
            </a:r>
            <a:r>
              <a:rPr lang="cs-CZ" dirty="0"/>
              <a:t>: </a:t>
            </a:r>
            <a:r>
              <a:rPr lang="cs-CZ" i="1" dirty="0" err="1">
                <a:solidFill>
                  <a:srgbClr val="FF0000"/>
                </a:solidFill>
              </a:rPr>
              <a:t>hypermodern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oersterk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ultralicht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b="1" dirty="0" err="1"/>
              <a:t>Geografische</a:t>
            </a:r>
            <a:r>
              <a:rPr lang="cs-CZ" b="1" dirty="0"/>
              <a:t> </a:t>
            </a:r>
            <a:r>
              <a:rPr lang="cs-CZ" dirty="0" err="1"/>
              <a:t>namen</a:t>
            </a:r>
            <a:r>
              <a:rPr lang="cs-CZ" dirty="0"/>
              <a:t> op 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b="1" dirty="0"/>
              <a:t> (</a:t>
            </a:r>
            <a:r>
              <a:rPr lang="cs-CZ" dirty="0" err="1"/>
              <a:t>anders</a:t>
            </a:r>
            <a:r>
              <a:rPr lang="cs-CZ" dirty="0"/>
              <a:t> </a:t>
            </a:r>
            <a:r>
              <a:rPr lang="cs-CZ" dirty="0" err="1"/>
              <a:t>soms</a:t>
            </a:r>
            <a:r>
              <a:rPr lang="cs-CZ" dirty="0"/>
              <a:t> </a:t>
            </a:r>
            <a:r>
              <a:rPr lang="cs-CZ" dirty="0" err="1"/>
              <a:t>mogelijk</a:t>
            </a:r>
            <a:r>
              <a:rPr lang="cs-CZ" dirty="0"/>
              <a:t>): </a:t>
            </a:r>
            <a:r>
              <a:rPr lang="cs-CZ" i="1" dirty="0" err="1">
                <a:solidFill>
                  <a:srgbClr val="FF0000"/>
                </a:solidFill>
              </a:rPr>
              <a:t>Edammer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dirty="0"/>
              <a:t>x  </a:t>
            </a:r>
            <a:r>
              <a:rPr lang="cs-CZ" i="1" dirty="0">
                <a:solidFill>
                  <a:srgbClr val="FF0000"/>
                </a:solidFill>
              </a:rPr>
              <a:t> Hun </a:t>
            </a:r>
            <a:r>
              <a:rPr lang="cs-CZ" i="1" dirty="0" err="1">
                <a:solidFill>
                  <a:srgbClr val="FF0000"/>
                </a:solidFill>
              </a:rPr>
              <a:t>zoon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nog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Amerikaanser</a:t>
            </a:r>
            <a:r>
              <a:rPr lang="cs-CZ" i="1" dirty="0">
                <a:solidFill>
                  <a:srgbClr val="FF0000"/>
                </a:solidFill>
              </a:rPr>
              <a:t> dan </a:t>
            </a:r>
            <a:r>
              <a:rPr lang="cs-CZ" i="1" dirty="0" err="1">
                <a:solidFill>
                  <a:srgbClr val="FF0000"/>
                </a:solidFill>
              </a:rPr>
              <a:t>hun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dochter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dirty="0"/>
              <a:t>x </a:t>
            </a:r>
            <a:r>
              <a:rPr lang="cs-CZ" i="1" dirty="0">
                <a:solidFill>
                  <a:srgbClr val="FF0000"/>
                </a:solidFill>
              </a:rPr>
              <a:t>  Utrecht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de </a:t>
            </a:r>
            <a:r>
              <a:rPr lang="cs-CZ" b="1" i="1" dirty="0" err="1">
                <a:solidFill>
                  <a:srgbClr val="FF0000"/>
                </a:solidFill>
              </a:rPr>
              <a:t>meest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Nederlandse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stad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1841"/>
          </a:xfrm>
        </p:spPr>
        <p:txBody>
          <a:bodyPr/>
          <a:lstStyle/>
          <a:p>
            <a:r>
              <a:rPr lang="cs-CZ" dirty="0"/>
              <a:t>Stellende trap: 	</a:t>
            </a:r>
            <a:r>
              <a:rPr lang="cs-CZ" i="1" u="sng" dirty="0">
                <a:solidFill>
                  <a:srgbClr val="FF0000"/>
                </a:solidFill>
              </a:rPr>
              <a:t>(net) zo </a:t>
            </a:r>
            <a:r>
              <a:rPr lang="cs-CZ" i="1" dirty="0">
                <a:solidFill>
                  <a:srgbClr val="FF0000"/>
                </a:solidFill>
              </a:rPr>
              <a:t>lief</a:t>
            </a:r>
            <a:r>
              <a:rPr lang="cs-CZ" i="1" u="sng" dirty="0">
                <a:solidFill>
                  <a:srgbClr val="FF0000"/>
                </a:solidFill>
              </a:rPr>
              <a:t> als  </a:t>
            </a:r>
            <a:r>
              <a:rPr lang="cs-CZ" i="1" dirty="0">
                <a:solidFill>
                  <a:srgbClr val="FF0000"/>
                </a:solidFill>
              </a:rPr>
              <a:t>/ </a:t>
            </a:r>
            <a:r>
              <a:rPr lang="cs-CZ" i="1" u="sng" dirty="0">
                <a:solidFill>
                  <a:srgbClr val="FF0000"/>
                </a:solidFill>
              </a:rPr>
              <a:t>niet zo </a:t>
            </a:r>
            <a:r>
              <a:rPr lang="cs-CZ" i="1" dirty="0">
                <a:solidFill>
                  <a:srgbClr val="FF0000"/>
                </a:solidFill>
              </a:rPr>
              <a:t>handig</a:t>
            </a:r>
            <a:r>
              <a:rPr lang="cs-CZ" i="1" u="sng" dirty="0">
                <a:solidFill>
                  <a:srgbClr val="FF0000"/>
                </a:solidFill>
              </a:rPr>
              <a:t> als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		</a:t>
            </a:r>
            <a:r>
              <a:rPr lang="cs-CZ" i="1" u="sng" dirty="0">
                <a:solidFill>
                  <a:srgbClr val="FF0000"/>
                </a:solidFill>
              </a:rPr>
              <a:t>even </a:t>
            </a:r>
            <a:r>
              <a:rPr lang="cs-CZ" i="1" dirty="0">
                <a:solidFill>
                  <a:srgbClr val="FF0000"/>
                </a:solidFill>
              </a:rPr>
              <a:t>groot</a:t>
            </a:r>
            <a:r>
              <a:rPr lang="cs-CZ" i="1" u="sng" dirty="0">
                <a:solidFill>
                  <a:srgbClr val="FF0000"/>
                </a:solidFill>
              </a:rPr>
              <a:t> als</a:t>
            </a:r>
          </a:p>
          <a:p>
            <a:pPr marL="0" indent="0">
              <a:buNone/>
            </a:pPr>
            <a:r>
              <a:rPr lang="cs-CZ" dirty="0"/>
              <a:t>				</a:t>
            </a:r>
          </a:p>
          <a:p>
            <a:r>
              <a:rPr lang="cs-CZ" dirty="0"/>
              <a:t>Vergrotende trap: </a:t>
            </a:r>
            <a:r>
              <a:rPr lang="cs-CZ" b="1" u="sng" dirty="0"/>
              <a:t>hoe</a:t>
            </a:r>
            <a:r>
              <a:rPr lang="cs-CZ" b="1" dirty="0"/>
              <a:t> + 2de graad - </a:t>
            </a:r>
            <a:r>
              <a:rPr lang="cs-CZ" b="1" u="sng" dirty="0"/>
              <a:t>hoe</a:t>
            </a:r>
            <a:r>
              <a:rPr lang="cs-CZ" b="1" dirty="0"/>
              <a:t> + 2 graad </a:t>
            </a:r>
            <a:r>
              <a:rPr lang="cs-CZ" dirty="0"/>
              <a:t>(</a:t>
            </a:r>
            <a:r>
              <a:rPr lang="en-GB" sz="2400" i="1" dirty="0" err="1"/>
              <a:t>čím</a:t>
            </a:r>
            <a:r>
              <a:rPr lang="en-GB" sz="2400" i="1" dirty="0"/>
              <a:t> - </a:t>
            </a:r>
            <a:r>
              <a:rPr lang="en-GB" sz="2400" i="1" dirty="0" err="1"/>
              <a:t>tím</a:t>
            </a:r>
            <a:r>
              <a:rPr lang="en-GB" sz="2400" i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  </a:t>
            </a:r>
            <a:r>
              <a:rPr lang="cs-CZ" i="1" dirty="0" err="1">
                <a:solidFill>
                  <a:srgbClr val="FF0000"/>
                </a:solidFill>
              </a:rPr>
              <a:t>hoe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sneller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hoe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beter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Zeer</a:t>
            </a:r>
            <a:r>
              <a:rPr lang="cs-CZ" dirty="0"/>
              <a:t> </a:t>
            </a:r>
            <a:r>
              <a:rPr lang="cs-CZ" dirty="0" err="1"/>
              <a:t>grote</a:t>
            </a:r>
            <a:r>
              <a:rPr lang="cs-CZ" dirty="0"/>
              <a:t> </a:t>
            </a:r>
            <a:r>
              <a:rPr lang="cs-CZ" dirty="0" err="1"/>
              <a:t>graad</a:t>
            </a:r>
            <a:r>
              <a:rPr lang="cs-CZ" dirty="0"/>
              <a:t>: </a:t>
            </a:r>
            <a:r>
              <a:rPr lang="cs-CZ" b="1" dirty="0" err="1"/>
              <a:t>aller</a:t>
            </a:r>
            <a:r>
              <a:rPr lang="cs-CZ" b="1" dirty="0"/>
              <a:t> + 3de </a:t>
            </a:r>
            <a:r>
              <a:rPr lang="cs-CZ" b="1" dirty="0" err="1"/>
              <a:t>graag</a:t>
            </a:r>
            <a:r>
              <a:rPr lang="cs-CZ" dirty="0"/>
              <a:t>: </a:t>
            </a:r>
            <a:r>
              <a:rPr lang="cs-CZ" i="1" dirty="0" err="1">
                <a:solidFill>
                  <a:srgbClr val="FF0000"/>
                </a:solidFill>
              </a:rPr>
              <a:t>allerbest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allerleukst</a:t>
            </a:r>
            <a:r>
              <a:rPr lang="cs-CZ" i="1" dirty="0">
                <a:solidFill>
                  <a:srgbClr val="FF0000"/>
                </a:solidFill>
              </a:rPr>
              <a:t>(e)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TRAPPEN VAN VERGELIJKING: GEBRUIK</a:t>
            </a:r>
          </a:p>
        </p:txBody>
      </p:sp>
    </p:spTree>
    <p:extLst>
      <p:ext uri="{BB962C8B-B14F-4D97-AF65-F5344CB8AC3E}">
        <p14:creationId xmlns:p14="http://schemas.microsoft.com/office/powerpoint/2010/main" val="155219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765"/>
          </a:xfrm>
        </p:spPr>
        <p:txBody>
          <a:bodyPr/>
          <a:lstStyle/>
          <a:p>
            <a:r>
              <a:rPr lang="cs-CZ" b="1" dirty="0">
                <a:latin typeface="+mn-lt"/>
              </a:rPr>
              <a:t>SUPERLATIEF: OVERTREFFENDE TRAP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617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ZELFSTANDIG/PREDICATIEF GEBRUIK: </a:t>
            </a:r>
            <a:r>
              <a:rPr lang="cs-CZ" sz="3200" b="1" i="1" dirty="0"/>
              <a:t>Het</a:t>
            </a:r>
            <a:r>
              <a:rPr lang="cs-CZ" sz="3200" b="1" dirty="0"/>
              <a:t> + adjectief + </a:t>
            </a:r>
            <a:r>
              <a:rPr lang="cs-CZ" sz="3200" b="1" i="1" dirty="0"/>
              <a:t>st(e)</a:t>
            </a:r>
            <a:endParaRPr lang="en-GB" sz="3200" b="1" i="1" dirty="0"/>
          </a:p>
          <a:p>
            <a:pPr marL="0" indent="0">
              <a:buNone/>
            </a:pPr>
            <a:endParaRPr lang="cs-CZ" sz="3200" b="1" i="1" dirty="0"/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Dat kind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jongst(e</a:t>
            </a:r>
            <a:r>
              <a:rPr lang="nl-NL" sz="3200" i="1" dirty="0">
                <a:solidFill>
                  <a:srgbClr val="FF0000"/>
                </a:solidFill>
              </a:rPr>
              <a:t>).</a:t>
            </a:r>
            <a:r>
              <a:rPr lang="cs-CZ" sz="3200" b="1" i="1" dirty="0">
                <a:solidFill>
                  <a:srgbClr val="FF0000"/>
                </a:solidFill>
              </a:rPr>
              <a:t> 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Die weg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best(e</a:t>
            </a:r>
            <a:r>
              <a:rPr lang="nl-NL" sz="3200" i="1" dirty="0">
                <a:solidFill>
                  <a:srgbClr val="FF0000"/>
                </a:solidFill>
              </a:rPr>
              <a:t>).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i="1" dirty="0">
                <a:solidFill>
                  <a:srgbClr val="FF0000"/>
                </a:solidFill>
              </a:rPr>
              <a:t>Hij is </a:t>
            </a:r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liefst(e</a:t>
            </a:r>
            <a:r>
              <a:rPr lang="nl-NL" sz="3200" i="1" dirty="0">
                <a:solidFill>
                  <a:srgbClr val="FF0000"/>
                </a:solidFill>
              </a:rPr>
              <a:t>) als hij slaapt. </a:t>
            </a:r>
            <a:endParaRPr lang="cs-CZ" sz="3200" i="1" dirty="0">
              <a:solidFill>
                <a:srgbClr val="FF0000"/>
              </a:solidFill>
            </a:endParaRPr>
          </a:p>
          <a:p>
            <a:pPr lvl="2"/>
            <a:r>
              <a:rPr lang="nl-NL" sz="3200" b="1" i="1" u="sng" dirty="0">
                <a:solidFill>
                  <a:srgbClr val="FF0000"/>
                </a:solidFill>
              </a:rPr>
              <a:t>Het</a:t>
            </a:r>
            <a:r>
              <a:rPr lang="nl-NL" sz="3200" b="1" i="1" dirty="0">
                <a:solidFill>
                  <a:srgbClr val="FF0000"/>
                </a:solidFill>
              </a:rPr>
              <a:t> </a:t>
            </a:r>
            <a:r>
              <a:rPr lang="cs-CZ" sz="3200" b="1" i="1" dirty="0" err="1">
                <a:solidFill>
                  <a:srgbClr val="FF0000"/>
                </a:solidFill>
              </a:rPr>
              <a:t>leuks</a:t>
            </a:r>
            <a:r>
              <a:rPr lang="nl-NL" sz="3200" b="1" i="1" dirty="0">
                <a:solidFill>
                  <a:srgbClr val="FF0000"/>
                </a:solidFill>
              </a:rPr>
              <a:t>t(e) </a:t>
            </a:r>
            <a:r>
              <a:rPr lang="nl-NL" sz="3200" i="1" dirty="0">
                <a:solidFill>
                  <a:srgbClr val="FF0000"/>
                </a:solidFill>
              </a:rPr>
              <a:t>van al was </a:t>
            </a:r>
            <a:r>
              <a:rPr lang="cs-CZ" sz="3200" i="1" dirty="0">
                <a:solidFill>
                  <a:srgbClr val="FF0000"/>
                </a:solidFill>
              </a:rPr>
              <a:t>„</a:t>
            </a:r>
            <a:r>
              <a:rPr lang="cs-CZ" sz="3200" i="1" dirty="0" err="1">
                <a:solidFill>
                  <a:srgbClr val="FF0000"/>
                </a:solidFill>
              </a:rPr>
              <a:t>erbij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zijn</a:t>
            </a:r>
            <a:r>
              <a:rPr lang="cs-CZ" sz="3200" i="1" dirty="0">
                <a:solidFill>
                  <a:srgbClr val="FF0000"/>
                </a:solidFill>
              </a:rPr>
              <a:t>“</a:t>
            </a:r>
            <a:r>
              <a:rPr lang="nl-NL" sz="3200" i="1" dirty="0">
                <a:solidFill>
                  <a:srgbClr val="FF0000"/>
                </a:solidFill>
              </a:rPr>
              <a:t>.</a:t>
            </a:r>
            <a:endParaRPr lang="cs-CZ" sz="32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sz="32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sz="3200" i="1" dirty="0">
              <a:solidFill>
                <a:srgbClr val="FF0000"/>
              </a:solidFill>
            </a:endParaRPr>
          </a:p>
          <a:p>
            <a:pPr lvl="2"/>
            <a:endParaRPr lang="cs-CZ" sz="32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cs-CZ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9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KENMERKEN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en</a:t>
            </a:r>
            <a:r>
              <a:rPr lang="cs-CZ" b="1" dirty="0">
                <a:latin typeface="+mn-lt"/>
              </a:rPr>
              <a:t> FLEXIE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5163883"/>
          </a:xfrm>
        </p:spPr>
        <p:txBody>
          <a:bodyPr>
            <a:normAutofit fontScale="92500" lnSpcReduction="20000"/>
          </a:bodyPr>
          <a:lstStyle/>
          <a:p>
            <a:r>
              <a:rPr lang="cs-CZ" sz="3000" u="sng" dirty="0"/>
              <a:t>DERIVATIONELE MORFOLOGIE: </a:t>
            </a:r>
            <a:r>
              <a:rPr lang="cs-CZ" sz="3000" dirty="0"/>
              <a:t> </a:t>
            </a:r>
          </a:p>
          <a:p>
            <a:endParaRPr lang="cs-CZ" sz="1700" dirty="0"/>
          </a:p>
          <a:p>
            <a:pPr marL="514350" indent="-514350">
              <a:buAutoNum type="arabicPeriod"/>
            </a:pPr>
            <a:r>
              <a:rPr lang="cs-CZ" sz="3000" dirty="0" err="1"/>
              <a:t>typische</a:t>
            </a:r>
            <a:r>
              <a:rPr lang="cs-CZ" sz="3000" dirty="0"/>
              <a:t> </a:t>
            </a:r>
            <a:r>
              <a:rPr lang="cs-CZ" sz="3000" dirty="0" err="1"/>
              <a:t>achtervoegsels</a:t>
            </a:r>
            <a:r>
              <a:rPr lang="cs-CZ" sz="3000" dirty="0"/>
              <a:t>                                               		                         → </a:t>
            </a:r>
            <a:r>
              <a:rPr lang="cs-CZ" sz="3000" b="1" i="1" dirty="0"/>
              <a:t>- </a:t>
            </a:r>
            <a:r>
              <a:rPr lang="cs-CZ" sz="3000" b="1" i="1" dirty="0" err="1"/>
              <a:t>baar</a:t>
            </a:r>
            <a:r>
              <a:rPr lang="cs-CZ" sz="3000" b="1" i="1" dirty="0"/>
              <a:t> </a:t>
            </a:r>
            <a:r>
              <a:rPr lang="cs-CZ" sz="3000" i="1" dirty="0">
                <a:solidFill>
                  <a:srgbClr val="FF0000"/>
                </a:solidFill>
              </a:rPr>
              <a:t>(</a:t>
            </a:r>
            <a:r>
              <a:rPr lang="cs-CZ" sz="3000" i="1" dirty="0" err="1">
                <a:solidFill>
                  <a:srgbClr val="FF0000"/>
                </a:solidFill>
              </a:rPr>
              <a:t>haalbaar</a:t>
            </a:r>
            <a:r>
              <a:rPr lang="cs-CZ" sz="3000" i="1" dirty="0">
                <a:solidFill>
                  <a:srgbClr val="FF0000"/>
                </a:solidFill>
              </a:rPr>
              <a:t>, </a:t>
            </a:r>
            <a:r>
              <a:rPr lang="cs-CZ" sz="3000" i="1" dirty="0" err="1">
                <a:solidFill>
                  <a:srgbClr val="FF0000"/>
                </a:solidFill>
              </a:rPr>
              <a:t>eetbaar</a:t>
            </a:r>
            <a:r>
              <a:rPr lang="cs-CZ" sz="3000" i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3000" b="1" i="1" dirty="0">
                <a:solidFill>
                  <a:srgbClr val="FF0000"/>
                </a:solidFill>
              </a:rPr>
              <a:t>	</a:t>
            </a:r>
            <a:r>
              <a:rPr lang="cs-CZ" sz="3000" b="1" i="1" dirty="0"/>
              <a:t>- </a:t>
            </a:r>
            <a:r>
              <a:rPr lang="cs-CZ" sz="3000" b="1" i="1" dirty="0" err="1"/>
              <a:t>lijk</a:t>
            </a:r>
            <a:r>
              <a:rPr lang="cs-CZ" sz="3000" b="1" i="1" dirty="0"/>
              <a:t> </a:t>
            </a:r>
            <a:r>
              <a:rPr lang="cs-CZ" sz="3000" i="1" dirty="0">
                <a:solidFill>
                  <a:srgbClr val="FF0000"/>
                </a:solidFill>
              </a:rPr>
              <a:t>(</a:t>
            </a:r>
            <a:r>
              <a:rPr lang="cs-CZ" sz="3000" i="1" dirty="0" err="1">
                <a:solidFill>
                  <a:srgbClr val="FF0000"/>
                </a:solidFill>
              </a:rPr>
              <a:t>heerlijk</a:t>
            </a:r>
            <a:r>
              <a:rPr lang="cs-CZ" sz="3000" i="1" dirty="0">
                <a:solidFill>
                  <a:srgbClr val="FF0000"/>
                </a:solidFill>
              </a:rPr>
              <a:t>, </a:t>
            </a:r>
            <a:r>
              <a:rPr lang="cs-CZ" sz="3000" i="1" dirty="0" err="1">
                <a:solidFill>
                  <a:srgbClr val="FF0000"/>
                </a:solidFill>
              </a:rPr>
              <a:t>wetenschappelijk</a:t>
            </a:r>
            <a:r>
              <a:rPr lang="cs-CZ" sz="3000" i="1" dirty="0">
                <a:solidFill>
                  <a:srgbClr val="FF0000"/>
                </a:solidFill>
              </a:rPr>
              <a:t>),                                     	</a:t>
            </a:r>
          </a:p>
          <a:p>
            <a:pPr marL="0" indent="0">
              <a:buNone/>
            </a:pPr>
            <a:r>
              <a:rPr lang="cs-CZ" sz="3000" b="1" i="1" dirty="0">
                <a:solidFill>
                  <a:srgbClr val="FF0000"/>
                </a:solidFill>
              </a:rPr>
              <a:t>	</a:t>
            </a:r>
            <a:r>
              <a:rPr lang="cs-CZ" sz="3000" b="1" i="1" dirty="0"/>
              <a:t>-</a:t>
            </a:r>
            <a:r>
              <a:rPr lang="cs-CZ" sz="3000" b="1" i="1" dirty="0" err="1"/>
              <a:t>zaam</a:t>
            </a:r>
            <a:r>
              <a:rPr lang="cs-CZ" sz="3000" b="1" i="1" dirty="0"/>
              <a:t> </a:t>
            </a:r>
            <a:r>
              <a:rPr lang="cs-CZ" sz="3000" i="1" dirty="0">
                <a:solidFill>
                  <a:srgbClr val="FF0000"/>
                </a:solidFill>
              </a:rPr>
              <a:t>(</a:t>
            </a:r>
            <a:r>
              <a:rPr lang="cs-CZ" sz="3000" i="1" dirty="0" err="1">
                <a:solidFill>
                  <a:srgbClr val="FF0000"/>
                </a:solidFill>
              </a:rPr>
              <a:t>spaarzaam</a:t>
            </a:r>
            <a:r>
              <a:rPr lang="cs-CZ" sz="3000" i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3000" b="1" i="1" dirty="0">
                <a:solidFill>
                  <a:srgbClr val="FF0000"/>
                </a:solidFill>
              </a:rPr>
              <a:t>	</a:t>
            </a:r>
            <a:r>
              <a:rPr lang="cs-CZ" sz="3000" b="1" i="1" dirty="0"/>
              <a:t>-</a:t>
            </a:r>
            <a:r>
              <a:rPr lang="cs-CZ" sz="3000" b="1" i="1" dirty="0" err="1"/>
              <a:t>ig</a:t>
            </a:r>
            <a:r>
              <a:rPr lang="cs-CZ" sz="3000" b="1" i="1" dirty="0"/>
              <a:t> </a:t>
            </a:r>
            <a:r>
              <a:rPr lang="cs-CZ" sz="3000" i="1" dirty="0">
                <a:solidFill>
                  <a:srgbClr val="FF0000"/>
                </a:solidFill>
              </a:rPr>
              <a:t>(</a:t>
            </a:r>
            <a:r>
              <a:rPr lang="cs-CZ" sz="3000" i="1" dirty="0" err="1">
                <a:solidFill>
                  <a:srgbClr val="FF0000"/>
                </a:solidFill>
              </a:rPr>
              <a:t>aardig</a:t>
            </a:r>
            <a:r>
              <a:rPr lang="cs-CZ" sz="3000" i="1" dirty="0">
                <a:solidFill>
                  <a:srgbClr val="FF0000"/>
                </a:solidFill>
              </a:rPr>
              <a:t>, </a:t>
            </a:r>
            <a:r>
              <a:rPr lang="cs-CZ" sz="3000" i="1" dirty="0" err="1">
                <a:solidFill>
                  <a:srgbClr val="FF0000"/>
                </a:solidFill>
              </a:rPr>
              <a:t>groenig</a:t>
            </a:r>
            <a:r>
              <a:rPr lang="cs-CZ" sz="3000" i="1" dirty="0">
                <a:solidFill>
                  <a:srgbClr val="FF0000"/>
                </a:solidFill>
              </a:rPr>
              <a:t>…)</a:t>
            </a:r>
            <a:endParaRPr lang="cs-CZ" sz="3000" dirty="0"/>
          </a:p>
          <a:p>
            <a:endParaRPr lang="cs-CZ" sz="3000" dirty="0"/>
          </a:p>
          <a:p>
            <a:pPr marL="0" indent="0">
              <a:buNone/>
            </a:pPr>
            <a:r>
              <a:rPr lang="cs-CZ" sz="3000" dirty="0"/>
              <a:t>2. </a:t>
            </a:r>
            <a:r>
              <a:rPr lang="cs-CZ" sz="3000" dirty="0" err="1"/>
              <a:t>zonder</a:t>
            </a:r>
            <a:r>
              <a:rPr lang="cs-CZ" sz="3000" dirty="0"/>
              <a:t> </a:t>
            </a:r>
            <a:r>
              <a:rPr lang="cs-CZ" sz="3000" dirty="0" err="1"/>
              <a:t>een</a:t>
            </a:r>
            <a:r>
              <a:rPr lang="cs-CZ" sz="3000" dirty="0"/>
              <a:t> </a:t>
            </a:r>
            <a:r>
              <a:rPr lang="cs-CZ" sz="3000" dirty="0" err="1"/>
              <a:t>distinctieve</a:t>
            </a:r>
            <a:r>
              <a:rPr lang="cs-CZ" sz="3000" dirty="0"/>
              <a:t> </a:t>
            </a:r>
            <a:r>
              <a:rPr lang="cs-CZ" sz="3000" dirty="0" err="1"/>
              <a:t>vorm</a:t>
            </a:r>
            <a:r>
              <a:rPr lang="cs-CZ" sz="3000" dirty="0"/>
              <a:t>: </a:t>
            </a:r>
            <a:r>
              <a:rPr lang="cs-CZ" sz="3000" b="1" i="1" dirty="0" err="1">
                <a:solidFill>
                  <a:srgbClr val="FF0000"/>
                </a:solidFill>
              </a:rPr>
              <a:t>leeg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blauw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donker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mooi</a:t>
            </a:r>
            <a:r>
              <a:rPr lang="cs-CZ" sz="3000" dirty="0"/>
              <a:t>…</a:t>
            </a:r>
          </a:p>
          <a:p>
            <a:pPr marL="0" indent="0">
              <a:buNone/>
            </a:pP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PAS OP: in </a:t>
            </a:r>
            <a:r>
              <a:rPr lang="cs-CZ" sz="3000" b="1" dirty="0" err="1"/>
              <a:t>het</a:t>
            </a:r>
            <a:r>
              <a:rPr lang="cs-CZ" sz="3000" b="1" dirty="0"/>
              <a:t> </a:t>
            </a:r>
            <a:r>
              <a:rPr lang="cs-CZ" sz="3000" b="1" dirty="0" err="1"/>
              <a:t>Nederlands</a:t>
            </a:r>
            <a:r>
              <a:rPr lang="cs-CZ" sz="3000" b="1" dirty="0"/>
              <a:t> – </a:t>
            </a:r>
            <a:r>
              <a:rPr lang="cs-CZ" sz="3000" b="1" dirty="0" err="1"/>
              <a:t>vaak</a:t>
            </a:r>
            <a:r>
              <a:rPr lang="cs-CZ" sz="3000" b="1" dirty="0"/>
              <a:t> </a:t>
            </a:r>
            <a:r>
              <a:rPr lang="cs-CZ" sz="3000" b="1" dirty="0" err="1"/>
              <a:t>geen</a:t>
            </a:r>
            <a:r>
              <a:rPr lang="cs-CZ" sz="3000" b="1" dirty="0"/>
              <a:t> </a:t>
            </a:r>
            <a:r>
              <a:rPr lang="cs-CZ" sz="3000" b="1" dirty="0" err="1"/>
              <a:t>vormverschil</a:t>
            </a:r>
            <a:r>
              <a:rPr lang="cs-CZ" sz="3000" b="1" dirty="0"/>
              <a:t> </a:t>
            </a:r>
            <a:r>
              <a:rPr lang="cs-CZ" sz="3000" b="1" dirty="0" err="1"/>
              <a:t>tussen</a:t>
            </a:r>
            <a:r>
              <a:rPr lang="cs-CZ" sz="3000" b="1" dirty="0"/>
              <a:t> </a:t>
            </a:r>
            <a:r>
              <a:rPr lang="cs-CZ" sz="3000" b="1" dirty="0" err="1"/>
              <a:t>adjectieven</a:t>
            </a:r>
            <a:r>
              <a:rPr lang="cs-CZ" sz="3000" b="1" dirty="0"/>
              <a:t> en </a:t>
            </a:r>
            <a:r>
              <a:rPr lang="cs-CZ" sz="3000" b="1" dirty="0" err="1"/>
              <a:t>bijwoorden</a:t>
            </a:r>
            <a:r>
              <a:rPr lang="cs-CZ" sz="3000" b="1" i="1" dirty="0">
                <a:solidFill>
                  <a:srgbClr val="FF0000"/>
                </a:solidFill>
              </a:rPr>
              <a:t>: </a:t>
            </a:r>
            <a:r>
              <a:rPr lang="cs-CZ" sz="3000" b="1" i="1" dirty="0" err="1">
                <a:solidFill>
                  <a:srgbClr val="FF0000"/>
                </a:solidFill>
              </a:rPr>
              <a:t>Hij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is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een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u="sng" dirty="0" err="1">
                <a:solidFill>
                  <a:srgbClr val="FF0000"/>
                </a:solidFill>
              </a:rPr>
              <a:t>snelle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loper</a:t>
            </a:r>
            <a:r>
              <a:rPr lang="cs-CZ" sz="3000" b="1" i="1" dirty="0">
                <a:solidFill>
                  <a:srgbClr val="FF0000"/>
                </a:solidFill>
              </a:rPr>
              <a:t>. X  </a:t>
            </a:r>
            <a:r>
              <a:rPr lang="cs-CZ" sz="3000" b="1" i="1" dirty="0" err="1">
                <a:solidFill>
                  <a:srgbClr val="FF0000"/>
                </a:solidFill>
              </a:rPr>
              <a:t>Hij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loopt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u="sng" dirty="0" err="1">
                <a:solidFill>
                  <a:srgbClr val="FF0000"/>
                </a:solidFill>
              </a:rPr>
              <a:t>snel</a:t>
            </a:r>
            <a:r>
              <a:rPr lang="cs-CZ" sz="3000" b="1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44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KENMERKEN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en</a:t>
            </a:r>
            <a:r>
              <a:rPr lang="cs-CZ" b="1" dirty="0">
                <a:latin typeface="+mn-lt"/>
              </a:rPr>
              <a:t> FLEXIE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9993"/>
          </a:xfrm>
        </p:spPr>
        <p:txBody>
          <a:bodyPr/>
          <a:lstStyle/>
          <a:p>
            <a:r>
              <a:rPr lang="cs-CZ" u="sng" dirty="0"/>
              <a:t>FLECTIONELE MORFOLOGIE: 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sz="1800" dirty="0"/>
          </a:p>
          <a:p>
            <a:pPr marL="514350" indent="-514350">
              <a:buAutoNum type="arabicPeriod"/>
            </a:pPr>
            <a:r>
              <a:rPr lang="cs-CZ" b="1" u="sng" dirty="0"/>
              <a:t>BUIGINGSVORM</a:t>
            </a:r>
            <a:r>
              <a:rPr lang="cs-CZ" dirty="0"/>
              <a:t>: </a:t>
            </a:r>
          </a:p>
          <a:p>
            <a:pPr marL="514350" indent="-514350">
              <a:buAutoNum type="alphaLcPeriod"/>
            </a:pPr>
            <a:r>
              <a:rPr lang="cs-CZ" dirty="0"/>
              <a:t>met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zonder</a:t>
            </a:r>
            <a:r>
              <a:rPr lang="cs-CZ" dirty="0"/>
              <a:t> </a:t>
            </a:r>
            <a:r>
              <a:rPr lang="cs-CZ" b="1" i="1" dirty="0"/>
              <a:t>–e:   </a:t>
            </a:r>
            <a:r>
              <a:rPr lang="cs-CZ" b="1" i="1" dirty="0" err="1">
                <a:solidFill>
                  <a:srgbClr val="FF0000"/>
                </a:solidFill>
              </a:rPr>
              <a:t>een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lief</a:t>
            </a:r>
            <a:r>
              <a:rPr lang="cs-CZ" b="1" i="1" u="sng" dirty="0">
                <a:solidFill>
                  <a:srgbClr val="FF0000"/>
                </a:solidFill>
              </a:rPr>
              <a:t>-Ø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meisje</a:t>
            </a:r>
            <a:r>
              <a:rPr lang="cs-CZ" b="1" i="1" dirty="0">
                <a:solidFill>
                  <a:srgbClr val="FF0000"/>
                </a:solidFill>
              </a:rPr>
              <a:t>  x  </a:t>
            </a:r>
            <a:r>
              <a:rPr lang="cs-CZ" b="1" i="1" dirty="0" err="1">
                <a:solidFill>
                  <a:srgbClr val="FF0000"/>
                </a:solidFill>
              </a:rPr>
              <a:t>lie</a:t>
            </a:r>
            <a:r>
              <a:rPr lang="cs-CZ" b="1" i="1" u="sng" dirty="0" err="1">
                <a:solidFill>
                  <a:srgbClr val="FF0000"/>
                </a:solidFill>
              </a:rPr>
              <a:t>ve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collega‘s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lphaLcPeriod" startAt="2"/>
            </a:pPr>
            <a:r>
              <a:rPr lang="cs-CZ" dirty="0" err="1"/>
              <a:t>suffix</a:t>
            </a:r>
            <a:r>
              <a:rPr lang="cs-CZ" dirty="0"/>
              <a:t> </a:t>
            </a:r>
            <a:r>
              <a:rPr lang="cs-CZ" b="1" i="1" dirty="0"/>
              <a:t>–s</a:t>
            </a:r>
            <a:r>
              <a:rPr lang="cs-CZ" dirty="0"/>
              <a:t>:  </a:t>
            </a:r>
            <a:r>
              <a:rPr lang="cs-CZ" b="1" i="1" dirty="0" err="1">
                <a:solidFill>
                  <a:srgbClr val="FF0000"/>
                </a:solidFill>
              </a:rPr>
              <a:t>iets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bijzonder</a:t>
            </a:r>
            <a:r>
              <a:rPr lang="cs-CZ" b="1" i="1" u="sng" dirty="0" err="1">
                <a:solidFill>
                  <a:srgbClr val="FF0000"/>
                </a:solidFill>
              </a:rPr>
              <a:t>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wat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aardig</a:t>
            </a:r>
            <a:r>
              <a:rPr lang="cs-CZ" b="1" i="1" u="sng" dirty="0" err="1">
                <a:solidFill>
                  <a:srgbClr val="FF0000"/>
                </a:solidFill>
              </a:rPr>
              <a:t>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minder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leuk</a:t>
            </a:r>
            <a:r>
              <a:rPr lang="cs-CZ" b="1" i="1" u="sng" dirty="0" err="1">
                <a:solidFill>
                  <a:srgbClr val="FF0000"/>
                </a:solidFill>
              </a:rPr>
              <a:t>s</a:t>
            </a:r>
            <a:endParaRPr lang="cs-CZ" b="1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u="sng" dirty="0"/>
              <a:t>TRAPPEN VAN VERGELIJKING:  </a:t>
            </a:r>
            <a:r>
              <a:rPr lang="cs-CZ" b="1" i="1" dirty="0" err="1">
                <a:solidFill>
                  <a:srgbClr val="FF0000"/>
                </a:solidFill>
              </a:rPr>
              <a:t>groot</a:t>
            </a:r>
            <a:r>
              <a:rPr lang="cs-CZ" b="1" i="1" dirty="0">
                <a:solidFill>
                  <a:srgbClr val="FF0000"/>
                </a:solidFill>
              </a:rPr>
              <a:t> – </a:t>
            </a:r>
            <a:r>
              <a:rPr lang="cs-CZ" b="1" i="1" dirty="0" err="1">
                <a:solidFill>
                  <a:srgbClr val="FF0000"/>
                </a:solidFill>
              </a:rPr>
              <a:t>groter</a:t>
            </a:r>
            <a:r>
              <a:rPr lang="cs-CZ" b="1" i="1" dirty="0">
                <a:solidFill>
                  <a:srgbClr val="FF0000"/>
                </a:solidFill>
              </a:rPr>
              <a:t> – </a:t>
            </a:r>
            <a:r>
              <a:rPr lang="cs-CZ" b="1" i="1" dirty="0" err="1">
                <a:solidFill>
                  <a:srgbClr val="FF0000"/>
                </a:solidFill>
              </a:rPr>
              <a:t>het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grootst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AutoNum type="arabicPeriod" startAt="2"/>
            </a:pPr>
            <a:endParaRPr lang="cs-CZ" dirty="0"/>
          </a:p>
          <a:p>
            <a:pPr marL="514350" indent="-514350">
              <a:buAutoNum type="arabicPeriod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80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202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SYNTACTISCHE INDELING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1499016"/>
            <a:ext cx="11831782" cy="53589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b="1" dirty="0"/>
              <a:t>PREDICATIEF GEBRUIK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	a. </a:t>
            </a:r>
            <a:r>
              <a:rPr lang="cs-CZ" dirty="0" err="1"/>
              <a:t>deel</a:t>
            </a:r>
            <a:r>
              <a:rPr lang="cs-CZ" dirty="0"/>
              <a:t> van </a:t>
            </a:r>
            <a:r>
              <a:rPr lang="cs-CZ" dirty="0" err="1"/>
              <a:t>gezegde</a:t>
            </a:r>
            <a:r>
              <a:rPr lang="cs-CZ" dirty="0"/>
              <a:t> 		→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hoog</a:t>
            </a:r>
            <a:r>
              <a:rPr lang="cs-CZ" i="1" dirty="0">
                <a:solidFill>
                  <a:srgbClr val="FF0000"/>
                </a:solidFill>
              </a:rPr>
              <a:t>. / De man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lief</a:t>
            </a:r>
            <a:r>
              <a:rPr lang="cs-CZ" dirty="0"/>
              <a:t>.                                                        	b. </a:t>
            </a:r>
            <a:r>
              <a:rPr lang="cs-CZ" dirty="0" err="1"/>
              <a:t>bepaling</a:t>
            </a:r>
            <a:r>
              <a:rPr lang="cs-CZ" dirty="0"/>
              <a:t> van </a:t>
            </a:r>
            <a:r>
              <a:rPr lang="cs-CZ" dirty="0" err="1"/>
              <a:t>gesteldheid</a:t>
            </a:r>
            <a:r>
              <a:rPr lang="cs-CZ" dirty="0"/>
              <a:t> 	→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vind</a:t>
            </a:r>
            <a:r>
              <a:rPr lang="cs-CZ" i="1" dirty="0">
                <a:solidFill>
                  <a:srgbClr val="FF0000"/>
                </a:solidFill>
              </a:rPr>
              <a:t> hem </a:t>
            </a:r>
            <a:r>
              <a:rPr lang="cs-CZ" i="1" u="sng" dirty="0" err="1">
                <a:solidFill>
                  <a:srgbClr val="FF0000"/>
                </a:solidFill>
              </a:rPr>
              <a:t>belachelijk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1100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ATTRIBUTIEF GEBRUIK</a:t>
            </a:r>
            <a:r>
              <a:rPr lang="cs-CZ" dirty="0"/>
              <a:t>: </a:t>
            </a:r>
            <a:r>
              <a:rPr lang="cs-CZ" dirty="0" err="1"/>
              <a:t>voorbepaling</a:t>
            </a:r>
            <a:r>
              <a:rPr lang="cs-CZ" dirty="0"/>
              <a:t>, </a:t>
            </a:r>
            <a:r>
              <a:rPr lang="cs-CZ" b="1" dirty="0" err="1"/>
              <a:t>flexiemogelijkheden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/>
              <a:t>→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hoog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huis</a:t>
            </a:r>
            <a:r>
              <a:rPr lang="cs-CZ" i="1" dirty="0">
                <a:solidFill>
                  <a:srgbClr val="FF0000"/>
                </a:solidFill>
              </a:rPr>
              <a:t> /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lieve</a:t>
            </a:r>
            <a:r>
              <a:rPr lang="cs-CZ" i="1" dirty="0">
                <a:solidFill>
                  <a:srgbClr val="FF0000"/>
                </a:solidFill>
              </a:rPr>
              <a:t> man/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houten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tafel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514350" indent="-514350">
              <a:buAutoNum type="arabicPeriod" startAt="3"/>
            </a:pPr>
            <a:r>
              <a:rPr lang="cs-CZ" b="1" dirty="0"/>
              <a:t>ZELFSTANDIG </a:t>
            </a:r>
            <a:r>
              <a:rPr lang="cs-CZ" dirty="0"/>
              <a:t>GEBRUIK (</a:t>
            </a:r>
            <a:r>
              <a:rPr lang="cs-CZ" dirty="0" err="1"/>
              <a:t>elipsis</a:t>
            </a:r>
            <a:r>
              <a:rPr lang="cs-CZ" dirty="0"/>
              <a:t>): </a:t>
            </a:r>
            <a:r>
              <a:rPr lang="cs-CZ" i="1" dirty="0" err="1">
                <a:solidFill>
                  <a:srgbClr val="FF0000"/>
                </a:solidFill>
              </a:rPr>
              <a:t>We</a:t>
            </a:r>
            <a:r>
              <a:rPr lang="cs-CZ" i="1" dirty="0">
                <a:solidFill>
                  <a:srgbClr val="FF0000"/>
                </a:solidFill>
              </a:rPr>
              <a:t> kopen </a:t>
            </a:r>
            <a:r>
              <a:rPr lang="cs-CZ" i="1" dirty="0" err="1">
                <a:solidFill>
                  <a:srgbClr val="FF0000"/>
                </a:solidFill>
              </a:rPr>
              <a:t>witte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druiven</a:t>
            </a:r>
            <a:r>
              <a:rPr lang="cs-CZ" i="1" dirty="0">
                <a:solidFill>
                  <a:srgbClr val="FF0000"/>
                </a:solidFill>
              </a:rPr>
              <a:t> en </a:t>
            </a:r>
            <a:r>
              <a:rPr lang="cs-CZ" i="1" u="sng" dirty="0" err="1">
                <a:solidFill>
                  <a:srgbClr val="FF0000"/>
                </a:solidFill>
              </a:rPr>
              <a:t>blauwe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			         	        </a:t>
            </a:r>
            <a:r>
              <a:rPr lang="cs-CZ" i="1" dirty="0" err="1">
                <a:solidFill>
                  <a:srgbClr val="FF0000"/>
                </a:solidFill>
              </a:rPr>
              <a:t>Deze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oplossing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de </a:t>
            </a:r>
            <a:r>
              <a:rPr lang="cs-CZ" i="1" u="sng" dirty="0" err="1">
                <a:solidFill>
                  <a:srgbClr val="FF0000"/>
                </a:solidFill>
              </a:rPr>
              <a:t>juiste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  <a:endParaRPr lang="cs-CZ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98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922" y="1484026"/>
            <a:ext cx="11932170" cy="537397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600" b="1" dirty="0"/>
              <a:t>Absolute</a:t>
            </a:r>
            <a:r>
              <a:rPr lang="cs-CZ" sz="3600" dirty="0"/>
              <a:t> adjectieven: </a:t>
            </a:r>
            <a:r>
              <a:rPr lang="cs-CZ" sz="3600" i="1" dirty="0">
                <a:solidFill>
                  <a:srgbClr val="FF0000"/>
                </a:solidFill>
              </a:rPr>
              <a:t>Engels, driehoekig, houten</a:t>
            </a:r>
            <a:endParaRPr lang="en-GB" sz="3600" i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3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→</a:t>
            </a:r>
            <a:r>
              <a:rPr lang="en-GB" dirty="0"/>
              <a:t> </a:t>
            </a:r>
            <a:r>
              <a:rPr lang="nl-NL" dirty="0"/>
              <a:t>de interpretatie is niet afhankelijk is van enig criterium buiten de bepaalde zelfstandigheid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sz="3600" b="1" dirty="0"/>
              <a:t>Relatieve</a:t>
            </a:r>
            <a:r>
              <a:rPr lang="cs-CZ" sz="3600" dirty="0"/>
              <a:t> adjectieven: </a:t>
            </a:r>
            <a:r>
              <a:rPr lang="cs-CZ" sz="3600" i="1" dirty="0">
                <a:solidFill>
                  <a:srgbClr val="FF0000"/>
                </a:solidFill>
              </a:rPr>
              <a:t>aardig, hoog, </a:t>
            </a:r>
            <a:r>
              <a:rPr lang="en-GB" sz="3600" i="1" dirty="0" err="1">
                <a:solidFill>
                  <a:srgbClr val="FF0000"/>
                </a:solidFill>
              </a:rPr>
              <a:t>dik</a:t>
            </a:r>
            <a:endParaRPr lang="cs-CZ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en-GB" dirty="0"/>
              <a:t> de </a:t>
            </a:r>
            <a:r>
              <a:rPr lang="cs-CZ" dirty="0"/>
              <a:t>interpretatie </a:t>
            </a:r>
            <a:r>
              <a:rPr lang="nl-NL" dirty="0"/>
              <a:t>afhankelijk van persoonlijke criteria / andere criteria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→ </a:t>
            </a:r>
            <a:r>
              <a:rPr lang="nl-NL" sz="3200" u="sng" dirty="0"/>
              <a:t>syntactisch </a:t>
            </a:r>
            <a:r>
              <a:rPr lang="cs-CZ" sz="3200" u="sng" dirty="0"/>
              <a:t>+ </a:t>
            </a:r>
            <a:r>
              <a:rPr lang="nl-NL" sz="3200" u="sng" dirty="0"/>
              <a:t>morfologisch </a:t>
            </a:r>
            <a:r>
              <a:rPr lang="cs-CZ" sz="3200" u="sng" dirty="0"/>
              <a:t>van belan</a:t>
            </a:r>
            <a:r>
              <a:rPr lang="cs-CZ" sz="3200" dirty="0"/>
              <a:t>g (gradatie, modificatie)</a:t>
            </a:r>
            <a:endParaRPr lang="cs-CZ" sz="3200" b="1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69625" y="365126"/>
            <a:ext cx="11002781" cy="774742"/>
          </a:xfrm>
        </p:spPr>
        <p:txBody>
          <a:bodyPr/>
          <a:lstStyle/>
          <a:p>
            <a:r>
              <a:rPr lang="cs-CZ" b="1" dirty="0">
                <a:latin typeface="+mn-lt"/>
              </a:rPr>
              <a:t>SEMANTISCHE INDELING VAN ADJECTIEVEN</a:t>
            </a:r>
          </a:p>
        </p:txBody>
      </p:sp>
    </p:spTree>
    <p:extLst>
      <p:ext uri="{BB962C8B-B14F-4D97-AF65-F5344CB8AC3E}">
        <p14:creationId xmlns:p14="http://schemas.microsoft.com/office/powerpoint/2010/main" val="198745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/>
          <a:lstStyle/>
          <a:p>
            <a:r>
              <a:rPr lang="cs-CZ" dirty="0" err="1">
                <a:latin typeface="+mn-lt"/>
              </a:rPr>
              <a:t>Semantische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indeling</a:t>
            </a:r>
            <a:r>
              <a:rPr lang="cs-CZ" dirty="0">
                <a:latin typeface="+mn-lt"/>
              </a:rPr>
              <a:t>: </a:t>
            </a:r>
            <a:r>
              <a:rPr lang="cs-CZ" b="1" dirty="0" err="1">
                <a:latin typeface="+mn-lt"/>
              </a:rPr>
              <a:t>betekeniscategorieën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862" y="1424066"/>
            <a:ext cx="11872210" cy="53065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1. </a:t>
            </a:r>
            <a:r>
              <a:rPr lang="nl-NL" b="1" dirty="0"/>
              <a:t>Eigenschaps</a:t>
            </a:r>
            <a:r>
              <a:rPr lang="cs-CZ" b="1" dirty="0" err="1"/>
              <a:t>adjectieven</a:t>
            </a:r>
            <a:r>
              <a:rPr lang="cs-CZ" dirty="0"/>
              <a:t> (</a:t>
            </a:r>
            <a:r>
              <a:rPr lang="nl-NL" i="1" dirty="0">
                <a:solidFill>
                  <a:srgbClr val="FF0000"/>
                </a:solidFill>
              </a:rPr>
              <a:t>een tengere jongen, het vierkante doosje</a:t>
            </a:r>
            <a:r>
              <a:rPr lang="cs-CZ" i="1" dirty="0">
                <a:solidFill>
                  <a:srgbClr val="FF0000"/>
                </a:solidFill>
              </a:rPr>
              <a:t>,                     				    </a:t>
            </a:r>
            <a:r>
              <a:rPr lang="nl-NL" i="1" dirty="0">
                <a:solidFill>
                  <a:srgbClr val="FF0000"/>
                </a:solidFill>
              </a:rPr>
              <a:t>een lastige kwestie</a:t>
            </a:r>
            <a:r>
              <a:rPr lang="cs-CZ" i="1" dirty="0"/>
              <a:t>)</a:t>
            </a:r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r>
              <a:rPr lang="cs-CZ" b="1" dirty="0"/>
              <a:t>2. To</a:t>
            </a:r>
            <a:r>
              <a:rPr lang="nl-NL" b="1" dirty="0"/>
              <a:t>estands</a:t>
            </a:r>
            <a:r>
              <a:rPr lang="cs-CZ" b="1" dirty="0" err="1"/>
              <a:t>adjectieven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nl-NL" i="1" dirty="0">
                <a:solidFill>
                  <a:srgbClr val="FF0000"/>
                </a:solidFill>
              </a:rPr>
              <a:t>een dronken kerel, het zieke kind en het natte wegdek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r>
              <a:rPr lang="cs-CZ" b="1" dirty="0"/>
              <a:t>3. </a:t>
            </a:r>
            <a:r>
              <a:rPr lang="cs-CZ" b="1" dirty="0" err="1"/>
              <a:t>Oorsprong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afleidingen</a:t>
            </a:r>
            <a:r>
              <a:rPr lang="cs-CZ" dirty="0"/>
              <a:t> van </a:t>
            </a:r>
            <a:r>
              <a:rPr lang="cs-CZ" dirty="0" err="1"/>
              <a:t>geografische</a:t>
            </a:r>
            <a:r>
              <a:rPr lang="cs-CZ" dirty="0"/>
              <a:t>/ </a:t>
            </a:r>
            <a:r>
              <a:rPr lang="cs-CZ" dirty="0" err="1"/>
              <a:t>persoonsnamen</a:t>
            </a:r>
            <a:r>
              <a:rPr lang="cs-CZ" dirty="0"/>
              <a:t>): </a:t>
            </a:r>
          </a:p>
          <a:p>
            <a:pPr marL="0" indent="0">
              <a:buNone/>
            </a:pP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Vietnamese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volk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Weense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operette</a:t>
            </a:r>
            <a:r>
              <a:rPr lang="cs-CZ" i="1" dirty="0">
                <a:solidFill>
                  <a:srgbClr val="FF0000"/>
                </a:solidFill>
              </a:rPr>
              <a:t>, de </a:t>
            </a:r>
            <a:r>
              <a:rPr lang="cs-CZ" i="1" dirty="0" err="1">
                <a:solidFill>
                  <a:srgbClr val="FF0000"/>
                </a:solidFill>
              </a:rPr>
              <a:t>marxistische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leer</a:t>
            </a:r>
            <a:r>
              <a:rPr lang="cs-CZ" i="1" dirty="0">
                <a:solidFill>
                  <a:srgbClr val="FF0000"/>
                </a:solidFill>
              </a:rPr>
              <a:t>,                                                   de </a:t>
            </a:r>
            <a:r>
              <a:rPr lang="cs-CZ" i="1" dirty="0" err="1">
                <a:solidFill>
                  <a:srgbClr val="FF0000"/>
                </a:solidFill>
              </a:rPr>
              <a:t>Gregoriaanse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stijl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700" i="1" dirty="0"/>
          </a:p>
          <a:p>
            <a:pPr marL="0" indent="0">
              <a:buNone/>
            </a:pPr>
            <a:r>
              <a:rPr lang="cs-CZ" b="1" dirty="0"/>
              <a:t>4. </a:t>
            </a:r>
            <a:r>
              <a:rPr lang="cs-CZ" b="1" dirty="0" err="1"/>
              <a:t>Stofadjectieven</a:t>
            </a:r>
            <a:r>
              <a:rPr lang="cs-CZ" b="1" dirty="0"/>
              <a:t>: </a:t>
            </a:r>
            <a:r>
              <a:rPr lang="nl-NL" i="1" dirty="0">
                <a:solidFill>
                  <a:srgbClr val="FF0000"/>
                </a:solidFill>
              </a:rPr>
              <a:t>die betonnen muur, een tinnen potje, de glazen </a:t>
            </a:r>
            <a:r>
              <a:rPr lang="cs-CZ" i="1" dirty="0" err="1">
                <a:solidFill>
                  <a:srgbClr val="FF0000"/>
                </a:solidFill>
              </a:rPr>
              <a:t>kerstballen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b="1" dirty="0"/>
              <a:t>5. </a:t>
            </a:r>
            <a:r>
              <a:rPr lang="cs-CZ" b="1" dirty="0" err="1"/>
              <a:t>Tijdsaanduidingen</a:t>
            </a:r>
            <a:r>
              <a:rPr lang="cs-CZ" b="1" dirty="0"/>
              <a:t>: </a:t>
            </a:r>
            <a:r>
              <a:rPr lang="nl-NL" i="1" dirty="0">
                <a:solidFill>
                  <a:srgbClr val="FF0000"/>
                </a:solidFill>
              </a:rPr>
              <a:t>het voorbije weekend, de huidige </a:t>
            </a:r>
            <a:r>
              <a:rPr lang="cs-CZ" i="1" dirty="0" err="1">
                <a:solidFill>
                  <a:srgbClr val="FF0000"/>
                </a:solidFill>
              </a:rPr>
              <a:t>problemen</a:t>
            </a:r>
            <a:r>
              <a:rPr lang="nl-NL" i="1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					      </a:t>
            </a:r>
            <a:r>
              <a:rPr lang="nl-NL" i="1" dirty="0">
                <a:solidFill>
                  <a:srgbClr val="FF0000"/>
                </a:solidFill>
              </a:rPr>
              <a:t>een vierjarig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plan</a:t>
            </a:r>
            <a:r>
              <a:rPr lang="nl-NL" i="1" dirty="0">
                <a:solidFill>
                  <a:srgbClr val="FF0000"/>
                </a:solidFill>
              </a:rPr>
              <a:t>, het recente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verleden</a:t>
            </a:r>
            <a:endParaRPr lang="cs-CZ" sz="3200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1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		BUIGINGSVORM MET -E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37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REGELS VOOR BUIGING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980" y="1504334"/>
            <a:ext cx="11680722" cy="5058697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Verbogen</a:t>
            </a:r>
            <a:r>
              <a:rPr lang="cs-CZ" dirty="0"/>
              <a:t> </a:t>
            </a:r>
            <a:r>
              <a:rPr lang="cs-CZ" dirty="0" err="1"/>
              <a:t>vorm</a:t>
            </a:r>
            <a:r>
              <a:rPr lang="cs-CZ" dirty="0"/>
              <a:t> in </a:t>
            </a:r>
            <a:r>
              <a:rPr lang="cs-CZ" dirty="0" err="1"/>
              <a:t>attributief</a:t>
            </a:r>
            <a:r>
              <a:rPr lang="cs-CZ" dirty="0"/>
              <a:t> </a:t>
            </a:r>
            <a:r>
              <a:rPr lang="cs-CZ" dirty="0" err="1"/>
              <a:t>gebruik</a:t>
            </a:r>
            <a:r>
              <a:rPr lang="cs-CZ" dirty="0"/>
              <a:t> - </a:t>
            </a:r>
            <a:r>
              <a:rPr lang="cs-CZ" dirty="0" err="1"/>
              <a:t>behalve</a:t>
            </a:r>
            <a:r>
              <a:rPr lang="cs-CZ" dirty="0"/>
              <a:t> </a:t>
            </a:r>
            <a:r>
              <a:rPr lang="cs-CZ" dirty="0" err="1"/>
              <a:t>onbepaald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. neutrum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u="sng" dirty="0" err="1"/>
              <a:t>onverbogen</a:t>
            </a:r>
            <a:r>
              <a:rPr lang="cs-CZ" dirty="0"/>
              <a:t> na: </a:t>
            </a:r>
            <a:r>
              <a:rPr lang="cs-CZ" b="1" i="1" dirty="0" err="1"/>
              <a:t>geen</a:t>
            </a:r>
            <a:r>
              <a:rPr lang="cs-CZ" b="1" i="1" dirty="0"/>
              <a:t>, </a:t>
            </a:r>
            <a:r>
              <a:rPr lang="cs-CZ" b="1" i="1" dirty="0" err="1"/>
              <a:t>elk</a:t>
            </a:r>
            <a:r>
              <a:rPr lang="cs-CZ" b="1" i="1" dirty="0"/>
              <a:t>, </a:t>
            </a:r>
            <a:r>
              <a:rPr lang="cs-CZ" b="1" i="1" dirty="0" err="1"/>
              <a:t>welk</a:t>
            </a:r>
            <a:r>
              <a:rPr lang="cs-CZ" b="1" i="1" dirty="0"/>
              <a:t>, </a:t>
            </a:r>
            <a:r>
              <a:rPr lang="cs-CZ" b="1" i="1" dirty="0" err="1"/>
              <a:t>weinig</a:t>
            </a:r>
            <a:r>
              <a:rPr lang="cs-CZ" b="1" i="1" dirty="0"/>
              <a:t>, </a:t>
            </a:r>
            <a:r>
              <a:rPr lang="cs-CZ" b="1" i="1" dirty="0" err="1"/>
              <a:t>veel</a:t>
            </a:r>
            <a:r>
              <a:rPr lang="cs-CZ" b="1" i="1" dirty="0"/>
              <a:t>, </a:t>
            </a:r>
            <a:r>
              <a:rPr lang="cs-CZ" b="1" i="1" dirty="0" err="1"/>
              <a:t>genoeg</a:t>
            </a:r>
            <a:r>
              <a:rPr lang="cs-CZ" b="1" i="1" dirty="0"/>
              <a:t>…: </a:t>
            </a:r>
            <a:r>
              <a:rPr lang="cs-CZ" i="1" dirty="0" err="1">
                <a:solidFill>
                  <a:srgbClr val="FF0000"/>
                </a:solidFill>
              </a:rPr>
              <a:t>elk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klein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kind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zulk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mooi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weer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	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6644" t="44785" r="33886" b="38730"/>
          <a:stretch/>
        </p:blipFill>
        <p:spPr>
          <a:xfrm>
            <a:off x="368709" y="2212258"/>
            <a:ext cx="11164529" cy="270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4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775"/>
            <a:ext cx="10515600" cy="734517"/>
          </a:xfrm>
        </p:spPr>
        <p:txBody>
          <a:bodyPr/>
          <a:lstStyle/>
          <a:p>
            <a:r>
              <a:rPr lang="cs-CZ" b="1" dirty="0">
                <a:latin typeface="+mn-lt"/>
              </a:rPr>
              <a:t>SPELLING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60" y="1079292"/>
            <a:ext cx="12066740" cy="5778708"/>
          </a:xfrm>
        </p:spPr>
        <p:txBody>
          <a:bodyPr>
            <a:normAutofit/>
          </a:bodyPr>
          <a:lstStyle/>
          <a:p>
            <a:r>
              <a:rPr lang="en-GB" sz="3200" dirty="0"/>
              <a:t>open x </a:t>
            </a:r>
            <a:r>
              <a:rPr lang="en-GB" sz="3200" dirty="0" err="1"/>
              <a:t>gesloten</a:t>
            </a:r>
            <a:r>
              <a:rPr lang="en-GB" sz="3200" dirty="0"/>
              <a:t> </a:t>
            </a:r>
            <a:r>
              <a:rPr lang="en-GB" sz="3200" dirty="0" err="1"/>
              <a:t>lettergreep</a:t>
            </a:r>
            <a:r>
              <a:rPr lang="en-GB" sz="3200" dirty="0"/>
              <a:t> (</a:t>
            </a:r>
            <a:r>
              <a:rPr lang="en-GB" sz="3200" i="1" dirty="0" err="1"/>
              <a:t>hoog</a:t>
            </a:r>
            <a:r>
              <a:rPr lang="en-GB" sz="3200" i="1" dirty="0"/>
              <a:t> – </a:t>
            </a:r>
            <a:r>
              <a:rPr lang="en-GB" sz="3200" i="1" dirty="0" err="1"/>
              <a:t>hoge</a:t>
            </a:r>
            <a:r>
              <a:rPr lang="en-GB" sz="3200" i="1" dirty="0"/>
              <a:t>   </a:t>
            </a:r>
            <a:r>
              <a:rPr lang="en-GB" sz="3200" dirty="0"/>
              <a:t>x </a:t>
            </a:r>
            <a:r>
              <a:rPr lang="en-GB" sz="3200" i="1" dirty="0" err="1"/>
              <a:t>dik</a:t>
            </a:r>
            <a:r>
              <a:rPr lang="en-GB" sz="3200" i="1" dirty="0"/>
              <a:t> – </a:t>
            </a:r>
            <a:r>
              <a:rPr lang="en-GB" sz="3200" i="1" dirty="0" err="1"/>
              <a:t>dikke</a:t>
            </a:r>
            <a:r>
              <a:rPr lang="en-GB" sz="3200" dirty="0"/>
              <a:t>)</a:t>
            </a:r>
          </a:p>
          <a:p>
            <a:endParaRPr lang="en-GB" sz="3200" dirty="0"/>
          </a:p>
          <a:p>
            <a:r>
              <a:rPr lang="en-GB" sz="3200" dirty="0" err="1"/>
              <a:t>medeklinkerverandering</a:t>
            </a:r>
            <a:r>
              <a:rPr lang="cs-CZ" sz="3200" dirty="0"/>
              <a:t>: </a:t>
            </a:r>
            <a:r>
              <a:rPr lang="cs-CZ" sz="3200" b="1" i="1" u="sng" dirty="0"/>
              <a:t>S →  Z</a:t>
            </a:r>
            <a:r>
              <a:rPr lang="cs-CZ" sz="3200" b="1" i="1" dirty="0"/>
              <a:t>, </a:t>
            </a:r>
            <a:r>
              <a:rPr lang="cs-CZ" sz="3200" b="1" i="1" u="sng" dirty="0"/>
              <a:t>F  →  V</a:t>
            </a:r>
          </a:p>
          <a:p>
            <a:pPr marL="0" indent="0">
              <a:buNone/>
            </a:pPr>
            <a:r>
              <a:rPr lang="cs-CZ" sz="3200" b="1" i="1" dirty="0"/>
              <a:t>	</a:t>
            </a:r>
            <a:r>
              <a:rPr lang="cs-CZ" sz="3200" b="1" i="1" dirty="0" err="1">
                <a:solidFill>
                  <a:srgbClr val="FF0000"/>
                </a:solidFill>
              </a:rPr>
              <a:t>dwaas</a:t>
            </a:r>
            <a:r>
              <a:rPr lang="cs-CZ" sz="3200" b="1" i="1" dirty="0">
                <a:solidFill>
                  <a:srgbClr val="FF0000"/>
                </a:solidFill>
              </a:rPr>
              <a:t> – </a:t>
            </a:r>
            <a:r>
              <a:rPr lang="cs-CZ" sz="3200" b="1" i="1" dirty="0" err="1">
                <a:solidFill>
                  <a:srgbClr val="FF0000"/>
                </a:solidFill>
              </a:rPr>
              <a:t>dwaze</a:t>
            </a:r>
            <a:r>
              <a:rPr lang="cs-CZ" sz="3200" b="1" i="1" dirty="0">
                <a:solidFill>
                  <a:srgbClr val="FF0000"/>
                </a:solidFill>
              </a:rPr>
              <a:t> </a:t>
            </a:r>
            <a:r>
              <a:rPr lang="cs-CZ" sz="3200" b="1" i="1" dirty="0" err="1">
                <a:solidFill>
                  <a:srgbClr val="FF0000"/>
                </a:solidFill>
              </a:rPr>
              <a:t>mensen</a:t>
            </a:r>
            <a:r>
              <a:rPr lang="cs-CZ" sz="3200" b="1" i="1" dirty="0">
                <a:solidFill>
                  <a:srgbClr val="FF0000"/>
                </a:solidFill>
              </a:rPr>
              <a:t>, </a:t>
            </a:r>
            <a:r>
              <a:rPr lang="cs-CZ" sz="3200" b="1" i="1" dirty="0" err="1">
                <a:solidFill>
                  <a:srgbClr val="FF0000"/>
                </a:solidFill>
              </a:rPr>
              <a:t>grijs</a:t>
            </a:r>
            <a:r>
              <a:rPr lang="cs-CZ" sz="3200" b="1" i="1" dirty="0">
                <a:solidFill>
                  <a:srgbClr val="FF0000"/>
                </a:solidFill>
              </a:rPr>
              <a:t> – </a:t>
            </a:r>
            <a:r>
              <a:rPr lang="cs-CZ" sz="3200" b="1" i="1" dirty="0" err="1">
                <a:solidFill>
                  <a:srgbClr val="FF0000"/>
                </a:solidFill>
              </a:rPr>
              <a:t>grijze</a:t>
            </a:r>
            <a:r>
              <a:rPr lang="cs-CZ" sz="3200" b="1" i="1" dirty="0">
                <a:solidFill>
                  <a:srgbClr val="FF0000"/>
                </a:solidFill>
              </a:rPr>
              <a:t> </a:t>
            </a:r>
            <a:r>
              <a:rPr lang="cs-CZ" sz="3200" b="1" i="1" dirty="0" err="1">
                <a:solidFill>
                  <a:srgbClr val="FF0000"/>
                </a:solidFill>
              </a:rPr>
              <a:t>kleur</a:t>
            </a:r>
            <a:endParaRPr lang="cs-CZ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000" b="1" i="1" dirty="0">
                <a:solidFill>
                  <a:srgbClr val="FF0000"/>
                </a:solidFill>
              </a:rPr>
              <a:t>	</a:t>
            </a:r>
            <a:endParaRPr lang="en-GB" sz="10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b="1" i="1" dirty="0">
                <a:solidFill>
                  <a:srgbClr val="FF0000"/>
                </a:solidFill>
              </a:rPr>
              <a:t>	</a:t>
            </a:r>
            <a:r>
              <a:rPr lang="cs-CZ" sz="3200" b="1" i="1" dirty="0">
                <a:solidFill>
                  <a:srgbClr val="FF0000"/>
                </a:solidFill>
              </a:rPr>
              <a:t>lief – lieve mensen, scheef - scheve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endParaRPr lang="en-GB" sz="3200" dirty="0"/>
          </a:p>
          <a:p>
            <a:r>
              <a:rPr lang="en-GB" sz="3200" dirty="0" err="1"/>
              <a:t>Koncové</a:t>
            </a:r>
            <a:r>
              <a:rPr lang="en-GB" sz="3200" dirty="0"/>
              <a:t> </a:t>
            </a:r>
            <a:r>
              <a:rPr lang="en-GB" sz="3200" i="1" dirty="0"/>
              <a:t>–s</a:t>
            </a:r>
            <a:r>
              <a:rPr lang="en-GB" sz="3200" dirty="0"/>
              <a:t> a </a:t>
            </a:r>
            <a:r>
              <a:rPr lang="en-GB" sz="3200" i="1" dirty="0"/>
              <a:t>– f </a:t>
            </a:r>
            <a:r>
              <a:rPr lang="en-GB" sz="3200" dirty="0" err="1"/>
              <a:t>zůstavají</a:t>
            </a:r>
            <a:r>
              <a:rPr lang="en-GB" sz="3200" dirty="0"/>
              <a:t>, </a:t>
            </a:r>
            <a:r>
              <a:rPr lang="en-GB" sz="3200" dirty="0" err="1"/>
              <a:t>pokud</a:t>
            </a:r>
            <a:r>
              <a:rPr lang="en-GB" sz="3200" dirty="0"/>
              <a:t> </a:t>
            </a:r>
            <a:r>
              <a:rPr lang="en-GB" sz="3200" dirty="0" err="1"/>
              <a:t>zdvojujeme</a:t>
            </a:r>
            <a:r>
              <a:rPr lang="en-GB" sz="3200" dirty="0"/>
              <a:t>:</a:t>
            </a:r>
            <a:r>
              <a:rPr lang="cs-CZ" sz="3200" dirty="0"/>
              <a:t> </a:t>
            </a:r>
            <a:r>
              <a:rPr lang="en-GB" sz="3200" dirty="0"/>
              <a:t> </a:t>
            </a:r>
            <a:r>
              <a:rPr lang="cs-CZ" sz="3200" b="1" i="1" dirty="0">
                <a:solidFill>
                  <a:srgbClr val="FF0000"/>
                </a:solidFill>
              </a:rPr>
              <a:t>laf  – laffe, suf – suffe;  </a:t>
            </a:r>
            <a:endParaRPr lang="en-GB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b="1" i="1" dirty="0">
                <a:solidFill>
                  <a:srgbClr val="FF0000"/>
                </a:solidFill>
              </a:rPr>
              <a:t>								      </a:t>
            </a:r>
            <a:r>
              <a:rPr lang="cs-CZ" sz="3200" b="1" i="1" dirty="0">
                <a:solidFill>
                  <a:srgbClr val="FF0000"/>
                </a:solidFill>
              </a:rPr>
              <a:t>los – losse, fris - frisse </a:t>
            </a:r>
          </a:p>
          <a:p>
            <a:pPr marL="0" indent="0">
              <a:buNone/>
            </a:pPr>
            <a:endParaRPr lang="cs-CZ" b="1" i="1" u="sng" dirty="0"/>
          </a:p>
          <a:p>
            <a:pPr marL="0" indent="0">
              <a:buNone/>
            </a:pPr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427980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15066</TotalTime>
  <Words>3547</Words>
  <Application>Microsoft Office PowerPoint</Application>
  <PresentationFormat>Širokoúhlá obrazovka</PresentationFormat>
  <Paragraphs>371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MORFOLOGIE I. BIJVOEGLIJK NAAMWOORD/ ADJECTIEF </vt:lpstr>
      <vt:lpstr>KENMERKEN en FLEXIE</vt:lpstr>
      <vt:lpstr>KENMERKEN en FLEXIE</vt:lpstr>
      <vt:lpstr>SYNTACTISCHE INDELING</vt:lpstr>
      <vt:lpstr>SEMANTISCHE INDELING VAN ADJECTIEVEN</vt:lpstr>
      <vt:lpstr>Semantische indeling: betekeniscategorieën</vt:lpstr>
      <vt:lpstr>  BUIGINGSVORM MET -E</vt:lpstr>
      <vt:lpstr>REGELS VOOR BUIGING</vt:lpstr>
      <vt:lpstr>SPELLING</vt:lpstr>
      <vt:lpstr>Geen verbogen vorm</vt:lpstr>
      <vt:lpstr>Andere types buigingsvormen</vt:lpstr>
      <vt:lpstr>Andere types buigingsvormen</vt:lpstr>
      <vt:lpstr>TRAPPEN VAN VERGELIJKING</vt:lpstr>
      <vt:lpstr>TRAPPEN VAN VERGELIJKING</vt:lpstr>
      <vt:lpstr>geen trappen van vergelijking</vt:lpstr>
      <vt:lpstr>TRAPPEN VAN VERGELIJKING: GEBRUIK</vt:lpstr>
      <vt:lpstr>SUPERLATIEF: OVERTREFFENDE TRAP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Rezková, Iva</cp:lastModifiedBy>
  <cp:revision>113</cp:revision>
  <dcterms:created xsi:type="dcterms:W3CDTF">2016-02-23T18:26:52Z</dcterms:created>
  <dcterms:modified xsi:type="dcterms:W3CDTF">2023-11-30T07:11:31Z</dcterms:modified>
</cp:coreProperties>
</file>