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7" r:id="rId5"/>
    <p:sldId id="259" r:id="rId6"/>
    <p:sldId id="262" r:id="rId7"/>
    <p:sldId id="263" r:id="rId8"/>
    <p:sldId id="260" r:id="rId9"/>
    <p:sldId id="264" r:id="rId10"/>
    <p:sldId id="265" r:id="rId11"/>
    <p:sldId id="266" r:id="rId12"/>
    <p:sldId id="267" r:id="rId13"/>
    <p:sldId id="279" r:id="rId14"/>
    <p:sldId id="280" r:id="rId15"/>
    <p:sldId id="270" r:id="rId16"/>
    <p:sldId id="275" r:id="rId17"/>
    <p:sldId id="276" r:id="rId18"/>
    <p:sldId id="281" r:id="rId19"/>
    <p:sldId id="271" r:id="rId20"/>
    <p:sldId id="272" r:id="rId21"/>
    <p:sldId id="273" r:id="rId22"/>
    <p:sldId id="274" r:id="rId23"/>
    <p:sldId id="282" r:id="rId24"/>
    <p:sldId id="284" r:id="rId25"/>
    <p:sldId id="283"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43CDB0-4142-4222-B959-AF8F2471AA0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E9CA586-AB82-4ED8-A2F6-04343D33FB41}">
      <dgm:prSet/>
      <dgm:spPr/>
      <dgm:t>
        <a:bodyPr/>
        <a:lstStyle/>
        <a:p>
          <a:r>
            <a:rPr lang="cs-CZ"/>
            <a:t>Volný, nestrukturovaný </a:t>
          </a:r>
          <a:endParaRPr lang="en-US"/>
        </a:p>
      </dgm:t>
    </dgm:pt>
    <dgm:pt modelId="{AAFE096E-9D68-47C2-A492-7FE5DD85C2A3}" type="parTrans" cxnId="{5911BDCD-1BF0-4587-9F54-C201CA03B8AD}">
      <dgm:prSet/>
      <dgm:spPr/>
      <dgm:t>
        <a:bodyPr/>
        <a:lstStyle/>
        <a:p>
          <a:endParaRPr lang="en-US"/>
        </a:p>
      </dgm:t>
    </dgm:pt>
    <dgm:pt modelId="{4479AC92-CA9C-45DF-AF70-435173F7DF96}" type="sibTrans" cxnId="{5911BDCD-1BF0-4587-9F54-C201CA03B8AD}">
      <dgm:prSet/>
      <dgm:spPr/>
      <dgm:t>
        <a:bodyPr/>
        <a:lstStyle/>
        <a:p>
          <a:endParaRPr lang="en-US"/>
        </a:p>
      </dgm:t>
    </dgm:pt>
    <dgm:pt modelId="{4B14E11A-34EA-4A21-8969-C41B26EEDB87}">
      <dgm:prSet/>
      <dgm:spPr/>
      <dgm:t>
        <a:bodyPr/>
        <a:lstStyle/>
        <a:p>
          <a:r>
            <a:rPr lang="cs-CZ" dirty="0"/>
            <a:t>Dialog, kdy si osoby vyměňují volně své názory, známe z každodenní mezilidské komunikace, někdy také nazývaný narativní rozhovor. Může být založen jen na jediné předem připravené otázce, dále se badatel dotazuje na základě informací poskytnutých zkoumaným účastníkem. Lze využít ve výzkumu – např. při hlubším poznávání respondenta nebo při zjišťování informací, které by se těžko zjišťovaly jinými přístupy</a:t>
          </a:r>
          <a:endParaRPr lang="en-US" dirty="0"/>
        </a:p>
      </dgm:t>
    </dgm:pt>
    <dgm:pt modelId="{35DEE009-2E43-4B22-8FE9-F80DB1E74439}" type="parTrans" cxnId="{4BEC37F5-DC5D-4628-BC95-04D10CCA3379}">
      <dgm:prSet/>
      <dgm:spPr/>
      <dgm:t>
        <a:bodyPr/>
        <a:lstStyle/>
        <a:p>
          <a:endParaRPr lang="en-US"/>
        </a:p>
      </dgm:t>
    </dgm:pt>
    <dgm:pt modelId="{FC74CF66-AFA0-4867-A02B-5C4412BE4284}" type="sibTrans" cxnId="{4BEC37F5-DC5D-4628-BC95-04D10CCA3379}">
      <dgm:prSet/>
      <dgm:spPr/>
      <dgm:t>
        <a:bodyPr/>
        <a:lstStyle/>
        <a:p>
          <a:endParaRPr lang="en-US"/>
        </a:p>
      </dgm:t>
    </dgm:pt>
    <dgm:pt modelId="{495D9618-5539-4CA2-9348-FE666D8DAD02}">
      <dgm:prSet/>
      <dgm:spPr/>
      <dgm:t>
        <a:bodyPr/>
        <a:lstStyle/>
        <a:p>
          <a:r>
            <a:rPr lang="cs-CZ"/>
            <a:t>Polostrukturovaný</a:t>
          </a:r>
          <a:endParaRPr lang="en-US"/>
        </a:p>
      </dgm:t>
    </dgm:pt>
    <dgm:pt modelId="{CDC8CF04-4BCF-4C1E-A6B8-559DDB5D2780}" type="parTrans" cxnId="{857395FA-4730-40F9-90A1-CECAE6431F7C}">
      <dgm:prSet/>
      <dgm:spPr/>
      <dgm:t>
        <a:bodyPr/>
        <a:lstStyle/>
        <a:p>
          <a:endParaRPr lang="en-US"/>
        </a:p>
      </dgm:t>
    </dgm:pt>
    <dgm:pt modelId="{BF0901BC-CDF7-40BA-9977-DC637B169A2D}" type="sibTrans" cxnId="{857395FA-4730-40F9-90A1-CECAE6431F7C}">
      <dgm:prSet/>
      <dgm:spPr/>
      <dgm:t>
        <a:bodyPr/>
        <a:lstStyle/>
        <a:p>
          <a:endParaRPr lang="en-US"/>
        </a:p>
      </dgm:t>
    </dgm:pt>
    <dgm:pt modelId="{D532EBA5-3F00-4EA7-9CA4-EE7E849669B3}">
      <dgm:prSet/>
      <dgm:spPr/>
      <dgm:t>
        <a:bodyPr/>
        <a:lstStyle/>
        <a:p>
          <a:r>
            <a:rPr lang="cs-CZ" dirty="0"/>
            <a:t>Vychází z připraveného seznamu témat či otázek, tento seznam je však je volný. Otázky slouží spíše jako inspirace, přičemž další doplňující otázky badatele napadají na základě interakce se zpovídanou osobou. </a:t>
          </a:r>
          <a:endParaRPr lang="en-US" dirty="0"/>
        </a:p>
      </dgm:t>
    </dgm:pt>
    <dgm:pt modelId="{86D04517-ACEF-45CD-9545-E64782AF6662}" type="parTrans" cxnId="{27005DB6-8D53-4169-8516-0700C7AAEEFD}">
      <dgm:prSet/>
      <dgm:spPr/>
      <dgm:t>
        <a:bodyPr/>
        <a:lstStyle/>
        <a:p>
          <a:endParaRPr lang="en-US"/>
        </a:p>
      </dgm:t>
    </dgm:pt>
    <dgm:pt modelId="{26BCA543-5A6F-4D46-BBBA-3F6A61300187}" type="sibTrans" cxnId="{27005DB6-8D53-4169-8516-0700C7AAEEFD}">
      <dgm:prSet/>
      <dgm:spPr/>
      <dgm:t>
        <a:bodyPr/>
        <a:lstStyle/>
        <a:p>
          <a:endParaRPr lang="en-US"/>
        </a:p>
      </dgm:t>
    </dgm:pt>
    <dgm:pt modelId="{97AF463D-1F03-4225-9192-81A7F8A9F72C}">
      <dgm:prSet/>
      <dgm:spPr/>
      <dgm:t>
        <a:bodyPr/>
        <a:lstStyle/>
        <a:p>
          <a:r>
            <a:rPr lang="cs-CZ"/>
            <a:t>Strukturovaný</a:t>
          </a:r>
          <a:endParaRPr lang="en-US"/>
        </a:p>
      </dgm:t>
    </dgm:pt>
    <dgm:pt modelId="{09591690-61CF-432D-8922-1BCF34C29EE7}" type="parTrans" cxnId="{BA41EB3F-9453-4123-88CD-F9293F8E042B}">
      <dgm:prSet/>
      <dgm:spPr/>
      <dgm:t>
        <a:bodyPr/>
        <a:lstStyle/>
        <a:p>
          <a:endParaRPr lang="en-US"/>
        </a:p>
      </dgm:t>
    </dgm:pt>
    <dgm:pt modelId="{0C90D978-DEF3-41FB-8207-7C4C250BB8ED}" type="sibTrans" cxnId="{BA41EB3F-9453-4123-88CD-F9293F8E042B}">
      <dgm:prSet/>
      <dgm:spPr/>
      <dgm:t>
        <a:bodyPr/>
        <a:lstStyle/>
        <a:p>
          <a:endParaRPr lang="en-US"/>
        </a:p>
      </dgm:t>
    </dgm:pt>
    <dgm:pt modelId="{5643E8F5-DE1F-44D7-9F54-7B743C276C58}">
      <dgm:prSet/>
      <dgm:spPr/>
      <dgm:t>
        <a:bodyPr/>
        <a:lstStyle/>
        <a:p>
          <a:r>
            <a:rPr lang="cs-CZ"/>
            <a:t>Vychází z předem připraveného seznamu témat a otázek. Jeho smyslem je získat odpovědi na základě předem sestaveného souboru otázek (Švaříček, Šeďová a kol., 2014, Pelikán, 2011)</a:t>
          </a:r>
          <a:endParaRPr lang="en-US"/>
        </a:p>
      </dgm:t>
    </dgm:pt>
    <dgm:pt modelId="{6FA52ACA-CE07-450B-B1AF-9BFE4E29C694}" type="parTrans" cxnId="{3EB8A3D2-2C3D-4B4A-943E-89AA673751D4}">
      <dgm:prSet/>
      <dgm:spPr/>
      <dgm:t>
        <a:bodyPr/>
        <a:lstStyle/>
        <a:p>
          <a:endParaRPr lang="en-US"/>
        </a:p>
      </dgm:t>
    </dgm:pt>
    <dgm:pt modelId="{CD6CBB82-5680-4B6F-9909-D0E5C5313523}" type="sibTrans" cxnId="{3EB8A3D2-2C3D-4B4A-943E-89AA673751D4}">
      <dgm:prSet/>
      <dgm:spPr/>
      <dgm:t>
        <a:bodyPr/>
        <a:lstStyle/>
        <a:p>
          <a:endParaRPr lang="en-US"/>
        </a:p>
      </dgm:t>
    </dgm:pt>
    <dgm:pt modelId="{34E9093D-C311-4739-AE9B-A52DE1FA80BD}" type="pres">
      <dgm:prSet presAssocID="{2843CDB0-4142-4222-B959-AF8F2471AA05}" presName="linear" presStyleCnt="0">
        <dgm:presLayoutVars>
          <dgm:animLvl val="lvl"/>
          <dgm:resizeHandles val="exact"/>
        </dgm:presLayoutVars>
      </dgm:prSet>
      <dgm:spPr/>
    </dgm:pt>
    <dgm:pt modelId="{2F9B3102-6135-43F1-98DA-ADE19ADD72AC}" type="pres">
      <dgm:prSet presAssocID="{2E9CA586-AB82-4ED8-A2F6-04343D33FB41}" presName="parentText" presStyleLbl="node1" presStyleIdx="0" presStyleCnt="3">
        <dgm:presLayoutVars>
          <dgm:chMax val="0"/>
          <dgm:bulletEnabled val="1"/>
        </dgm:presLayoutVars>
      </dgm:prSet>
      <dgm:spPr/>
    </dgm:pt>
    <dgm:pt modelId="{A0A92247-5736-4CD9-AD52-FA9F0D82698B}" type="pres">
      <dgm:prSet presAssocID="{2E9CA586-AB82-4ED8-A2F6-04343D33FB41}" presName="childText" presStyleLbl="revTx" presStyleIdx="0" presStyleCnt="3">
        <dgm:presLayoutVars>
          <dgm:bulletEnabled val="1"/>
        </dgm:presLayoutVars>
      </dgm:prSet>
      <dgm:spPr/>
    </dgm:pt>
    <dgm:pt modelId="{33F058EC-7A76-45C7-9724-3B34685A859E}" type="pres">
      <dgm:prSet presAssocID="{495D9618-5539-4CA2-9348-FE666D8DAD02}" presName="parentText" presStyleLbl="node1" presStyleIdx="1" presStyleCnt="3">
        <dgm:presLayoutVars>
          <dgm:chMax val="0"/>
          <dgm:bulletEnabled val="1"/>
        </dgm:presLayoutVars>
      </dgm:prSet>
      <dgm:spPr/>
    </dgm:pt>
    <dgm:pt modelId="{9722851A-AD84-44F4-889A-E01ACF474267}" type="pres">
      <dgm:prSet presAssocID="{495D9618-5539-4CA2-9348-FE666D8DAD02}" presName="childText" presStyleLbl="revTx" presStyleIdx="1" presStyleCnt="3">
        <dgm:presLayoutVars>
          <dgm:bulletEnabled val="1"/>
        </dgm:presLayoutVars>
      </dgm:prSet>
      <dgm:spPr/>
    </dgm:pt>
    <dgm:pt modelId="{FFD77306-D243-4798-B610-2A71C50DFDC1}" type="pres">
      <dgm:prSet presAssocID="{97AF463D-1F03-4225-9192-81A7F8A9F72C}" presName="parentText" presStyleLbl="node1" presStyleIdx="2" presStyleCnt="3">
        <dgm:presLayoutVars>
          <dgm:chMax val="0"/>
          <dgm:bulletEnabled val="1"/>
        </dgm:presLayoutVars>
      </dgm:prSet>
      <dgm:spPr/>
    </dgm:pt>
    <dgm:pt modelId="{24B638D2-A2D3-476B-8590-EE962B284A07}" type="pres">
      <dgm:prSet presAssocID="{97AF463D-1F03-4225-9192-81A7F8A9F72C}" presName="childText" presStyleLbl="revTx" presStyleIdx="2" presStyleCnt="3">
        <dgm:presLayoutVars>
          <dgm:bulletEnabled val="1"/>
        </dgm:presLayoutVars>
      </dgm:prSet>
      <dgm:spPr/>
    </dgm:pt>
  </dgm:ptLst>
  <dgm:cxnLst>
    <dgm:cxn modelId="{BB4A5401-226C-4DBB-A8B9-FF6EC1FBBBC0}" type="presOf" srcId="{5643E8F5-DE1F-44D7-9F54-7B743C276C58}" destId="{24B638D2-A2D3-476B-8590-EE962B284A07}" srcOrd="0" destOrd="0" presId="urn:microsoft.com/office/officeart/2005/8/layout/vList2"/>
    <dgm:cxn modelId="{850C6531-92E7-40DB-A302-ECBCAEB0A922}" type="presOf" srcId="{495D9618-5539-4CA2-9348-FE666D8DAD02}" destId="{33F058EC-7A76-45C7-9724-3B34685A859E}" srcOrd="0" destOrd="0" presId="urn:microsoft.com/office/officeart/2005/8/layout/vList2"/>
    <dgm:cxn modelId="{C310283A-E4BD-46A4-9A89-9347AFC5E322}" type="presOf" srcId="{4B14E11A-34EA-4A21-8969-C41B26EEDB87}" destId="{A0A92247-5736-4CD9-AD52-FA9F0D82698B}" srcOrd="0" destOrd="0" presId="urn:microsoft.com/office/officeart/2005/8/layout/vList2"/>
    <dgm:cxn modelId="{BA41EB3F-9453-4123-88CD-F9293F8E042B}" srcId="{2843CDB0-4142-4222-B959-AF8F2471AA05}" destId="{97AF463D-1F03-4225-9192-81A7F8A9F72C}" srcOrd="2" destOrd="0" parTransId="{09591690-61CF-432D-8922-1BCF34C29EE7}" sibTransId="{0C90D978-DEF3-41FB-8207-7C4C250BB8ED}"/>
    <dgm:cxn modelId="{6B897049-5A4F-4F92-B266-45098207F2DA}" type="presOf" srcId="{2843CDB0-4142-4222-B959-AF8F2471AA05}" destId="{34E9093D-C311-4739-AE9B-A52DE1FA80BD}" srcOrd="0" destOrd="0" presId="urn:microsoft.com/office/officeart/2005/8/layout/vList2"/>
    <dgm:cxn modelId="{27005DB6-8D53-4169-8516-0700C7AAEEFD}" srcId="{495D9618-5539-4CA2-9348-FE666D8DAD02}" destId="{D532EBA5-3F00-4EA7-9CA4-EE7E849669B3}" srcOrd="0" destOrd="0" parTransId="{86D04517-ACEF-45CD-9545-E64782AF6662}" sibTransId="{26BCA543-5A6F-4D46-BBBA-3F6A61300187}"/>
    <dgm:cxn modelId="{AE049DC7-424F-4317-8F61-6A8B3B3A2D39}" type="presOf" srcId="{D532EBA5-3F00-4EA7-9CA4-EE7E849669B3}" destId="{9722851A-AD84-44F4-889A-E01ACF474267}" srcOrd="0" destOrd="0" presId="urn:microsoft.com/office/officeart/2005/8/layout/vList2"/>
    <dgm:cxn modelId="{8D305ACD-86D2-4397-A1E1-5371D67B5B81}" type="presOf" srcId="{2E9CA586-AB82-4ED8-A2F6-04343D33FB41}" destId="{2F9B3102-6135-43F1-98DA-ADE19ADD72AC}" srcOrd="0" destOrd="0" presId="urn:microsoft.com/office/officeart/2005/8/layout/vList2"/>
    <dgm:cxn modelId="{5911BDCD-1BF0-4587-9F54-C201CA03B8AD}" srcId="{2843CDB0-4142-4222-B959-AF8F2471AA05}" destId="{2E9CA586-AB82-4ED8-A2F6-04343D33FB41}" srcOrd="0" destOrd="0" parTransId="{AAFE096E-9D68-47C2-A492-7FE5DD85C2A3}" sibTransId="{4479AC92-CA9C-45DF-AF70-435173F7DF96}"/>
    <dgm:cxn modelId="{3EB8A3D2-2C3D-4B4A-943E-89AA673751D4}" srcId="{97AF463D-1F03-4225-9192-81A7F8A9F72C}" destId="{5643E8F5-DE1F-44D7-9F54-7B743C276C58}" srcOrd="0" destOrd="0" parTransId="{6FA52ACA-CE07-450B-B1AF-9BFE4E29C694}" sibTransId="{CD6CBB82-5680-4B6F-9909-D0E5C5313523}"/>
    <dgm:cxn modelId="{4BEC37F5-DC5D-4628-BC95-04D10CCA3379}" srcId="{2E9CA586-AB82-4ED8-A2F6-04343D33FB41}" destId="{4B14E11A-34EA-4A21-8969-C41B26EEDB87}" srcOrd="0" destOrd="0" parTransId="{35DEE009-2E43-4B22-8FE9-F80DB1E74439}" sibTransId="{FC74CF66-AFA0-4867-A02B-5C4412BE4284}"/>
    <dgm:cxn modelId="{857395FA-4730-40F9-90A1-CECAE6431F7C}" srcId="{2843CDB0-4142-4222-B959-AF8F2471AA05}" destId="{495D9618-5539-4CA2-9348-FE666D8DAD02}" srcOrd="1" destOrd="0" parTransId="{CDC8CF04-4BCF-4C1E-A6B8-559DDB5D2780}" sibTransId="{BF0901BC-CDF7-40BA-9977-DC637B169A2D}"/>
    <dgm:cxn modelId="{BA384EFD-78C1-4857-B52E-5A6CF20D8659}" type="presOf" srcId="{97AF463D-1F03-4225-9192-81A7F8A9F72C}" destId="{FFD77306-D243-4798-B610-2A71C50DFDC1}" srcOrd="0" destOrd="0" presId="urn:microsoft.com/office/officeart/2005/8/layout/vList2"/>
    <dgm:cxn modelId="{7FDDE9CC-F1A5-4B70-921B-3C6B9A5F8498}" type="presParOf" srcId="{34E9093D-C311-4739-AE9B-A52DE1FA80BD}" destId="{2F9B3102-6135-43F1-98DA-ADE19ADD72AC}" srcOrd="0" destOrd="0" presId="urn:microsoft.com/office/officeart/2005/8/layout/vList2"/>
    <dgm:cxn modelId="{3A8BC277-5B39-4370-ACDC-54A7DCA855DE}" type="presParOf" srcId="{34E9093D-C311-4739-AE9B-A52DE1FA80BD}" destId="{A0A92247-5736-4CD9-AD52-FA9F0D82698B}" srcOrd="1" destOrd="0" presId="urn:microsoft.com/office/officeart/2005/8/layout/vList2"/>
    <dgm:cxn modelId="{9AAC0A7C-A44E-496F-978F-1BF9F71474DE}" type="presParOf" srcId="{34E9093D-C311-4739-AE9B-A52DE1FA80BD}" destId="{33F058EC-7A76-45C7-9724-3B34685A859E}" srcOrd="2" destOrd="0" presId="urn:microsoft.com/office/officeart/2005/8/layout/vList2"/>
    <dgm:cxn modelId="{5DB54418-46C3-4D49-A966-D8F099648EC1}" type="presParOf" srcId="{34E9093D-C311-4739-AE9B-A52DE1FA80BD}" destId="{9722851A-AD84-44F4-889A-E01ACF474267}" srcOrd="3" destOrd="0" presId="urn:microsoft.com/office/officeart/2005/8/layout/vList2"/>
    <dgm:cxn modelId="{3D61C5F8-7E23-42E9-90BA-F0D85D198A6C}" type="presParOf" srcId="{34E9093D-C311-4739-AE9B-A52DE1FA80BD}" destId="{FFD77306-D243-4798-B610-2A71C50DFDC1}" srcOrd="4" destOrd="0" presId="urn:microsoft.com/office/officeart/2005/8/layout/vList2"/>
    <dgm:cxn modelId="{0830AECC-B9D3-4531-8060-61D54CD9C83B}" type="presParOf" srcId="{34E9093D-C311-4739-AE9B-A52DE1FA80BD}" destId="{24B638D2-A2D3-476B-8590-EE962B284A0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7F4DB7-3CBE-4565-AD85-69C1DD7F7A7D}"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C4D663C7-4E34-4B3C-8479-CD3973AD1E9D}">
      <dgm:prSet/>
      <dgm:spPr/>
      <dgm:t>
        <a:bodyPr/>
        <a:lstStyle/>
        <a:p>
          <a:r>
            <a:rPr lang="cs-CZ" b="1" dirty="0"/>
            <a:t>Otázky vztahující se ke zkušenostem </a:t>
          </a:r>
          <a:r>
            <a:rPr lang="cs-CZ" dirty="0"/>
            <a:t>nebo chování se týkají aktivit zpovídané osoby. Jejich úkolem je zjistit to, co by vypozoroval tazatel, kdyby byl neustále přítomen s osobou a sledoval ji. Např. Kdybych byl neustále pohromadě se zpovídanou osobou, co bych viděl, že dělá? Co se jí vše přihodilo?</a:t>
          </a:r>
          <a:endParaRPr lang="en-US" dirty="0"/>
        </a:p>
      </dgm:t>
    </dgm:pt>
    <dgm:pt modelId="{ABC5AA76-83C5-4EA5-BD33-D94627B320C0}" type="parTrans" cxnId="{395391CC-A5A8-4FC5-AF83-EA03148F83BF}">
      <dgm:prSet/>
      <dgm:spPr/>
      <dgm:t>
        <a:bodyPr/>
        <a:lstStyle/>
        <a:p>
          <a:endParaRPr lang="en-US"/>
        </a:p>
      </dgm:t>
    </dgm:pt>
    <dgm:pt modelId="{4A89988C-B1E4-487B-A545-7324CB1DD4BC}" type="sibTrans" cxnId="{395391CC-A5A8-4FC5-AF83-EA03148F83BF}">
      <dgm:prSet/>
      <dgm:spPr/>
      <dgm:t>
        <a:bodyPr/>
        <a:lstStyle/>
        <a:p>
          <a:endParaRPr lang="en-US"/>
        </a:p>
      </dgm:t>
    </dgm:pt>
    <dgm:pt modelId="{06AE8C6E-1159-4DC9-B33D-A99AFB5AA906}">
      <dgm:prSet/>
      <dgm:spPr/>
      <dgm:t>
        <a:bodyPr/>
        <a:lstStyle/>
        <a:p>
          <a:r>
            <a:rPr lang="cs-CZ" b="1" dirty="0"/>
            <a:t>Otázky vztahující se k názorům </a:t>
          </a:r>
          <a:r>
            <a:rPr lang="cs-CZ" dirty="0"/>
            <a:t>jsou zaměřené na porozumění kognitivním a orientačním procesům jedince. Např</a:t>
          </a:r>
          <a:r>
            <a:rPr lang="cs-CZ" i="1" dirty="0"/>
            <a:t>. „Co si myslíte? Jaký je Váš názor na …? Co byste si přál/a?“</a:t>
          </a:r>
          <a:endParaRPr lang="en-US" i="1" dirty="0"/>
        </a:p>
      </dgm:t>
    </dgm:pt>
    <dgm:pt modelId="{916B0E06-56D2-48E2-82C6-83698FAFF9F3}" type="parTrans" cxnId="{473592CD-2744-439B-BB28-CC3EC86528C7}">
      <dgm:prSet/>
      <dgm:spPr/>
      <dgm:t>
        <a:bodyPr/>
        <a:lstStyle/>
        <a:p>
          <a:endParaRPr lang="en-US"/>
        </a:p>
      </dgm:t>
    </dgm:pt>
    <dgm:pt modelId="{42A954ED-39C0-4334-99D3-3CAC66A2ADC6}" type="sibTrans" cxnId="{473592CD-2744-439B-BB28-CC3EC86528C7}">
      <dgm:prSet/>
      <dgm:spPr/>
      <dgm:t>
        <a:bodyPr/>
        <a:lstStyle/>
        <a:p>
          <a:endParaRPr lang="en-US"/>
        </a:p>
      </dgm:t>
    </dgm:pt>
    <dgm:pt modelId="{EBF9AA12-F84D-4892-BCDE-712010D7702F}">
      <dgm:prSet/>
      <dgm:spPr/>
      <dgm:t>
        <a:bodyPr/>
        <a:lstStyle/>
        <a:p>
          <a:r>
            <a:rPr lang="cs-CZ" b="1" dirty="0"/>
            <a:t>Otázky vztahující se k pocitům</a:t>
          </a:r>
          <a:r>
            <a:rPr lang="cs-CZ" dirty="0"/>
            <a:t>. Jde o otázky směřující k poznání citových reakcí lidí na jejich zkušenosti a prožitky. </a:t>
          </a:r>
          <a:endParaRPr lang="en-US" dirty="0"/>
        </a:p>
      </dgm:t>
    </dgm:pt>
    <dgm:pt modelId="{C5254FA5-26E7-4D40-9F19-E008769CBB18}" type="parTrans" cxnId="{20025B65-0104-43CF-A58B-127745FDBA6A}">
      <dgm:prSet/>
      <dgm:spPr/>
      <dgm:t>
        <a:bodyPr/>
        <a:lstStyle/>
        <a:p>
          <a:endParaRPr lang="en-US"/>
        </a:p>
      </dgm:t>
    </dgm:pt>
    <dgm:pt modelId="{86E0E103-55B7-4A82-A8B8-410ADDA8D857}" type="sibTrans" cxnId="{20025B65-0104-43CF-A58B-127745FDBA6A}">
      <dgm:prSet/>
      <dgm:spPr/>
      <dgm:t>
        <a:bodyPr/>
        <a:lstStyle/>
        <a:p>
          <a:endParaRPr lang="en-US"/>
        </a:p>
      </dgm:t>
    </dgm:pt>
    <dgm:pt modelId="{91760198-35C7-4313-8C5F-620BD005B7FD}">
      <dgm:prSet/>
      <dgm:spPr/>
      <dgm:t>
        <a:bodyPr/>
        <a:lstStyle/>
        <a:p>
          <a:r>
            <a:rPr lang="cs-CZ" b="1" dirty="0"/>
            <a:t>Otázky vztahující se ke znalostem</a:t>
          </a:r>
          <a:r>
            <a:rPr lang="cs-CZ" dirty="0"/>
            <a:t>. Mají objasnit, co subjekt skutečně zná. </a:t>
          </a:r>
          <a:endParaRPr lang="en-US" dirty="0"/>
        </a:p>
      </dgm:t>
    </dgm:pt>
    <dgm:pt modelId="{2F80917F-DE62-4103-99AA-50B6E04D992C}" type="parTrans" cxnId="{A5646CDD-485A-466A-B90F-6F87D390E83A}">
      <dgm:prSet/>
      <dgm:spPr/>
      <dgm:t>
        <a:bodyPr/>
        <a:lstStyle/>
        <a:p>
          <a:endParaRPr lang="en-US"/>
        </a:p>
      </dgm:t>
    </dgm:pt>
    <dgm:pt modelId="{1113568B-3717-4FEE-9F2B-C9DD85857D8E}" type="sibTrans" cxnId="{A5646CDD-485A-466A-B90F-6F87D390E83A}">
      <dgm:prSet/>
      <dgm:spPr/>
      <dgm:t>
        <a:bodyPr/>
        <a:lstStyle/>
        <a:p>
          <a:endParaRPr lang="en-US"/>
        </a:p>
      </dgm:t>
    </dgm:pt>
    <dgm:pt modelId="{8D1E492A-0B6A-487F-9DFF-51BC9AE3C9AE}">
      <dgm:prSet/>
      <dgm:spPr/>
      <dgm:t>
        <a:bodyPr/>
        <a:lstStyle/>
        <a:p>
          <a:r>
            <a:rPr lang="cs-CZ" b="1" dirty="0"/>
            <a:t>Otázky vztahující se k vnímání</a:t>
          </a:r>
          <a:r>
            <a:rPr lang="cs-CZ" dirty="0"/>
            <a:t>. Tyto otázky zjišťují, co dotazovaný viděl nebo slyšel. Odpovědi mají objasnit stimuly, kterým byl dotazovaný vystaven. Např. </a:t>
          </a:r>
          <a:r>
            <a:rPr lang="cs-CZ" i="1" dirty="0"/>
            <a:t>„Na co se vás vedoucí zeptal, když jste se s ním setkal?“</a:t>
          </a:r>
          <a:endParaRPr lang="en-US" i="1" dirty="0"/>
        </a:p>
      </dgm:t>
    </dgm:pt>
    <dgm:pt modelId="{F2593EE4-797C-452D-809D-CFAAD1604295}" type="parTrans" cxnId="{B4EE58CB-3601-4BA2-A578-16D0F71AC48F}">
      <dgm:prSet/>
      <dgm:spPr/>
      <dgm:t>
        <a:bodyPr/>
        <a:lstStyle/>
        <a:p>
          <a:endParaRPr lang="en-US"/>
        </a:p>
      </dgm:t>
    </dgm:pt>
    <dgm:pt modelId="{FAB5C4EB-2AFD-4B22-A71A-A68CE17BC584}" type="sibTrans" cxnId="{B4EE58CB-3601-4BA2-A578-16D0F71AC48F}">
      <dgm:prSet/>
      <dgm:spPr/>
      <dgm:t>
        <a:bodyPr/>
        <a:lstStyle/>
        <a:p>
          <a:endParaRPr lang="en-US"/>
        </a:p>
      </dgm:t>
    </dgm:pt>
    <dgm:pt modelId="{A0070145-ECF2-4294-A9B8-E7094AE7DA6D}">
      <dgm:prSet/>
      <dgm:spPr/>
      <dgm:t>
        <a:bodyPr/>
        <a:lstStyle/>
        <a:p>
          <a:r>
            <a:rPr lang="cs-CZ" b="1" dirty="0"/>
            <a:t>Otázky demografické a kontextové</a:t>
          </a:r>
          <a:r>
            <a:rPr lang="cs-CZ" dirty="0"/>
            <a:t>. Tyto otázky se týkají identifikačních charakteristik jedince (věk, vzdělání, zaměstnání, plat apod.) (Patton, 1990, in Švaříček, </a:t>
          </a:r>
          <a:r>
            <a:rPr lang="cs-CZ" dirty="0" err="1"/>
            <a:t>Šeďová</a:t>
          </a:r>
          <a:r>
            <a:rPr lang="cs-CZ" dirty="0"/>
            <a:t> a kol., 2014).</a:t>
          </a:r>
          <a:endParaRPr lang="en-US" dirty="0"/>
        </a:p>
      </dgm:t>
    </dgm:pt>
    <dgm:pt modelId="{AA8ABDC9-AE43-4957-96A2-102089988544}" type="parTrans" cxnId="{CF7D5C9D-3EEE-469A-AB5C-63BA62E5795E}">
      <dgm:prSet/>
      <dgm:spPr/>
      <dgm:t>
        <a:bodyPr/>
        <a:lstStyle/>
        <a:p>
          <a:endParaRPr lang="en-US"/>
        </a:p>
      </dgm:t>
    </dgm:pt>
    <dgm:pt modelId="{4547CD18-73D1-47F1-89A3-BA360A38ED9A}" type="sibTrans" cxnId="{CF7D5C9D-3EEE-469A-AB5C-63BA62E5795E}">
      <dgm:prSet/>
      <dgm:spPr/>
      <dgm:t>
        <a:bodyPr/>
        <a:lstStyle/>
        <a:p>
          <a:endParaRPr lang="en-US"/>
        </a:p>
      </dgm:t>
    </dgm:pt>
    <dgm:pt modelId="{6BBDCFCA-C7D5-4213-BEC1-B5E4B346221C}" type="pres">
      <dgm:prSet presAssocID="{E57F4DB7-3CBE-4565-AD85-69C1DD7F7A7D}" presName="diagram" presStyleCnt="0">
        <dgm:presLayoutVars>
          <dgm:dir/>
          <dgm:resizeHandles val="exact"/>
        </dgm:presLayoutVars>
      </dgm:prSet>
      <dgm:spPr/>
    </dgm:pt>
    <dgm:pt modelId="{7C1924B8-F250-4B2A-B996-A4068241D8CA}" type="pres">
      <dgm:prSet presAssocID="{C4D663C7-4E34-4B3C-8479-CD3973AD1E9D}" presName="node" presStyleLbl="node1" presStyleIdx="0" presStyleCnt="6">
        <dgm:presLayoutVars>
          <dgm:bulletEnabled val="1"/>
        </dgm:presLayoutVars>
      </dgm:prSet>
      <dgm:spPr/>
    </dgm:pt>
    <dgm:pt modelId="{729F3CD2-3371-4B0A-BC42-A40922D4D479}" type="pres">
      <dgm:prSet presAssocID="{4A89988C-B1E4-487B-A545-7324CB1DD4BC}" presName="sibTrans" presStyleCnt="0"/>
      <dgm:spPr/>
    </dgm:pt>
    <dgm:pt modelId="{3CA6F017-DE97-4D7C-9C49-5FB8F0CA3E29}" type="pres">
      <dgm:prSet presAssocID="{06AE8C6E-1159-4DC9-B33D-A99AFB5AA906}" presName="node" presStyleLbl="node1" presStyleIdx="1" presStyleCnt="6">
        <dgm:presLayoutVars>
          <dgm:bulletEnabled val="1"/>
        </dgm:presLayoutVars>
      </dgm:prSet>
      <dgm:spPr/>
    </dgm:pt>
    <dgm:pt modelId="{E4968D30-882C-413C-B91B-0758608CC204}" type="pres">
      <dgm:prSet presAssocID="{42A954ED-39C0-4334-99D3-3CAC66A2ADC6}" presName="sibTrans" presStyleCnt="0"/>
      <dgm:spPr/>
    </dgm:pt>
    <dgm:pt modelId="{DDD3FF06-74B8-40D8-A8B0-69E7C77F8AD1}" type="pres">
      <dgm:prSet presAssocID="{EBF9AA12-F84D-4892-BCDE-712010D7702F}" presName="node" presStyleLbl="node1" presStyleIdx="2" presStyleCnt="6">
        <dgm:presLayoutVars>
          <dgm:bulletEnabled val="1"/>
        </dgm:presLayoutVars>
      </dgm:prSet>
      <dgm:spPr/>
    </dgm:pt>
    <dgm:pt modelId="{DD3547A4-4587-43D4-8654-E541E4315D2A}" type="pres">
      <dgm:prSet presAssocID="{86E0E103-55B7-4A82-A8B8-410ADDA8D857}" presName="sibTrans" presStyleCnt="0"/>
      <dgm:spPr/>
    </dgm:pt>
    <dgm:pt modelId="{CB14B484-50A4-40E4-BFF8-FD22294C82CF}" type="pres">
      <dgm:prSet presAssocID="{91760198-35C7-4313-8C5F-620BD005B7FD}" presName="node" presStyleLbl="node1" presStyleIdx="3" presStyleCnt="6">
        <dgm:presLayoutVars>
          <dgm:bulletEnabled val="1"/>
        </dgm:presLayoutVars>
      </dgm:prSet>
      <dgm:spPr/>
    </dgm:pt>
    <dgm:pt modelId="{50EEFB23-F2B8-4B1A-9C6B-205EC7091756}" type="pres">
      <dgm:prSet presAssocID="{1113568B-3717-4FEE-9F2B-C9DD85857D8E}" presName="sibTrans" presStyleCnt="0"/>
      <dgm:spPr/>
    </dgm:pt>
    <dgm:pt modelId="{BF2A63D8-F0EA-4CAB-A43B-3785DF14A338}" type="pres">
      <dgm:prSet presAssocID="{8D1E492A-0B6A-487F-9DFF-51BC9AE3C9AE}" presName="node" presStyleLbl="node1" presStyleIdx="4" presStyleCnt="6">
        <dgm:presLayoutVars>
          <dgm:bulletEnabled val="1"/>
        </dgm:presLayoutVars>
      </dgm:prSet>
      <dgm:spPr/>
    </dgm:pt>
    <dgm:pt modelId="{DD716C20-4D59-4A60-AFB0-A375A9CD259E}" type="pres">
      <dgm:prSet presAssocID="{FAB5C4EB-2AFD-4B22-A71A-A68CE17BC584}" presName="sibTrans" presStyleCnt="0"/>
      <dgm:spPr/>
    </dgm:pt>
    <dgm:pt modelId="{3434C234-7560-4E83-8A80-07ECEA583249}" type="pres">
      <dgm:prSet presAssocID="{A0070145-ECF2-4294-A9B8-E7094AE7DA6D}" presName="node" presStyleLbl="node1" presStyleIdx="5" presStyleCnt="6">
        <dgm:presLayoutVars>
          <dgm:bulletEnabled val="1"/>
        </dgm:presLayoutVars>
      </dgm:prSet>
      <dgm:spPr/>
    </dgm:pt>
  </dgm:ptLst>
  <dgm:cxnLst>
    <dgm:cxn modelId="{F47C1925-6B25-4D54-98B0-7123CC051603}" type="presOf" srcId="{EBF9AA12-F84D-4892-BCDE-712010D7702F}" destId="{DDD3FF06-74B8-40D8-A8B0-69E7C77F8AD1}" srcOrd="0" destOrd="0" presId="urn:microsoft.com/office/officeart/2005/8/layout/default"/>
    <dgm:cxn modelId="{8ED23A27-0167-4EF1-8AB3-9A2D92D3B9AA}" type="presOf" srcId="{E57F4DB7-3CBE-4565-AD85-69C1DD7F7A7D}" destId="{6BBDCFCA-C7D5-4213-BEC1-B5E4B346221C}" srcOrd="0" destOrd="0" presId="urn:microsoft.com/office/officeart/2005/8/layout/default"/>
    <dgm:cxn modelId="{D4C68561-29AB-4378-BE4E-1B005C1CB00C}" type="presOf" srcId="{A0070145-ECF2-4294-A9B8-E7094AE7DA6D}" destId="{3434C234-7560-4E83-8A80-07ECEA583249}" srcOrd="0" destOrd="0" presId="urn:microsoft.com/office/officeart/2005/8/layout/default"/>
    <dgm:cxn modelId="{D435D541-62A0-46DD-9C54-D2F25CF4FFFE}" type="presOf" srcId="{91760198-35C7-4313-8C5F-620BD005B7FD}" destId="{CB14B484-50A4-40E4-BFF8-FD22294C82CF}" srcOrd="0" destOrd="0" presId="urn:microsoft.com/office/officeart/2005/8/layout/default"/>
    <dgm:cxn modelId="{5AD92064-0EDD-4190-8C9F-08378BF896E4}" type="presOf" srcId="{8D1E492A-0B6A-487F-9DFF-51BC9AE3C9AE}" destId="{BF2A63D8-F0EA-4CAB-A43B-3785DF14A338}" srcOrd="0" destOrd="0" presId="urn:microsoft.com/office/officeart/2005/8/layout/default"/>
    <dgm:cxn modelId="{20025B65-0104-43CF-A58B-127745FDBA6A}" srcId="{E57F4DB7-3CBE-4565-AD85-69C1DD7F7A7D}" destId="{EBF9AA12-F84D-4892-BCDE-712010D7702F}" srcOrd="2" destOrd="0" parTransId="{C5254FA5-26E7-4D40-9F19-E008769CBB18}" sibTransId="{86E0E103-55B7-4A82-A8B8-410ADDA8D857}"/>
    <dgm:cxn modelId="{CF7D5C9D-3EEE-469A-AB5C-63BA62E5795E}" srcId="{E57F4DB7-3CBE-4565-AD85-69C1DD7F7A7D}" destId="{A0070145-ECF2-4294-A9B8-E7094AE7DA6D}" srcOrd="5" destOrd="0" parTransId="{AA8ABDC9-AE43-4957-96A2-102089988544}" sibTransId="{4547CD18-73D1-47F1-89A3-BA360A38ED9A}"/>
    <dgm:cxn modelId="{906D2BC2-5D02-44AA-84D2-C4E1CE11A31F}" type="presOf" srcId="{06AE8C6E-1159-4DC9-B33D-A99AFB5AA906}" destId="{3CA6F017-DE97-4D7C-9C49-5FB8F0CA3E29}" srcOrd="0" destOrd="0" presId="urn:microsoft.com/office/officeart/2005/8/layout/default"/>
    <dgm:cxn modelId="{BC8AF1C7-8254-4B61-A39F-8605A96BB313}" type="presOf" srcId="{C4D663C7-4E34-4B3C-8479-CD3973AD1E9D}" destId="{7C1924B8-F250-4B2A-B996-A4068241D8CA}" srcOrd="0" destOrd="0" presId="urn:microsoft.com/office/officeart/2005/8/layout/default"/>
    <dgm:cxn modelId="{B4EE58CB-3601-4BA2-A578-16D0F71AC48F}" srcId="{E57F4DB7-3CBE-4565-AD85-69C1DD7F7A7D}" destId="{8D1E492A-0B6A-487F-9DFF-51BC9AE3C9AE}" srcOrd="4" destOrd="0" parTransId="{F2593EE4-797C-452D-809D-CFAAD1604295}" sibTransId="{FAB5C4EB-2AFD-4B22-A71A-A68CE17BC584}"/>
    <dgm:cxn modelId="{395391CC-A5A8-4FC5-AF83-EA03148F83BF}" srcId="{E57F4DB7-3CBE-4565-AD85-69C1DD7F7A7D}" destId="{C4D663C7-4E34-4B3C-8479-CD3973AD1E9D}" srcOrd="0" destOrd="0" parTransId="{ABC5AA76-83C5-4EA5-BD33-D94627B320C0}" sibTransId="{4A89988C-B1E4-487B-A545-7324CB1DD4BC}"/>
    <dgm:cxn modelId="{473592CD-2744-439B-BB28-CC3EC86528C7}" srcId="{E57F4DB7-3CBE-4565-AD85-69C1DD7F7A7D}" destId="{06AE8C6E-1159-4DC9-B33D-A99AFB5AA906}" srcOrd="1" destOrd="0" parTransId="{916B0E06-56D2-48E2-82C6-83698FAFF9F3}" sibTransId="{42A954ED-39C0-4334-99D3-3CAC66A2ADC6}"/>
    <dgm:cxn modelId="{A5646CDD-485A-466A-B90F-6F87D390E83A}" srcId="{E57F4DB7-3CBE-4565-AD85-69C1DD7F7A7D}" destId="{91760198-35C7-4313-8C5F-620BD005B7FD}" srcOrd="3" destOrd="0" parTransId="{2F80917F-DE62-4103-99AA-50B6E04D992C}" sibTransId="{1113568B-3717-4FEE-9F2B-C9DD85857D8E}"/>
    <dgm:cxn modelId="{1169EE9D-FEC1-4676-9E96-1441419FABEB}" type="presParOf" srcId="{6BBDCFCA-C7D5-4213-BEC1-B5E4B346221C}" destId="{7C1924B8-F250-4B2A-B996-A4068241D8CA}" srcOrd="0" destOrd="0" presId="urn:microsoft.com/office/officeart/2005/8/layout/default"/>
    <dgm:cxn modelId="{C12BEA71-917E-4AD8-ADB6-AEE0D1FCFB16}" type="presParOf" srcId="{6BBDCFCA-C7D5-4213-BEC1-B5E4B346221C}" destId="{729F3CD2-3371-4B0A-BC42-A40922D4D479}" srcOrd="1" destOrd="0" presId="urn:microsoft.com/office/officeart/2005/8/layout/default"/>
    <dgm:cxn modelId="{13A4DD2A-19C3-431C-AB05-96902776C31B}" type="presParOf" srcId="{6BBDCFCA-C7D5-4213-BEC1-B5E4B346221C}" destId="{3CA6F017-DE97-4D7C-9C49-5FB8F0CA3E29}" srcOrd="2" destOrd="0" presId="urn:microsoft.com/office/officeart/2005/8/layout/default"/>
    <dgm:cxn modelId="{51D6888C-6460-4271-8D08-65D16F6814CF}" type="presParOf" srcId="{6BBDCFCA-C7D5-4213-BEC1-B5E4B346221C}" destId="{E4968D30-882C-413C-B91B-0758608CC204}" srcOrd="3" destOrd="0" presId="urn:microsoft.com/office/officeart/2005/8/layout/default"/>
    <dgm:cxn modelId="{FB9E5245-3A37-471C-AF9D-0AAE03612E7A}" type="presParOf" srcId="{6BBDCFCA-C7D5-4213-BEC1-B5E4B346221C}" destId="{DDD3FF06-74B8-40D8-A8B0-69E7C77F8AD1}" srcOrd="4" destOrd="0" presId="urn:microsoft.com/office/officeart/2005/8/layout/default"/>
    <dgm:cxn modelId="{445A7A6C-9446-432A-A05F-0A79246A3556}" type="presParOf" srcId="{6BBDCFCA-C7D5-4213-BEC1-B5E4B346221C}" destId="{DD3547A4-4587-43D4-8654-E541E4315D2A}" srcOrd="5" destOrd="0" presId="urn:microsoft.com/office/officeart/2005/8/layout/default"/>
    <dgm:cxn modelId="{1403937D-9F2F-4928-825C-8430C05F711F}" type="presParOf" srcId="{6BBDCFCA-C7D5-4213-BEC1-B5E4B346221C}" destId="{CB14B484-50A4-40E4-BFF8-FD22294C82CF}" srcOrd="6" destOrd="0" presId="urn:microsoft.com/office/officeart/2005/8/layout/default"/>
    <dgm:cxn modelId="{5C684CFA-6715-4CB4-BFC4-F0206524304D}" type="presParOf" srcId="{6BBDCFCA-C7D5-4213-BEC1-B5E4B346221C}" destId="{50EEFB23-F2B8-4B1A-9C6B-205EC7091756}" srcOrd="7" destOrd="0" presId="urn:microsoft.com/office/officeart/2005/8/layout/default"/>
    <dgm:cxn modelId="{8F631428-316F-446F-A61F-C448B8F5F640}" type="presParOf" srcId="{6BBDCFCA-C7D5-4213-BEC1-B5E4B346221C}" destId="{BF2A63D8-F0EA-4CAB-A43B-3785DF14A338}" srcOrd="8" destOrd="0" presId="urn:microsoft.com/office/officeart/2005/8/layout/default"/>
    <dgm:cxn modelId="{A90EF667-4FCA-4486-91D1-90378F755BEE}" type="presParOf" srcId="{6BBDCFCA-C7D5-4213-BEC1-B5E4B346221C}" destId="{DD716C20-4D59-4A60-AFB0-A375A9CD259E}" srcOrd="9" destOrd="0" presId="urn:microsoft.com/office/officeart/2005/8/layout/default"/>
    <dgm:cxn modelId="{10BE8D0C-6169-4095-BD7F-BCA55DB60C19}" type="presParOf" srcId="{6BBDCFCA-C7D5-4213-BEC1-B5E4B346221C}" destId="{3434C234-7560-4E83-8A80-07ECEA58324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5FAC95-131D-4AD6-82A6-B96A9830567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087149A-99BE-43E1-9542-B60F3CDCD020}">
      <dgm:prSet/>
      <dgm:spPr/>
      <dgm:t>
        <a:bodyPr/>
        <a:lstStyle/>
        <a:p>
          <a:r>
            <a:rPr lang="cs-CZ"/>
            <a:t>Neexistuje žádné závazné pravidlo, jak za sebou řadit otázky, zde je však doporučené pořadí:</a:t>
          </a:r>
          <a:endParaRPr lang="en-US"/>
        </a:p>
      </dgm:t>
    </dgm:pt>
    <dgm:pt modelId="{31CE1DBA-3B0B-4887-AB29-D12482F9F5FB}" type="parTrans" cxnId="{8C8DA973-AED9-4946-A13F-375D96F203C8}">
      <dgm:prSet/>
      <dgm:spPr/>
      <dgm:t>
        <a:bodyPr/>
        <a:lstStyle/>
        <a:p>
          <a:endParaRPr lang="en-US"/>
        </a:p>
      </dgm:t>
    </dgm:pt>
    <dgm:pt modelId="{2E52ABBE-3A52-492D-B05D-E8FF3F330FA5}" type="sibTrans" cxnId="{8C8DA973-AED9-4946-A13F-375D96F203C8}">
      <dgm:prSet/>
      <dgm:spPr/>
      <dgm:t>
        <a:bodyPr/>
        <a:lstStyle/>
        <a:p>
          <a:endParaRPr lang="en-US"/>
        </a:p>
      </dgm:t>
    </dgm:pt>
    <dgm:pt modelId="{156D886F-067D-4ED9-91D2-2956522F1B9C}">
      <dgm:prSet/>
      <dgm:spPr/>
      <dgm:t>
        <a:bodyPr/>
        <a:lstStyle/>
        <a:p>
          <a:r>
            <a:rPr lang="cs-CZ"/>
            <a:t>Začínáme otázkami, které se týkají neproblémových skutečností, např. současných aktivit, zkušeností a chování jedince, takové otázky povzbuzují dotazovaného, aby hovořil popisně.</a:t>
          </a:r>
          <a:endParaRPr lang="en-US"/>
        </a:p>
      </dgm:t>
    </dgm:pt>
    <dgm:pt modelId="{B8C7E81B-D4B6-4B6B-B87E-5E641EA0F95E}" type="parTrans" cxnId="{9F74150A-5D19-4A50-BDB2-7805E83531B6}">
      <dgm:prSet/>
      <dgm:spPr/>
      <dgm:t>
        <a:bodyPr/>
        <a:lstStyle/>
        <a:p>
          <a:endParaRPr lang="en-US"/>
        </a:p>
      </dgm:t>
    </dgm:pt>
    <dgm:pt modelId="{F8BF5EFD-CBA2-4EC8-8EAE-C5E3F35A72AC}" type="sibTrans" cxnId="{9F74150A-5D19-4A50-BDB2-7805E83531B6}">
      <dgm:prSet/>
      <dgm:spPr/>
      <dgm:t>
        <a:bodyPr/>
        <a:lstStyle/>
        <a:p>
          <a:endParaRPr lang="en-US"/>
        </a:p>
      </dgm:t>
    </dgm:pt>
    <dgm:pt modelId="{CB9FFBB0-8EC4-4FF8-9CF5-E6394154C243}">
      <dgm:prSet/>
      <dgm:spPr/>
      <dgm:t>
        <a:bodyPr/>
        <a:lstStyle/>
        <a:p>
          <a:r>
            <a:rPr lang="cs-CZ" dirty="0"/>
            <a:t>V další fázi rozhovoru se snažíme získat informace o interpretacích, názorech a pocitech vztahujících se k popsaným akcím a chováním. Odpovědi nyní pravděpodobně budou významnější, protože dotazovaný si již tyto akce připomněl v předcházející části rozhovoru, vytvořil se pro ně kontext.</a:t>
          </a:r>
          <a:endParaRPr lang="en-US" dirty="0"/>
        </a:p>
      </dgm:t>
    </dgm:pt>
    <dgm:pt modelId="{1E96F5FA-A208-406B-9370-96C18E9BC9C3}" type="parTrans" cxnId="{3A5918C1-F05E-4ED1-8088-6DAE8D687F6C}">
      <dgm:prSet/>
      <dgm:spPr/>
      <dgm:t>
        <a:bodyPr/>
        <a:lstStyle/>
        <a:p>
          <a:endParaRPr lang="en-US"/>
        </a:p>
      </dgm:t>
    </dgm:pt>
    <dgm:pt modelId="{6D599609-3811-4419-BB16-AE75AE6CC1ED}" type="sibTrans" cxnId="{3A5918C1-F05E-4ED1-8088-6DAE8D687F6C}">
      <dgm:prSet/>
      <dgm:spPr/>
      <dgm:t>
        <a:bodyPr/>
        <a:lstStyle/>
        <a:p>
          <a:endParaRPr lang="en-US"/>
        </a:p>
      </dgm:t>
    </dgm:pt>
    <dgm:pt modelId="{5611ACBC-1B43-4790-9E17-EC26DB61C7E9}">
      <dgm:prSet/>
      <dgm:spPr/>
      <dgm:t>
        <a:bodyPr/>
        <a:lstStyle/>
        <a:p>
          <a:r>
            <a:rPr lang="cs-CZ"/>
            <a:t>Je důležité, aby v této fázi interview již byla vytvořena atmosféra důvěry mezi dotazovaným a tazatelem.</a:t>
          </a:r>
          <a:endParaRPr lang="en-US"/>
        </a:p>
      </dgm:t>
    </dgm:pt>
    <dgm:pt modelId="{4AB1D4E4-B328-4D12-8A74-918AFD9DA2A3}" type="parTrans" cxnId="{D3BB5AE0-4C96-4C74-8CA8-4A79BA99B27F}">
      <dgm:prSet/>
      <dgm:spPr/>
      <dgm:t>
        <a:bodyPr/>
        <a:lstStyle/>
        <a:p>
          <a:endParaRPr lang="en-US"/>
        </a:p>
      </dgm:t>
    </dgm:pt>
    <dgm:pt modelId="{D6339B2F-DB66-4D84-AAE1-A80CA48D6B72}" type="sibTrans" cxnId="{D3BB5AE0-4C96-4C74-8CA8-4A79BA99B27F}">
      <dgm:prSet/>
      <dgm:spPr/>
      <dgm:t>
        <a:bodyPr/>
        <a:lstStyle/>
        <a:p>
          <a:endParaRPr lang="en-US"/>
        </a:p>
      </dgm:t>
    </dgm:pt>
    <dgm:pt modelId="{5CCF1F0C-8C5C-43A2-845D-C452AED3A577}">
      <dgm:prSet/>
      <dgm:spPr/>
      <dgm:t>
        <a:bodyPr/>
        <a:lstStyle/>
        <a:p>
          <a:r>
            <a:rPr lang="cs-CZ"/>
            <a:t>Nejdříve klademe otázky na přítomnost a teprve pak na budoucnost nebo minulost. </a:t>
          </a:r>
          <a:endParaRPr lang="en-US"/>
        </a:p>
      </dgm:t>
    </dgm:pt>
    <dgm:pt modelId="{A5804BDD-7633-4888-A1FF-B4FCC5FEFC70}" type="parTrans" cxnId="{2193745F-8DB5-40D8-9A63-AA4683E4DF36}">
      <dgm:prSet/>
      <dgm:spPr/>
      <dgm:t>
        <a:bodyPr/>
        <a:lstStyle/>
        <a:p>
          <a:endParaRPr lang="en-US"/>
        </a:p>
      </dgm:t>
    </dgm:pt>
    <dgm:pt modelId="{2F0C263C-4BE7-41A2-8130-A9F8762DBE0C}" type="sibTrans" cxnId="{2193745F-8DB5-40D8-9A63-AA4683E4DF36}">
      <dgm:prSet/>
      <dgm:spPr/>
      <dgm:t>
        <a:bodyPr/>
        <a:lstStyle/>
        <a:p>
          <a:endParaRPr lang="en-US"/>
        </a:p>
      </dgm:t>
    </dgm:pt>
    <dgm:pt modelId="{06087FCD-F9E8-46EE-9C44-F3E55C28B3D6}">
      <dgm:prSet/>
      <dgm:spPr/>
      <dgm:t>
        <a:bodyPr/>
        <a:lstStyle/>
        <a:p>
          <a:r>
            <a:rPr lang="cs-CZ" dirty="0"/>
            <a:t>Demografické a identifikační otázky jsou poměrně nudné a nemusí být pro dotazovaného příjemné. Tyto otázky se kladou buď nenápadně během rozhovoru, nebo se rozhovor s nimi zakončí. Autor doporučuje rozhovor s nimi nezačínat.</a:t>
          </a:r>
          <a:endParaRPr lang="en-US" dirty="0"/>
        </a:p>
      </dgm:t>
    </dgm:pt>
    <dgm:pt modelId="{D71D2D30-B398-4ABC-A66C-8722EF1C3ED0}" type="parTrans" cxnId="{47AE16DF-84E6-43AE-BA03-19DCE3E41AC6}">
      <dgm:prSet/>
      <dgm:spPr/>
      <dgm:t>
        <a:bodyPr/>
        <a:lstStyle/>
        <a:p>
          <a:endParaRPr lang="en-US"/>
        </a:p>
      </dgm:t>
    </dgm:pt>
    <dgm:pt modelId="{81C75427-0197-44B3-B4FD-60238F7D4DB7}" type="sibTrans" cxnId="{47AE16DF-84E6-43AE-BA03-19DCE3E41AC6}">
      <dgm:prSet/>
      <dgm:spPr/>
      <dgm:t>
        <a:bodyPr/>
        <a:lstStyle/>
        <a:p>
          <a:endParaRPr lang="en-US"/>
        </a:p>
      </dgm:t>
    </dgm:pt>
    <dgm:pt modelId="{B58C761A-B44F-44B8-9C7F-5627DC4AC8C3}" type="pres">
      <dgm:prSet presAssocID="{7E5FAC95-131D-4AD6-82A6-B96A98305677}" presName="root" presStyleCnt="0">
        <dgm:presLayoutVars>
          <dgm:dir/>
          <dgm:resizeHandles val="exact"/>
        </dgm:presLayoutVars>
      </dgm:prSet>
      <dgm:spPr/>
    </dgm:pt>
    <dgm:pt modelId="{59289BC7-7B39-4AD3-B961-72C476ADAF13}" type="pres">
      <dgm:prSet presAssocID="{E087149A-99BE-43E1-9542-B60F3CDCD020}" presName="compNode" presStyleCnt="0"/>
      <dgm:spPr/>
    </dgm:pt>
    <dgm:pt modelId="{CFF6021C-1A0A-4E90-B218-DEAFC352E8DD}" type="pres">
      <dgm:prSet presAssocID="{E087149A-99BE-43E1-9542-B60F3CDCD020}" presName="bgRect" presStyleLbl="bgShp" presStyleIdx="0" presStyleCnt="6" custLinFactNeighborX="0" custLinFactNeighborY="14126"/>
      <dgm:spPr/>
    </dgm:pt>
    <dgm:pt modelId="{2D75294A-D75A-4985-97EB-FB378CAE80D8}" type="pres">
      <dgm:prSet presAssocID="{E087149A-99BE-43E1-9542-B60F3CDCD02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ngerprint"/>
        </a:ext>
      </dgm:extLst>
    </dgm:pt>
    <dgm:pt modelId="{FA8AE4FC-895A-4ACB-8ECC-81E89C3AEA33}" type="pres">
      <dgm:prSet presAssocID="{E087149A-99BE-43E1-9542-B60F3CDCD020}" presName="spaceRect" presStyleCnt="0"/>
      <dgm:spPr/>
    </dgm:pt>
    <dgm:pt modelId="{10898431-2D7B-4AD1-82E5-9CA69F2E4691}" type="pres">
      <dgm:prSet presAssocID="{E087149A-99BE-43E1-9542-B60F3CDCD020}" presName="parTx" presStyleLbl="revTx" presStyleIdx="0" presStyleCnt="6">
        <dgm:presLayoutVars>
          <dgm:chMax val="0"/>
          <dgm:chPref val="0"/>
        </dgm:presLayoutVars>
      </dgm:prSet>
      <dgm:spPr/>
    </dgm:pt>
    <dgm:pt modelId="{9E0664B2-5BED-40A1-A7C6-D51251E92EF5}" type="pres">
      <dgm:prSet presAssocID="{2E52ABBE-3A52-492D-B05D-E8FF3F330FA5}" presName="sibTrans" presStyleCnt="0"/>
      <dgm:spPr/>
    </dgm:pt>
    <dgm:pt modelId="{AF2C1BBA-CD05-465B-8B14-D5BEE7BF6FDE}" type="pres">
      <dgm:prSet presAssocID="{156D886F-067D-4ED9-91D2-2956522F1B9C}" presName="compNode" presStyleCnt="0"/>
      <dgm:spPr/>
    </dgm:pt>
    <dgm:pt modelId="{80D53E2A-F827-48BD-B06C-FDDF07C4D88A}" type="pres">
      <dgm:prSet presAssocID="{156D886F-067D-4ED9-91D2-2956522F1B9C}" presName="bgRect" presStyleLbl="bgShp" presStyleIdx="1" presStyleCnt="6"/>
      <dgm:spPr/>
    </dgm:pt>
    <dgm:pt modelId="{CEBFEA03-C0F0-4104-8CC8-69CD380FC84B}" type="pres">
      <dgm:prSet presAssocID="{156D886F-067D-4ED9-91D2-2956522F1B9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nboarding"/>
        </a:ext>
      </dgm:extLst>
    </dgm:pt>
    <dgm:pt modelId="{D17BB37E-6A02-422C-A4E3-B622E992A71D}" type="pres">
      <dgm:prSet presAssocID="{156D886F-067D-4ED9-91D2-2956522F1B9C}" presName="spaceRect" presStyleCnt="0"/>
      <dgm:spPr/>
    </dgm:pt>
    <dgm:pt modelId="{EC3A1486-9058-45C6-9B28-25B982C3BAE3}" type="pres">
      <dgm:prSet presAssocID="{156D886F-067D-4ED9-91D2-2956522F1B9C}" presName="parTx" presStyleLbl="revTx" presStyleIdx="1" presStyleCnt="6">
        <dgm:presLayoutVars>
          <dgm:chMax val="0"/>
          <dgm:chPref val="0"/>
        </dgm:presLayoutVars>
      </dgm:prSet>
      <dgm:spPr/>
    </dgm:pt>
    <dgm:pt modelId="{06AA2E08-0AF2-4B47-A227-94A9949883F6}" type="pres">
      <dgm:prSet presAssocID="{F8BF5EFD-CBA2-4EC8-8EAE-C5E3F35A72AC}" presName="sibTrans" presStyleCnt="0"/>
      <dgm:spPr/>
    </dgm:pt>
    <dgm:pt modelId="{92FCA173-BA1B-4CDD-8DC8-6495E8A341A4}" type="pres">
      <dgm:prSet presAssocID="{CB9FFBB0-8EC4-4FF8-9CF5-E6394154C243}" presName="compNode" presStyleCnt="0"/>
      <dgm:spPr/>
    </dgm:pt>
    <dgm:pt modelId="{E681402F-ABE3-4E94-A0D3-28C511E68242}" type="pres">
      <dgm:prSet presAssocID="{CB9FFBB0-8EC4-4FF8-9CF5-E6394154C243}" presName="bgRect" presStyleLbl="bgShp" presStyleIdx="2" presStyleCnt="6"/>
      <dgm:spPr/>
    </dgm:pt>
    <dgm:pt modelId="{D5F55805-5A27-47D0-B796-9869FF72459D}" type="pres">
      <dgm:prSet presAssocID="{CB9FFBB0-8EC4-4FF8-9CF5-E6394154C24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oter"/>
        </a:ext>
      </dgm:extLst>
    </dgm:pt>
    <dgm:pt modelId="{74E9029D-52A1-4B09-BAAF-D595435D1F06}" type="pres">
      <dgm:prSet presAssocID="{CB9FFBB0-8EC4-4FF8-9CF5-E6394154C243}" presName="spaceRect" presStyleCnt="0"/>
      <dgm:spPr/>
    </dgm:pt>
    <dgm:pt modelId="{91195B96-6138-4019-A6D4-2A6AB0AC3721}" type="pres">
      <dgm:prSet presAssocID="{CB9FFBB0-8EC4-4FF8-9CF5-E6394154C243}" presName="parTx" presStyleLbl="revTx" presStyleIdx="2" presStyleCnt="6">
        <dgm:presLayoutVars>
          <dgm:chMax val="0"/>
          <dgm:chPref val="0"/>
        </dgm:presLayoutVars>
      </dgm:prSet>
      <dgm:spPr/>
    </dgm:pt>
    <dgm:pt modelId="{C9AE3D34-A035-4B16-8B1C-4CF3A4E305FB}" type="pres">
      <dgm:prSet presAssocID="{6D599609-3811-4419-BB16-AE75AE6CC1ED}" presName="sibTrans" presStyleCnt="0"/>
      <dgm:spPr/>
    </dgm:pt>
    <dgm:pt modelId="{B0B610FA-7085-49A4-8239-C797B3BBDE84}" type="pres">
      <dgm:prSet presAssocID="{5611ACBC-1B43-4790-9E17-EC26DB61C7E9}" presName="compNode" presStyleCnt="0"/>
      <dgm:spPr/>
    </dgm:pt>
    <dgm:pt modelId="{ED975AAF-18F3-4E99-A695-79E16FE9CD09}" type="pres">
      <dgm:prSet presAssocID="{5611ACBC-1B43-4790-9E17-EC26DB61C7E9}" presName="bgRect" presStyleLbl="bgShp" presStyleIdx="3" presStyleCnt="6"/>
      <dgm:spPr/>
    </dgm:pt>
    <dgm:pt modelId="{1039E392-2D40-4E16-B8BB-CE25B75F71CB}" type="pres">
      <dgm:prSet presAssocID="{5611ACBC-1B43-4790-9E17-EC26DB61C7E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rror"/>
        </a:ext>
      </dgm:extLst>
    </dgm:pt>
    <dgm:pt modelId="{EBC02066-0EE9-42A7-AB91-C5C7ACF5DE6A}" type="pres">
      <dgm:prSet presAssocID="{5611ACBC-1B43-4790-9E17-EC26DB61C7E9}" presName="spaceRect" presStyleCnt="0"/>
      <dgm:spPr/>
    </dgm:pt>
    <dgm:pt modelId="{49AD7800-4444-40E1-9894-2D23A3B53995}" type="pres">
      <dgm:prSet presAssocID="{5611ACBC-1B43-4790-9E17-EC26DB61C7E9}" presName="parTx" presStyleLbl="revTx" presStyleIdx="3" presStyleCnt="6">
        <dgm:presLayoutVars>
          <dgm:chMax val="0"/>
          <dgm:chPref val="0"/>
        </dgm:presLayoutVars>
      </dgm:prSet>
      <dgm:spPr/>
    </dgm:pt>
    <dgm:pt modelId="{C3E7C8C6-C91E-48BA-B3BD-15F396543328}" type="pres">
      <dgm:prSet presAssocID="{D6339B2F-DB66-4D84-AAE1-A80CA48D6B72}" presName="sibTrans" presStyleCnt="0"/>
      <dgm:spPr/>
    </dgm:pt>
    <dgm:pt modelId="{4199E315-376B-4C54-B65E-89586B4558BF}" type="pres">
      <dgm:prSet presAssocID="{5CCF1F0C-8C5C-43A2-845D-C452AED3A577}" presName="compNode" presStyleCnt="0"/>
      <dgm:spPr/>
    </dgm:pt>
    <dgm:pt modelId="{093CE6F4-2EFE-46FB-83DF-9052DFA95D43}" type="pres">
      <dgm:prSet presAssocID="{5CCF1F0C-8C5C-43A2-845D-C452AED3A577}" presName="bgRect" presStyleLbl="bgShp" presStyleIdx="4" presStyleCnt="6"/>
      <dgm:spPr/>
    </dgm:pt>
    <dgm:pt modelId="{9F231CB7-A8FF-4835-8416-FD4FCAF50381}" type="pres">
      <dgm:prSet presAssocID="{5CCF1F0C-8C5C-43A2-845D-C452AED3A57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istory"/>
        </a:ext>
      </dgm:extLst>
    </dgm:pt>
    <dgm:pt modelId="{E4F49151-DD42-43FA-A9E7-8F7E79E159B1}" type="pres">
      <dgm:prSet presAssocID="{5CCF1F0C-8C5C-43A2-845D-C452AED3A577}" presName="spaceRect" presStyleCnt="0"/>
      <dgm:spPr/>
    </dgm:pt>
    <dgm:pt modelId="{2734F773-A0AC-476C-9C8F-7FBB6ECE38F1}" type="pres">
      <dgm:prSet presAssocID="{5CCF1F0C-8C5C-43A2-845D-C452AED3A577}" presName="parTx" presStyleLbl="revTx" presStyleIdx="4" presStyleCnt="6">
        <dgm:presLayoutVars>
          <dgm:chMax val="0"/>
          <dgm:chPref val="0"/>
        </dgm:presLayoutVars>
      </dgm:prSet>
      <dgm:spPr/>
    </dgm:pt>
    <dgm:pt modelId="{E11593D5-C749-4494-B335-A4DA42123DAD}" type="pres">
      <dgm:prSet presAssocID="{2F0C263C-4BE7-41A2-8130-A9F8762DBE0C}" presName="sibTrans" presStyleCnt="0"/>
      <dgm:spPr/>
    </dgm:pt>
    <dgm:pt modelId="{B7124D73-654A-4D1D-BBDF-2EE5F32BAB98}" type="pres">
      <dgm:prSet presAssocID="{06087FCD-F9E8-46EE-9C44-F3E55C28B3D6}" presName="compNode" presStyleCnt="0"/>
      <dgm:spPr/>
    </dgm:pt>
    <dgm:pt modelId="{A4523B0C-C134-40ED-AD83-10AC37F726D4}" type="pres">
      <dgm:prSet presAssocID="{06087FCD-F9E8-46EE-9C44-F3E55C28B3D6}" presName="bgRect" presStyleLbl="bgShp" presStyleIdx="5" presStyleCnt="6"/>
      <dgm:spPr/>
    </dgm:pt>
    <dgm:pt modelId="{9A773BE3-FDEA-40F5-8C82-F8C5EA8A0D44}" type="pres">
      <dgm:prSet presAssocID="{06087FCD-F9E8-46EE-9C44-F3E55C28B3D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log"/>
        </a:ext>
      </dgm:extLst>
    </dgm:pt>
    <dgm:pt modelId="{87161FAE-E952-459D-8C09-E821E42A52A3}" type="pres">
      <dgm:prSet presAssocID="{06087FCD-F9E8-46EE-9C44-F3E55C28B3D6}" presName="spaceRect" presStyleCnt="0"/>
      <dgm:spPr/>
    </dgm:pt>
    <dgm:pt modelId="{A508A9F4-A7F6-49B8-8930-949D5A059E7F}" type="pres">
      <dgm:prSet presAssocID="{06087FCD-F9E8-46EE-9C44-F3E55C28B3D6}" presName="parTx" presStyleLbl="revTx" presStyleIdx="5" presStyleCnt="6">
        <dgm:presLayoutVars>
          <dgm:chMax val="0"/>
          <dgm:chPref val="0"/>
        </dgm:presLayoutVars>
      </dgm:prSet>
      <dgm:spPr/>
    </dgm:pt>
  </dgm:ptLst>
  <dgm:cxnLst>
    <dgm:cxn modelId="{FD218204-B549-42F8-923F-D937D794EE79}" type="presOf" srcId="{06087FCD-F9E8-46EE-9C44-F3E55C28B3D6}" destId="{A508A9F4-A7F6-49B8-8930-949D5A059E7F}" srcOrd="0" destOrd="0" presId="urn:microsoft.com/office/officeart/2018/2/layout/IconVerticalSolidList"/>
    <dgm:cxn modelId="{9F74150A-5D19-4A50-BDB2-7805E83531B6}" srcId="{7E5FAC95-131D-4AD6-82A6-B96A98305677}" destId="{156D886F-067D-4ED9-91D2-2956522F1B9C}" srcOrd="1" destOrd="0" parTransId="{B8C7E81B-D4B6-4B6B-B87E-5E641EA0F95E}" sibTransId="{F8BF5EFD-CBA2-4EC8-8EAE-C5E3F35A72AC}"/>
    <dgm:cxn modelId="{58DA9A18-F014-4680-BB55-7AE8F58B1982}" type="presOf" srcId="{5CCF1F0C-8C5C-43A2-845D-C452AED3A577}" destId="{2734F773-A0AC-476C-9C8F-7FBB6ECE38F1}" srcOrd="0" destOrd="0" presId="urn:microsoft.com/office/officeart/2018/2/layout/IconVerticalSolidList"/>
    <dgm:cxn modelId="{2193745F-8DB5-40D8-9A63-AA4683E4DF36}" srcId="{7E5FAC95-131D-4AD6-82A6-B96A98305677}" destId="{5CCF1F0C-8C5C-43A2-845D-C452AED3A577}" srcOrd="4" destOrd="0" parTransId="{A5804BDD-7633-4888-A1FF-B4FCC5FEFC70}" sibTransId="{2F0C263C-4BE7-41A2-8130-A9F8762DBE0C}"/>
    <dgm:cxn modelId="{8C8DA973-AED9-4946-A13F-375D96F203C8}" srcId="{7E5FAC95-131D-4AD6-82A6-B96A98305677}" destId="{E087149A-99BE-43E1-9542-B60F3CDCD020}" srcOrd="0" destOrd="0" parTransId="{31CE1DBA-3B0B-4887-AB29-D12482F9F5FB}" sibTransId="{2E52ABBE-3A52-492D-B05D-E8FF3F330FA5}"/>
    <dgm:cxn modelId="{42D8457A-21EF-4741-B854-CB37AB9090FE}" type="presOf" srcId="{7E5FAC95-131D-4AD6-82A6-B96A98305677}" destId="{B58C761A-B44F-44B8-9C7F-5627DC4AC8C3}" srcOrd="0" destOrd="0" presId="urn:microsoft.com/office/officeart/2018/2/layout/IconVerticalSolidList"/>
    <dgm:cxn modelId="{6FAC9A9D-56A6-445E-87D2-ED811564C110}" type="presOf" srcId="{E087149A-99BE-43E1-9542-B60F3CDCD020}" destId="{10898431-2D7B-4AD1-82E5-9CA69F2E4691}" srcOrd="0" destOrd="0" presId="urn:microsoft.com/office/officeart/2018/2/layout/IconVerticalSolidList"/>
    <dgm:cxn modelId="{66B6EF9D-9D9A-4642-B881-C04B9AF76C64}" type="presOf" srcId="{156D886F-067D-4ED9-91D2-2956522F1B9C}" destId="{EC3A1486-9058-45C6-9B28-25B982C3BAE3}" srcOrd="0" destOrd="0" presId="urn:microsoft.com/office/officeart/2018/2/layout/IconVerticalSolidList"/>
    <dgm:cxn modelId="{7BB384BB-23BD-4490-8BB0-810BCF26C679}" type="presOf" srcId="{5611ACBC-1B43-4790-9E17-EC26DB61C7E9}" destId="{49AD7800-4444-40E1-9894-2D23A3B53995}" srcOrd="0" destOrd="0" presId="urn:microsoft.com/office/officeart/2018/2/layout/IconVerticalSolidList"/>
    <dgm:cxn modelId="{3A5918C1-F05E-4ED1-8088-6DAE8D687F6C}" srcId="{7E5FAC95-131D-4AD6-82A6-B96A98305677}" destId="{CB9FFBB0-8EC4-4FF8-9CF5-E6394154C243}" srcOrd="2" destOrd="0" parTransId="{1E96F5FA-A208-406B-9370-96C18E9BC9C3}" sibTransId="{6D599609-3811-4419-BB16-AE75AE6CC1ED}"/>
    <dgm:cxn modelId="{47AE16DF-84E6-43AE-BA03-19DCE3E41AC6}" srcId="{7E5FAC95-131D-4AD6-82A6-B96A98305677}" destId="{06087FCD-F9E8-46EE-9C44-F3E55C28B3D6}" srcOrd="5" destOrd="0" parTransId="{D71D2D30-B398-4ABC-A66C-8722EF1C3ED0}" sibTransId="{81C75427-0197-44B3-B4FD-60238F7D4DB7}"/>
    <dgm:cxn modelId="{D3BB5AE0-4C96-4C74-8CA8-4A79BA99B27F}" srcId="{7E5FAC95-131D-4AD6-82A6-B96A98305677}" destId="{5611ACBC-1B43-4790-9E17-EC26DB61C7E9}" srcOrd="3" destOrd="0" parTransId="{4AB1D4E4-B328-4D12-8A74-918AFD9DA2A3}" sibTransId="{D6339B2F-DB66-4D84-AAE1-A80CA48D6B72}"/>
    <dgm:cxn modelId="{FDCDD5F2-1CA0-45AD-9D52-64AE86A5B6BA}" type="presOf" srcId="{CB9FFBB0-8EC4-4FF8-9CF5-E6394154C243}" destId="{91195B96-6138-4019-A6D4-2A6AB0AC3721}" srcOrd="0" destOrd="0" presId="urn:microsoft.com/office/officeart/2018/2/layout/IconVerticalSolidList"/>
    <dgm:cxn modelId="{1535B132-CBD5-4235-AA9A-B7CC4CD175E6}" type="presParOf" srcId="{B58C761A-B44F-44B8-9C7F-5627DC4AC8C3}" destId="{59289BC7-7B39-4AD3-B961-72C476ADAF13}" srcOrd="0" destOrd="0" presId="urn:microsoft.com/office/officeart/2018/2/layout/IconVerticalSolidList"/>
    <dgm:cxn modelId="{68793342-4201-4263-95A9-8F723CCAA994}" type="presParOf" srcId="{59289BC7-7B39-4AD3-B961-72C476ADAF13}" destId="{CFF6021C-1A0A-4E90-B218-DEAFC352E8DD}" srcOrd="0" destOrd="0" presId="urn:microsoft.com/office/officeart/2018/2/layout/IconVerticalSolidList"/>
    <dgm:cxn modelId="{E1900B88-0F19-47F1-9C30-7AA783768996}" type="presParOf" srcId="{59289BC7-7B39-4AD3-B961-72C476ADAF13}" destId="{2D75294A-D75A-4985-97EB-FB378CAE80D8}" srcOrd="1" destOrd="0" presId="urn:microsoft.com/office/officeart/2018/2/layout/IconVerticalSolidList"/>
    <dgm:cxn modelId="{0C1EF32E-A36E-4E2E-9FEB-240075525E39}" type="presParOf" srcId="{59289BC7-7B39-4AD3-B961-72C476ADAF13}" destId="{FA8AE4FC-895A-4ACB-8ECC-81E89C3AEA33}" srcOrd="2" destOrd="0" presId="urn:microsoft.com/office/officeart/2018/2/layout/IconVerticalSolidList"/>
    <dgm:cxn modelId="{42C904FD-B1D8-4D79-BBBE-4A76A572132C}" type="presParOf" srcId="{59289BC7-7B39-4AD3-B961-72C476ADAF13}" destId="{10898431-2D7B-4AD1-82E5-9CA69F2E4691}" srcOrd="3" destOrd="0" presId="urn:microsoft.com/office/officeart/2018/2/layout/IconVerticalSolidList"/>
    <dgm:cxn modelId="{1603D11A-E686-4A15-8C67-B589986EDFDE}" type="presParOf" srcId="{B58C761A-B44F-44B8-9C7F-5627DC4AC8C3}" destId="{9E0664B2-5BED-40A1-A7C6-D51251E92EF5}" srcOrd="1" destOrd="0" presId="urn:microsoft.com/office/officeart/2018/2/layout/IconVerticalSolidList"/>
    <dgm:cxn modelId="{CDB6E95A-8CC3-44EC-AD34-0C8EF61C0A6E}" type="presParOf" srcId="{B58C761A-B44F-44B8-9C7F-5627DC4AC8C3}" destId="{AF2C1BBA-CD05-465B-8B14-D5BEE7BF6FDE}" srcOrd="2" destOrd="0" presId="urn:microsoft.com/office/officeart/2018/2/layout/IconVerticalSolidList"/>
    <dgm:cxn modelId="{500A5E7D-0628-40C2-8C3A-5009B6756BC2}" type="presParOf" srcId="{AF2C1BBA-CD05-465B-8B14-D5BEE7BF6FDE}" destId="{80D53E2A-F827-48BD-B06C-FDDF07C4D88A}" srcOrd="0" destOrd="0" presId="urn:microsoft.com/office/officeart/2018/2/layout/IconVerticalSolidList"/>
    <dgm:cxn modelId="{99EC3131-80E5-45BD-80A0-1936669B845F}" type="presParOf" srcId="{AF2C1BBA-CD05-465B-8B14-D5BEE7BF6FDE}" destId="{CEBFEA03-C0F0-4104-8CC8-69CD380FC84B}" srcOrd="1" destOrd="0" presId="urn:microsoft.com/office/officeart/2018/2/layout/IconVerticalSolidList"/>
    <dgm:cxn modelId="{1848D8A1-913C-496B-9651-1DDE4527292E}" type="presParOf" srcId="{AF2C1BBA-CD05-465B-8B14-D5BEE7BF6FDE}" destId="{D17BB37E-6A02-422C-A4E3-B622E992A71D}" srcOrd="2" destOrd="0" presId="urn:microsoft.com/office/officeart/2018/2/layout/IconVerticalSolidList"/>
    <dgm:cxn modelId="{573DF9ED-5442-4D09-9A66-3D45464943E3}" type="presParOf" srcId="{AF2C1BBA-CD05-465B-8B14-D5BEE7BF6FDE}" destId="{EC3A1486-9058-45C6-9B28-25B982C3BAE3}" srcOrd="3" destOrd="0" presId="urn:microsoft.com/office/officeart/2018/2/layout/IconVerticalSolidList"/>
    <dgm:cxn modelId="{F1A28049-DE52-4657-ABB1-720ED75D03B7}" type="presParOf" srcId="{B58C761A-B44F-44B8-9C7F-5627DC4AC8C3}" destId="{06AA2E08-0AF2-4B47-A227-94A9949883F6}" srcOrd="3" destOrd="0" presId="urn:microsoft.com/office/officeart/2018/2/layout/IconVerticalSolidList"/>
    <dgm:cxn modelId="{292C7EA6-C8A1-4211-B4E4-4EBB8DAF9E8C}" type="presParOf" srcId="{B58C761A-B44F-44B8-9C7F-5627DC4AC8C3}" destId="{92FCA173-BA1B-4CDD-8DC8-6495E8A341A4}" srcOrd="4" destOrd="0" presId="urn:microsoft.com/office/officeart/2018/2/layout/IconVerticalSolidList"/>
    <dgm:cxn modelId="{20BB0BC4-2C18-4012-9F4B-0AF37C151686}" type="presParOf" srcId="{92FCA173-BA1B-4CDD-8DC8-6495E8A341A4}" destId="{E681402F-ABE3-4E94-A0D3-28C511E68242}" srcOrd="0" destOrd="0" presId="urn:microsoft.com/office/officeart/2018/2/layout/IconVerticalSolidList"/>
    <dgm:cxn modelId="{4156D5DE-302E-463C-A948-A65353221257}" type="presParOf" srcId="{92FCA173-BA1B-4CDD-8DC8-6495E8A341A4}" destId="{D5F55805-5A27-47D0-B796-9869FF72459D}" srcOrd="1" destOrd="0" presId="urn:microsoft.com/office/officeart/2018/2/layout/IconVerticalSolidList"/>
    <dgm:cxn modelId="{1219A91E-D637-4139-A684-3F0E41B16759}" type="presParOf" srcId="{92FCA173-BA1B-4CDD-8DC8-6495E8A341A4}" destId="{74E9029D-52A1-4B09-BAAF-D595435D1F06}" srcOrd="2" destOrd="0" presId="urn:microsoft.com/office/officeart/2018/2/layout/IconVerticalSolidList"/>
    <dgm:cxn modelId="{57B980C4-AF68-4F41-B67F-BC7200E6B9AF}" type="presParOf" srcId="{92FCA173-BA1B-4CDD-8DC8-6495E8A341A4}" destId="{91195B96-6138-4019-A6D4-2A6AB0AC3721}" srcOrd="3" destOrd="0" presId="urn:microsoft.com/office/officeart/2018/2/layout/IconVerticalSolidList"/>
    <dgm:cxn modelId="{E2840974-F734-4536-B614-36C4BD3C18BB}" type="presParOf" srcId="{B58C761A-B44F-44B8-9C7F-5627DC4AC8C3}" destId="{C9AE3D34-A035-4B16-8B1C-4CF3A4E305FB}" srcOrd="5" destOrd="0" presId="urn:microsoft.com/office/officeart/2018/2/layout/IconVerticalSolidList"/>
    <dgm:cxn modelId="{435579F3-0E1F-4A03-B38E-4CC48387B6F2}" type="presParOf" srcId="{B58C761A-B44F-44B8-9C7F-5627DC4AC8C3}" destId="{B0B610FA-7085-49A4-8239-C797B3BBDE84}" srcOrd="6" destOrd="0" presId="urn:microsoft.com/office/officeart/2018/2/layout/IconVerticalSolidList"/>
    <dgm:cxn modelId="{4AC67851-454B-4B33-8A2F-4E90E242EB57}" type="presParOf" srcId="{B0B610FA-7085-49A4-8239-C797B3BBDE84}" destId="{ED975AAF-18F3-4E99-A695-79E16FE9CD09}" srcOrd="0" destOrd="0" presId="urn:microsoft.com/office/officeart/2018/2/layout/IconVerticalSolidList"/>
    <dgm:cxn modelId="{8ED72513-F9A7-4C96-8097-A6C4206361CA}" type="presParOf" srcId="{B0B610FA-7085-49A4-8239-C797B3BBDE84}" destId="{1039E392-2D40-4E16-B8BB-CE25B75F71CB}" srcOrd="1" destOrd="0" presId="urn:microsoft.com/office/officeart/2018/2/layout/IconVerticalSolidList"/>
    <dgm:cxn modelId="{D177E84A-8C31-427F-9D64-1FE86B46F78F}" type="presParOf" srcId="{B0B610FA-7085-49A4-8239-C797B3BBDE84}" destId="{EBC02066-0EE9-42A7-AB91-C5C7ACF5DE6A}" srcOrd="2" destOrd="0" presId="urn:microsoft.com/office/officeart/2018/2/layout/IconVerticalSolidList"/>
    <dgm:cxn modelId="{F1538119-195C-4CC8-B1D2-408E595FBA06}" type="presParOf" srcId="{B0B610FA-7085-49A4-8239-C797B3BBDE84}" destId="{49AD7800-4444-40E1-9894-2D23A3B53995}" srcOrd="3" destOrd="0" presId="urn:microsoft.com/office/officeart/2018/2/layout/IconVerticalSolidList"/>
    <dgm:cxn modelId="{8B4C943E-71DD-4E74-A0E5-BBBB7A60BC33}" type="presParOf" srcId="{B58C761A-B44F-44B8-9C7F-5627DC4AC8C3}" destId="{C3E7C8C6-C91E-48BA-B3BD-15F396543328}" srcOrd="7" destOrd="0" presId="urn:microsoft.com/office/officeart/2018/2/layout/IconVerticalSolidList"/>
    <dgm:cxn modelId="{2A134570-F1D0-4D8F-B07D-010AF3863440}" type="presParOf" srcId="{B58C761A-B44F-44B8-9C7F-5627DC4AC8C3}" destId="{4199E315-376B-4C54-B65E-89586B4558BF}" srcOrd="8" destOrd="0" presId="urn:microsoft.com/office/officeart/2018/2/layout/IconVerticalSolidList"/>
    <dgm:cxn modelId="{3ED219E2-088C-4391-8EFA-E5C62704DA34}" type="presParOf" srcId="{4199E315-376B-4C54-B65E-89586B4558BF}" destId="{093CE6F4-2EFE-46FB-83DF-9052DFA95D43}" srcOrd="0" destOrd="0" presId="urn:microsoft.com/office/officeart/2018/2/layout/IconVerticalSolidList"/>
    <dgm:cxn modelId="{4E148D97-8369-47DE-8805-506D52458B41}" type="presParOf" srcId="{4199E315-376B-4C54-B65E-89586B4558BF}" destId="{9F231CB7-A8FF-4835-8416-FD4FCAF50381}" srcOrd="1" destOrd="0" presId="urn:microsoft.com/office/officeart/2018/2/layout/IconVerticalSolidList"/>
    <dgm:cxn modelId="{CB8D6014-FC1B-4905-8354-5A33183A4CE7}" type="presParOf" srcId="{4199E315-376B-4C54-B65E-89586B4558BF}" destId="{E4F49151-DD42-43FA-A9E7-8F7E79E159B1}" srcOrd="2" destOrd="0" presId="urn:microsoft.com/office/officeart/2018/2/layout/IconVerticalSolidList"/>
    <dgm:cxn modelId="{8443490B-B741-4DB7-9575-7C6864BF1E98}" type="presParOf" srcId="{4199E315-376B-4C54-B65E-89586B4558BF}" destId="{2734F773-A0AC-476C-9C8F-7FBB6ECE38F1}" srcOrd="3" destOrd="0" presId="urn:microsoft.com/office/officeart/2018/2/layout/IconVerticalSolidList"/>
    <dgm:cxn modelId="{A25301C2-D4CF-416D-9179-EF483F6F8F01}" type="presParOf" srcId="{B58C761A-B44F-44B8-9C7F-5627DC4AC8C3}" destId="{E11593D5-C749-4494-B335-A4DA42123DAD}" srcOrd="9" destOrd="0" presId="urn:microsoft.com/office/officeart/2018/2/layout/IconVerticalSolidList"/>
    <dgm:cxn modelId="{45918F17-16B4-4D62-A187-8EFA1C149A78}" type="presParOf" srcId="{B58C761A-B44F-44B8-9C7F-5627DC4AC8C3}" destId="{B7124D73-654A-4D1D-BBDF-2EE5F32BAB98}" srcOrd="10" destOrd="0" presId="urn:microsoft.com/office/officeart/2018/2/layout/IconVerticalSolidList"/>
    <dgm:cxn modelId="{696AFF46-184C-4CAF-ADC2-8E5412AF12C9}" type="presParOf" srcId="{B7124D73-654A-4D1D-BBDF-2EE5F32BAB98}" destId="{A4523B0C-C134-40ED-AD83-10AC37F726D4}" srcOrd="0" destOrd="0" presId="urn:microsoft.com/office/officeart/2018/2/layout/IconVerticalSolidList"/>
    <dgm:cxn modelId="{9B7B1F3C-7A10-43A1-8136-1C8AF3AB5642}" type="presParOf" srcId="{B7124D73-654A-4D1D-BBDF-2EE5F32BAB98}" destId="{9A773BE3-FDEA-40F5-8C82-F8C5EA8A0D44}" srcOrd="1" destOrd="0" presId="urn:microsoft.com/office/officeart/2018/2/layout/IconVerticalSolidList"/>
    <dgm:cxn modelId="{6A0B4AD4-8F2F-49C2-871E-4A7ECA385F3E}" type="presParOf" srcId="{B7124D73-654A-4D1D-BBDF-2EE5F32BAB98}" destId="{87161FAE-E952-459D-8C09-E821E42A52A3}" srcOrd="2" destOrd="0" presId="urn:microsoft.com/office/officeart/2018/2/layout/IconVerticalSolidList"/>
    <dgm:cxn modelId="{A53875DD-F831-4E0A-AFD9-A4D8EFC08F61}" type="presParOf" srcId="{B7124D73-654A-4D1D-BBDF-2EE5F32BAB98}" destId="{A508A9F4-A7F6-49B8-8930-949D5A059E7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0B6EF5-BAC7-4086-934B-A6C85819EB86}"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n-US"/>
        </a:p>
      </dgm:t>
    </dgm:pt>
    <dgm:pt modelId="{7434CBD1-8E7B-4018-AC87-5CE15EE565BE}">
      <dgm:prSet/>
      <dgm:spPr/>
      <dgm:t>
        <a:bodyPr/>
        <a:lstStyle/>
        <a:p>
          <a:r>
            <a:rPr lang="cs-CZ"/>
            <a:t>Nejčastější obavy výzkumníků:</a:t>
          </a:r>
          <a:endParaRPr lang="en-US"/>
        </a:p>
      </dgm:t>
    </dgm:pt>
    <dgm:pt modelId="{5D040BF8-70B9-46BE-BCF6-48E804A708F8}" type="parTrans" cxnId="{2E0CEE90-4395-48F1-85AD-67EE42D0F9FD}">
      <dgm:prSet/>
      <dgm:spPr/>
      <dgm:t>
        <a:bodyPr/>
        <a:lstStyle/>
        <a:p>
          <a:endParaRPr lang="en-US"/>
        </a:p>
      </dgm:t>
    </dgm:pt>
    <dgm:pt modelId="{0802000C-436B-495D-9AE0-24FB35B9B848}" type="sibTrans" cxnId="{2E0CEE90-4395-48F1-85AD-67EE42D0F9FD}">
      <dgm:prSet/>
      <dgm:spPr/>
      <dgm:t>
        <a:bodyPr/>
        <a:lstStyle/>
        <a:p>
          <a:endParaRPr lang="en-US"/>
        </a:p>
      </dgm:t>
    </dgm:pt>
    <dgm:pt modelId="{3F34F8A6-D077-41C7-9823-F729437EBB19}">
      <dgm:prSet/>
      <dgm:spPr/>
      <dgm:t>
        <a:bodyPr/>
        <a:lstStyle/>
        <a:p>
          <a:r>
            <a:rPr lang="cs-CZ"/>
            <a:t>„Nic nezjistím“</a:t>
          </a:r>
          <a:endParaRPr lang="en-US"/>
        </a:p>
      </dgm:t>
    </dgm:pt>
    <dgm:pt modelId="{074608CE-3D88-43D7-8377-EEBEC21C80E1}" type="parTrans" cxnId="{15C7B8FE-B2A0-4C94-A236-4526619340C3}">
      <dgm:prSet/>
      <dgm:spPr/>
      <dgm:t>
        <a:bodyPr/>
        <a:lstStyle/>
        <a:p>
          <a:endParaRPr lang="en-US"/>
        </a:p>
      </dgm:t>
    </dgm:pt>
    <dgm:pt modelId="{7D754B81-5DC6-4D58-B471-81C4B157D2DA}" type="sibTrans" cxnId="{15C7B8FE-B2A0-4C94-A236-4526619340C3}">
      <dgm:prSet/>
      <dgm:spPr/>
      <dgm:t>
        <a:bodyPr/>
        <a:lstStyle/>
        <a:p>
          <a:endParaRPr lang="en-US"/>
        </a:p>
      </dgm:t>
    </dgm:pt>
    <dgm:pt modelId="{40B4634B-FDCA-400E-A66B-CB45D6E5CD86}">
      <dgm:prSet/>
      <dgm:spPr/>
      <dgm:t>
        <a:bodyPr/>
        <a:lstStyle/>
        <a:p>
          <a:r>
            <a:rPr lang="cs-CZ" dirty="0"/>
            <a:t>A proto se ve zvýšené míře zaměřují na otázky typu </a:t>
          </a:r>
          <a:r>
            <a:rPr lang="cs-CZ" i="1" dirty="0"/>
            <a:t>Kolik…? Do jaké míry…?</a:t>
          </a:r>
          <a:r>
            <a:rPr lang="cs-CZ" i="0" dirty="0"/>
            <a:t>,</a:t>
          </a:r>
          <a:r>
            <a:rPr lang="cs-CZ" i="1" dirty="0"/>
            <a:t> </a:t>
          </a:r>
          <a:r>
            <a:rPr lang="cs-CZ" dirty="0"/>
            <a:t>až tím celý rozhovor až příliš zahltí. Na to pozor!</a:t>
          </a:r>
          <a:endParaRPr lang="en-US" dirty="0"/>
        </a:p>
      </dgm:t>
    </dgm:pt>
    <dgm:pt modelId="{7095D801-149A-4EC4-BE28-E9589F04204E}" type="parTrans" cxnId="{E8AA379D-F601-4181-8B0E-BBE797BE0C52}">
      <dgm:prSet/>
      <dgm:spPr/>
      <dgm:t>
        <a:bodyPr/>
        <a:lstStyle/>
        <a:p>
          <a:endParaRPr lang="en-US"/>
        </a:p>
      </dgm:t>
    </dgm:pt>
    <dgm:pt modelId="{845698D6-946F-421C-AC32-8D9A81371106}" type="sibTrans" cxnId="{E8AA379D-F601-4181-8B0E-BBE797BE0C52}">
      <dgm:prSet/>
      <dgm:spPr/>
      <dgm:t>
        <a:bodyPr/>
        <a:lstStyle/>
        <a:p>
          <a:endParaRPr lang="en-US"/>
        </a:p>
      </dgm:t>
    </dgm:pt>
    <dgm:pt modelId="{1B90398D-068B-46EC-B689-E1BAEF8EF64D}">
      <dgm:prSet/>
      <dgm:spPr/>
      <dgm:t>
        <a:bodyPr/>
        <a:lstStyle/>
        <a:p>
          <a:r>
            <a:rPr lang="cs-CZ"/>
            <a:t>„Nezjistím všechno“, co bych si představoval</a:t>
          </a:r>
          <a:endParaRPr lang="en-US"/>
        </a:p>
      </dgm:t>
    </dgm:pt>
    <dgm:pt modelId="{1D289E28-1794-4120-BA57-5F732DAA4428}" type="parTrans" cxnId="{844E7541-9296-42A4-803D-FF4992419A5C}">
      <dgm:prSet/>
      <dgm:spPr/>
      <dgm:t>
        <a:bodyPr/>
        <a:lstStyle/>
        <a:p>
          <a:endParaRPr lang="en-US"/>
        </a:p>
      </dgm:t>
    </dgm:pt>
    <dgm:pt modelId="{07307E1E-B2C2-44E8-871E-8D49ECCFBDBC}" type="sibTrans" cxnId="{844E7541-9296-42A4-803D-FF4992419A5C}">
      <dgm:prSet/>
      <dgm:spPr/>
      <dgm:t>
        <a:bodyPr/>
        <a:lstStyle/>
        <a:p>
          <a:endParaRPr lang="en-US"/>
        </a:p>
      </dgm:t>
    </dgm:pt>
    <dgm:pt modelId="{4B50B8BE-F4D6-4263-815F-3F6F058DE89E}">
      <dgm:prSet/>
      <dgm:spPr/>
      <dgm:t>
        <a:bodyPr/>
        <a:lstStyle/>
        <a:p>
          <a:r>
            <a:rPr lang="cs-CZ"/>
            <a:t>Obvykle způsobeno nezkušeností (badatel si není jistý, jak dlouho bude rozhovor trvat, nakolik se mu podaří odpovědět na HVO…), a tak se raději zeptá na všechny otázky ze seznamu, ale na všechny tím pádem dostane pouze obecnou odpověď. Může se tak stát, že dostane nevhodná data (Švaříček, Šeďová a kol., 2014).</a:t>
          </a:r>
          <a:endParaRPr lang="en-US"/>
        </a:p>
      </dgm:t>
    </dgm:pt>
    <dgm:pt modelId="{1D684417-3EB9-4611-83E0-13EEBAE65837}" type="parTrans" cxnId="{85DC26EB-D9B5-419D-8ACB-B065565C668F}">
      <dgm:prSet/>
      <dgm:spPr/>
      <dgm:t>
        <a:bodyPr/>
        <a:lstStyle/>
        <a:p>
          <a:endParaRPr lang="en-US"/>
        </a:p>
      </dgm:t>
    </dgm:pt>
    <dgm:pt modelId="{5EB71A16-F52D-4AAF-8829-EBA437399B5A}" type="sibTrans" cxnId="{85DC26EB-D9B5-419D-8ACB-B065565C668F}">
      <dgm:prSet/>
      <dgm:spPr/>
      <dgm:t>
        <a:bodyPr/>
        <a:lstStyle/>
        <a:p>
          <a:endParaRPr lang="en-US"/>
        </a:p>
      </dgm:t>
    </dgm:pt>
    <dgm:pt modelId="{8B63B0E4-8E0D-4FAE-B991-182BBF3B5A0B}" type="pres">
      <dgm:prSet presAssocID="{080B6EF5-BAC7-4086-934B-A6C85819EB86}" presName="Name0" presStyleCnt="0">
        <dgm:presLayoutVars>
          <dgm:dir/>
          <dgm:animLvl val="lvl"/>
          <dgm:resizeHandles val="exact"/>
        </dgm:presLayoutVars>
      </dgm:prSet>
      <dgm:spPr/>
    </dgm:pt>
    <dgm:pt modelId="{75B1F4A6-1530-4361-A228-BDF413DACF74}" type="pres">
      <dgm:prSet presAssocID="{7434CBD1-8E7B-4018-AC87-5CE15EE565BE}" presName="linNode" presStyleCnt="0"/>
      <dgm:spPr/>
    </dgm:pt>
    <dgm:pt modelId="{A1FC753A-8F28-4FF4-A53E-BF51CF6DB77A}" type="pres">
      <dgm:prSet presAssocID="{7434CBD1-8E7B-4018-AC87-5CE15EE565BE}" presName="parentText" presStyleLbl="node1" presStyleIdx="0" presStyleCnt="3">
        <dgm:presLayoutVars>
          <dgm:chMax val="1"/>
          <dgm:bulletEnabled val="1"/>
        </dgm:presLayoutVars>
      </dgm:prSet>
      <dgm:spPr/>
    </dgm:pt>
    <dgm:pt modelId="{329C6F62-30DC-47A9-A247-C9C2514CE737}" type="pres">
      <dgm:prSet presAssocID="{0802000C-436B-495D-9AE0-24FB35B9B848}" presName="sp" presStyleCnt="0"/>
      <dgm:spPr/>
    </dgm:pt>
    <dgm:pt modelId="{25F5CE44-E818-4C97-A875-E32BDC54E0E6}" type="pres">
      <dgm:prSet presAssocID="{3F34F8A6-D077-41C7-9823-F729437EBB19}" presName="linNode" presStyleCnt="0"/>
      <dgm:spPr/>
    </dgm:pt>
    <dgm:pt modelId="{78792E90-A7C3-4015-BCE9-7ED343F7FF18}" type="pres">
      <dgm:prSet presAssocID="{3F34F8A6-D077-41C7-9823-F729437EBB19}" presName="parentText" presStyleLbl="node1" presStyleIdx="1" presStyleCnt="3">
        <dgm:presLayoutVars>
          <dgm:chMax val="1"/>
          <dgm:bulletEnabled val="1"/>
        </dgm:presLayoutVars>
      </dgm:prSet>
      <dgm:spPr/>
    </dgm:pt>
    <dgm:pt modelId="{FF2B34CD-5B10-4340-816B-BDDF5E3D8401}" type="pres">
      <dgm:prSet presAssocID="{3F34F8A6-D077-41C7-9823-F729437EBB19}" presName="descendantText" presStyleLbl="alignAccFollowNode1" presStyleIdx="0" presStyleCnt="2">
        <dgm:presLayoutVars>
          <dgm:bulletEnabled val="1"/>
        </dgm:presLayoutVars>
      </dgm:prSet>
      <dgm:spPr/>
    </dgm:pt>
    <dgm:pt modelId="{7BF6719D-19E6-4DDB-BF87-D9C1808262C6}" type="pres">
      <dgm:prSet presAssocID="{7D754B81-5DC6-4D58-B471-81C4B157D2DA}" presName="sp" presStyleCnt="0"/>
      <dgm:spPr/>
    </dgm:pt>
    <dgm:pt modelId="{F1B4A78E-4887-4708-A802-F3A460893BEC}" type="pres">
      <dgm:prSet presAssocID="{1B90398D-068B-46EC-B689-E1BAEF8EF64D}" presName="linNode" presStyleCnt="0"/>
      <dgm:spPr/>
    </dgm:pt>
    <dgm:pt modelId="{67232F3D-83E1-45F9-B781-A02325ABBD0E}" type="pres">
      <dgm:prSet presAssocID="{1B90398D-068B-46EC-B689-E1BAEF8EF64D}" presName="parentText" presStyleLbl="node1" presStyleIdx="2" presStyleCnt="3">
        <dgm:presLayoutVars>
          <dgm:chMax val="1"/>
          <dgm:bulletEnabled val="1"/>
        </dgm:presLayoutVars>
      </dgm:prSet>
      <dgm:spPr/>
    </dgm:pt>
    <dgm:pt modelId="{6B76BE62-8354-4710-B3A3-B97974FA9D54}" type="pres">
      <dgm:prSet presAssocID="{1B90398D-068B-46EC-B689-E1BAEF8EF64D}" presName="descendantText" presStyleLbl="alignAccFollowNode1" presStyleIdx="1" presStyleCnt="2">
        <dgm:presLayoutVars>
          <dgm:bulletEnabled val="1"/>
        </dgm:presLayoutVars>
      </dgm:prSet>
      <dgm:spPr/>
    </dgm:pt>
  </dgm:ptLst>
  <dgm:cxnLst>
    <dgm:cxn modelId="{844E7541-9296-42A4-803D-FF4992419A5C}" srcId="{080B6EF5-BAC7-4086-934B-A6C85819EB86}" destId="{1B90398D-068B-46EC-B689-E1BAEF8EF64D}" srcOrd="2" destOrd="0" parTransId="{1D289E28-1794-4120-BA57-5F732DAA4428}" sibTransId="{07307E1E-B2C2-44E8-871E-8D49ECCFBDBC}"/>
    <dgm:cxn modelId="{764E5784-D4EE-43A2-B2C5-C5F3F304D483}" type="presOf" srcId="{1B90398D-068B-46EC-B689-E1BAEF8EF64D}" destId="{67232F3D-83E1-45F9-B781-A02325ABBD0E}" srcOrd="0" destOrd="0" presId="urn:microsoft.com/office/officeart/2005/8/layout/vList5"/>
    <dgm:cxn modelId="{2E0CEE90-4395-48F1-85AD-67EE42D0F9FD}" srcId="{080B6EF5-BAC7-4086-934B-A6C85819EB86}" destId="{7434CBD1-8E7B-4018-AC87-5CE15EE565BE}" srcOrd="0" destOrd="0" parTransId="{5D040BF8-70B9-46BE-BCF6-48E804A708F8}" sibTransId="{0802000C-436B-495D-9AE0-24FB35B9B848}"/>
    <dgm:cxn modelId="{8A467C97-FA79-4A96-A0CF-592E26C4077B}" type="presOf" srcId="{4B50B8BE-F4D6-4263-815F-3F6F058DE89E}" destId="{6B76BE62-8354-4710-B3A3-B97974FA9D54}" srcOrd="0" destOrd="0" presId="urn:microsoft.com/office/officeart/2005/8/layout/vList5"/>
    <dgm:cxn modelId="{E8AA379D-F601-4181-8B0E-BBE797BE0C52}" srcId="{3F34F8A6-D077-41C7-9823-F729437EBB19}" destId="{40B4634B-FDCA-400E-A66B-CB45D6E5CD86}" srcOrd="0" destOrd="0" parTransId="{7095D801-149A-4EC4-BE28-E9589F04204E}" sibTransId="{845698D6-946F-421C-AC32-8D9A81371106}"/>
    <dgm:cxn modelId="{35BEB6B8-A0CA-4DD5-BFE2-70E2DDBBF785}" type="presOf" srcId="{40B4634B-FDCA-400E-A66B-CB45D6E5CD86}" destId="{FF2B34CD-5B10-4340-816B-BDDF5E3D8401}" srcOrd="0" destOrd="0" presId="urn:microsoft.com/office/officeart/2005/8/layout/vList5"/>
    <dgm:cxn modelId="{E69477C0-D830-435B-A308-33071A0C0BCC}" type="presOf" srcId="{3F34F8A6-D077-41C7-9823-F729437EBB19}" destId="{78792E90-A7C3-4015-BCE9-7ED343F7FF18}" srcOrd="0" destOrd="0" presId="urn:microsoft.com/office/officeart/2005/8/layout/vList5"/>
    <dgm:cxn modelId="{D04878D6-A257-405C-8BF7-401EA2CF9345}" type="presOf" srcId="{080B6EF5-BAC7-4086-934B-A6C85819EB86}" destId="{8B63B0E4-8E0D-4FAE-B991-182BBF3B5A0B}" srcOrd="0" destOrd="0" presId="urn:microsoft.com/office/officeart/2005/8/layout/vList5"/>
    <dgm:cxn modelId="{F45CDADF-50E1-43D2-A0F2-B9F45A6C0986}" type="presOf" srcId="{7434CBD1-8E7B-4018-AC87-5CE15EE565BE}" destId="{A1FC753A-8F28-4FF4-A53E-BF51CF6DB77A}" srcOrd="0" destOrd="0" presId="urn:microsoft.com/office/officeart/2005/8/layout/vList5"/>
    <dgm:cxn modelId="{85DC26EB-D9B5-419D-8ACB-B065565C668F}" srcId="{1B90398D-068B-46EC-B689-E1BAEF8EF64D}" destId="{4B50B8BE-F4D6-4263-815F-3F6F058DE89E}" srcOrd="0" destOrd="0" parTransId="{1D684417-3EB9-4611-83E0-13EEBAE65837}" sibTransId="{5EB71A16-F52D-4AAF-8829-EBA437399B5A}"/>
    <dgm:cxn modelId="{15C7B8FE-B2A0-4C94-A236-4526619340C3}" srcId="{080B6EF5-BAC7-4086-934B-A6C85819EB86}" destId="{3F34F8A6-D077-41C7-9823-F729437EBB19}" srcOrd="1" destOrd="0" parTransId="{074608CE-3D88-43D7-8377-EEBEC21C80E1}" sibTransId="{7D754B81-5DC6-4D58-B471-81C4B157D2DA}"/>
    <dgm:cxn modelId="{7815E394-64C3-4044-900C-DB43EBDBB12C}" type="presParOf" srcId="{8B63B0E4-8E0D-4FAE-B991-182BBF3B5A0B}" destId="{75B1F4A6-1530-4361-A228-BDF413DACF74}" srcOrd="0" destOrd="0" presId="urn:microsoft.com/office/officeart/2005/8/layout/vList5"/>
    <dgm:cxn modelId="{D5C7ADCB-DB07-438E-89A3-301A75E20C51}" type="presParOf" srcId="{75B1F4A6-1530-4361-A228-BDF413DACF74}" destId="{A1FC753A-8F28-4FF4-A53E-BF51CF6DB77A}" srcOrd="0" destOrd="0" presId="urn:microsoft.com/office/officeart/2005/8/layout/vList5"/>
    <dgm:cxn modelId="{77EB92C5-75A0-4F96-87BE-15719402CA93}" type="presParOf" srcId="{8B63B0E4-8E0D-4FAE-B991-182BBF3B5A0B}" destId="{329C6F62-30DC-47A9-A247-C9C2514CE737}" srcOrd="1" destOrd="0" presId="urn:microsoft.com/office/officeart/2005/8/layout/vList5"/>
    <dgm:cxn modelId="{287A64B6-4AA1-42E8-86CF-01154241914C}" type="presParOf" srcId="{8B63B0E4-8E0D-4FAE-B991-182BBF3B5A0B}" destId="{25F5CE44-E818-4C97-A875-E32BDC54E0E6}" srcOrd="2" destOrd="0" presId="urn:microsoft.com/office/officeart/2005/8/layout/vList5"/>
    <dgm:cxn modelId="{6721210F-BE0E-44E4-8FFC-33435372A43B}" type="presParOf" srcId="{25F5CE44-E818-4C97-A875-E32BDC54E0E6}" destId="{78792E90-A7C3-4015-BCE9-7ED343F7FF18}" srcOrd="0" destOrd="0" presId="urn:microsoft.com/office/officeart/2005/8/layout/vList5"/>
    <dgm:cxn modelId="{8EBBE517-8B62-4597-9348-FEB26D3B21FE}" type="presParOf" srcId="{25F5CE44-E818-4C97-A875-E32BDC54E0E6}" destId="{FF2B34CD-5B10-4340-816B-BDDF5E3D8401}" srcOrd="1" destOrd="0" presId="urn:microsoft.com/office/officeart/2005/8/layout/vList5"/>
    <dgm:cxn modelId="{D9980392-C344-4A4C-99AA-4BA1F35843FC}" type="presParOf" srcId="{8B63B0E4-8E0D-4FAE-B991-182BBF3B5A0B}" destId="{7BF6719D-19E6-4DDB-BF87-D9C1808262C6}" srcOrd="3" destOrd="0" presId="urn:microsoft.com/office/officeart/2005/8/layout/vList5"/>
    <dgm:cxn modelId="{BC16B0D6-2B31-4B6C-A613-993FF9AFC7B5}" type="presParOf" srcId="{8B63B0E4-8E0D-4FAE-B991-182BBF3B5A0B}" destId="{F1B4A78E-4887-4708-A802-F3A460893BEC}" srcOrd="4" destOrd="0" presId="urn:microsoft.com/office/officeart/2005/8/layout/vList5"/>
    <dgm:cxn modelId="{DC551C5A-FC5D-4B17-AA6F-2D808B979347}" type="presParOf" srcId="{F1B4A78E-4887-4708-A802-F3A460893BEC}" destId="{67232F3D-83E1-45F9-B781-A02325ABBD0E}" srcOrd="0" destOrd="0" presId="urn:microsoft.com/office/officeart/2005/8/layout/vList5"/>
    <dgm:cxn modelId="{D6CA14EB-B32A-4B69-9A6A-812000542CF4}" type="presParOf" srcId="{F1B4A78E-4887-4708-A802-F3A460893BEC}" destId="{6B76BE62-8354-4710-B3A3-B97974FA9D5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642619-24A7-4D60-BAF7-706E0C1C8A5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8C14A4F-3341-4967-9494-A6966763EA3F}">
      <dgm:prSet/>
      <dgm:spPr/>
      <dgm:t>
        <a:bodyPr/>
        <a:lstStyle/>
        <a:p>
          <a:r>
            <a:rPr lang="cs-CZ"/>
            <a:t>Jak a kam přepisovat? Ideálně do nějakého textového editoru (Word, …)</a:t>
          </a:r>
          <a:endParaRPr lang="en-US"/>
        </a:p>
      </dgm:t>
    </dgm:pt>
    <dgm:pt modelId="{DEA92796-1639-4DA9-8326-132F27338BBB}" type="parTrans" cxnId="{27729179-CF76-4DEE-8C3D-34922153EDB8}">
      <dgm:prSet/>
      <dgm:spPr/>
      <dgm:t>
        <a:bodyPr/>
        <a:lstStyle/>
        <a:p>
          <a:endParaRPr lang="en-US"/>
        </a:p>
      </dgm:t>
    </dgm:pt>
    <dgm:pt modelId="{9DDC05CF-75AE-4145-8F27-D527E6654A6F}" type="sibTrans" cxnId="{27729179-CF76-4DEE-8C3D-34922153EDB8}">
      <dgm:prSet/>
      <dgm:spPr/>
      <dgm:t>
        <a:bodyPr/>
        <a:lstStyle/>
        <a:p>
          <a:endParaRPr lang="en-US"/>
        </a:p>
      </dgm:t>
    </dgm:pt>
    <dgm:pt modelId="{B4B1829B-181B-47C3-9309-CE9EE32F4143}">
      <dgm:prSet/>
      <dgm:spPr/>
      <dgm:t>
        <a:bodyPr/>
        <a:lstStyle/>
        <a:p>
          <a:r>
            <a:rPr lang="cs-CZ"/>
            <a:t>Při přepisu využívejte anonymizace dat – k ochraně jmen účastníků a organizací – lze nahradit pseudonymy, u jmen ponechat pouze první písmeno apod. </a:t>
          </a:r>
          <a:endParaRPr lang="en-US"/>
        </a:p>
      </dgm:t>
    </dgm:pt>
    <dgm:pt modelId="{CFD56348-3155-4F61-ADA1-BAB51984FCF6}" type="parTrans" cxnId="{53B2DDFF-4E90-41A7-B4D2-66B039318FD9}">
      <dgm:prSet/>
      <dgm:spPr/>
      <dgm:t>
        <a:bodyPr/>
        <a:lstStyle/>
        <a:p>
          <a:endParaRPr lang="en-US"/>
        </a:p>
      </dgm:t>
    </dgm:pt>
    <dgm:pt modelId="{6DB0A47A-71C3-404C-920D-2A691019CE3C}" type="sibTrans" cxnId="{53B2DDFF-4E90-41A7-B4D2-66B039318FD9}">
      <dgm:prSet/>
      <dgm:spPr/>
      <dgm:t>
        <a:bodyPr/>
        <a:lstStyle/>
        <a:p>
          <a:endParaRPr lang="en-US"/>
        </a:p>
      </dgm:t>
    </dgm:pt>
    <dgm:pt modelId="{3C9DDBDB-8787-4FB0-80CE-D9C29590DF99}">
      <dgm:prSet/>
      <dgm:spPr/>
      <dgm:t>
        <a:bodyPr/>
        <a:lstStyle/>
        <a:p>
          <a:r>
            <a:rPr lang="cs-CZ"/>
            <a:t>Kromě toho, co je skutečně řečeno, je vhodné zaznamenávat také co nejvíc neverbálních součástí promluvy – dlouhé pomlky, smích účastníků, zdůraznění výpovědi zvýšením hlasu </a:t>
          </a:r>
          <a:endParaRPr lang="en-US"/>
        </a:p>
      </dgm:t>
    </dgm:pt>
    <dgm:pt modelId="{A6E9F1A6-4917-4B42-808E-862B75BD6A9F}" type="parTrans" cxnId="{BAE3FD77-107E-4965-877D-66BD009937E9}">
      <dgm:prSet/>
      <dgm:spPr/>
      <dgm:t>
        <a:bodyPr/>
        <a:lstStyle/>
        <a:p>
          <a:endParaRPr lang="en-US"/>
        </a:p>
      </dgm:t>
    </dgm:pt>
    <dgm:pt modelId="{FAABF625-8DAB-4E55-BC01-4682E5BF9310}" type="sibTrans" cxnId="{BAE3FD77-107E-4965-877D-66BD009937E9}">
      <dgm:prSet/>
      <dgm:spPr/>
      <dgm:t>
        <a:bodyPr/>
        <a:lstStyle/>
        <a:p>
          <a:endParaRPr lang="en-US"/>
        </a:p>
      </dgm:t>
    </dgm:pt>
    <dgm:pt modelId="{5E35A752-BE0B-4679-9FA4-85CE919B335C}">
      <dgm:prSet/>
      <dgm:spPr/>
      <dgm:t>
        <a:bodyPr/>
        <a:lstStyle/>
        <a:p>
          <a:r>
            <a:rPr lang="cs-CZ"/>
            <a:t>Žádný správný přepis neexistuje – důležité je, aby výzkumník přepisu skutečně rozuměl (Švaříček, Šeďová a kol., 2014)</a:t>
          </a:r>
          <a:endParaRPr lang="en-US"/>
        </a:p>
      </dgm:t>
    </dgm:pt>
    <dgm:pt modelId="{49FC9FA2-E7FF-4126-9033-C3B3C347054E}" type="parTrans" cxnId="{3734F982-F2FE-4DA0-BF3F-6E4640BE459E}">
      <dgm:prSet/>
      <dgm:spPr/>
      <dgm:t>
        <a:bodyPr/>
        <a:lstStyle/>
        <a:p>
          <a:endParaRPr lang="en-US"/>
        </a:p>
      </dgm:t>
    </dgm:pt>
    <dgm:pt modelId="{BC7CAA64-6D12-4E26-B423-138A9C32E9FD}" type="sibTrans" cxnId="{3734F982-F2FE-4DA0-BF3F-6E4640BE459E}">
      <dgm:prSet/>
      <dgm:spPr/>
      <dgm:t>
        <a:bodyPr/>
        <a:lstStyle/>
        <a:p>
          <a:endParaRPr lang="en-US"/>
        </a:p>
      </dgm:t>
    </dgm:pt>
    <dgm:pt modelId="{B24CB80C-C7A1-435D-AD39-31B118E4973E}" type="pres">
      <dgm:prSet presAssocID="{CC642619-24A7-4D60-BAF7-706E0C1C8A5E}" presName="linear" presStyleCnt="0">
        <dgm:presLayoutVars>
          <dgm:animLvl val="lvl"/>
          <dgm:resizeHandles val="exact"/>
        </dgm:presLayoutVars>
      </dgm:prSet>
      <dgm:spPr/>
    </dgm:pt>
    <dgm:pt modelId="{04C65410-D6AF-4D92-B3DE-64EFAB802A38}" type="pres">
      <dgm:prSet presAssocID="{88C14A4F-3341-4967-9494-A6966763EA3F}" presName="parentText" presStyleLbl="node1" presStyleIdx="0" presStyleCnt="4">
        <dgm:presLayoutVars>
          <dgm:chMax val="0"/>
          <dgm:bulletEnabled val="1"/>
        </dgm:presLayoutVars>
      </dgm:prSet>
      <dgm:spPr/>
    </dgm:pt>
    <dgm:pt modelId="{A26DFF9E-26D9-4DE9-85BE-9DE12C32120A}" type="pres">
      <dgm:prSet presAssocID="{9DDC05CF-75AE-4145-8F27-D527E6654A6F}" presName="spacer" presStyleCnt="0"/>
      <dgm:spPr/>
    </dgm:pt>
    <dgm:pt modelId="{E0A72E51-67EF-4672-BF36-88335FE95469}" type="pres">
      <dgm:prSet presAssocID="{B4B1829B-181B-47C3-9309-CE9EE32F4143}" presName="parentText" presStyleLbl="node1" presStyleIdx="1" presStyleCnt="4">
        <dgm:presLayoutVars>
          <dgm:chMax val="0"/>
          <dgm:bulletEnabled val="1"/>
        </dgm:presLayoutVars>
      </dgm:prSet>
      <dgm:spPr/>
    </dgm:pt>
    <dgm:pt modelId="{A8A23135-2208-4AFD-A4B4-1A6B51202BA5}" type="pres">
      <dgm:prSet presAssocID="{6DB0A47A-71C3-404C-920D-2A691019CE3C}" presName="spacer" presStyleCnt="0"/>
      <dgm:spPr/>
    </dgm:pt>
    <dgm:pt modelId="{959093DF-95E5-4E39-8E2D-35A30EA10C51}" type="pres">
      <dgm:prSet presAssocID="{3C9DDBDB-8787-4FB0-80CE-D9C29590DF99}" presName="parentText" presStyleLbl="node1" presStyleIdx="2" presStyleCnt="4">
        <dgm:presLayoutVars>
          <dgm:chMax val="0"/>
          <dgm:bulletEnabled val="1"/>
        </dgm:presLayoutVars>
      </dgm:prSet>
      <dgm:spPr/>
    </dgm:pt>
    <dgm:pt modelId="{AA322442-986B-4DFE-870B-D30C1CE12E1B}" type="pres">
      <dgm:prSet presAssocID="{FAABF625-8DAB-4E55-BC01-4682E5BF9310}" presName="spacer" presStyleCnt="0"/>
      <dgm:spPr/>
    </dgm:pt>
    <dgm:pt modelId="{B785363C-534E-41BE-A91B-D54253625A70}" type="pres">
      <dgm:prSet presAssocID="{5E35A752-BE0B-4679-9FA4-85CE919B335C}" presName="parentText" presStyleLbl="node1" presStyleIdx="3" presStyleCnt="4">
        <dgm:presLayoutVars>
          <dgm:chMax val="0"/>
          <dgm:bulletEnabled val="1"/>
        </dgm:presLayoutVars>
      </dgm:prSet>
      <dgm:spPr/>
    </dgm:pt>
  </dgm:ptLst>
  <dgm:cxnLst>
    <dgm:cxn modelId="{9856D015-80EE-4CA5-98E9-0D6089AEAEFA}" type="presOf" srcId="{CC642619-24A7-4D60-BAF7-706E0C1C8A5E}" destId="{B24CB80C-C7A1-435D-AD39-31B118E4973E}" srcOrd="0" destOrd="0" presId="urn:microsoft.com/office/officeart/2005/8/layout/vList2"/>
    <dgm:cxn modelId="{DE8EC919-B35C-416E-B25D-6451E85940D4}" type="presOf" srcId="{B4B1829B-181B-47C3-9309-CE9EE32F4143}" destId="{E0A72E51-67EF-4672-BF36-88335FE95469}" srcOrd="0" destOrd="0" presId="urn:microsoft.com/office/officeart/2005/8/layout/vList2"/>
    <dgm:cxn modelId="{FE610548-0BC3-419D-A603-AC0111B14671}" type="presOf" srcId="{5E35A752-BE0B-4679-9FA4-85CE919B335C}" destId="{B785363C-534E-41BE-A91B-D54253625A70}" srcOrd="0" destOrd="0" presId="urn:microsoft.com/office/officeart/2005/8/layout/vList2"/>
    <dgm:cxn modelId="{BAE3FD77-107E-4965-877D-66BD009937E9}" srcId="{CC642619-24A7-4D60-BAF7-706E0C1C8A5E}" destId="{3C9DDBDB-8787-4FB0-80CE-D9C29590DF99}" srcOrd="2" destOrd="0" parTransId="{A6E9F1A6-4917-4B42-808E-862B75BD6A9F}" sibTransId="{FAABF625-8DAB-4E55-BC01-4682E5BF9310}"/>
    <dgm:cxn modelId="{27729179-CF76-4DEE-8C3D-34922153EDB8}" srcId="{CC642619-24A7-4D60-BAF7-706E0C1C8A5E}" destId="{88C14A4F-3341-4967-9494-A6966763EA3F}" srcOrd="0" destOrd="0" parTransId="{DEA92796-1639-4DA9-8326-132F27338BBB}" sibTransId="{9DDC05CF-75AE-4145-8F27-D527E6654A6F}"/>
    <dgm:cxn modelId="{3734F982-F2FE-4DA0-BF3F-6E4640BE459E}" srcId="{CC642619-24A7-4D60-BAF7-706E0C1C8A5E}" destId="{5E35A752-BE0B-4679-9FA4-85CE919B335C}" srcOrd="3" destOrd="0" parTransId="{49FC9FA2-E7FF-4126-9033-C3B3C347054E}" sibTransId="{BC7CAA64-6D12-4E26-B423-138A9C32E9FD}"/>
    <dgm:cxn modelId="{C30C52E6-DCF7-4F48-84CE-8C678CC32554}" type="presOf" srcId="{88C14A4F-3341-4967-9494-A6966763EA3F}" destId="{04C65410-D6AF-4D92-B3DE-64EFAB802A38}" srcOrd="0" destOrd="0" presId="urn:microsoft.com/office/officeart/2005/8/layout/vList2"/>
    <dgm:cxn modelId="{CD4288E8-2B97-4A8D-9260-DF30D12D0F67}" type="presOf" srcId="{3C9DDBDB-8787-4FB0-80CE-D9C29590DF99}" destId="{959093DF-95E5-4E39-8E2D-35A30EA10C51}" srcOrd="0" destOrd="0" presId="urn:microsoft.com/office/officeart/2005/8/layout/vList2"/>
    <dgm:cxn modelId="{53B2DDFF-4E90-41A7-B4D2-66B039318FD9}" srcId="{CC642619-24A7-4D60-BAF7-706E0C1C8A5E}" destId="{B4B1829B-181B-47C3-9309-CE9EE32F4143}" srcOrd="1" destOrd="0" parTransId="{CFD56348-3155-4F61-ADA1-BAB51984FCF6}" sibTransId="{6DB0A47A-71C3-404C-920D-2A691019CE3C}"/>
    <dgm:cxn modelId="{FF68011E-DC34-46A6-81A2-8ADCB92986BE}" type="presParOf" srcId="{B24CB80C-C7A1-435D-AD39-31B118E4973E}" destId="{04C65410-D6AF-4D92-B3DE-64EFAB802A38}" srcOrd="0" destOrd="0" presId="urn:microsoft.com/office/officeart/2005/8/layout/vList2"/>
    <dgm:cxn modelId="{40D830BA-1E8D-4482-AFE4-933A9E023B59}" type="presParOf" srcId="{B24CB80C-C7A1-435D-AD39-31B118E4973E}" destId="{A26DFF9E-26D9-4DE9-85BE-9DE12C32120A}" srcOrd="1" destOrd="0" presId="urn:microsoft.com/office/officeart/2005/8/layout/vList2"/>
    <dgm:cxn modelId="{129180A2-5296-41BC-970A-4793E73EF6A6}" type="presParOf" srcId="{B24CB80C-C7A1-435D-AD39-31B118E4973E}" destId="{E0A72E51-67EF-4672-BF36-88335FE95469}" srcOrd="2" destOrd="0" presId="urn:microsoft.com/office/officeart/2005/8/layout/vList2"/>
    <dgm:cxn modelId="{A5E0CBC8-DB12-4E4B-9EBD-8C7213423E88}" type="presParOf" srcId="{B24CB80C-C7A1-435D-AD39-31B118E4973E}" destId="{A8A23135-2208-4AFD-A4B4-1A6B51202BA5}" srcOrd="3" destOrd="0" presId="urn:microsoft.com/office/officeart/2005/8/layout/vList2"/>
    <dgm:cxn modelId="{566721D5-4759-48BD-94EF-7AD22284B29E}" type="presParOf" srcId="{B24CB80C-C7A1-435D-AD39-31B118E4973E}" destId="{959093DF-95E5-4E39-8E2D-35A30EA10C51}" srcOrd="4" destOrd="0" presId="urn:microsoft.com/office/officeart/2005/8/layout/vList2"/>
    <dgm:cxn modelId="{7C286C2C-C18E-45A7-AEA5-B074E0787644}" type="presParOf" srcId="{B24CB80C-C7A1-435D-AD39-31B118E4973E}" destId="{AA322442-986B-4DFE-870B-D30C1CE12E1B}" srcOrd="5" destOrd="0" presId="urn:microsoft.com/office/officeart/2005/8/layout/vList2"/>
    <dgm:cxn modelId="{0696EE26-4B4A-49D3-B024-BAD94A6BF69C}" type="presParOf" srcId="{B24CB80C-C7A1-435D-AD39-31B118E4973E}" destId="{B785363C-534E-41BE-A91B-D54253625A7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B3102-6135-43F1-98DA-ADE19ADD72AC}">
      <dsp:nvSpPr>
        <dsp:cNvPr id="0" name=""/>
        <dsp:cNvSpPr/>
      </dsp:nvSpPr>
      <dsp:spPr>
        <a:xfrm>
          <a:off x="0" y="234635"/>
          <a:ext cx="6513603" cy="5516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kern="1200"/>
            <a:t>Volný, nestrukturovaný </a:t>
          </a:r>
          <a:endParaRPr lang="en-US" sz="2300" kern="1200"/>
        </a:p>
      </dsp:txBody>
      <dsp:txXfrm>
        <a:off x="26930" y="261565"/>
        <a:ext cx="6459743" cy="497795"/>
      </dsp:txXfrm>
    </dsp:sp>
    <dsp:sp modelId="{A0A92247-5736-4CD9-AD52-FA9F0D82698B}">
      <dsp:nvSpPr>
        <dsp:cNvPr id="0" name=""/>
        <dsp:cNvSpPr/>
      </dsp:nvSpPr>
      <dsp:spPr>
        <a:xfrm>
          <a:off x="0" y="786290"/>
          <a:ext cx="6513603" cy="1856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cs-CZ" sz="1800" kern="1200" dirty="0"/>
            <a:t>Dialog, kdy si osoby vyměňují volně své názory, známe z každodenní mezilidské komunikace, někdy také nazývaný narativní rozhovor. Může být založen jen na jediné předem připravené otázce, dále se badatel dotazuje na základě informací poskytnutých zkoumaným účastníkem. Lze využít ve výzkumu – např. při hlubším poznávání respondenta nebo při zjišťování informací, které by se těžko zjišťovaly jinými přístupy</a:t>
          </a:r>
          <a:endParaRPr lang="en-US" sz="1800" kern="1200" dirty="0"/>
        </a:p>
      </dsp:txBody>
      <dsp:txXfrm>
        <a:off x="0" y="786290"/>
        <a:ext cx="6513603" cy="1856790"/>
      </dsp:txXfrm>
    </dsp:sp>
    <dsp:sp modelId="{33F058EC-7A76-45C7-9724-3B34685A859E}">
      <dsp:nvSpPr>
        <dsp:cNvPr id="0" name=""/>
        <dsp:cNvSpPr/>
      </dsp:nvSpPr>
      <dsp:spPr>
        <a:xfrm>
          <a:off x="0" y="2643080"/>
          <a:ext cx="6513603" cy="55165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kern="1200"/>
            <a:t>Polostrukturovaný</a:t>
          </a:r>
          <a:endParaRPr lang="en-US" sz="2300" kern="1200"/>
        </a:p>
      </dsp:txBody>
      <dsp:txXfrm>
        <a:off x="26930" y="2670010"/>
        <a:ext cx="6459743" cy="497795"/>
      </dsp:txXfrm>
    </dsp:sp>
    <dsp:sp modelId="{9722851A-AD84-44F4-889A-E01ACF474267}">
      <dsp:nvSpPr>
        <dsp:cNvPr id="0" name=""/>
        <dsp:cNvSpPr/>
      </dsp:nvSpPr>
      <dsp:spPr>
        <a:xfrm>
          <a:off x="0" y="3194735"/>
          <a:ext cx="6513603" cy="107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cs-CZ" sz="1800" kern="1200" dirty="0"/>
            <a:t>Vychází z připraveného seznamu témat či otázek, tento seznam je však je volný. Otázky slouží spíše jako inspirace, přičemž další doplňující otázky badatele napadají na základě interakce se zpovídanou osobou. </a:t>
          </a:r>
          <a:endParaRPr lang="en-US" sz="1800" kern="1200" dirty="0"/>
        </a:p>
      </dsp:txBody>
      <dsp:txXfrm>
        <a:off x="0" y="3194735"/>
        <a:ext cx="6513603" cy="1071225"/>
      </dsp:txXfrm>
    </dsp:sp>
    <dsp:sp modelId="{FFD77306-D243-4798-B610-2A71C50DFDC1}">
      <dsp:nvSpPr>
        <dsp:cNvPr id="0" name=""/>
        <dsp:cNvSpPr/>
      </dsp:nvSpPr>
      <dsp:spPr>
        <a:xfrm>
          <a:off x="0" y="4265960"/>
          <a:ext cx="6513603" cy="55165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kern="1200"/>
            <a:t>Strukturovaný</a:t>
          </a:r>
          <a:endParaRPr lang="en-US" sz="2300" kern="1200"/>
        </a:p>
      </dsp:txBody>
      <dsp:txXfrm>
        <a:off x="26930" y="4292890"/>
        <a:ext cx="6459743" cy="497795"/>
      </dsp:txXfrm>
    </dsp:sp>
    <dsp:sp modelId="{24B638D2-A2D3-476B-8590-EE962B284A07}">
      <dsp:nvSpPr>
        <dsp:cNvPr id="0" name=""/>
        <dsp:cNvSpPr/>
      </dsp:nvSpPr>
      <dsp:spPr>
        <a:xfrm>
          <a:off x="0" y="4817615"/>
          <a:ext cx="6513603"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cs-CZ" sz="1800" kern="1200"/>
            <a:t>Vychází z předem připraveného seznamu témat a otázek. Jeho smyslem je získat odpovědi na základě předem sestaveného souboru otázek (Švaříček, Šeďová a kol., 2014, Pelikán, 2011)</a:t>
          </a:r>
          <a:endParaRPr lang="en-US" sz="1800" kern="1200"/>
        </a:p>
      </dsp:txBody>
      <dsp:txXfrm>
        <a:off x="0" y="4817615"/>
        <a:ext cx="6513603" cy="833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924B8-F250-4B2A-B996-A4068241D8CA}">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b="1" kern="1200" dirty="0"/>
            <a:t>Otázky vztahující se ke zkušenostem </a:t>
          </a:r>
          <a:r>
            <a:rPr lang="cs-CZ" sz="1500" kern="1200" dirty="0"/>
            <a:t>nebo chování se týkají aktivit zpovídané osoby. Jejich úkolem je zjistit to, co by vypozoroval tazatel, kdyby byl neustále přítomen s osobou a sledoval ji. Např. Kdybych byl neustále pohromadě se zpovídanou osobou, co bych viděl, že dělá? Co se jí vše přihodilo?</a:t>
          </a:r>
          <a:endParaRPr lang="en-US" sz="1500" kern="1200" dirty="0"/>
        </a:p>
      </dsp:txBody>
      <dsp:txXfrm>
        <a:off x="0" y="39687"/>
        <a:ext cx="3286125" cy="1971675"/>
      </dsp:txXfrm>
    </dsp:sp>
    <dsp:sp modelId="{3CA6F017-DE97-4D7C-9C49-5FB8F0CA3E29}">
      <dsp:nvSpPr>
        <dsp:cNvPr id="0" name=""/>
        <dsp:cNvSpPr/>
      </dsp:nvSpPr>
      <dsp:spPr>
        <a:xfrm>
          <a:off x="3614737" y="39687"/>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b="1" kern="1200" dirty="0"/>
            <a:t>Otázky vztahující se k názorům </a:t>
          </a:r>
          <a:r>
            <a:rPr lang="cs-CZ" sz="1500" kern="1200" dirty="0"/>
            <a:t>jsou zaměřené na porozumění kognitivním a orientačním procesům jedince. Např</a:t>
          </a:r>
          <a:r>
            <a:rPr lang="cs-CZ" sz="1500" i="1" kern="1200" dirty="0"/>
            <a:t>. „Co si myslíte? Jaký je Váš názor na …? Co byste si přál/a?“</a:t>
          </a:r>
          <a:endParaRPr lang="en-US" sz="1500" i="1" kern="1200" dirty="0"/>
        </a:p>
      </dsp:txBody>
      <dsp:txXfrm>
        <a:off x="3614737" y="39687"/>
        <a:ext cx="3286125" cy="1971675"/>
      </dsp:txXfrm>
    </dsp:sp>
    <dsp:sp modelId="{DDD3FF06-74B8-40D8-A8B0-69E7C77F8AD1}">
      <dsp:nvSpPr>
        <dsp:cNvPr id="0" name=""/>
        <dsp:cNvSpPr/>
      </dsp:nvSpPr>
      <dsp:spPr>
        <a:xfrm>
          <a:off x="7229475" y="39687"/>
          <a:ext cx="3286125" cy="197167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b="1" kern="1200" dirty="0"/>
            <a:t>Otázky vztahující se k pocitům</a:t>
          </a:r>
          <a:r>
            <a:rPr lang="cs-CZ" sz="1500" kern="1200" dirty="0"/>
            <a:t>. Jde o otázky směřující k poznání citových reakcí lidí na jejich zkušenosti a prožitky. </a:t>
          </a:r>
          <a:endParaRPr lang="en-US" sz="1500" kern="1200" dirty="0"/>
        </a:p>
      </dsp:txBody>
      <dsp:txXfrm>
        <a:off x="7229475" y="39687"/>
        <a:ext cx="3286125" cy="1971675"/>
      </dsp:txXfrm>
    </dsp:sp>
    <dsp:sp modelId="{CB14B484-50A4-40E4-BFF8-FD22294C82CF}">
      <dsp:nvSpPr>
        <dsp:cNvPr id="0" name=""/>
        <dsp:cNvSpPr/>
      </dsp:nvSpPr>
      <dsp:spPr>
        <a:xfrm>
          <a:off x="0" y="2339975"/>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b="1" kern="1200" dirty="0"/>
            <a:t>Otázky vztahující se ke znalostem</a:t>
          </a:r>
          <a:r>
            <a:rPr lang="cs-CZ" sz="1500" kern="1200" dirty="0"/>
            <a:t>. Mají objasnit, co subjekt skutečně zná. </a:t>
          </a:r>
          <a:endParaRPr lang="en-US" sz="1500" kern="1200" dirty="0"/>
        </a:p>
      </dsp:txBody>
      <dsp:txXfrm>
        <a:off x="0" y="2339975"/>
        <a:ext cx="3286125" cy="1971675"/>
      </dsp:txXfrm>
    </dsp:sp>
    <dsp:sp modelId="{BF2A63D8-F0EA-4CAB-A43B-3785DF14A338}">
      <dsp:nvSpPr>
        <dsp:cNvPr id="0" name=""/>
        <dsp:cNvSpPr/>
      </dsp:nvSpPr>
      <dsp:spPr>
        <a:xfrm>
          <a:off x="3614737" y="2339975"/>
          <a:ext cx="3286125" cy="197167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b="1" kern="1200" dirty="0"/>
            <a:t>Otázky vztahující se k vnímání</a:t>
          </a:r>
          <a:r>
            <a:rPr lang="cs-CZ" sz="1500" kern="1200" dirty="0"/>
            <a:t>. Tyto otázky zjišťují, co dotazovaný viděl nebo slyšel. Odpovědi mají objasnit stimuly, kterým byl dotazovaný vystaven. Např. </a:t>
          </a:r>
          <a:r>
            <a:rPr lang="cs-CZ" sz="1500" i="1" kern="1200" dirty="0"/>
            <a:t>„Na co se vás vedoucí zeptal, když jste se s ním setkal?“</a:t>
          </a:r>
          <a:endParaRPr lang="en-US" sz="1500" i="1" kern="1200" dirty="0"/>
        </a:p>
      </dsp:txBody>
      <dsp:txXfrm>
        <a:off x="3614737" y="2339975"/>
        <a:ext cx="3286125" cy="1971675"/>
      </dsp:txXfrm>
    </dsp:sp>
    <dsp:sp modelId="{3434C234-7560-4E83-8A80-07ECEA583249}">
      <dsp:nvSpPr>
        <dsp:cNvPr id="0" name=""/>
        <dsp:cNvSpPr/>
      </dsp:nvSpPr>
      <dsp:spPr>
        <a:xfrm>
          <a:off x="7229475" y="2339975"/>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b="1" kern="1200" dirty="0"/>
            <a:t>Otázky demografické a kontextové</a:t>
          </a:r>
          <a:r>
            <a:rPr lang="cs-CZ" sz="1500" kern="1200" dirty="0"/>
            <a:t>. Tyto otázky se týkají identifikačních charakteristik jedince (věk, vzdělání, zaměstnání, plat apod.) (Patton, 1990, in Švaříček, </a:t>
          </a:r>
          <a:r>
            <a:rPr lang="cs-CZ" sz="1500" kern="1200" dirty="0" err="1"/>
            <a:t>Šeďová</a:t>
          </a:r>
          <a:r>
            <a:rPr lang="cs-CZ" sz="1500" kern="1200" dirty="0"/>
            <a:t> a kol., 2014).</a:t>
          </a:r>
          <a:endParaRPr lang="en-US" sz="1500" kern="1200" dirty="0"/>
        </a:p>
      </dsp:txBody>
      <dsp:txXfrm>
        <a:off x="7229475"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6021C-1A0A-4E90-B218-DEAFC352E8DD}">
      <dsp:nvSpPr>
        <dsp:cNvPr id="0" name=""/>
        <dsp:cNvSpPr/>
      </dsp:nvSpPr>
      <dsp:spPr>
        <a:xfrm>
          <a:off x="0" y="99708"/>
          <a:ext cx="11115675" cy="67589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75294A-D75A-4985-97EB-FB378CAE80D8}">
      <dsp:nvSpPr>
        <dsp:cNvPr id="0" name=""/>
        <dsp:cNvSpPr/>
      </dsp:nvSpPr>
      <dsp:spPr>
        <a:xfrm>
          <a:off x="204457" y="156307"/>
          <a:ext cx="372103" cy="3717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898431-2D7B-4AD1-82E5-9CA69F2E4691}">
      <dsp:nvSpPr>
        <dsp:cNvPr id="0" name=""/>
        <dsp:cNvSpPr/>
      </dsp:nvSpPr>
      <dsp:spPr>
        <a:xfrm>
          <a:off x="781017" y="4231"/>
          <a:ext cx="10311001" cy="718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03" tIns="76003" rIns="76003" bIns="76003" numCol="1" spcCol="1270" anchor="ctr" anchorCtr="0">
          <a:noAutofit/>
        </a:bodyPr>
        <a:lstStyle/>
        <a:p>
          <a:pPr marL="0" lvl="0" indent="0" algn="l" defTabSz="622300">
            <a:lnSpc>
              <a:spcPct val="90000"/>
            </a:lnSpc>
            <a:spcBef>
              <a:spcPct val="0"/>
            </a:spcBef>
            <a:spcAft>
              <a:spcPct val="35000"/>
            </a:spcAft>
            <a:buNone/>
          </a:pPr>
          <a:r>
            <a:rPr lang="cs-CZ" sz="1400" kern="1200"/>
            <a:t>Neexistuje žádné závazné pravidlo, jak za sebou řadit otázky, zde je však doporučené pořadí:</a:t>
          </a:r>
          <a:endParaRPr lang="en-US" sz="1400" kern="1200"/>
        </a:p>
      </dsp:txBody>
      <dsp:txXfrm>
        <a:off x="781017" y="4231"/>
        <a:ext cx="10311001" cy="718134"/>
      </dsp:txXfrm>
    </dsp:sp>
    <dsp:sp modelId="{80D53E2A-F827-48BD-B06C-FDDF07C4D88A}">
      <dsp:nvSpPr>
        <dsp:cNvPr id="0" name=""/>
        <dsp:cNvSpPr/>
      </dsp:nvSpPr>
      <dsp:spPr>
        <a:xfrm>
          <a:off x="0" y="901899"/>
          <a:ext cx="11115675" cy="67589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BFEA03-C0F0-4104-8CC8-69CD380FC84B}">
      <dsp:nvSpPr>
        <dsp:cNvPr id="0" name=""/>
        <dsp:cNvSpPr/>
      </dsp:nvSpPr>
      <dsp:spPr>
        <a:xfrm>
          <a:off x="204457" y="1053975"/>
          <a:ext cx="372103" cy="371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3A1486-9058-45C6-9B28-25B982C3BAE3}">
      <dsp:nvSpPr>
        <dsp:cNvPr id="0" name=""/>
        <dsp:cNvSpPr/>
      </dsp:nvSpPr>
      <dsp:spPr>
        <a:xfrm>
          <a:off x="781017" y="901899"/>
          <a:ext cx="10311001" cy="718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03" tIns="76003" rIns="76003" bIns="76003" numCol="1" spcCol="1270" anchor="ctr" anchorCtr="0">
          <a:noAutofit/>
        </a:bodyPr>
        <a:lstStyle/>
        <a:p>
          <a:pPr marL="0" lvl="0" indent="0" algn="l" defTabSz="622300">
            <a:lnSpc>
              <a:spcPct val="90000"/>
            </a:lnSpc>
            <a:spcBef>
              <a:spcPct val="0"/>
            </a:spcBef>
            <a:spcAft>
              <a:spcPct val="35000"/>
            </a:spcAft>
            <a:buNone/>
          </a:pPr>
          <a:r>
            <a:rPr lang="cs-CZ" sz="1400" kern="1200"/>
            <a:t>Začínáme otázkami, které se týkají neproblémových skutečností, např. současných aktivit, zkušeností a chování jedince, takové otázky povzbuzují dotazovaného, aby hovořil popisně.</a:t>
          </a:r>
          <a:endParaRPr lang="en-US" sz="1400" kern="1200"/>
        </a:p>
      </dsp:txBody>
      <dsp:txXfrm>
        <a:off x="781017" y="901899"/>
        <a:ext cx="10311001" cy="718134"/>
      </dsp:txXfrm>
    </dsp:sp>
    <dsp:sp modelId="{E681402F-ABE3-4E94-A0D3-28C511E68242}">
      <dsp:nvSpPr>
        <dsp:cNvPr id="0" name=""/>
        <dsp:cNvSpPr/>
      </dsp:nvSpPr>
      <dsp:spPr>
        <a:xfrm>
          <a:off x="0" y="1799567"/>
          <a:ext cx="11115675" cy="67589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F55805-5A27-47D0-B796-9869FF72459D}">
      <dsp:nvSpPr>
        <dsp:cNvPr id="0" name=""/>
        <dsp:cNvSpPr/>
      </dsp:nvSpPr>
      <dsp:spPr>
        <a:xfrm>
          <a:off x="204457" y="1951643"/>
          <a:ext cx="372103" cy="371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195B96-6138-4019-A6D4-2A6AB0AC3721}">
      <dsp:nvSpPr>
        <dsp:cNvPr id="0" name=""/>
        <dsp:cNvSpPr/>
      </dsp:nvSpPr>
      <dsp:spPr>
        <a:xfrm>
          <a:off x="781017" y="1799567"/>
          <a:ext cx="10311001" cy="718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03" tIns="76003" rIns="76003" bIns="76003" numCol="1" spcCol="1270" anchor="ctr" anchorCtr="0">
          <a:noAutofit/>
        </a:bodyPr>
        <a:lstStyle/>
        <a:p>
          <a:pPr marL="0" lvl="0" indent="0" algn="l" defTabSz="622300">
            <a:lnSpc>
              <a:spcPct val="90000"/>
            </a:lnSpc>
            <a:spcBef>
              <a:spcPct val="0"/>
            </a:spcBef>
            <a:spcAft>
              <a:spcPct val="35000"/>
            </a:spcAft>
            <a:buNone/>
          </a:pPr>
          <a:r>
            <a:rPr lang="cs-CZ" sz="1400" kern="1200" dirty="0"/>
            <a:t>V další fázi rozhovoru se snažíme získat informace o interpretacích, názorech a pocitech vztahujících se k popsaným akcím a chováním. Odpovědi nyní pravděpodobně budou významnější, protože dotazovaný si již tyto akce připomněl v předcházející části rozhovoru, vytvořil se pro ně kontext.</a:t>
          </a:r>
          <a:endParaRPr lang="en-US" sz="1400" kern="1200" dirty="0"/>
        </a:p>
      </dsp:txBody>
      <dsp:txXfrm>
        <a:off x="781017" y="1799567"/>
        <a:ext cx="10311001" cy="718134"/>
      </dsp:txXfrm>
    </dsp:sp>
    <dsp:sp modelId="{ED975AAF-18F3-4E99-A695-79E16FE9CD09}">
      <dsp:nvSpPr>
        <dsp:cNvPr id="0" name=""/>
        <dsp:cNvSpPr/>
      </dsp:nvSpPr>
      <dsp:spPr>
        <a:xfrm>
          <a:off x="0" y="2697235"/>
          <a:ext cx="11115675" cy="67589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39E392-2D40-4E16-B8BB-CE25B75F71CB}">
      <dsp:nvSpPr>
        <dsp:cNvPr id="0" name=""/>
        <dsp:cNvSpPr/>
      </dsp:nvSpPr>
      <dsp:spPr>
        <a:xfrm>
          <a:off x="204457" y="2849311"/>
          <a:ext cx="372103" cy="3717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AD7800-4444-40E1-9894-2D23A3B53995}">
      <dsp:nvSpPr>
        <dsp:cNvPr id="0" name=""/>
        <dsp:cNvSpPr/>
      </dsp:nvSpPr>
      <dsp:spPr>
        <a:xfrm>
          <a:off x="781017" y="2697235"/>
          <a:ext cx="10311001" cy="718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03" tIns="76003" rIns="76003" bIns="76003" numCol="1" spcCol="1270" anchor="ctr" anchorCtr="0">
          <a:noAutofit/>
        </a:bodyPr>
        <a:lstStyle/>
        <a:p>
          <a:pPr marL="0" lvl="0" indent="0" algn="l" defTabSz="622300">
            <a:lnSpc>
              <a:spcPct val="90000"/>
            </a:lnSpc>
            <a:spcBef>
              <a:spcPct val="0"/>
            </a:spcBef>
            <a:spcAft>
              <a:spcPct val="35000"/>
            </a:spcAft>
            <a:buNone/>
          </a:pPr>
          <a:r>
            <a:rPr lang="cs-CZ" sz="1400" kern="1200"/>
            <a:t>Je důležité, aby v této fázi interview již byla vytvořena atmosféra důvěry mezi dotazovaným a tazatelem.</a:t>
          </a:r>
          <a:endParaRPr lang="en-US" sz="1400" kern="1200"/>
        </a:p>
      </dsp:txBody>
      <dsp:txXfrm>
        <a:off x="781017" y="2697235"/>
        <a:ext cx="10311001" cy="718134"/>
      </dsp:txXfrm>
    </dsp:sp>
    <dsp:sp modelId="{093CE6F4-2EFE-46FB-83DF-9052DFA95D43}">
      <dsp:nvSpPr>
        <dsp:cNvPr id="0" name=""/>
        <dsp:cNvSpPr/>
      </dsp:nvSpPr>
      <dsp:spPr>
        <a:xfrm>
          <a:off x="0" y="3594903"/>
          <a:ext cx="11115675" cy="67589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231CB7-A8FF-4835-8416-FD4FCAF50381}">
      <dsp:nvSpPr>
        <dsp:cNvPr id="0" name=""/>
        <dsp:cNvSpPr/>
      </dsp:nvSpPr>
      <dsp:spPr>
        <a:xfrm>
          <a:off x="204457" y="3746979"/>
          <a:ext cx="372103" cy="3717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34F773-A0AC-476C-9C8F-7FBB6ECE38F1}">
      <dsp:nvSpPr>
        <dsp:cNvPr id="0" name=""/>
        <dsp:cNvSpPr/>
      </dsp:nvSpPr>
      <dsp:spPr>
        <a:xfrm>
          <a:off x="781017" y="3594903"/>
          <a:ext cx="10311001" cy="718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03" tIns="76003" rIns="76003" bIns="76003" numCol="1" spcCol="1270" anchor="ctr" anchorCtr="0">
          <a:noAutofit/>
        </a:bodyPr>
        <a:lstStyle/>
        <a:p>
          <a:pPr marL="0" lvl="0" indent="0" algn="l" defTabSz="622300">
            <a:lnSpc>
              <a:spcPct val="90000"/>
            </a:lnSpc>
            <a:spcBef>
              <a:spcPct val="0"/>
            </a:spcBef>
            <a:spcAft>
              <a:spcPct val="35000"/>
            </a:spcAft>
            <a:buNone/>
          </a:pPr>
          <a:r>
            <a:rPr lang="cs-CZ" sz="1400" kern="1200"/>
            <a:t>Nejdříve klademe otázky na přítomnost a teprve pak na budoucnost nebo minulost. </a:t>
          </a:r>
          <a:endParaRPr lang="en-US" sz="1400" kern="1200"/>
        </a:p>
      </dsp:txBody>
      <dsp:txXfrm>
        <a:off x="781017" y="3594903"/>
        <a:ext cx="10311001" cy="718134"/>
      </dsp:txXfrm>
    </dsp:sp>
    <dsp:sp modelId="{A4523B0C-C134-40ED-AD83-10AC37F726D4}">
      <dsp:nvSpPr>
        <dsp:cNvPr id="0" name=""/>
        <dsp:cNvSpPr/>
      </dsp:nvSpPr>
      <dsp:spPr>
        <a:xfrm>
          <a:off x="0" y="4492571"/>
          <a:ext cx="11115675" cy="67589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773BE3-FDEA-40F5-8C82-F8C5EA8A0D44}">
      <dsp:nvSpPr>
        <dsp:cNvPr id="0" name=""/>
        <dsp:cNvSpPr/>
      </dsp:nvSpPr>
      <dsp:spPr>
        <a:xfrm>
          <a:off x="204457" y="4644647"/>
          <a:ext cx="372103" cy="37174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08A9F4-A7F6-49B8-8930-949D5A059E7F}">
      <dsp:nvSpPr>
        <dsp:cNvPr id="0" name=""/>
        <dsp:cNvSpPr/>
      </dsp:nvSpPr>
      <dsp:spPr>
        <a:xfrm>
          <a:off x="781017" y="4492571"/>
          <a:ext cx="10311001" cy="718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03" tIns="76003" rIns="76003" bIns="76003" numCol="1" spcCol="1270" anchor="ctr" anchorCtr="0">
          <a:noAutofit/>
        </a:bodyPr>
        <a:lstStyle/>
        <a:p>
          <a:pPr marL="0" lvl="0" indent="0" algn="l" defTabSz="622300">
            <a:lnSpc>
              <a:spcPct val="90000"/>
            </a:lnSpc>
            <a:spcBef>
              <a:spcPct val="0"/>
            </a:spcBef>
            <a:spcAft>
              <a:spcPct val="35000"/>
            </a:spcAft>
            <a:buNone/>
          </a:pPr>
          <a:r>
            <a:rPr lang="cs-CZ" sz="1400" kern="1200" dirty="0"/>
            <a:t>Demografické a identifikační otázky jsou poměrně nudné a nemusí být pro dotazovaného příjemné. Tyto otázky se kladou buď nenápadně během rozhovoru, nebo se rozhovor s nimi zakončí. Autor doporučuje rozhovor s nimi nezačínat.</a:t>
          </a:r>
          <a:endParaRPr lang="en-US" sz="1400" kern="1200" dirty="0"/>
        </a:p>
      </dsp:txBody>
      <dsp:txXfrm>
        <a:off x="781017" y="4492571"/>
        <a:ext cx="10311001" cy="7181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C753A-8F28-4FF4-A53E-BF51CF6DB77A}">
      <dsp:nvSpPr>
        <dsp:cNvPr id="0" name=""/>
        <dsp:cNvSpPr/>
      </dsp:nvSpPr>
      <dsp:spPr>
        <a:xfrm>
          <a:off x="0" y="2124"/>
          <a:ext cx="3785616" cy="14022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cs-CZ" sz="2800" kern="1200"/>
            <a:t>Nejčastější obavy výzkumníků:</a:t>
          </a:r>
          <a:endParaRPr lang="en-US" sz="2800" kern="1200"/>
        </a:p>
      </dsp:txBody>
      <dsp:txXfrm>
        <a:off x="68454" y="70578"/>
        <a:ext cx="3648708" cy="1265378"/>
      </dsp:txXfrm>
    </dsp:sp>
    <dsp:sp modelId="{FF2B34CD-5B10-4340-816B-BDDF5E3D8401}">
      <dsp:nvSpPr>
        <dsp:cNvPr id="0" name=""/>
        <dsp:cNvSpPr/>
      </dsp:nvSpPr>
      <dsp:spPr>
        <a:xfrm rot="5400000">
          <a:off x="6589693" y="-1189323"/>
          <a:ext cx="1121829" cy="6729984"/>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cs-CZ" sz="1500" kern="1200" dirty="0"/>
            <a:t>A proto se ve zvýšené míře zaměřují na otázky typu </a:t>
          </a:r>
          <a:r>
            <a:rPr lang="cs-CZ" sz="1500" i="1" kern="1200" dirty="0"/>
            <a:t>Kolik…? Do jaké míry…?</a:t>
          </a:r>
          <a:r>
            <a:rPr lang="cs-CZ" sz="1500" i="0" kern="1200" dirty="0"/>
            <a:t>,</a:t>
          </a:r>
          <a:r>
            <a:rPr lang="cs-CZ" sz="1500" i="1" kern="1200" dirty="0"/>
            <a:t> </a:t>
          </a:r>
          <a:r>
            <a:rPr lang="cs-CZ" sz="1500" kern="1200" dirty="0"/>
            <a:t>až tím celý rozhovor až příliš zahltí. Na to pozor!</a:t>
          </a:r>
          <a:endParaRPr lang="en-US" sz="1500" kern="1200" dirty="0"/>
        </a:p>
      </dsp:txBody>
      <dsp:txXfrm rot="-5400000">
        <a:off x="3785616" y="1669517"/>
        <a:ext cx="6675221" cy="1012303"/>
      </dsp:txXfrm>
    </dsp:sp>
    <dsp:sp modelId="{78792E90-A7C3-4015-BCE9-7ED343F7FF18}">
      <dsp:nvSpPr>
        <dsp:cNvPr id="0" name=""/>
        <dsp:cNvSpPr/>
      </dsp:nvSpPr>
      <dsp:spPr>
        <a:xfrm>
          <a:off x="0" y="1474525"/>
          <a:ext cx="3785616" cy="1402286"/>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cs-CZ" sz="2800" kern="1200"/>
            <a:t>„Nic nezjistím“</a:t>
          </a:r>
          <a:endParaRPr lang="en-US" sz="2800" kern="1200"/>
        </a:p>
      </dsp:txBody>
      <dsp:txXfrm>
        <a:off x="68454" y="1542979"/>
        <a:ext cx="3648708" cy="1265378"/>
      </dsp:txXfrm>
    </dsp:sp>
    <dsp:sp modelId="{6B76BE62-8354-4710-B3A3-B97974FA9D54}">
      <dsp:nvSpPr>
        <dsp:cNvPr id="0" name=""/>
        <dsp:cNvSpPr/>
      </dsp:nvSpPr>
      <dsp:spPr>
        <a:xfrm rot="5400000">
          <a:off x="6589693" y="283077"/>
          <a:ext cx="1121829" cy="6729984"/>
        </a:xfrm>
        <a:prstGeom prst="round2Same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cs-CZ" sz="1500" kern="1200"/>
            <a:t>Obvykle způsobeno nezkušeností (badatel si není jistý, jak dlouho bude rozhovor trvat, nakolik se mu podaří odpovědět na HVO…), a tak se raději zeptá na všechny otázky ze seznamu, ale na všechny tím pádem dostane pouze obecnou odpověď. Může se tak stát, že dostane nevhodná data (Švaříček, Šeďová a kol., 2014).</a:t>
          </a:r>
          <a:endParaRPr lang="en-US" sz="1500" kern="1200"/>
        </a:p>
      </dsp:txBody>
      <dsp:txXfrm rot="-5400000">
        <a:off x="3785616" y="3141918"/>
        <a:ext cx="6675221" cy="1012303"/>
      </dsp:txXfrm>
    </dsp:sp>
    <dsp:sp modelId="{67232F3D-83E1-45F9-B781-A02325ABBD0E}">
      <dsp:nvSpPr>
        <dsp:cNvPr id="0" name=""/>
        <dsp:cNvSpPr/>
      </dsp:nvSpPr>
      <dsp:spPr>
        <a:xfrm>
          <a:off x="0" y="2946926"/>
          <a:ext cx="3785616" cy="1402286"/>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cs-CZ" sz="2800" kern="1200"/>
            <a:t>„Nezjistím všechno“, co bych si představoval</a:t>
          </a:r>
          <a:endParaRPr lang="en-US" sz="2800" kern="1200"/>
        </a:p>
      </dsp:txBody>
      <dsp:txXfrm>
        <a:off x="68454" y="3015380"/>
        <a:ext cx="3648708" cy="12653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65410-D6AF-4D92-B3DE-64EFAB802A38}">
      <dsp:nvSpPr>
        <dsp:cNvPr id="0" name=""/>
        <dsp:cNvSpPr/>
      </dsp:nvSpPr>
      <dsp:spPr>
        <a:xfrm>
          <a:off x="0" y="332722"/>
          <a:ext cx="10515600" cy="8739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a:t>Jak a kam přepisovat? Ideálně do nějakého textového editoru (Word, …)</a:t>
          </a:r>
          <a:endParaRPr lang="en-US" sz="2200" kern="1200"/>
        </a:p>
      </dsp:txBody>
      <dsp:txXfrm>
        <a:off x="42663" y="375385"/>
        <a:ext cx="10430274" cy="788627"/>
      </dsp:txXfrm>
    </dsp:sp>
    <dsp:sp modelId="{E0A72E51-67EF-4672-BF36-88335FE95469}">
      <dsp:nvSpPr>
        <dsp:cNvPr id="0" name=""/>
        <dsp:cNvSpPr/>
      </dsp:nvSpPr>
      <dsp:spPr>
        <a:xfrm>
          <a:off x="0" y="1270035"/>
          <a:ext cx="10515600" cy="873953"/>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a:t>Při přepisu využívejte anonymizace dat – k ochraně jmen účastníků a organizací – lze nahradit pseudonymy, u jmen ponechat pouze první písmeno apod. </a:t>
          </a:r>
          <a:endParaRPr lang="en-US" sz="2200" kern="1200"/>
        </a:p>
      </dsp:txBody>
      <dsp:txXfrm>
        <a:off x="42663" y="1312698"/>
        <a:ext cx="10430274" cy="788627"/>
      </dsp:txXfrm>
    </dsp:sp>
    <dsp:sp modelId="{959093DF-95E5-4E39-8E2D-35A30EA10C51}">
      <dsp:nvSpPr>
        <dsp:cNvPr id="0" name=""/>
        <dsp:cNvSpPr/>
      </dsp:nvSpPr>
      <dsp:spPr>
        <a:xfrm>
          <a:off x="0" y="2207349"/>
          <a:ext cx="10515600" cy="873953"/>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a:t>Kromě toho, co je skutečně řečeno, je vhodné zaznamenávat také co nejvíc neverbálních součástí promluvy – dlouhé pomlky, smích účastníků, zdůraznění výpovědi zvýšením hlasu </a:t>
          </a:r>
          <a:endParaRPr lang="en-US" sz="2200" kern="1200"/>
        </a:p>
      </dsp:txBody>
      <dsp:txXfrm>
        <a:off x="42663" y="2250012"/>
        <a:ext cx="10430274" cy="788627"/>
      </dsp:txXfrm>
    </dsp:sp>
    <dsp:sp modelId="{B785363C-534E-41BE-A91B-D54253625A70}">
      <dsp:nvSpPr>
        <dsp:cNvPr id="0" name=""/>
        <dsp:cNvSpPr/>
      </dsp:nvSpPr>
      <dsp:spPr>
        <a:xfrm>
          <a:off x="0" y="3144662"/>
          <a:ext cx="10515600" cy="873953"/>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a:t>Žádný správný přepis neexistuje – důležité je, aby výzkumník přepisu skutečně rozuměl (Švaříček, Šeďová a kol., 2014)</a:t>
          </a:r>
          <a:endParaRPr lang="en-US" sz="2200" kern="1200"/>
        </a:p>
      </dsp:txBody>
      <dsp:txXfrm>
        <a:off x="42663" y="3187325"/>
        <a:ext cx="10430274" cy="7886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2721D4-BE5F-410B-9F24-7BB410FA21B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43ECEEBF-6AA2-41DC-B3D5-2D815A0403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694E06F-C0C0-4AA4-9344-785251E39930}"/>
              </a:ext>
            </a:extLst>
          </p:cNvPr>
          <p:cNvSpPr>
            <a:spLocks noGrp="1"/>
          </p:cNvSpPr>
          <p:nvPr>
            <p:ph type="dt" sz="half" idx="10"/>
          </p:nvPr>
        </p:nvSpPr>
        <p:spPr/>
        <p:txBody>
          <a:bodyPr/>
          <a:lstStyle/>
          <a:p>
            <a:fld id="{EBFEAA71-7331-4D4A-9618-4E7D054E0890}" type="datetimeFigureOut">
              <a:rPr lang="cs-CZ" smtClean="0"/>
              <a:t>18.03.2020</a:t>
            </a:fld>
            <a:endParaRPr lang="cs-CZ"/>
          </a:p>
        </p:txBody>
      </p:sp>
      <p:sp>
        <p:nvSpPr>
          <p:cNvPr id="5" name="Zástupný symbol pro zápatí 4">
            <a:extLst>
              <a:ext uri="{FF2B5EF4-FFF2-40B4-BE49-F238E27FC236}">
                <a16:creationId xmlns:a16="http://schemas.microsoft.com/office/drawing/2014/main" id="{FD8BB070-FB0E-4CB7-AF89-1E24BF227E5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1CF9507-C9DC-4289-A673-1B8DAA1E2A60}"/>
              </a:ext>
            </a:extLst>
          </p:cNvPr>
          <p:cNvSpPr>
            <a:spLocks noGrp="1"/>
          </p:cNvSpPr>
          <p:nvPr>
            <p:ph type="sldNum" sz="quarter" idx="12"/>
          </p:nvPr>
        </p:nvSpPr>
        <p:spPr/>
        <p:txBody>
          <a:bodyPr/>
          <a:lstStyle/>
          <a:p>
            <a:fld id="{2F1632DF-0F8F-429E-B7B5-186A0CE6BC33}" type="slidenum">
              <a:rPr lang="cs-CZ" smtClean="0"/>
              <a:t>‹#›</a:t>
            </a:fld>
            <a:endParaRPr lang="cs-CZ"/>
          </a:p>
        </p:txBody>
      </p:sp>
    </p:spTree>
    <p:extLst>
      <p:ext uri="{BB962C8B-B14F-4D97-AF65-F5344CB8AC3E}">
        <p14:creationId xmlns:p14="http://schemas.microsoft.com/office/powerpoint/2010/main" val="134960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1B651C-6E20-4DB1-893A-039A331F784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06CEF9E-4D13-455B-A8BD-EA193AB82749}"/>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9FB364D-F6E6-4676-9E20-0D0ECFA24181}"/>
              </a:ext>
            </a:extLst>
          </p:cNvPr>
          <p:cNvSpPr>
            <a:spLocks noGrp="1"/>
          </p:cNvSpPr>
          <p:nvPr>
            <p:ph type="dt" sz="half" idx="10"/>
          </p:nvPr>
        </p:nvSpPr>
        <p:spPr/>
        <p:txBody>
          <a:bodyPr/>
          <a:lstStyle/>
          <a:p>
            <a:fld id="{EBFEAA71-7331-4D4A-9618-4E7D054E0890}" type="datetimeFigureOut">
              <a:rPr lang="cs-CZ" smtClean="0"/>
              <a:t>18.03.2020</a:t>
            </a:fld>
            <a:endParaRPr lang="cs-CZ"/>
          </a:p>
        </p:txBody>
      </p:sp>
      <p:sp>
        <p:nvSpPr>
          <p:cNvPr id="5" name="Zástupný symbol pro zápatí 4">
            <a:extLst>
              <a:ext uri="{FF2B5EF4-FFF2-40B4-BE49-F238E27FC236}">
                <a16:creationId xmlns:a16="http://schemas.microsoft.com/office/drawing/2014/main" id="{6F2B96C5-752F-4CEE-A194-900D47E924B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67F5124-BF66-4F1F-A642-35095FAF227C}"/>
              </a:ext>
            </a:extLst>
          </p:cNvPr>
          <p:cNvSpPr>
            <a:spLocks noGrp="1"/>
          </p:cNvSpPr>
          <p:nvPr>
            <p:ph type="sldNum" sz="quarter" idx="12"/>
          </p:nvPr>
        </p:nvSpPr>
        <p:spPr/>
        <p:txBody>
          <a:bodyPr/>
          <a:lstStyle/>
          <a:p>
            <a:fld id="{2F1632DF-0F8F-429E-B7B5-186A0CE6BC33}" type="slidenum">
              <a:rPr lang="cs-CZ" smtClean="0"/>
              <a:t>‹#›</a:t>
            </a:fld>
            <a:endParaRPr lang="cs-CZ"/>
          </a:p>
        </p:txBody>
      </p:sp>
    </p:spTree>
    <p:extLst>
      <p:ext uri="{BB962C8B-B14F-4D97-AF65-F5344CB8AC3E}">
        <p14:creationId xmlns:p14="http://schemas.microsoft.com/office/powerpoint/2010/main" val="405535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F3695F7-8067-4256-A6D0-56BE579D94E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F487C4FD-D109-4074-A3B6-95EF899CE2FD}"/>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AEFFD36-DE6F-45F4-BE66-ADF29D13A9A0}"/>
              </a:ext>
            </a:extLst>
          </p:cNvPr>
          <p:cNvSpPr>
            <a:spLocks noGrp="1"/>
          </p:cNvSpPr>
          <p:nvPr>
            <p:ph type="dt" sz="half" idx="10"/>
          </p:nvPr>
        </p:nvSpPr>
        <p:spPr/>
        <p:txBody>
          <a:bodyPr/>
          <a:lstStyle/>
          <a:p>
            <a:fld id="{EBFEAA71-7331-4D4A-9618-4E7D054E0890}" type="datetimeFigureOut">
              <a:rPr lang="cs-CZ" smtClean="0"/>
              <a:t>18.03.2020</a:t>
            </a:fld>
            <a:endParaRPr lang="cs-CZ"/>
          </a:p>
        </p:txBody>
      </p:sp>
      <p:sp>
        <p:nvSpPr>
          <p:cNvPr id="5" name="Zástupný symbol pro zápatí 4">
            <a:extLst>
              <a:ext uri="{FF2B5EF4-FFF2-40B4-BE49-F238E27FC236}">
                <a16:creationId xmlns:a16="http://schemas.microsoft.com/office/drawing/2014/main" id="{D1818934-E70F-44E2-B656-2370EFA1524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E3AD8D6-A97D-42FA-9EC8-F3DB506D5853}"/>
              </a:ext>
            </a:extLst>
          </p:cNvPr>
          <p:cNvSpPr>
            <a:spLocks noGrp="1"/>
          </p:cNvSpPr>
          <p:nvPr>
            <p:ph type="sldNum" sz="quarter" idx="12"/>
          </p:nvPr>
        </p:nvSpPr>
        <p:spPr/>
        <p:txBody>
          <a:bodyPr/>
          <a:lstStyle/>
          <a:p>
            <a:fld id="{2F1632DF-0F8F-429E-B7B5-186A0CE6BC33}" type="slidenum">
              <a:rPr lang="cs-CZ" smtClean="0"/>
              <a:t>‹#›</a:t>
            </a:fld>
            <a:endParaRPr lang="cs-CZ"/>
          </a:p>
        </p:txBody>
      </p:sp>
    </p:spTree>
    <p:extLst>
      <p:ext uri="{BB962C8B-B14F-4D97-AF65-F5344CB8AC3E}">
        <p14:creationId xmlns:p14="http://schemas.microsoft.com/office/powerpoint/2010/main" val="2437262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085356-6E9C-44A0-94E9-E3D944351F0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BADBF11-098A-4A68-87BC-7E00E92373D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280B5B3-C090-4256-AF40-F6CE7FF9F9AC}"/>
              </a:ext>
            </a:extLst>
          </p:cNvPr>
          <p:cNvSpPr>
            <a:spLocks noGrp="1"/>
          </p:cNvSpPr>
          <p:nvPr>
            <p:ph type="dt" sz="half" idx="10"/>
          </p:nvPr>
        </p:nvSpPr>
        <p:spPr/>
        <p:txBody>
          <a:bodyPr/>
          <a:lstStyle/>
          <a:p>
            <a:fld id="{EBFEAA71-7331-4D4A-9618-4E7D054E0890}" type="datetimeFigureOut">
              <a:rPr lang="cs-CZ" smtClean="0"/>
              <a:t>18.03.2020</a:t>
            </a:fld>
            <a:endParaRPr lang="cs-CZ"/>
          </a:p>
        </p:txBody>
      </p:sp>
      <p:sp>
        <p:nvSpPr>
          <p:cNvPr id="5" name="Zástupný symbol pro zápatí 4">
            <a:extLst>
              <a:ext uri="{FF2B5EF4-FFF2-40B4-BE49-F238E27FC236}">
                <a16:creationId xmlns:a16="http://schemas.microsoft.com/office/drawing/2014/main" id="{B3812C01-A1CD-469D-92DB-BACBBBAD9A6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5D21F50-C04A-43DF-83EA-A3617067B726}"/>
              </a:ext>
            </a:extLst>
          </p:cNvPr>
          <p:cNvSpPr>
            <a:spLocks noGrp="1"/>
          </p:cNvSpPr>
          <p:nvPr>
            <p:ph type="sldNum" sz="quarter" idx="12"/>
          </p:nvPr>
        </p:nvSpPr>
        <p:spPr/>
        <p:txBody>
          <a:bodyPr/>
          <a:lstStyle/>
          <a:p>
            <a:fld id="{2F1632DF-0F8F-429E-B7B5-186A0CE6BC33}" type="slidenum">
              <a:rPr lang="cs-CZ" smtClean="0"/>
              <a:t>‹#›</a:t>
            </a:fld>
            <a:endParaRPr lang="cs-CZ"/>
          </a:p>
        </p:txBody>
      </p:sp>
    </p:spTree>
    <p:extLst>
      <p:ext uri="{BB962C8B-B14F-4D97-AF65-F5344CB8AC3E}">
        <p14:creationId xmlns:p14="http://schemas.microsoft.com/office/powerpoint/2010/main" val="733216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FED92B-D9ED-40C4-9F52-DED2F003760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74F013CB-D6AB-4ADD-A90E-4EB751C37C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60C6FECE-DFC2-41A8-8BA0-5E596920E532}"/>
              </a:ext>
            </a:extLst>
          </p:cNvPr>
          <p:cNvSpPr>
            <a:spLocks noGrp="1"/>
          </p:cNvSpPr>
          <p:nvPr>
            <p:ph type="dt" sz="half" idx="10"/>
          </p:nvPr>
        </p:nvSpPr>
        <p:spPr/>
        <p:txBody>
          <a:bodyPr/>
          <a:lstStyle/>
          <a:p>
            <a:fld id="{EBFEAA71-7331-4D4A-9618-4E7D054E0890}" type="datetimeFigureOut">
              <a:rPr lang="cs-CZ" smtClean="0"/>
              <a:t>18.03.2020</a:t>
            </a:fld>
            <a:endParaRPr lang="cs-CZ"/>
          </a:p>
        </p:txBody>
      </p:sp>
      <p:sp>
        <p:nvSpPr>
          <p:cNvPr id="5" name="Zástupný symbol pro zápatí 4">
            <a:extLst>
              <a:ext uri="{FF2B5EF4-FFF2-40B4-BE49-F238E27FC236}">
                <a16:creationId xmlns:a16="http://schemas.microsoft.com/office/drawing/2014/main" id="{40C46CDB-6782-4763-BFCC-F8527C3059B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36256FD-AC74-4B1E-B61B-B5D80EC22FCC}"/>
              </a:ext>
            </a:extLst>
          </p:cNvPr>
          <p:cNvSpPr>
            <a:spLocks noGrp="1"/>
          </p:cNvSpPr>
          <p:nvPr>
            <p:ph type="sldNum" sz="quarter" idx="12"/>
          </p:nvPr>
        </p:nvSpPr>
        <p:spPr/>
        <p:txBody>
          <a:bodyPr/>
          <a:lstStyle/>
          <a:p>
            <a:fld id="{2F1632DF-0F8F-429E-B7B5-186A0CE6BC33}" type="slidenum">
              <a:rPr lang="cs-CZ" smtClean="0"/>
              <a:t>‹#›</a:t>
            </a:fld>
            <a:endParaRPr lang="cs-CZ"/>
          </a:p>
        </p:txBody>
      </p:sp>
    </p:spTree>
    <p:extLst>
      <p:ext uri="{BB962C8B-B14F-4D97-AF65-F5344CB8AC3E}">
        <p14:creationId xmlns:p14="http://schemas.microsoft.com/office/powerpoint/2010/main" val="1695049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1FC095-8241-416C-A21E-3DFD9694B19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130409A-F12B-4227-93DD-53F07B36BD5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ACB70219-57C8-45D7-A672-862EE75B6B85}"/>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8FBA6CF-A4AC-468D-8256-244A556DBBF4}"/>
              </a:ext>
            </a:extLst>
          </p:cNvPr>
          <p:cNvSpPr>
            <a:spLocks noGrp="1"/>
          </p:cNvSpPr>
          <p:nvPr>
            <p:ph type="dt" sz="half" idx="10"/>
          </p:nvPr>
        </p:nvSpPr>
        <p:spPr/>
        <p:txBody>
          <a:bodyPr/>
          <a:lstStyle/>
          <a:p>
            <a:fld id="{EBFEAA71-7331-4D4A-9618-4E7D054E0890}" type="datetimeFigureOut">
              <a:rPr lang="cs-CZ" smtClean="0"/>
              <a:t>18.03.2020</a:t>
            </a:fld>
            <a:endParaRPr lang="cs-CZ"/>
          </a:p>
        </p:txBody>
      </p:sp>
      <p:sp>
        <p:nvSpPr>
          <p:cNvPr id="6" name="Zástupný symbol pro zápatí 5">
            <a:extLst>
              <a:ext uri="{FF2B5EF4-FFF2-40B4-BE49-F238E27FC236}">
                <a16:creationId xmlns:a16="http://schemas.microsoft.com/office/drawing/2014/main" id="{67C45F9E-B56D-4EB9-BA8D-51066B1F867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2C3A530-472B-4CB1-8CC9-B0B0F97DE24F}"/>
              </a:ext>
            </a:extLst>
          </p:cNvPr>
          <p:cNvSpPr>
            <a:spLocks noGrp="1"/>
          </p:cNvSpPr>
          <p:nvPr>
            <p:ph type="sldNum" sz="quarter" idx="12"/>
          </p:nvPr>
        </p:nvSpPr>
        <p:spPr/>
        <p:txBody>
          <a:bodyPr/>
          <a:lstStyle/>
          <a:p>
            <a:fld id="{2F1632DF-0F8F-429E-B7B5-186A0CE6BC33}" type="slidenum">
              <a:rPr lang="cs-CZ" smtClean="0"/>
              <a:t>‹#›</a:t>
            </a:fld>
            <a:endParaRPr lang="cs-CZ"/>
          </a:p>
        </p:txBody>
      </p:sp>
    </p:spTree>
    <p:extLst>
      <p:ext uri="{BB962C8B-B14F-4D97-AF65-F5344CB8AC3E}">
        <p14:creationId xmlns:p14="http://schemas.microsoft.com/office/powerpoint/2010/main" val="327408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7903AE-8738-4032-9E48-2C98D2FD02BE}"/>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A5E85F29-1809-42B3-896A-9FD98D3ACF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438B8203-3C88-4296-B161-00505DC8ABAC}"/>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7D6431FA-92FC-4DCC-B411-1843B2DDD7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E2AD80D1-8588-4029-B189-4689670B8AB8}"/>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15FA16A6-AB67-4959-8B5E-471C912E9EA8}"/>
              </a:ext>
            </a:extLst>
          </p:cNvPr>
          <p:cNvSpPr>
            <a:spLocks noGrp="1"/>
          </p:cNvSpPr>
          <p:nvPr>
            <p:ph type="dt" sz="half" idx="10"/>
          </p:nvPr>
        </p:nvSpPr>
        <p:spPr/>
        <p:txBody>
          <a:bodyPr/>
          <a:lstStyle/>
          <a:p>
            <a:fld id="{EBFEAA71-7331-4D4A-9618-4E7D054E0890}" type="datetimeFigureOut">
              <a:rPr lang="cs-CZ" smtClean="0"/>
              <a:t>18.03.2020</a:t>
            </a:fld>
            <a:endParaRPr lang="cs-CZ"/>
          </a:p>
        </p:txBody>
      </p:sp>
      <p:sp>
        <p:nvSpPr>
          <p:cNvPr id="8" name="Zástupný symbol pro zápatí 7">
            <a:extLst>
              <a:ext uri="{FF2B5EF4-FFF2-40B4-BE49-F238E27FC236}">
                <a16:creationId xmlns:a16="http://schemas.microsoft.com/office/drawing/2014/main" id="{E364A613-E821-4F89-9F1A-D086FAE7A02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7B3BF47F-E9F4-4BB1-B8F0-1A26F10C8E64}"/>
              </a:ext>
            </a:extLst>
          </p:cNvPr>
          <p:cNvSpPr>
            <a:spLocks noGrp="1"/>
          </p:cNvSpPr>
          <p:nvPr>
            <p:ph type="sldNum" sz="quarter" idx="12"/>
          </p:nvPr>
        </p:nvSpPr>
        <p:spPr/>
        <p:txBody>
          <a:bodyPr/>
          <a:lstStyle/>
          <a:p>
            <a:fld id="{2F1632DF-0F8F-429E-B7B5-186A0CE6BC33}" type="slidenum">
              <a:rPr lang="cs-CZ" smtClean="0"/>
              <a:t>‹#›</a:t>
            </a:fld>
            <a:endParaRPr lang="cs-CZ"/>
          </a:p>
        </p:txBody>
      </p:sp>
    </p:spTree>
    <p:extLst>
      <p:ext uri="{BB962C8B-B14F-4D97-AF65-F5344CB8AC3E}">
        <p14:creationId xmlns:p14="http://schemas.microsoft.com/office/powerpoint/2010/main" val="201730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4C303A-C7B8-43FB-B431-8D2A83D6C54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A2119B22-60B2-4954-881B-61C7EC693FA1}"/>
              </a:ext>
            </a:extLst>
          </p:cNvPr>
          <p:cNvSpPr>
            <a:spLocks noGrp="1"/>
          </p:cNvSpPr>
          <p:nvPr>
            <p:ph type="dt" sz="half" idx="10"/>
          </p:nvPr>
        </p:nvSpPr>
        <p:spPr/>
        <p:txBody>
          <a:bodyPr/>
          <a:lstStyle/>
          <a:p>
            <a:fld id="{EBFEAA71-7331-4D4A-9618-4E7D054E0890}" type="datetimeFigureOut">
              <a:rPr lang="cs-CZ" smtClean="0"/>
              <a:t>18.03.2020</a:t>
            </a:fld>
            <a:endParaRPr lang="cs-CZ"/>
          </a:p>
        </p:txBody>
      </p:sp>
      <p:sp>
        <p:nvSpPr>
          <p:cNvPr id="4" name="Zástupný symbol pro zápatí 3">
            <a:extLst>
              <a:ext uri="{FF2B5EF4-FFF2-40B4-BE49-F238E27FC236}">
                <a16:creationId xmlns:a16="http://schemas.microsoft.com/office/drawing/2014/main" id="{14CAA2F5-E64F-405E-9403-9EDCC5EDA24F}"/>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30CE49F-AA4B-4F1E-A8A6-37741D9CE61D}"/>
              </a:ext>
            </a:extLst>
          </p:cNvPr>
          <p:cNvSpPr>
            <a:spLocks noGrp="1"/>
          </p:cNvSpPr>
          <p:nvPr>
            <p:ph type="sldNum" sz="quarter" idx="12"/>
          </p:nvPr>
        </p:nvSpPr>
        <p:spPr/>
        <p:txBody>
          <a:bodyPr/>
          <a:lstStyle/>
          <a:p>
            <a:fld id="{2F1632DF-0F8F-429E-B7B5-186A0CE6BC33}" type="slidenum">
              <a:rPr lang="cs-CZ" smtClean="0"/>
              <a:t>‹#›</a:t>
            </a:fld>
            <a:endParaRPr lang="cs-CZ"/>
          </a:p>
        </p:txBody>
      </p:sp>
    </p:spTree>
    <p:extLst>
      <p:ext uri="{BB962C8B-B14F-4D97-AF65-F5344CB8AC3E}">
        <p14:creationId xmlns:p14="http://schemas.microsoft.com/office/powerpoint/2010/main" val="422101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852AB2F-B31D-44CE-888A-32CE5F6AFCB0}"/>
              </a:ext>
            </a:extLst>
          </p:cNvPr>
          <p:cNvSpPr>
            <a:spLocks noGrp="1"/>
          </p:cNvSpPr>
          <p:nvPr>
            <p:ph type="dt" sz="half" idx="10"/>
          </p:nvPr>
        </p:nvSpPr>
        <p:spPr/>
        <p:txBody>
          <a:bodyPr/>
          <a:lstStyle/>
          <a:p>
            <a:fld id="{EBFEAA71-7331-4D4A-9618-4E7D054E0890}" type="datetimeFigureOut">
              <a:rPr lang="cs-CZ" smtClean="0"/>
              <a:t>18.03.2020</a:t>
            </a:fld>
            <a:endParaRPr lang="cs-CZ"/>
          </a:p>
        </p:txBody>
      </p:sp>
      <p:sp>
        <p:nvSpPr>
          <p:cNvPr id="3" name="Zástupný symbol pro zápatí 2">
            <a:extLst>
              <a:ext uri="{FF2B5EF4-FFF2-40B4-BE49-F238E27FC236}">
                <a16:creationId xmlns:a16="http://schemas.microsoft.com/office/drawing/2014/main" id="{DC9AC99B-1DE2-41EC-AD1A-6224B8053D2F}"/>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DDC9D890-8008-4C19-A4E5-FC7B274EAEB6}"/>
              </a:ext>
            </a:extLst>
          </p:cNvPr>
          <p:cNvSpPr>
            <a:spLocks noGrp="1"/>
          </p:cNvSpPr>
          <p:nvPr>
            <p:ph type="sldNum" sz="quarter" idx="12"/>
          </p:nvPr>
        </p:nvSpPr>
        <p:spPr/>
        <p:txBody>
          <a:bodyPr/>
          <a:lstStyle/>
          <a:p>
            <a:fld id="{2F1632DF-0F8F-429E-B7B5-186A0CE6BC33}" type="slidenum">
              <a:rPr lang="cs-CZ" smtClean="0"/>
              <a:t>‹#›</a:t>
            </a:fld>
            <a:endParaRPr lang="cs-CZ"/>
          </a:p>
        </p:txBody>
      </p:sp>
    </p:spTree>
    <p:extLst>
      <p:ext uri="{BB962C8B-B14F-4D97-AF65-F5344CB8AC3E}">
        <p14:creationId xmlns:p14="http://schemas.microsoft.com/office/powerpoint/2010/main" val="409868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2238CC-2519-4CFF-B85C-11E2731757C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3D68CED6-1EB3-4D36-9C50-2111D59792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AFCD2220-9B75-4231-B8FD-4A492D886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EEF2C5B-2696-4736-9A25-BEC5BB17F729}"/>
              </a:ext>
            </a:extLst>
          </p:cNvPr>
          <p:cNvSpPr>
            <a:spLocks noGrp="1"/>
          </p:cNvSpPr>
          <p:nvPr>
            <p:ph type="dt" sz="half" idx="10"/>
          </p:nvPr>
        </p:nvSpPr>
        <p:spPr/>
        <p:txBody>
          <a:bodyPr/>
          <a:lstStyle/>
          <a:p>
            <a:fld id="{EBFEAA71-7331-4D4A-9618-4E7D054E0890}" type="datetimeFigureOut">
              <a:rPr lang="cs-CZ" smtClean="0"/>
              <a:t>18.03.2020</a:t>
            </a:fld>
            <a:endParaRPr lang="cs-CZ"/>
          </a:p>
        </p:txBody>
      </p:sp>
      <p:sp>
        <p:nvSpPr>
          <p:cNvPr id="6" name="Zástupný symbol pro zápatí 5">
            <a:extLst>
              <a:ext uri="{FF2B5EF4-FFF2-40B4-BE49-F238E27FC236}">
                <a16:creationId xmlns:a16="http://schemas.microsoft.com/office/drawing/2014/main" id="{8D489C37-CC66-4D6C-A3EB-FBF06E6CA8F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4F5455C-72A8-4DA3-B99F-674CF87C933D}"/>
              </a:ext>
            </a:extLst>
          </p:cNvPr>
          <p:cNvSpPr>
            <a:spLocks noGrp="1"/>
          </p:cNvSpPr>
          <p:nvPr>
            <p:ph type="sldNum" sz="quarter" idx="12"/>
          </p:nvPr>
        </p:nvSpPr>
        <p:spPr/>
        <p:txBody>
          <a:bodyPr/>
          <a:lstStyle/>
          <a:p>
            <a:fld id="{2F1632DF-0F8F-429E-B7B5-186A0CE6BC33}" type="slidenum">
              <a:rPr lang="cs-CZ" smtClean="0"/>
              <a:t>‹#›</a:t>
            </a:fld>
            <a:endParaRPr lang="cs-CZ"/>
          </a:p>
        </p:txBody>
      </p:sp>
    </p:spTree>
    <p:extLst>
      <p:ext uri="{BB962C8B-B14F-4D97-AF65-F5344CB8AC3E}">
        <p14:creationId xmlns:p14="http://schemas.microsoft.com/office/powerpoint/2010/main" val="89816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0D0E00-919A-43AC-AA37-41878C546BA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07AC3269-7F7B-4D07-B386-9389ABB786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F642B59E-34F1-4927-B6AB-C9E04BFA4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34E4821-D988-4C57-9C30-C41EBFCAE890}"/>
              </a:ext>
            </a:extLst>
          </p:cNvPr>
          <p:cNvSpPr>
            <a:spLocks noGrp="1"/>
          </p:cNvSpPr>
          <p:nvPr>
            <p:ph type="dt" sz="half" idx="10"/>
          </p:nvPr>
        </p:nvSpPr>
        <p:spPr/>
        <p:txBody>
          <a:bodyPr/>
          <a:lstStyle/>
          <a:p>
            <a:fld id="{EBFEAA71-7331-4D4A-9618-4E7D054E0890}" type="datetimeFigureOut">
              <a:rPr lang="cs-CZ" smtClean="0"/>
              <a:t>18.03.2020</a:t>
            </a:fld>
            <a:endParaRPr lang="cs-CZ"/>
          </a:p>
        </p:txBody>
      </p:sp>
      <p:sp>
        <p:nvSpPr>
          <p:cNvPr id="6" name="Zástupný symbol pro zápatí 5">
            <a:extLst>
              <a:ext uri="{FF2B5EF4-FFF2-40B4-BE49-F238E27FC236}">
                <a16:creationId xmlns:a16="http://schemas.microsoft.com/office/drawing/2014/main" id="{AA2136FD-E26F-4D49-80A3-0D31A83C415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670E623-F643-4821-832D-DF7B6AD55C7E}"/>
              </a:ext>
            </a:extLst>
          </p:cNvPr>
          <p:cNvSpPr>
            <a:spLocks noGrp="1"/>
          </p:cNvSpPr>
          <p:nvPr>
            <p:ph type="sldNum" sz="quarter" idx="12"/>
          </p:nvPr>
        </p:nvSpPr>
        <p:spPr/>
        <p:txBody>
          <a:bodyPr/>
          <a:lstStyle/>
          <a:p>
            <a:fld id="{2F1632DF-0F8F-429E-B7B5-186A0CE6BC33}" type="slidenum">
              <a:rPr lang="cs-CZ" smtClean="0"/>
              <a:t>‹#›</a:t>
            </a:fld>
            <a:endParaRPr lang="cs-CZ"/>
          </a:p>
        </p:txBody>
      </p:sp>
    </p:spTree>
    <p:extLst>
      <p:ext uri="{BB962C8B-B14F-4D97-AF65-F5344CB8AC3E}">
        <p14:creationId xmlns:p14="http://schemas.microsoft.com/office/powerpoint/2010/main" val="3862412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55CECFC-AAAF-41CA-BE14-ADDDF873B4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254FD3D3-A2F7-40D5-A45D-3D453E4484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83C2EF0-0051-4184-AEF4-01D63CE839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EAA71-7331-4D4A-9618-4E7D054E0890}" type="datetimeFigureOut">
              <a:rPr lang="cs-CZ" smtClean="0"/>
              <a:t>18.03.2020</a:t>
            </a:fld>
            <a:endParaRPr lang="cs-CZ"/>
          </a:p>
        </p:txBody>
      </p:sp>
      <p:sp>
        <p:nvSpPr>
          <p:cNvPr id="5" name="Zástupný symbol pro zápatí 4">
            <a:extLst>
              <a:ext uri="{FF2B5EF4-FFF2-40B4-BE49-F238E27FC236}">
                <a16:creationId xmlns:a16="http://schemas.microsoft.com/office/drawing/2014/main" id="{2FFC75CC-F21C-40DF-AA85-331CECA2DE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1B70275F-4025-4E90-B927-F890242452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632DF-0F8F-429E-B7B5-186A0CE6BC33}" type="slidenum">
              <a:rPr lang="cs-CZ" smtClean="0"/>
              <a:t>‹#›</a:t>
            </a:fld>
            <a:endParaRPr lang="cs-CZ"/>
          </a:p>
        </p:txBody>
      </p:sp>
    </p:spTree>
    <p:extLst>
      <p:ext uri="{BB962C8B-B14F-4D97-AF65-F5344CB8AC3E}">
        <p14:creationId xmlns:p14="http://schemas.microsoft.com/office/powerpoint/2010/main" val="3268058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Nadpis 1">
            <a:extLst>
              <a:ext uri="{FF2B5EF4-FFF2-40B4-BE49-F238E27FC236}">
                <a16:creationId xmlns:a16="http://schemas.microsoft.com/office/drawing/2014/main" id="{ED8FDFD3-887C-4837-9DC4-F09E35508179}"/>
              </a:ext>
            </a:extLst>
          </p:cNvPr>
          <p:cNvSpPr>
            <a:spLocks noGrp="1"/>
          </p:cNvSpPr>
          <p:nvPr>
            <p:ph type="ctrTitle"/>
          </p:nvPr>
        </p:nvSpPr>
        <p:spPr>
          <a:xfrm>
            <a:off x="753925" y="2076450"/>
            <a:ext cx="10684151" cy="1345134"/>
          </a:xfrm>
        </p:spPr>
        <p:txBody>
          <a:bodyPr anchor="ctr">
            <a:normAutofit/>
          </a:bodyPr>
          <a:lstStyle/>
          <a:p>
            <a:r>
              <a:rPr lang="cs-CZ" sz="5600" dirty="0">
                <a:solidFill>
                  <a:srgbClr val="FFFFFF"/>
                </a:solidFill>
              </a:rPr>
              <a:t>ROZHOVOR</a:t>
            </a:r>
            <a:br>
              <a:rPr lang="cs-CZ" sz="5600" dirty="0">
                <a:solidFill>
                  <a:srgbClr val="FFFFFF"/>
                </a:solidFill>
              </a:rPr>
            </a:br>
            <a:r>
              <a:rPr lang="cs-CZ" sz="2000" dirty="0">
                <a:solidFill>
                  <a:srgbClr val="FFFFFF"/>
                </a:solidFill>
              </a:rPr>
              <a:t>Studijní materiál k předmětu Metodologie kvalitativního výzkumu</a:t>
            </a:r>
          </a:p>
        </p:txBody>
      </p:sp>
      <p:sp>
        <p:nvSpPr>
          <p:cNvPr id="3" name="Podnadpis 2">
            <a:extLst>
              <a:ext uri="{FF2B5EF4-FFF2-40B4-BE49-F238E27FC236}">
                <a16:creationId xmlns:a16="http://schemas.microsoft.com/office/drawing/2014/main" id="{9B55DAFE-CA92-443C-9311-068FD2AC5120}"/>
              </a:ext>
            </a:extLst>
          </p:cNvPr>
          <p:cNvSpPr>
            <a:spLocks noGrp="1"/>
          </p:cNvSpPr>
          <p:nvPr>
            <p:ph type="subTitle" idx="1"/>
          </p:nvPr>
        </p:nvSpPr>
        <p:spPr>
          <a:xfrm>
            <a:off x="1171575" y="4473360"/>
            <a:ext cx="9469211" cy="865639"/>
          </a:xfrm>
        </p:spPr>
        <p:txBody>
          <a:bodyPr anchor="ctr">
            <a:normAutofit/>
          </a:bodyPr>
          <a:lstStyle/>
          <a:p>
            <a:r>
              <a:rPr lang="cs-CZ" sz="2800">
                <a:solidFill>
                  <a:srgbClr val="000000"/>
                </a:solidFill>
              </a:rPr>
              <a:t>Kristýna Janyšková</a:t>
            </a:r>
          </a:p>
        </p:txBody>
      </p:sp>
    </p:spTree>
    <p:extLst>
      <p:ext uri="{BB962C8B-B14F-4D97-AF65-F5344CB8AC3E}">
        <p14:creationId xmlns:p14="http://schemas.microsoft.com/office/powerpoint/2010/main" val="991612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408ACE1A-A0FB-4C8B-8D86-04BEA8AB8D50}"/>
              </a:ext>
            </a:extLst>
          </p:cNvPr>
          <p:cNvSpPr>
            <a:spLocks noGrp="1"/>
          </p:cNvSpPr>
          <p:nvPr>
            <p:ph type="title"/>
          </p:nvPr>
        </p:nvSpPr>
        <p:spPr>
          <a:xfrm>
            <a:off x="1179226" y="826680"/>
            <a:ext cx="9833548" cy="1325563"/>
          </a:xfrm>
        </p:spPr>
        <p:txBody>
          <a:bodyPr>
            <a:normAutofit/>
          </a:bodyPr>
          <a:lstStyle/>
          <a:p>
            <a:pPr algn="ctr"/>
            <a:r>
              <a:rPr lang="cs-CZ" sz="4000">
                <a:solidFill>
                  <a:srgbClr val="FFFFFF"/>
                </a:solidFill>
              </a:rPr>
              <a:t>Řízení rozhovoru</a:t>
            </a:r>
          </a:p>
        </p:txBody>
      </p:sp>
      <p:sp>
        <p:nvSpPr>
          <p:cNvPr id="3" name="Zástupný obsah 2">
            <a:extLst>
              <a:ext uri="{FF2B5EF4-FFF2-40B4-BE49-F238E27FC236}">
                <a16:creationId xmlns:a16="http://schemas.microsoft.com/office/drawing/2014/main" id="{3CC01E03-9FED-4675-BFD2-D2F25A8FD6F4}"/>
              </a:ext>
            </a:extLst>
          </p:cNvPr>
          <p:cNvSpPr>
            <a:spLocks noGrp="1"/>
          </p:cNvSpPr>
          <p:nvPr>
            <p:ph idx="1"/>
          </p:nvPr>
        </p:nvSpPr>
        <p:spPr>
          <a:xfrm>
            <a:off x="1179226" y="2753936"/>
            <a:ext cx="9833548" cy="4022784"/>
          </a:xfrm>
        </p:spPr>
        <p:txBody>
          <a:bodyPr>
            <a:normAutofit fontScale="92500" lnSpcReduction="10000"/>
          </a:bodyPr>
          <a:lstStyle/>
          <a:p>
            <a:r>
              <a:rPr lang="cs-CZ" sz="2400" dirty="0">
                <a:solidFill>
                  <a:srgbClr val="000000"/>
                </a:solidFill>
              </a:rPr>
              <a:t>Rozhovor je do jisté míry strukturovaná konverzace, kterou badatel řídí pomocí hlavních, navazujících a pátracích otázek. Hloubkový rozhovor je výsledkem spolupráce výzkumníka a účastníka, nelze si ale romanticky myslet, že se jedná o rovnocenný vztah totožný s konverzací dvou dobrých přátel u kávy (Johnson, 2001, in Švaříček, </a:t>
            </a:r>
            <a:r>
              <a:rPr lang="cs-CZ" sz="2400" dirty="0" err="1">
                <a:solidFill>
                  <a:srgbClr val="000000"/>
                </a:solidFill>
              </a:rPr>
              <a:t>Šeďová</a:t>
            </a:r>
            <a:r>
              <a:rPr lang="cs-CZ" sz="2400" dirty="0">
                <a:solidFill>
                  <a:srgbClr val="000000"/>
                </a:solidFill>
              </a:rPr>
              <a:t> a kol., 2014)</a:t>
            </a:r>
          </a:p>
          <a:p>
            <a:r>
              <a:rPr lang="cs-CZ" sz="2400" dirty="0">
                <a:solidFill>
                  <a:srgbClr val="000000"/>
                </a:solidFill>
              </a:rPr>
              <a:t>Výzkumník </a:t>
            </a:r>
            <a:r>
              <a:rPr lang="cs-CZ" sz="2400" b="1" dirty="0">
                <a:solidFill>
                  <a:srgbClr val="000000"/>
                </a:solidFill>
              </a:rPr>
              <a:t>vede</a:t>
            </a:r>
            <a:r>
              <a:rPr lang="cs-CZ" sz="2400" dirty="0">
                <a:solidFill>
                  <a:srgbClr val="000000"/>
                </a:solidFill>
              </a:rPr>
              <a:t> rozhovor, vybírá otázky a  v ideálním případě rozhovor ukončuje. Výběr otázek se liší podle typu výzkumu, podle výzkumného záměru, ale také podle průběhu rozhovoru. </a:t>
            </a:r>
          </a:p>
          <a:p>
            <a:r>
              <a:rPr lang="cs-CZ" sz="2400" dirty="0">
                <a:solidFill>
                  <a:srgbClr val="000000"/>
                </a:solidFill>
              </a:rPr>
              <a:t>Délka jednoho rozhovoru bývá zpravidla 1 – 1,5 hodiny</a:t>
            </a:r>
          </a:p>
          <a:p>
            <a:pPr lvl="1"/>
            <a:r>
              <a:rPr lang="cs-CZ" dirty="0">
                <a:solidFill>
                  <a:srgbClr val="000000"/>
                </a:solidFill>
              </a:rPr>
              <a:t>Úvodní fáze 10 – 20 minut, hlavní fáze 30-40 minut, fáze ukončovací nejméně 5-10 minut</a:t>
            </a:r>
          </a:p>
          <a:p>
            <a:pPr lvl="1"/>
            <a:r>
              <a:rPr lang="cs-CZ" dirty="0">
                <a:solidFill>
                  <a:srgbClr val="000000"/>
                </a:solidFill>
              </a:rPr>
              <a:t>Délka rozhovoru s žákem základní školy by neměla přesáhnout 30 minut (</a:t>
            </a:r>
            <a:r>
              <a:rPr lang="cs-CZ" dirty="0" err="1">
                <a:solidFill>
                  <a:srgbClr val="000000"/>
                </a:solidFill>
              </a:rPr>
              <a:t>Lankshear</a:t>
            </a:r>
            <a:r>
              <a:rPr lang="cs-CZ" dirty="0">
                <a:solidFill>
                  <a:srgbClr val="000000"/>
                </a:solidFill>
              </a:rPr>
              <a:t>, </a:t>
            </a:r>
            <a:r>
              <a:rPr lang="cs-CZ" dirty="0" err="1">
                <a:solidFill>
                  <a:srgbClr val="000000"/>
                </a:solidFill>
              </a:rPr>
              <a:t>Knobelová</a:t>
            </a:r>
            <a:r>
              <a:rPr lang="cs-CZ" dirty="0">
                <a:solidFill>
                  <a:srgbClr val="000000"/>
                </a:solidFill>
              </a:rPr>
              <a:t>, 2004, in Švaříček, </a:t>
            </a:r>
            <a:r>
              <a:rPr lang="cs-CZ" dirty="0" err="1">
                <a:solidFill>
                  <a:srgbClr val="000000"/>
                </a:solidFill>
              </a:rPr>
              <a:t>Šeďová</a:t>
            </a:r>
            <a:r>
              <a:rPr lang="cs-CZ" dirty="0">
                <a:solidFill>
                  <a:srgbClr val="000000"/>
                </a:solidFill>
              </a:rPr>
              <a:t> a kol., 2014)</a:t>
            </a:r>
          </a:p>
          <a:p>
            <a:pPr lvl="1"/>
            <a:endParaRPr lang="cs-CZ" sz="1600" dirty="0">
              <a:solidFill>
                <a:srgbClr val="000000"/>
              </a:solidFill>
            </a:endParaRPr>
          </a:p>
        </p:txBody>
      </p:sp>
    </p:spTree>
    <p:extLst>
      <p:ext uri="{BB962C8B-B14F-4D97-AF65-F5344CB8AC3E}">
        <p14:creationId xmlns:p14="http://schemas.microsoft.com/office/powerpoint/2010/main" val="127712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408ACE1A-A0FB-4C8B-8D86-04BEA8AB8D50}"/>
              </a:ext>
            </a:extLst>
          </p:cNvPr>
          <p:cNvSpPr>
            <a:spLocks noGrp="1"/>
          </p:cNvSpPr>
          <p:nvPr>
            <p:ph type="title"/>
          </p:nvPr>
        </p:nvSpPr>
        <p:spPr>
          <a:xfrm>
            <a:off x="1179226" y="826680"/>
            <a:ext cx="9833548" cy="1325563"/>
          </a:xfrm>
        </p:spPr>
        <p:txBody>
          <a:bodyPr>
            <a:normAutofit/>
          </a:bodyPr>
          <a:lstStyle/>
          <a:p>
            <a:pPr algn="ctr"/>
            <a:r>
              <a:rPr lang="cs-CZ" sz="4000">
                <a:solidFill>
                  <a:srgbClr val="FFFFFF"/>
                </a:solidFill>
              </a:rPr>
              <a:t>Řízení rozhovoru – úvodní otázky</a:t>
            </a:r>
          </a:p>
        </p:txBody>
      </p:sp>
      <p:sp>
        <p:nvSpPr>
          <p:cNvPr id="3" name="Zástupný obsah 2">
            <a:extLst>
              <a:ext uri="{FF2B5EF4-FFF2-40B4-BE49-F238E27FC236}">
                <a16:creationId xmlns:a16="http://schemas.microsoft.com/office/drawing/2014/main" id="{3CC01E03-9FED-4675-BFD2-D2F25A8FD6F4}"/>
              </a:ext>
            </a:extLst>
          </p:cNvPr>
          <p:cNvSpPr>
            <a:spLocks noGrp="1"/>
          </p:cNvSpPr>
          <p:nvPr>
            <p:ph idx="1"/>
          </p:nvPr>
        </p:nvSpPr>
        <p:spPr>
          <a:xfrm>
            <a:off x="1179226" y="3092970"/>
            <a:ext cx="9833548" cy="2693976"/>
          </a:xfrm>
        </p:spPr>
        <p:txBody>
          <a:bodyPr>
            <a:normAutofit lnSpcReduction="10000"/>
          </a:bodyPr>
          <a:lstStyle/>
          <a:p>
            <a:r>
              <a:rPr lang="cs-CZ" dirty="0">
                <a:solidFill>
                  <a:srgbClr val="000000"/>
                </a:solidFill>
              </a:rPr>
              <a:t>Na začátku rozhovoru: představení výzkumníka a jeho projektu, ujištění o anonymitě, požádání o souhlas k participaci na výzkumu, případně o souhlas rozhovor nahrávat</a:t>
            </a:r>
          </a:p>
          <a:p>
            <a:r>
              <a:rPr lang="cs-CZ" dirty="0">
                <a:solidFill>
                  <a:srgbClr val="000000"/>
                </a:solidFill>
              </a:rPr>
              <a:t>Dále úvodní otázky: cíl navodit spontánní vyprávění účastníka rozhovoru, měly by být jednoduché a měly by dávat najevo empatii s účastníkem </a:t>
            </a:r>
            <a:r>
              <a:rPr lang="cs-CZ" i="1" dirty="0">
                <a:solidFill>
                  <a:srgbClr val="000000"/>
                </a:solidFill>
              </a:rPr>
              <a:t>(Např: „Jako ředitel školy máte určitě mnoho povinností. Zbývá ředitelům čas na výuku?“)</a:t>
            </a:r>
          </a:p>
          <a:p>
            <a:endParaRPr lang="cs-CZ" i="1" dirty="0">
              <a:solidFill>
                <a:srgbClr val="000000"/>
              </a:solidFill>
            </a:endParaRPr>
          </a:p>
          <a:p>
            <a:endParaRPr lang="cs-CZ" sz="2000" dirty="0">
              <a:solidFill>
                <a:srgbClr val="000000"/>
              </a:solidFill>
            </a:endParaRPr>
          </a:p>
        </p:txBody>
      </p:sp>
    </p:spTree>
    <p:extLst>
      <p:ext uri="{BB962C8B-B14F-4D97-AF65-F5344CB8AC3E}">
        <p14:creationId xmlns:p14="http://schemas.microsoft.com/office/powerpoint/2010/main" val="326790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408ACE1A-A0FB-4C8B-8D86-04BEA8AB8D50}"/>
              </a:ext>
            </a:extLst>
          </p:cNvPr>
          <p:cNvSpPr>
            <a:spLocks noGrp="1"/>
          </p:cNvSpPr>
          <p:nvPr>
            <p:ph type="title"/>
          </p:nvPr>
        </p:nvSpPr>
        <p:spPr>
          <a:xfrm>
            <a:off x="1179226" y="826680"/>
            <a:ext cx="9833548" cy="1325563"/>
          </a:xfrm>
        </p:spPr>
        <p:txBody>
          <a:bodyPr>
            <a:normAutofit/>
          </a:bodyPr>
          <a:lstStyle/>
          <a:p>
            <a:pPr algn="ctr"/>
            <a:r>
              <a:rPr lang="cs-CZ" sz="4000" dirty="0">
                <a:solidFill>
                  <a:srgbClr val="FFFFFF"/>
                </a:solidFill>
              </a:rPr>
              <a:t>Řízení rozhovoru – hlavní otázky</a:t>
            </a:r>
          </a:p>
        </p:txBody>
      </p:sp>
      <p:sp>
        <p:nvSpPr>
          <p:cNvPr id="3" name="Zástupný obsah 2">
            <a:extLst>
              <a:ext uri="{FF2B5EF4-FFF2-40B4-BE49-F238E27FC236}">
                <a16:creationId xmlns:a16="http://schemas.microsoft.com/office/drawing/2014/main" id="{3CC01E03-9FED-4675-BFD2-D2F25A8FD6F4}"/>
              </a:ext>
            </a:extLst>
          </p:cNvPr>
          <p:cNvSpPr>
            <a:spLocks noGrp="1"/>
          </p:cNvSpPr>
          <p:nvPr>
            <p:ph idx="1"/>
          </p:nvPr>
        </p:nvSpPr>
        <p:spPr>
          <a:xfrm>
            <a:off x="172720" y="2753936"/>
            <a:ext cx="11562080" cy="4104064"/>
          </a:xfrm>
        </p:spPr>
        <p:txBody>
          <a:bodyPr>
            <a:normAutofit/>
          </a:bodyPr>
          <a:lstStyle/>
          <a:p>
            <a:r>
              <a:rPr lang="cs-CZ" sz="1400" dirty="0">
                <a:solidFill>
                  <a:srgbClr val="000000"/>
                </a:solidFill>
              </a:rPr>
              <a:t>Hlavní</a:t>
            </a:r>
            <a:r>
              <a:rPr lang="cs-CZ" sz="1400" i="1" dirty="0">
                <a:solidFill>
                  <a:srgbClr val="000000"/>
                </a:solidFill>
              </a:rPr>
              <a:t> </a:t>
            </a:r>
            <a:r>
              <a:rPr lang="cs-CZ" sz="1400" dirty="0">
                <a:solidFill>
                  <a:srgbClr val="000000"/>
                </a:solidFill>
              </a:rPr>
              <a:t>otázky jsou páteří rozhovoru – nabádají dotazovaného, aby vyprávěl o tématech tvořících jádro výzkumu</a:t>
            </a:r>
          </a:p>
          <a:p>
            <a:r>
              <a:rPr lang="cs-CZ" sz="1400" dirty="0">
                <a:solidFill>
                  <a:srgbClr val="000000"/>
                </a:solidFill>
              </a:rPr>
              <a:t>Hlavní otázky „překládají“ témata z vědeckého jazyka do běžné řeči, aby jim respondent rozuměl a mohl na ně smysluplně odpovídat (původní výzkumná otázka je zpravidla příliš abstraktní a široká, aby na ni mohl jedinec odpovídat)</a:t>
            </a:r>
          </a:p>
          <a:p>
            <a:r>
              <a:rPr lang="cs-CZ" sz="1400" dirty="0">
                <a:solidFill>
                  <a:srgbClr val="000000"/>
                </a:solidFill>
              </a:rPr>
              <a:t>Jak si hlavní otázky vytvořit? Studiem problému v knihách, článcích, z předchozích rozhovorů, z pozorování apod.</a:t>
            </a:r>
          </a:p>
          <a:p>
            <a:pPr lvl="1"/>
            <a:r>
              <a:rPr lang="cs-CZ" sz="1400" dirty="0">
                <a:solidFill>
                  <a:srgbClr val="000000"/>
                </a:solidFill>
              </a:rPr>
              <a:t>Musí být pečlivě konstruovány, aby neomezovaly nebo nepředurčovaly odpovědi a zároveň pokrývaly zájem výzkumu.</a:t>
            </a:r>
          </a:p>
          <a:p>
            <a:pPr lvl="1"/>
            <a:r>
              <a:rPr lang="cs-CZ" sz="1400" dirty="0">
                <a:solidFill>
                  <a:srgbClr val="000000"/>
                </a:solidFill>
              </a:rPr>
              <a:t>Cílem je povzbudit jedince, aby hovořili o svých zážitcích, dojmech, přesvědčeních, spíš než aby podávali „správné odpovědi“, tedy odpovědi, které jsou v souladu s názorem organizace nebo v souladu s odbornými publikacemi.  </a:t>
            </a:r>
          </a:p>
          <a:p>
            <a:r>
              <a:rPr lang="cs-CZ" sz="1400" dirty="0">
                <a:solidFill>
                  <a:srgbClr val="000000"/>
                </a:solidFill>
              </a:rPr>
              <a:t>POZOR! Vyhněte se sugestivním otázkám! (viz další slide)</a:t>
            </a:r>
          </a:p>
          <a:p>
            <a:r>
              <a:rPr lang="cs-CZ" sz="1400" dirty="0">
                <a:solidFill>
                  <a:srgbClr val="000000"/>
                </a:solidFill>
              </a:rPr>
              <a:t>POZOR na intimní otázky – necitlivě položená otázka může respondenta zranit. Takovéto otázky navíc můžete klást teprve tehdy, kdy s respondentem navážete pouto a dostatečně ho namotivujete ke sdílení.</a:t>
            </a:r>
          </a:p>
          <a:p>
            <a:r>
              <a:rPr lang="cs-CZ" sz="1400" dirty="0">
                <a:solidFill>
                  <a:srgbClr val="000000"/>
                </a:solidFill>
              </a:rPr>
              <a:t>POZOR! S odpověďmi nakládejte odpovídajícím způsobem! Tzn. např. když se respondenta zeptáte, proč jednal takovým a takovým způsobem, nelze jeho odpověď použít ve výzkumné zprávě takto: </a:t>
            </a:r>
            <a:r>
              <a:rPr lang="cs-CZ" sz="1400" i="1" dirty="0">
                <a:solidFill>
                  <a:srgbClr val="000000"/>
                </a:solidFill>
              </a:rPr>
              <a:t>„Jedinec jednal proto a proto“</a:t>
            </a:r>
            <a:r>
              <a:rPr lang="cs-CZ" sz="1400" dirty="0">
                <a:solidFill>
                  <a:srgbClr val="000000"/>
                </a:solidFill>
              </a:rPr>
              <a:t>, ale musíte napsat: </a:t>
            </a:r>
            <a:r>
              <a:rPr lang="cs-CZ" sz="1400" i="1" dirty="0">
                <a:solidFill>
                  <a:srgbClr val="000000"/>
                </a:solidFill>
              </a:rPr>
              <a:t>„Jedinec říká, či jedinec vyjadřuje svůj názor, že jednal proto a proto.“</a:t>
            </a:r>
            <a:r>
              <a:rPr lang="cs-CZ" sz="1400" dirty="0">
                <a:solidFill>
                  <a:srgbClr val="000000"/>
                </a:solidFill>
              </a:rPr>
              <a:t> </a:t>
            </a:r>
          </a:p>
          <a:p>
            <a:r>
              <a:rPr lang="cs-CZ" sz="1400" dirty="0">
                <a:solidFill>
                  <a:srgbClr val="000000"/>
                </a:solidFill>
              </a:rPr>
              <a:t>Na každý rozhovor by si měl badatel připravit limitovaný počet hlavních otázek, zkušení badatelé si většinou připraví cca 20 otázek a obvykle se nezeptají na všechny. Pokud si připravíte málo otázek, je možné, že se některá nebude hodit a rozhovor brzy skončí. Přípravu tedy nepodceňujte!</a:t>
            </a:r>
          </a:p>
        </p:txBody>
      </p:sp>
    </p:spTree>
    <p:extLst>
      <p:ext uri="{BB962C8B-B14F-4D97-AF65-F5344CB8AC3E}">
        <p14:creationId xmlns:p14="http://schemas.microsoft.com/office/powerpoint/2010/main" val="1324613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snímek obrazovky&#10;&#10;Popis byl vytvořen automaticky">
            <a:extLst>
              <a:ext uri="{FF2B5EF4-FFF2-40B4-BE49-F238E27FC236}">
                <a16:creationId xmlns:a16="http://schemas.microsoft.com/office/drawing/2014/main" id="{A1B3444B-CA82-483A-A4E0-2204FB214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22" y="238859"/>
            <a:ext cx="11747818" cy="6619141"/>
          </a:xfrm>
          <a:prstGeom prst="rect">
            <a:avLst/>
          </a:prstGeom>
        </p:spPr>
      </p:pic>
    </p:spTree>
    <p:extLst>
      <p:ext uri="{BB962C8B-B14F-4D97-AF65-F5344CB8AC3E}">
        <p14:creationId xmlns:p14="http://schemas.microsoft.com/office/powerpoint/2010/main" val="2381835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10;&#10;Popis byl vytvořen automaticky">
            <a:extLst>
              <a:ext uri="{FF2B5EF4-FFF2-40B4-BE49-F238E27FC236}">
                <a16:creationId xmlns:a16="http://schemas.microsoft.com/office/drawing/2014/main" id="{1B990BDE-5A3C-43CC-83AF-F90C07A4B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1" y="77152"/>
            <a:ext cx="11973018" cy="6703695"/>
          </a:xfrm>
          <a:prstGeom prst="rect">
            <a:avLst/>
          </a:prstGeom>
        </p:spPr>
      </p:pic>
    </p:spTree>
    <p:extLst>
      <p:ext uri="{BB962C8B-B14F-4D97-AF65-F5344CB8AC3E}">
        <p14:creationId xmlns:p14="http://schemas.microsoft.com/office/powerpoint/2010/main" val="3717952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80675895-A460-42F4-81E7-59375D2D42DC}"/>
              </a:ext>
            </a:extLst>
          </p:cNvPr>
          <p:cNvSpPr>
            <a:spLocks noGrp="1"/>
          </p:cNvSpPr>
          <p:nvPr>
            <p:ph type="title"/>
          </p:nvPr>
        </p:nvSpPr>
        <p:spPr>
          <a:xfrm>
            <a:off x="640079" y="2053641"/>
            <a:ext cx="3669161" cy="2760098"/>
          </a:xfrm>
        </p:spPr>
        <p:txBody>
          <a:bodyPr>
            <a:normAutofit/>
          </a:bodyPr>
          <a:lstStyle/>
          <a:p>
            <a:r>
              <a:rPr lang="cs-CZ">
                <a:solidFill>
                  <a:srgbClr val="FFFFFF"/>
                </a:solidFill>
              </a:rPr>
              <a:t>Další typy otázek a jejich funkce</a:t>
            </a:r>
          </a:p>
        </p:txBody>
      </p:sp>
      <p:sp>
        <p:nvSpPr>
          <p:cNvPr id="3" name="Zástupný obsah 2">
            <a:extLst>
              <a:ext uri="{FF2B5EF4-FFF2-40B4-BE49-F238E27FC236}">
                <a16:creationId xmlns:a16="http://schemas.microsoft.com/office/drawing/2014/main" id="{F9ED451B-3F65-46BD-8E31-C9F9CC940BB4}"/>
              </a:ext>
            </a:extLst>
          </p:cNvPr>
          <p:cNvSpPr>
            <a:spLocks noGrp="1"/>
          </p:cNvSpPr>
          <p:nvPr>
            <p:ph idx="1"/>
          </p:nvPr>
        </p:nvSpPr>
        <p:spPr>
          <a:xfrm>
            <a:off x="6082111" y="0"/>
            <a:ext cx="5306084" cy="6858000"/>
          </a:xfrm>
        </p:spPr>
        <p:txBody>
          <a:bodyPr anchor="ctr">
            <a:noAutofit/>
          </a:bodyPr>
          <a:lstStyle/>
          <a:p>
            <a:r>
              <a:rPr lang="cs-CZ" sz="1800" b="1" dirty="0">
                <a:solidFill>
                  <a:srgbClr val="000000"/>
                </a:solidFill>
              </a:rPr>
              <a:t>Navazující otázky:</a:t>
            </a:r>
          </a:p>
          <a:p>
            <a:r>
              <a:rPr lang="cs-CZ" sz="1800" dirty="0">
                <a:solidFill>
                  <a:srgbClr val="000000"/>
                </a:solidFill>
              </a:rPr>
              <a:t>Míří na komentáře a výpovědi respondenta, jsou zaměřeny a specifická témata, myšlenky, jsou zásadní pro získání hloubky detailu a jemných rozdílů. </a:t>
            </a:r>
          </a:p>
          <a:p>
            <a:r>
              <a:rPr lang="cs-CZ" sz="1800" b="1" dirty="0">
                <a:solidFill>
                  <a:srgbClr val="000000"/>
                </a:solidFill>
              </a:rPr>
              <a:t>Dynamické otázky:</a:t>
            </a:r>
          </a:p>
          <a:p>
            <a:r>
              <a:rPr lang="cs-CZ" sz="1800" dirty="0">
                <a:solidFill>
                  <a:srgbClr val="000000"/>
                </a:solidFill>
              </a:rPr>
              <a:t>Udržují vzájemnou interakci během rozhovoru mezi badatelem a účastníkem, jejich cílem je udržet tok řeči a stimulovat respondenta ve vyprávění, či snížit emocionální napětí vzniklé při rozhovoru. Doporučuje se vytvořit dvě sady otázek – otázky věnující se tématu a otázky dynamické.</a:t>
            </a:r>
          </a:p>
          <a:p>
            <a:r>
              <a:rPr lang="cs-CZ" sz="1800" b="1" dirty="0">
                <a:solidFill>
                  <a:srgbClr val="000000"/>
                </a:solidFill>
              </a:rPr>
              <a:t>Ukončovací otázky:</a:t>
            </a:r>
          </a:p>
          <a:p>
            <a:r>
              <a:rPr lang="cs-CZ" sz="1800" dirty="0">
                <a:solidFill>
                  <a:srgbClr val="000000"/>
                </a:solidFill>
              </a:rPr>
              <a:t>Jsou nedílnou součástí každého hloubkového rozhovoru. Ukončení rozhovoru by nemělo probíhat ve spěchu, ani by nemělo být odbyto jednou větou. Příklad ukončovacích otázek: „</a:t>
            </a:r>
            <a:r>
              <a:rPr lang="cs-CZ" sz="1800" i="1" dirty="0">
                <a:solidFill>
                  <a:srgbClr val="000000"/>
                </a:solidFill>
              </a:rPr>
              <a:t>Je něco, na co jsme během rozhovoru zapomněli? Chtěl/a byste zdůraznit ještě nějakou oblast, o které jsme se bavili? Chtěl/a byste se na něco zeptat vy?“ </a:t>
            </a:r>
            <a:r>
              <a:rPr lang="cs-CZ" sz="1800" dirty="0">
                <a:solidFill>
                  <a:srgbClr val="000000"/>
                </a:solidFill>
              </a:rPr>
              <a:t>Je také vhodné znovu zdůraznit princip důvěrnosti a anonymity (Švaříček, </a:t>
            </a:r>
            <a:r>
              <a:rPr lang="cs-CZ" sz="1800" dirty="0" err="1">
                <a:solidFill>
                  <a:srgbClr val="000000"/>
                </a:solidFill>
              </a:rPr>
              <a:t>Šeďová</a:t>
            </a:r>
            <a:r>
              <a:rPr lang="cs-CZ" sz="1800" dirty="0">
                <a:solidFill>
                  <a:srgbClr val="000000"/>
                </a:solidFill>
              </a:rPr>
              <a:t> a kol., 2014).</a:t>
            </a:r>
          </a:p>
        </p:txBody>
      </p:sp>
    </p:spTree>
    <p:extLst>
      <p:ext uri="{BB962C8B-B14F-4D97-AF65-F5344CB8AC3E}">
        <p14:creationId xmlns:p14="http://schemas.microsoft.com/office/powerpoint/2010/main" val="2497807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E8AF4-FAC1-47DB-B672-2E2ACB0A858D}"/>
              </a:ext>
            </a:extLst>
          </p:cNvPr>
          <p:cNvPicPr>
            <a:picLocks noChangeAspect="1"/>
          </p:cNvPicPr>
          <p:nvPr/>
        </p:nvPicPr>
        <p:blipFill rotWithShape="1">
          <a:blip r:embed="rId2">
            <a:duotone>
              <a:schemeClr val="bg2">
                <a:shade val="45000"/>
                <a:satMod val="135000"/>
              </a:schemeClr>
              <a:prstClr val="white"/>
            </a:duotone>
          </a:blip>
          <a:srcRect b="1279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EE2600E-E2B0-49B2-A64B-782CEC488ED0}"/>
              </a:ext>
            </a:extLst>
          </p:cNvPr>
          <p:cNvSpPr>
            <a:spLocks noGrp="1"/>
          </p:cNvSpPr>
          <p:nvPr>
            <p:ph type="title"/>
          </p:nvPr>
        </p:nvSpPr>
        <p:spPr>
          <a:xfrm>
            <a:off x="838200" y="365125"/>
            <a:ext cx="10515600" cy="1325563"/>
          </a:xfrm>
        </p:spPr>
        <p:txBody>
          <a:bodyPr>
            <a:normAutofit/>
          </a:bodyPr>
          <a:lstStyle/>
          <a:p>
            <a:r>
              <a:rPr lang="cs-CZ" dirty="0"/>
              <a:t>Typy otázek dle Pattona</a:t>
            </a:r>
          </a:p>
        </p:txBody>
      </p:sp>
      <p:graphicFrame>
        <p:nvGraphicFramePr>
          <p:cNvPr id="5" name="Zástupný obsah 2">
            <a:extLst>
              <a:ext uri="{FF2B5EF4-FFF2-40B4-BE49-F238E27FC236}">
                <a16:creationId xmlns:a16="http://schemas.microsoft.com/office/drawing/2014/main" id="{C53B036A-2DED-40B8-ACBB-4188D7ADFCA0}"/>
              </a:ext>
            </a:extLst>
          </p:cNvPr>
          <p:cNvGraphicFramePr>
            <a:graphicFrameLocks noGrp="1"/>
          </p:cNvGraphicFramePr>
          <p:nvPr>
            <p:ph idx="1"/>
            <p:extLst>
              <p:ext uri="{D42A27DB-BD31-4B8C-83A1-F6EECF244321}">
                <p14:modId xmlns:p14="http://schemas.microsoft.com/office/powerpoint/2010/main" val="19751080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7106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EFCE68-1D76-49F4-9EAE-BE00C4D6C0C9}"/>
              </a:ext>
            </a:extLst>
          </p:cNvPr>
          <p:cNvPicPr>
            <a:picLocks noChangeAspect="1"/>
          </p:cNvPicPr>
          <p:nvPr/>
        </p:nvPicPr>
        <p:blipFill rotWithShape="1">
          <a:blip r:embed="rId2">
            <a:duotone>
              <a:schemeClr val="bg2">
                <a:shade val="45000"/>
                <a:satMod val="135000"/>
              </a:schemeClr>
              <a:prstClr val="white"/>
            </a:duotone>
          </a:blip>
          <a:srcRect t="8537"/>
          <a:stretch/>
        </p:blipFill>
        <p:spPr>
          <a:xfrm>
            <a:off x="-9523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43AD23E-FBAE-458F-8A5D-A5578CE73C03}"/>
              </a:ext>
            </a:extLst>
          </p:cNvPr>
          <p:cNvSpPr>
            <a:spLocks noGrp="1"/>
          </p:cNvSpPr>
          <p:nvPr>
            <p:ph type="title"/>
          </p:nvPr>
        </p:nvSpPr>
        <p:spPr>
          <a:xfrm>
            <a:off x="838200" y="365125"/>
            <a:ext cx="10515600" cy="779463"/>
          </a:xfrm>
        </p:spPr>
        <p:txBody>
          <a:bodyPr>
            <a:normAutofit/>
          </a:bodyPr>
          <a:lstStyle/>
          <a:p>
            <a:r>
              <a:rPr lang="cs-CZ" dirty="0"/>
              <a:t>Řazení otázek dle </a:t>
            </a:r>
            <a:r>
              <a:rPr lang="cs-CZ" dirty="0" err="1"/>
              <a:t>Hendla</a:t>
            </a:r>
            <a:endParaRPr lang="cs-CZ" dirty="0"/>
          </a:p>
        </p:txBody>
      </p:sp>
      <p:graphicFrame>
        <p:nvGraphicFramePr>
          <p:cNvPr id="5" name="Zástupný obsah 2">
            <a:extLst>
              <a:ext uri="{FF2B5EF4-FFF2-40B4-BE49-F238E27FC236}">
                <a16:creationId xmlns:a16="http://schemas.microsoft.com/office/drawing/2014/main" id="{6366DDA2-9D43-4493-9068-48CB82CABFF5}"/>
              </a:ext>
            </a:extLst>
          </p:cNvPr>
          <p:cNvGraphicFramePr>
            <a:graphicFrameLocks noGrp="1"/>
          </p:cNvGraphicFramePr>
          <p:nvPr>
            <p:ph idx="1"/>
            <p:extLst>
              <p:ext uri="{D42A27DB-BD31-4B8C-83A1-F6EECF244321}">
                <p14:modId xmlns:p14="http://schemas.microsoft.com/office/powerpoint/2010/main" val="940485778"/>
              </p:ext>
            </p:extLst>
          </p:nvPr>
        </p:nvGraphicFramePr>
        <p:xfrm>
          <a:off x="800100" y="1328738"/>
          <a:ext cx="11115675" cy="5214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5832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snímek obrazovky&#10;&#10;Popis byl vytvořen automaticky">
            <a:extLst>
              <a:ext uri="{FF2B5EF4-FFF2-40B4-BE49-F238E27FC236}">
                <a16:creationId xmlns:a16="http://schemas.microsoft.com/office/drawing/2014/main" id="{06D4B48B-215D-48FF-80E3-D1222DCEB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10" y="52938"/>
            <a:ext cx="11715750" cy="6652662"/>
          </a:xfrm>
          <a:prstGeom prst="rect">
            <a:avLst/>
          </a:prstGeom>
        </p:spPr>
      </p:pic>
    </p:spTree>
    <p:extLst>
      <p:ext uri="{BB962C8B-B14F-4D97-AF65-F5344CB8AC3E}">
        <p14:creationId xmlns:p14="http://schemas.microsoft.com/office/powerpoint/2010/main" val="1999842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55E721C7-4530-419D-9441-20572FB7F0B0}"/>
              </a:ext>
            </a:extLst>
          </p:cNvPr>
          <p:cNvSpPr>
            <a:spLocks noGrp="1"/>
          </p:cNvSpPr>
          <p:nvPr>
            <p:ph type="title"/>
          </p:nvPr>
        </p:nvSpPr>
        <p:spPr>
          <a:xfrm>
            <a:off x="1179226" y="826680"/>
            <a:ext cx="9833548" cy="1325563"/>
          </a:xfrm>
        </p:spPr>
        <p:txBody>
          <a:bodyPr>
            <a:normAutofit/>
          </a:bodyPr>
          <a:lstStyle/>
          <a:p>
            <a:pPr algn="ctr"/>
            <a:r>
              <a:rPr lang="cs-CZ" sz="4000" dirty="0">
                <a:solidFill>
                  <a:srgbClr val="FFFFFF"/>
                </a:solidFill>
              </a:rPr>
              <a:t>Charakter odpovědí v rozhovoru</a:t>
            </a:r>
          </a:p>
        </p:txBody>
      </p:sp>
      <p:sp>
        <p:nvSpPr>
          <p:cNvPr id="3" name="Zástupný obsah 2">
            <a:extLst>
              <a:ext uri="{FF2B5EF4-FFF2-40B4-BE49-F238E27FC236}">
                <a16:creationId xmlns:a16="http://schemas.microsoft.com/office/drawing/2014/main" id="{BAF92D03-9B3E-4C59-90DB-8709E14D43D2}"/>
              </a:ext>
            </a:extLst>
          </p:cNvPr>
          <p:cNvSpPr>
            <a:spLocks noGrp="1"/>
          </p:cNvSpPr>
          <p:nvPr>
            <p:ph idx="1"/>
          </p:nvPr>
        </p:nvSpPr>
        <p:spPr>
          <a:xfrm>
            <a:off x="1179226" y="3092970"/>
            <a:ext cx="9833548" cy="2693976"/>
          </a:xfrm>
        </p:spPr>
        <p:txBody>
          <a:bodyPr>
            <a:normAutofit/>
          </a:bodyPr>
          <a:lstStyle/>
          <a:p>
            <a:r>
              <a:rPr lang="cs-CZ" sz="3200" dirty="0">
                <a:solidFill>
                  <a:srgbClr val="000000"/>
                </a:solidFill>
              </a:rPr>
              <a:t>Cílem kladení otázek je získat odpovědi – hluboké, detailní, jasné, jemné, bohaté</a:t>
            </a:r>
          </a:p>
          <a:p>
            <a:endParaRPr lang="cs-CZ" sz="2000" dirty="0">
              <a:solidFill>
                <a:srgbClr val="000000"/>
              </a:solidFill>
            </a:endParaRPr>
          </a:p>
        </p:txBody>
      </p:sp>
    </p:spTree>
    <p:extLst>
      <p:ext uri="{BB962C8B-B14F-4D97-AF65-F5344CB8AC3E}">
        <p14:creationId xmlns:p14="http://schemas.microsoft.com/office/powerpoint/2010/main" val="291283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E94A14ED-1B61-4B4A-AF7D-016F61820B59}"/>
              </a:ext>
            </a:extLst>
          </p:cNvPr>
          <p:cNvSpPr>
            <a:spLocks noGrp="1"/>
          </p:cNvSpPr>
          <p:nvPr>
            <p:ph type="title"/>
          </p:nvPr>
        </p:nvSpPr>
        <p:spPr>
          <a:xfrm>
            <a:off x="1179226" y="826680"/>
            <a:ext cx="9833548" cy="1325563"/>
          </a:xfrm>
        </p:spPr>
        <p:txBody>
          <a:bodyPr>
            <a:normAutofit/>
          </a:bodyPr>
          <a:lstStyle/>
          <a:p>
            <a:pPr algn="ctr"/>
            <a:r>
              <a:rPr lang="cs-CZ" sz="4000">
                <a:solidFill>
                  <a:srgbClr val="FFFFFF"/>
                </a:solidFill>
              </a:rPr>
              <a:t>Rozhovor</a:t>
            </a:r>
          </a:p>
        </p:txBody>
      </p:sp>
      <p:sp>
        <p:nvSpPr>
          <p:cNvPr id="3" name="Zástupný obsah 2">
            <a:extLst>
              <a:ext uri="{FF2B5EF4-FFF2-40B4-BE49-F238E27FC236}">
                <a16:creationId xmlns:a16="http://schemas.microsoft.com/office/drawing/2014/main" id="{77F09C99-20E8-42A2-9DAB-4B5CA5CD8F20}"/>
              </a:ext>
            </a:extLst>
          </p:cNvPr>
          <p:cNvSpPr>
            <a:spLocks noGrp="1"/>
          </p:cNvSpPr>
          <p:nvPr>
            <p:ph idx="1"/>
          </p:nvPr>
        </p:nvSpPr>
        <p:spPr>
          <a:xfrm>
            <a:off x="1179226" y="3092970"/>
            <a:ext cx="9833548" cy="2693976"/>
          </a:xfrm>
        </p:spPr>
        <p:txBody>
          <a:bodyPr>
            <a:normAutofit/>
          </a:bodyPr>
          <a:lstStyle/>
          <a:p>
            <a:r>
              <a:rPr lang="cs-CZ" sz="2000" dirty="0">
                <a:solidFill>
                  <a:srgbClr val="000000"/>
                </a:solidFill>
              </a:rPr>
              <a:t>Nejčastější metoda sběru dat v kvalitativním výzkumu</a:t>
            </a:r>
          </a:p>
          <a:p>
            <a:r>
              <a:rPr lang="cs-CZ" sz="2000" dirty="0">
                <a:solidFill>
                  <a:srgbClr val="000000"/>
                </a:solidFill>
              </a:rPr>
              <a:t>Také název hloubkový rozhovor = nestandardizované dotazování jednoho účastníka výzkumu zpravidla jedním badatelem pomocí několika otevřených otázek</a:t>
            </a:r>
          </a:p>
          <a:p>
            <a:pPr lvl="1"/>
            <a:r>
              <a:rPr lang="cs-CZ" sz="2000" dirty="0">
                <a:solidFill>
                  <a:srgbClr val="000000"/>
                </a:solidFill>
              </a:rPr>
              <a:t>Jsou zkoumáni členové určitého prostředí, určité specifické sociální skupiny s cílem získat stejné pochopení jednání, jakým disponují členové dané skupiny</a:t>
            </a:r>
          </a:p>
          <a:p>
            <a:pPr lvl="1"/>
            <a:r>
              <a:rPr lang="cs-CZ" sz="2000" dirty="0">
                <a:solidFill>
                  <a:srgbClr val="000000"/>
                </a:solidFill>
              </a:rPr>
              <a:t>Umožňuje zachytit výpovědi a slova v jejich přirozené podobě, což je jeden ze základních principů kvalitativního výzkumu (Švaříček, </a:t>
            </a:r>
            <a:r>
              <a:rPr lang="cs-CZ" sz="2000" dirty="0" err="1">
                <a:solidFill>
                  <a:srgbClr val="000000"/>
                </a:solidFill>
              </a:rPr>
              <a:t>Šeďová</a:t>
            </a:r>
            <a:r>
              <a:rPr lang="cs-CZ" sz="2000" dirty="0">
                <a:solidFill>
                  <a:srgbClr val="000000"/>
                </a:solidFill>
              </a:rPr>
              <a:t> a kol., 2014)</a:t>
            </a:r>
          </a:p>
          <a:p>
            <a:pPr lvl="2"/>
            <a:endParaRPr lang="cs-CZ" dirty="0">
              <a:solidFill>
                <a:srgbClr val="000000"/>
              </a:solidFill>
            </a:endParaRPr>
          </a:p>
          <a:p>
            <a:endParaRPr lang="cs-CZ" sz="2000" dirty="0">
              <a:solidFill>
                <a:srgbClr val="000000"/>
              </a:solidFill>
            </a:endParaRPr>
          </a:p>
          <a:p>
            <a:endParaRPr lang="cs-CZ" sz="2000" dirty="0">
              <a:solidFill>
                <a:srgbClr val="000000"/>
              </a:solidFill>
            </a:endParaRPr>
          </a:p>
        </p:txBody>
      </p:sp>
    </p:spTree>
    <p:extLst>
      <p:ext uri="{BB962C8B-B14F-4D97-AF65-F5344CB8AC3E}">
        <p14:creationId xmlns:p14="http://schemas.microsoft.com/office/powerpoint/2010/main" val="2083389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9B738B-AB2C-472C-AB99-75BC3F4560EE}"/>
              </a:ext>
            </a:extLst>
          </p:cNvPr>
          <p:cNvPicPr>
            <a:picLocks noChangeAspect="1"/>
          </p:cNvPicPr>
          <p:nvPr/>
        </p:nvPicPr>
        <p:blipFill rotWithShape="1">
          <a:blip r:embed="rId2"/>
          <a:srcRect t="10110" b="562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FB376F0E-4C3A-440F-B89C-12A31EF352F8}"/>
              </a:ext>
            </a:extLst>
          </p:cNvPr>
          <p:cNvSpPr>
            <a:spLocks noGrp="1"/>
          </p:cNvSpPr>
          <p:nvPr>
            <p:ph type="title"/>
          </p:nvPr>
        </p:nvSpPr>
        <p:spPr>
          <a:xfrm>
            <a:off x="838200" y="365125"/>
            <a:ext cx="10515600" cy="1325563"/>
          </a:xfrm>
        </p:spPr>
        <p:txBody>
          <a:bodyPr>
            <a:normAutofit/>
          </a:bodyPr>
          <a:lstStyle/>
          <a:p>
            <a:r>
              <a:rPr lang="cs-CZ" dirty="0"/>
              <a:t>Obtíže při vedení rozhovoru</a:t>
            </a:r>
          </a:p>
        </p:txBody>
      </p:sp>
      <p:graphicFrame>
        <p:nvGraphicFramePr>
          <p:cNvPr id="5" name="Zástupný obsah 2">
            <a:extLst>
              <a:ext uri="{FF2B5EF4-FFF2-40B4-BE49-F238E27FC236}">
                <a16:creationId xmlns:a16="http://schemas.microsoft.com/office/drawing/2014/main" id="{452E655F-44BA-44CC-B353-210D67E4F3D8}"/>
              </a:ext>
            </a:extLst>
          </p:cNvPr>
          <p:cNvGraphicFramePr>
            <a:graphicFrameLocks noGrp="1"/>
          </p:cNvGraphicFramePr>
          <p:nvPr>
            <p:ph idx="1"/>
            <p:extLst>
              <p:ext uri="{D42A27DB-BD31-4B8C-83A1-F6EECF244321}">
                <p14:modId xmlns:p14="http://schemas.microsoft.com/office/powerpoint/2010/main" val="30312042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1151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5D384E-96A6-462B-B518-4E3EF119A613}"/>
              </a:ext>
            </a:extLst>
          </p:cNvPr>
          <p:cNvSpPr>
            <a:spLocks noGrp="1"/>
          </p:cNvSpPr>
          <p:nvPr>
            <p:ph type="title"/>
          </p:nvPr>
        </p:nvSpPr>
        <p:spPr/>
        <p:txBody>
          <a:bodyPr/>
          <a:lstStyle/>
          <a:p>
            <a:r>
              <a:rPr lang="cs-CZ"/>
              <a:t>Záznam a přepis dat</a:t>
            </a:r>
            <a:endParaRPr lang="cs-CZ" dirty="0"/>
          </a:p>
        </p:txBody>
      </p:sp>
      <p:sp>
        <p:nvSpPr>
          <p:cNvPr id="3" name="Zástupný obsah 2">
            <a:extLst>
              <a:ext uri="{FF2B5EF4-FFF2-40B4-BE49-F238E27FC236}">
                <a16:creationId xmlns:a16="http://schemas.microsoft.com/office/drawing/2014/main" id="{4B35C174-E865-41B7-BEF7-D13079D13620}"/>
              </a:ext>
            </a:extLst>
          </p:cNvPr>
          <p:cNvSpPr>
            <a:spLocks noGrp="1"/>
          </p:cNvSpPr>
          <p:nvPr>
            <p:ph idx="1"/>
          </p:nvPr>
        </p:nvSpPr>
        <p:spPr/>
        <p:txBody>
          <a:bodyPr>
            <a:normAutofit fontScale="62500" lnSpcReduction="20000"/>
          </a:bodyPr>
          <a:lstStyle/>
          <a:p>
            <a:r>
              <a:rPr lang="cs-CZ" dirty="0"/>
              <a:t>Téměř nepostradatelnou pomůckou při rozhovoru je diktafon.</a:t>
            </a:r>
          </a:p>
          <a:p>
            <a:pPr lvl="1"/>
            <a:r>
              <a:rPr lang="cs-CZ" dirty="0"/>
              <a:t>Moje doporučení – nejprve ověřte, že lze diktafon připojit k PC a záznamy na něm uložené nahrát na PC, potažmo chytrý telefon – tak budete moci záznamy poslouchat kdykoli budete potřebovat – telefon máte totiž vždy u sebe.</a:t>
            </a:r>
          </a:p>
          <a:p>
            <a:pPr lvl="1"/>
            <a:r>
              <a:rPr lang="cs-CZ" dirty="0"/>
              <a:t>Anebo – nahrávejte přímo na telefon (v tom případě si ale zapněte letový mód)</a:t>
            </a:r>
          </a:p>
          <a:p>
            <a:pPr lvl="1"/>
            <a:r>
              <a:rPr lang="cs-CZ" dirty="0"/>
              <a:t>Chcete mít jistotu? Nahrávejte na dvě zařízení najednou – diktafon + telefon</a:t>
            </a:r>
          </a:p>
          <a:p>
            <a:r>
              <a:rPr lang="cs-CZ" dirty="0"/>
              <a:t>ALE, to že máte nahraný rozhovor, ještě neznamená, že máte vyhráno. Vaše data do značné míry ovlivní, jak rozhovor přepíšete (</a:t>
            </a:r>
            <a:r>
              <a:rPr lang="cs-CZ" dirty="0" err="1"/>
              <a:t>Silverman</a:t>
            </a:r>
            <a:r>
              <a:rPr lang="cs-CZ" dirty="0"/>
              <a:t>, 1998, in Švaříček, </a:t>
            </a:r>
            <a:r>
              <a:rPr lang="cs-CZ" dirty="0" err="1"/>
              <a:t>Šeďová</a:t>
            </a:r>
            <a:r>
              <a:rPr lang="cs-CZ" dirty="0"/>
              <a:t> a kol., 2014)</a:t>
            </a:r>
          </a:p>
          <a:p>
            <a:r>
              <a:rPr lang="cs-CZ" dirty="0"/>
              <a:t>Při nahrávání na diktafon se ujistěte, že to nebude respondentovi vadit, ideálně toto zahrňte do informovaného souhlasu, který Vám respondent podepíše.</a:t>
            </a:r>
          </a:p>
          <a:p>
            <a:r>
              <a:rPr lang="cs-CZ" dirty="0"/>
              <a:t>Přepis rozhovoru je bohužel časově velmi náročný – 1 minutu záznamu budete obvykle přepisovat 3-6 minut.  </a:t>
            </a:r>
          </a:p>
          <a:p>
            <a:pPr lvl="1"/>
            <a:r>
              <a:rPr lang="cs-CZ" dirty="0"/>
              <a:t>Není nezbytně nutné přepisovat vše. Začínajícím badatelům a těm, kteří si nejsou v čemkoli jistí, se ale doporučuje přepisovat raději vše (Švaříček, </a:t>
            </a:r>
            <a:r>
              <a:rPr lang="cs-CZ" dirty="0" err="1"/>
              <a:t>Šeďová</a:t>
            </a:r>
            <a:r>
              <a:rPr lang="cs-CZ" dirty="0"/>
              <a:t> a kol., 2014)</a:t>
            </a:r>
          </a:p>
          <a:p>
            <a:r>
              <a:rPr lang="cs-CZ" dirty="0"/>
              <a:t>Lze také udělat videozáznam (výhodou zachycení nonverbálních projevů)</a:t>
            </a:r>
          </a:p>
          <a:p>
            <a:r>
              <a:rPr lang="cs-CZ" dirty="0"/>
              <a:t>Důležité – někoho může zaznamenávání dat znervózňovat, nebo bude (vědomě či nevědomě) prezentovat sám sebe způsobem, který ovšem může vést ke snížení validity dat (Pelikán, 2011)</a:t>
            </a:r>
          </a:p>
        </p:txBody>
      </p:sp>
    </p:spTree>
    <p:extLst>
      <p:ext uri="{BB962C8B-B14F-4D97-AF65-F5344CB8AC3E}">
        <p14:creationId xmlns:p14="http://schemas.microsoft.com/office/powerpoint/2010/main" val="1303936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6">
            <a:extLst>
              <a:ext uri="{FF2B5EF4-FFF2-40B4-BE49-F238E27FC236}">
                <a16:creationId xmlns:a16="http://schemas.microsoft.com/office/drawing/2014/main" id="{62C1CEC0-13FD-4772-B0CB-70D613D57950}"/>
              </a:ext>
            </a:extLst>
          </p:cNvPr>
          <p:cNvPicPr>
            <a:picLocks noChangeAspect="1"/>
          </p:cNvPicPr>
          <p:nvPr/>
        </p:nvPicPr>
        <p:blipFill rotWithShape="1">
          <a:blip r:embed="rId2"/>
          <a:srcRect r="18666" b="-1"/>
          <a:stretch/>
        </p:blipFill>
        <p:spPr>
          <a:xfrm>
            <a:off x="20" y="10"/>
            <a:ext cx="12191980" cy="6857990"/>
          </a:xfrm>
          <a:prstGeom prst="rect">
            <a:avLst/>
          </a:prstGeom>
        </p:spPr>
      </p:pic>
      <p:sp>
        <p:nvSpPr>
          <p:cNvPr id="14" name="Rectangle 1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815D384E-96A6-462B-B518-4E3EF119A613}"/>
              </a:ext>
            </a:extLst>
          </p:cNvPr>
          <p:cNvSpPr>
            <a:spLocks noGrp="1"/>
          </p:cNvSpPr>
          <p:nvPr>
            <p:ph type="title"/>
          </p:nvPr>
        </p:nvSpPr>
        <p:spPr>
          <a:xfrm>
            <a:off x="838200" y="365125"/>
            <a:ext cx="10515600" cy="1325563"/>
          </a:xfrm>
        </p:spPr>
        <p:txBody>
          <a:bodyPr>
            <a:normAutofit/>
          </a:bodyPr>
          <a:lstStyle/>
          <a:p>
            <a:r>
              <a:rPr lang="cs-CZ" dirty="0"/>
              <a:t>Záznam a přepis dat - pokračování</a:t>
            </a:r>
          </a:p>
        </p:txBody>
      </p:sp>
      <p:graphicFrame>
        <p:nvGraphicFramePr>
          <p:cNvPr id="15" name="Zástupný obsah 2">
            <a:extLst>
              <a:ext uri="{FF2B5EF4-FFF2-40B4-BE49-F238E27FC236}">
                <a16:creationId xmlns:a16="http://schemas.microsoft.com/office/drawing/2014/main" id="{76AF0666-FCCF-4F7B-8B22-3ECA49DA66D6}"/>
              </a:ext>
            </a:extLst>
          </p:cNvPr>
          <p:cNvGraphicFramePr>
            <a:graphicFrameLocks noGrp="1"/>
          </p:cNvGraphicFramePr>
          <p:nvPr>
            <p:ph idx="1"/>
            <p:extLst>
              <p:ext uri="{D42A27DB-BD31-4B8C-83A1-F6EECF244321}">
                <p14:modId xmlns:p14="http://schemas.microsoft.com/office/powerpoint/2010/main" val="29740966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2628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9BC9A8-C88F-4A46-BCB9-CFA366D04602}"/>
              </a:ext>
            </a:extLst>
          </p:cNvPr>
          <p:cNvSpPr>
            <a:spLocks noGrp="1"/>
          </p:cNvSpPr>
          <p:nvPr>
            <p:ph type="title"/>
          </p:nvPr>
        </p:nvSpPr>
        <p:spPr/>
        <p:txBody>
          <a:bodyPr/>
          <a:lstStyle/>
          <a:p>
            <a:r>
              <a:rPr lang="cs-CZ" dirty="0"/>
              <a:t>Přepis audiozáznamu může vypadat například takto:</a:t>
            </a:r>
          </a:p>
        </p:txBody>
      </p:sp>
      <p:sp>
        <p:nvSpPr>
          <p:cNvPr id="3" name="Zástupný obsah 2">
            <a:extLst>
              <a:ext uri="{FF2B5EF4-FFF2-40B4-BE49-F238E27FC236}">
                <a16:creationId xmlns:a16="http://schemas.microsoft.com/office/drawing/2014/main" id="{F89A18F3-C9EE-4E19-9AF6-79DAA4D1C5AD}"/>
              </a:ext>
            </a:extLst>
          </p:cNvPr>
          <p:cNvSpPr>
            <a:spLocks noGrp="1"/>
          </p:cNvSpPr>
          <p:nvPr>
            <p:ph idx="1"/>
          </p:nvPr>
        </p:nvSpPr>
        <p:spPr/>
        <p:txBody>
          <a:bodyPr>
            <a:normAutofit fontScale="70000" lnSpcReduction="20000"/>
          </a:bodyPr>
          <a:lstStyle/>
          <a:p>
            <a:r>
              <a:rPr lang="cs-CZ" dirty="0"/>
              <a:t>K: Tak… jak jsem říkala, už pátý setkání ze sedmi. Hrozně to letí viďte?</a:t>
            </a:r>
          </a:p>
          <a:p>
            <a:r>
              <a:rPr lang="cs-CZ" dirty="0"/>
              <a:t>Z: No, letí.</a:t>
            </a:r>
          </a:p>
          <a:p>
            <a:r>
              <a:rPr lang="cs-CZ" dirty="0"/>
              <a:t>K: No jo. Tak… Dejte si na stůl prosím vás vaše desky… Podíváme se, co jsme dělali minulý týden. </a:t>
            </a:r>
          </a:p>
          <a:p>
            <a:r>
              <a:rPr lang="cs-CZ" dirty="0"/>
              <a:t>Z + A: (manipulují s deskami a otevírají je)</a:t>
            </a:r>
          </a:p>
          <a:p>
            <a:r>
              <a:rPr lang="cs-CZ" dirty="0"/>
              <a:t>K: Máte je hezky ozdobené, A.! To jste dělali s N.?</a:t>
            </a:r>
          </a:p>
          <a:p>
            <a:r>
              <a:rPr lang="cs-CZ" dirty="0"/>
              <a:t>A: (dlouhá pauza) Jo, dělali.</a:t>
            </a:r>
          </a:p>
          <a:p>
            <a:r>
              <a:rPr lang="cs-CZ" dirty="0"/>
              <a:t>Z: Ty jo, ten to má hezký… Máš tam ptáčka, viď?</a:t>
            </a:r>
          </a:p>
          <a:p>
            <a:r>
              <a:rPr lang="cs-CZ" dirty="0"/>
              <a:t>A: (neodpovídá)</a:t>
            </a:r>
          </a:p>
          <a:p>
            <a:r>
              <a:rPr lang="cs-CZ" dirty="0"/>
              <a:t>K: Tak… chcete dát fotografii vašeho tatínka zase k mandale?</a:t>
            </a:r>
          </a:p>
          <a:p>
            <a:r>
              <a:rPr lang="cs-CZ" dirty="0"/>
              <a:t>A: Jo! (vyhrkne šťastně)</a:t>
            </a:r>
          </a:p>
          <a:p>
            <a:r>
              <a:rPr lang="cs-CZ" dirty="0"/>
              <a:t>K: Tak jo… dáme ji sem. Tak, copak máte v deskách?</a:t>
            </a:r>
          </a:p>
          <a:p>
            <a:r>
              <a:rPr lang="cs-CZ" dirty="0"/>
              <a:t>…</a:t>
            </a:r>
          </a:p>
          <a:p>
            <a:endParaRPr lang="cs-CZ" dirty="0"/>
          </a:p>
        </p:txBody>
      </p:sp>
    </p:spTree>
    <p:extLst>
      <p:ext uri="{BB962C8B-B14F-4D97-AF65-F5344CB8AC3E}">
        <p14:creationId xmlns:p14="http://schemas.microsoft.com/office/powerpoint/2010/main" val="841692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EC7FE2-EF33-4928-A42D-D904F408636D}"/>
              </a:ext>
            </a:extLst>
          </p:cNvPr>
          <p:cNvSpPr>
            <a:spLocks noGrp="1"/>
          </p:cNvSpPr>
          <p:nvPr>
            <p:ph type="title"/>
          </p:nvPr>
        </p:nvSpPr>
        <p:spPr>
          <a:xfrm>
            <a:off x="180976" y="0"/>
            <a:ext cx="10515600" cy="1325563"/>
          </a:xfrm>
        </p:spPr>
        <p:txBody>
          <a:bodyPr/>
          <a:lstStyle/>
          <a:p>
            <a:r>
              <a:rPr lang="cs-CZ" dirty="0"/>
              <a:t>Informovaný souhlas - návrh</a:t>
            </a:r>
          </a:p>
        </p:txBody>
      </p:sp>
      <p:pic>
        <p:nvPicPr>
          <p:cNvPr id="13" name="Zástupný obsah 12" descr="Obsah obrázku text&#10;&#10;Popis byl vytvořen automaticky">
            <a:extLst>
              <a:ext uri="{FF2B5EF4-FFF2-40B4-BE49-F238E27FC236}">
                <a16:creationId xmlns:a16="http://schemas.microsoft.com/office/drawing/2014/main" id="{C0395BC3-7680-4B53-BDBD-5E62FB30787C}"/>
              </a:ext>
            </a:extLst>
          </p:cNvPr>
          <p:cNvPicPr>
            <a:picLocks noGrp="1" noChangeAspect="1"/>
          </p:cNvPicPr>
          <p:nvPr>
            <p:ph idx="1"/>
          </p:nvPr>
        </p:nvPicPr>
        <p:blipFill rotWithShape="1">
          <a:blip r:embed="rId2">
            <a:biLevel thresh="50000"/>
            <a:extLst>
              <a:ext uri="{28A0092B-C50C-407E-A947-70E740481C1C}">
                <a14:useLocalDpi xmlns:a14="http://schemas.microsoft.com/office/drawing/2010/main" val="0"/>
              </a:ext>
            </a:extLst>
          </a:blip>
          <a:srcRect l="7953" t="17147" r="6433"/>
          <a:stretch/>
        </p:blipFill>
        <p:spPr>
          <a:xfrm>
            <a:off x="180976" y="959531"/>
            <a:ext cx="5267324" cy="5898469"/>
          </a:xfrm>
        </p:spPr>
      </p:pic>
      <p:sp>
        <p:nvSpPr>
          <p:cNvPr id="14" name="TextovéPole 13">
            <a:extLst>
              <a:ext uri="{FF2B5EF4-FFF2-40B4-BE49-F238E27FC236}">
                <a16:creationId xmlns:a16="http://schemas.microsoft.com/office/drawing/2014/main" id="{C7110B69-5809-4E07-B823-C6ED51FBD6D8}"/>
              </a:ext>
            </a:extLst>
          </p:cNvPr>
          <p:cNvSpPr txBox="1"/>
          <p:nvPr/>
        </p:nvSpPr>
        <p:spPr>
          <a:xfrm>
            <a:off x="2266950" y="6469618"/>
            <a:ext cx="3933825" cy="369332"/>
          </a:xfrm>
          <a:prstGeom prst="rect">
            <a:avLst/>
          </a:prstGeom>
          <a:noFill/>
        </p:spPr>
        <p:txBody>
          <a:bodyPr wrap="square" rtlCol="0">
            <a:spAutoFit/>
          </a:bodyPr>
          <a:lstStyle/>
          <a:p>
            <a:r>
              <a:rPr lang="cs-CZ" dirty="0"/>
              <a:t>Švaříček, </a:t>
            </a:r>
            <a:r>
              <a:rPr lang="cs-CZ" dirty="0" err="1"/>
              <a:t>Šeďová</a:t>
            </a:r>
            <a:r>
              <a:rPr lang="cs-CZ" dirty="0"/>
              <a:t> a kol., 2014</a:t>
            </a:r>
          </a:p>
        </p:txBody>
      </p:sp>
      <p:sp>
        <p:nvSpPr>
          <p:cNvPr id="15" name="TextovéPole 14">
            <a:extLst>
              <a:ext uri="{FF2B5EF4-FFF2-40B4-BE49-F238E27FC236}">
                <a16:creationId xmlns:a16="http://schemas.microsoft.com/office/drawing/2014/main" id="{BC45288B-FB72-404C-812D-4D0E1444D2FE}"/>
              </a:ext>
            </a:extLst>
          </p:cNvPr>
          <p:cNvSpPr txBox="1"/>
          <p:nvPr/>
        </p:nvSpPr>
        <p:spPr>
          <a:xfrm>
            <a:off x="6276975" y="1325563"/>
            <a:ext cx="5457825" cy="2862322"/>
          </a:xfrm>
          <a:prstGeom prst="rect">
            <a:avLst/>
          </a:prstGeom>
          <a:noFill/>
        </p:spPr>
        <p:txBody>
          <a:bodyPr wrap="square" rtlCol="0">
            <a:spAutoFit/>
          </a:bodyPr>
          <a:lstStyle/>
          <a:p>
            <a:r>
              <a:rPr lang="cs-CZ" dirty="0"/>
              <a:t>Nezapomeňte:</a:t>
            </a:r>
          </a:p>
          <a:p>
            <a:r>
              <a:rPr lang="cs-CZ" dirty="0"/>
              <a:t>Informovaný souhlas musí být především </a:t>
            </a:r>
            <a:r>
              <a:rPr lang="cs-CZ" b="1" dirty="0"/>
              <a:t>srozumitelný</a:t>
            </a:r>
            <a:r>
              <a:rPr lang="cs-CZ" dirty="0"/>
              <a:t>. Jinak bude vypadat informovaný souhlas pro pedagogy, jinak pro studenty (nedosáhli-li plnoletosti, souhlas za ně podepisuje zákonný zástupce)… A jinak bude vypadat pro osoby s postižením či znevýhodněním: pro osoby se sníženou zrakovou ostrostí budete muset souhlas adekvátně upravit po grafické stránce, pro osoby s mentálním postižením budete muset užít jednoduchého a srozumitelného jazyka…</a:t>
            </a:r>
          </a:p>
        </p:txBody>
      </p:sp>
      <p:sp>
        <p:nvSpPr>
          <p:cNvPr id="16" name="TextovéPole 15">
            <a:extLst>
              <a:ext uri="{FF2B5EF4-FFF2-40B4-BE49-F238E27FC236}">
                <a16:creationId xmlns:a16="http://schemas.microsoft.com/office/drawing/2014/main" id="{743D4287-00F5-4188-B176-8069A9DC84B1}"/>
              </a:ext>
            </a:extLst>
          </p:cNvPr>
          <p:cNvSpPr txBox="1"/>
          <p:nvPr/>
        </p:nvSpPr>
        <p:spPr>
          <a:xfrm>
            <a:off x="6391275" y="4657725"/>
            <a:ext cx="5133975" cy="2031325"/>
          </a:xfrm>
          <a:prstGeom prst="rect">
            <a:avLst/>
          </a:prstGeom>
          <a:noFill/>
        </p:spPr>
        <p:txBody>
          <a:bodyPr wrap="square" rtlCol="0">
            <a:spAutoFit/>
          </a:bodyPr>
          <a:lstStyle/>
          <a:p>
            <a:r>
              <a:rPr lang="cs-CZ" dirty="0"/>
              <a:t>Jeden souhlas si nechává badatel, jeden výtisk si vezme respondent.</a:t>
            </a:r>
          </a:p>
          <a:p>
            <a:endParaRPr lang="cs-CZ" dirty="0"/>
          </a:p>
          <a:p>
            <a:r>
              <a:rPr lang="cs-CZ" dirty="0"/>
              <a:t>Součástí informovaného souhlasu by mělo být krátké, avšak výstižné shrnutí, o co je cílem výzkumu, čím může být prospěšný a jaké bude zapojení respondenta (včetně přibližné časové náročnosti).</a:t>
            </a:r>
          </a:p>
        </p:txBody>
      </p:sp>
    </p:spTree>
    <p:extLst>
      <p:ext uri="{BB962C8B-B14F-4D97-AF65-F5344CB8AC3E}">
        <p14:creationId xmlns:p14="http://schemas.microsoft.com/office/powerpoint/2010/main" val="3867248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308671-9FE2-4E7B-A9FF-05F5999F3993}"/>
              </a:ext>
            </a:extLst>
          </p:cNvPr>
          <p:cNvSpPr>
            <a:spLocks noGrp="1"/>
          </p:cNvSpPr>
          <p:nvPr>
            <p:ph type="title"/>
          </p:nvPr>
        </p:nvSpPr>
        <p:spPr/>
        <p:txBody>
          <a:bodyPr/>
          <a:lstStyle/>
          <a:p>
            <a:r>
              <a:rPr lang="cs-CZ" dirty="0"/>
              <a:t>Zdroje:</a:t>
            </a:r>
          </a:p>
        </p:txBody>
      </p:sp>
      <p:sp>
        <p:nvSpPr>
          <p:cNvPr id="3" name="Zástupný obsah 2">
            <a:extLst>
              <a:ext uri="{FF2B5EF4-FFF2-40B4-BE49-F238E27FC236}">
                <a16:creationId xmlns:a16="http://schemas.microsoft.com/office/drawing/2014/main" id="{71E6D1E5-81FC-4032-89F9-077CE960DDCF}"/>
              </a:ext>
            </a:extLst>
          </p:cNvPr>
          <p:cNvSpPr>
            <a:spLocks noGrp="1"/>
          </p:cNvSpPr>
          <p:nvPr>
            <p:ph idx="1"/>
          </p:nvPr>
        </p:nvSpPr>
        <p:spPr/>
        <p:txBody>
          <a:bodyPr>
            <a:normAutofit/>
          </a:bodyPr>
          <a:lstStyle/>
          <a:p>
            <a:r>
              <a:rPr lang="cs-CZ" altLang="cs-CZ" dirty="0"/>
              <a:t>ŠVAŘÍČEK, R., ŠEĎOVÁ, K a kol. </a:t>
            </a:r>
            <a:r>
              <a:rPr lang="cs-CZ" altLang="cs-CZ" i="1" dirty="0"/>
              <a:t>Kvalitativní výzkum v pedagogických vědách. </a:t>
            </a:r>
            <a:r>
              <a:rPr lang="cs-CZ" altLang="cs-CZ" dirty="0"/>
              <a:t>Praha: Portál, 2014.</a:t>
            </a:r>
          </a:p>
          <a:p>
            <a:r>
              <a:rPr lang="cs-CZ" altLang="cs-CZ" dirty="0"/>
              <a:t>HENDL, J. Kvalitativní výzkum. </a:t>
            </a:r>
            <a:r>
              <a:rPr lang="cs-CZ" altLang="cs-CZ" i="1" dirty="0"/>
              <a:t>Základní teorie, metody a aplikace. </a:t>
            </a:r>
            <a:r>
              <a:rPr lang="cs-CZ" altLang="cs-CZ" dirty="0"/>
              <a:t>Praha: Portál, 2016. </a:t>
            </a:r>
          </a:p>
          <a:p>
            <a:r>
              <a:rPr lang="cs-CZ" altLang="cs-CZ" dirty="0"/>
              <a:t>PELIKÁN, J. </a:t>
            </a:r>
            <a:r>
              <a:rPr lang="cs-CZ" altLang="cs-CZ" i="1" dirty="0"/>
              <a:t>Základy empirického výzkumu pedagogických jevů. </a:t>
            </a:r>
            <a:r>
              <a:rPr lang="cs-CZ" altLang="cs-CZ" dirty="0"/>
              <a:t>Praha: Karolinum, 2011.</a:t>
            </a:r>
          </a:p>
          <a:p>
            <a:endParaRPr lang="cs-CZ" dirty="0"/>
          </a:p>
        </p:txBody>
      </p:sp>
    </p:spTree>
    <p:extLst>
      <p:ext uri="{BB962C8B-B14F-4D97-AF65-F5344CB8AC3E}">
        <p14:creationId xmlns:p14="http://schemas.microsoft.com/office/powerpoint/2010/main" val="305475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8ED97BC4-18D0-4F20-8682-312616A2BF7D}"/>
              </a:ext>
            </a:extLst>
          </p:cNvPr>
          <p:cNvSpPr>
            <a:spLocks noGrp="1"/>
          </p:cNvSpPr>
          <p:nvPr>
            <p:ph type="title"/>
          </p:nvPr>
        </p:nvSpPr>
        <p:spPr>
          <a:xfrm>
            <a:off x="863029" y="1012004"/>
            <a:ext cx="3416158" cy="4795408"/>
          </a:xfrm>
        </p:spPr>
        <p:txBody>
          <a:bodyPr>
            <a:normAutofit/>
          </a:bodyPr>
          <a:lstStyle/>
          <a:p>
            <a:r>
              <a:rPr lang="cs-CZ">
                <a:solidFill>
                  <a:srgbClr val="FFFFFF"/>
                </a:solidFill>
              </a:rPr>
              <a:t>Typy</a:t>
            </a:r>
          </a:p>
        </p:txBody>
      </p:sp>
      <p:graphicFrame>
        <p:nvGraphicFramePr>
          <p:cNvPr id="13" name="Zástupný obsah 2">
            <a:extLst>
              <a:ext uri="{FF2B5EF4-FFF2-40B4-BE49-F238E27FC236}">
                <a16:creationId xmlns:a16="http://schemas.microsoft.com/office/drawing/2014/main" id="{2E1D4539-246E-449E-A49D-F729EF419B5E}"/>
              </a:ext>
            </a:extLst>
          </p:cNvPr>
          <p:cNvGraphicFramePr>
            <a:graphicFrameLocks noGrp="1"/>
          </p:cNvGraphicFramePr>
          <p:nvPr>
            <p:ph idx="1"/>
            <p:extLst>
              <p:ext uri="{D42A27DB-BD31-4B8C-83A1-F6EECF244321}">
                <p14:modId xmlns:p14="http://schemas.microsoft.com/office/powerpoint/2010/main" val="87699802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0385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D97BC4-18D0-4F20-8682-312616A2BF7D}"/>
              </a:ext>
            </a:extLst>
          </p:cNvPr>
          <p:cNvSpPr>
            <a:spLocks noGrp="1"/>
          </p:cNvSpPr>
          <p:nvPr>
            <p:ph type="title"/>
          </p:nvPr>
        </p:nvSpPr>
        <p:spPr/>
        <p:txBody>
          <a:bodyPr/>
          <a:lstStyle/>
          <a:p>
            <a:r>
              <a:rPr lang="cs-CZ" dirty="0"/>
              <a:t>Strukturovaný rozhovor</a:t>
            </a:r>
          </a:p>
        </p:txBody>
      </p:sp>
      <p:sp>
        <p:nvSpPr>
          <p:cNvPr id="3" name="Zástupný obsah 2">
            <a:extLst>
              <a:ext uri="{FF2B5EF4-FFF2-40B4-BE49-F238E27FC236}">
                <a16:creationId xmlns:a16="http://schemas.microsoft.com/office/drawing/2014/main" id="{343664C0-D0DA-4669-941B-C900322AD8DC}"/>
              </a:ext>
            </a:extLst>
          </p:cNvPr>
          <p:cNvSpPr>
            <a:spLocks noGrp="1"/>
          </p:cNvSpPr>
          <p:nvPr>
            <p:ph idx="1"/>
          </p:nvPr>
        </p:nvSpPr>
        <p:spPr>
          <a:xfrm>
            <a:off x="838200" y="1391920"/>
            <a:ext cx="10734040" cy="5293360"/>
          </a:xfrm>
        </p:spPr>
        <p:txBody>
          <a:bodyPr>
            <a:normAutofit fontScale="77500" lnSpcReduction="20000"/>
          </a:bodyPr>
          <a:lstStyle/>
          <a:p>
            <a:r>
              <a:rPr lang="cs-CZ" b="1" dirty="0"/>
              <a:t>Otázky</a:t>
            </a:r>
            <a:r>
              <a:rPr lang="cs-CZ" dirty="0"/>
              <a:t> ve strukturovaném rozhovoru tvoří určitý řetězec na sebe obsahově navazujících otázek – zpravidla má tento řetězec tvar </a:t>
            </a:r>
            <a:r>
              <a:rPr lang="cs-CZ" i="1" dirty="0"/>
              <a:t>trychtýře</a:t>
            </a:r>
            <a:r>
              <a:rPr lang="cs-CZ" dirty="0"/>
              <a:t>. Podle záměru badatele může jít o trychtýř buď </a:t>
            </a:r>
            <a:r>
              <a:rPr lang="cs-CZ" i="1" dirty="0"/>
              <a:t>otevřený</a:t>
            </a:r>
            <a:r>
              <a:rPr lang="cs-CZ" dirty="0"/>
              <a:t>, kdy začínáme u zcela konkrétních a věcných otázek, a postupně se náš zájem rozšiřuje a končí u obecnějších problémů, nebo volíme tvar trychtýře </a:t>
            </a:r>
            <a:r>
              <a:rPr lang="cs-CZ" i="1" dirty="0"/>
              <a:t>uzavřeného</a:t>
            </a:r>
            <a:r>
              <a:rPr lang="cs-CZ" dirty="0"/>
              <a:t>, kde je postup opačný, otázky začínají u obecnějších problémů a postupně se zužují a končí u zcela konkrétních otázek. </a:t>
            </a:r>
          </a:p>
          <a:p>
            <a:r>
              <a:rPr lang="cs-CZ" b="1" dirty="0"/>
              <a:t>Styl vedení </a:t>
            </a:r>
            <a:r>
              <a:rPr lang="cs-CZ" dirty="0"/>
              <a:t>– pozor: rozhovor se nesmí nikdy překlopit ve výslech! Badatel musí postupovat empaticky. Badatel musí dále být trpělivý, musí projevovat skutečný zájem o respondenta. Pro udržení těsného kontaktu je možnost využít tyto komunikační prostředky:</a:t>
            </a:r>
          </a:p>
          <a:p>
            <a:pPr lvl="1"/>
            <a:r>
              <a:rPr lang="cs-CZ" dirty="0"/>
              <a:t>Nebojte se využívat pauzy, avšak neměly by být příliš dlouhé.</a:t>
            </a:r>
          </a:p>
          <a:p>
            <a:pPr lvl="1"/>
            <a:r>
              <a:rPr lang="cs-CZ" dirty="0"/>
              <a:t>Nezapomínejte na přitakání – neverbální (např. pokývnutí hlavy), verbální (např. </a:t>
            </a:r>
            <a:r>
              <a:rPr lang="cs-CZ" i="1" dirty="0"/>
              <a:t>„Chápu…, Tomu rozumím…, To je zajímavé…“ </a:t>
            </a:r>
            <a:r>
              <a:rPr lang="cs-CZ" dirty="0"/>
              <a:t>apod.)</a:t>
            </a:r>
          </a:p>
          <a:p>
            <a:pPr lvl="1"/>
            <a:r>
              <a:rPr lang="cs-CZ" dirty="0"/>
              <a:t>Nebojte se žádat o dodatečné informace (např. </a:t>
            </a:r>
            <a:r>
              <a:rPr lang="cs-CZ" i="1" dirty="0"/>
              <a:t>„To jsem nepochopil, můžete mi to podrobněji vysvětlit? Proč k tomu podle Vás došlo? Povězte mi o tom více…“)</a:t>
            </a:r>
          </a:p>
          <a:p>
            <a:pPr lvl="1"/>
            <a:r>
              <a:rPr lang="cs-CZ" dirty="0"/>
              <a:t>Někdy se rozhovor rozběhne jiným směrem. Po trpělivém vyslechnutí toho, co považoval respondent za důležité, jej navracíme k původní otázce např slovy: </a:t>
            </a:r>
            <a:r>
              <a:rPr lang="cs-CZ" i="1" dirty="0"/>
              <a:t>„To, co jste říkal, bylo velmi zajímavé, ale trochu jsme odbočili od naší původní otázky…“</a:t>
            </a:r>
            <a:r>
              <a:rPr lang="cs-CZ" dirty="0"/>
              <a:t> a zopakujeme ji. </a:t>
            </a:r>
          </a:p>
          <a:p>
            <a:pPr lvl="1"/>
            <a:r>
              <a:rPr lang="cs-CZ" dirty="0"/>
              <a:t>Využijte metodu </a:t>
            </a:r>
            <a:r>
              <a:rPr lang="cs-CZ" i="1" dirty="0"/>
              <a:t>„Echa“ </a:t>
            </a:r>
            <a:r>
              <a:rPr lang="cs-CZ" dirty="0"/>
              <a:t>– čili opakování slov respondenta. Např. učitel říká: </a:t>
            </a:r>
            <a:r>
              <a:rPr lang="cs-CZ" i="1" dirty="0"/>
              <a:t>„Tato metoda se mi při práci se třídou příliš neosvědčila. Budu muset zkusit něco nového.“</a:t>
            </a:r>
            <a:r>
              <a:rPr lang="cs-CZ" dirty="0"/>
              <a:t> Výzkumník reaguje echem: „Budete muset zkusit něco nového?“ a může následovat žádost o dodatečnou informaci typu: </a:t>
            </a:r>
            <a:r>
              <a:rPr lang="cs-CZ" i="1" dirty="0"/>
              <a:t>„Už jste přemýšlel, co by to mohlo být?“ </a:t>
            </a:r>
            <a:r>
              <a:rPr lang="cs-CZ" dirty="0"/>
              <a:t>(Pelikán, 2011)</a:t>
            </a:r>
          </a:p>
          <a:p>
            <a:endParaRPr lang="cs-CZ" dirty="0"/>
          </a:p>
        </p:txBody>
      </p:sp>
    </p:spTree>
    <p:extLst>
      <p:ext uri="{BB962C8B-B14F-4D97-AF65-F5344CB8AC3E}">
        <p14:creationId xmlns:p14="http://schemas.microsoft.com/office/powerpoint/2010/main" val="3690712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6A3A9C2-755B-40DB-92E6-1396BE513058}"/>
              </a:ext>
            </a:extLst>
          </p:cNvPr>
          <p:cNvSpPr>
            <a:spLocks noGrp="1"/>
          </p:cNvSpPr>
          <p:nvPr>
            <p:ph type="title"/>
          </p:nvPr>
        </p:nvSpPr>
        <p:spPr>
          <a:xfrm>
            <a:off x="686834" y="1153572"/>
            <a:ext cx="3200400" cy="4461163"/>
          </a:xfrm>
        </p:spPr>
        <p:txBody>
          <a:bodyPr>
            <a:normAutofit/>
          </a:bodyPr>
          <a:lstStyle/>
          <a:p>
            <a:r>
              <a:rPr lang="cs-CZ" sz="3700">
                <a:solidFill>
                  <a:srgbClr val="FFFFFF"/>
                </a:solidFill>
              </a:rPr>
              <a:t>Rozhovor – jak je to se vztahem badatele (tazatele) a dotazovaného (respondenta)?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25C8813F-E83A-4F60-8834-0C18F1FE8CD7}"/>
              </a:ext>
            </a:extLst>
          </p:cNvPr>
          <p:cNvSpPr>
            <a:spLocks noGrp="1"/>
          </p:cNvSpPr>
          <p:nvPr>
            <p:ph idx="1"/>
          </p:nvPr>
        </p:nvSpPr>
        <p:spPr>
          <a:xfrm>
            <a:off x="4447308" y="591344"/>
            <a:ext cx="6906491" cy="5585619"/>
          </a:xfrm>
        </p:spPr>
        <p:txBody>
          <a:bodyPr anchor="ctr">
            <a:normAutofit/>
          </a:bodyPr>
          <a:lstStyle/>
          <a:p>
            <a:r>
              <a:rPr lang="cs-CZ" sz="2200" dirty="0"/>
              <a:t>Badatel musí být pozorným pozorovatelem – čte neverbální sdělení, je citlivý k prostředí rozhovoru a ke svému vztahu s účastníkem zkoumání, má potřebné dovednosti k vedení rozhovoru – formální i neformální (Švaříček, </a:t>
            </a:r>
            <a:r>
              <a:rPr lang="cs-CZ" sz="2200" dirty="0" err="1"/>
              <a:t>Šeďová</a:t>
            </a:r>
            <a:r>
              <a:rPr lang="cs-CZ" sz="2200" dirty="0"/>
              <a:t> a kol., 2014)</a:t>
            </a:r>
          </a:p>
          <a:p>
            <a:r>
              <a:rPr lang="cs-CZ" sz="2200" dirty="0"/>
              <a:t>Rozhovor lze vnímat jako spolupráci tazatele a respondenta – podle tohoto vnímání je každý rozhovor interakcí mezi (minimálně) dvěma subjekty – spolupráce obou stran vede k tomu, že jsou jinak kladeny otázky a že vědec se zapojuje svými názory do rozhovoru (</a:t>
            </a:r>
            <a:r>
              <a:rPr lang="cs-CZ" sz="2200" dirty="0" err="1"/>
              <a:t>Gubrium</a:t>
            </a:r>
            <a:r>
              <a:rPr lang="cs-CZ" sz="2200" dirty="0"/>
              <a:t>, </a:t>
            </a:r>
            <a:r>
              <a:rPr lang="cs-CZ" sz="2200" dirty="0" err="1"/>
              <a:t>Holstein</a:t>
            </a:r>
            <a:r>
              <a:rPr lang="cs-CZ" sz="2200" dirty="0"/>
              <a:t>, 2001, in Švaříček, </a:t>
            </a:r>
            <a:r>
              <a:rPr lang="cs-CZ" sz="2200" dirty="0" err="1"/>
              <a:t>Šeďová</a:t>
            </a:r>
            <a:r>
              <a:rPr lang="cs-CZ" sz="2200" dirty="0"/>
              <a:t> a kol., 2014)</a:t>
            </a:r>
          </a:p>
          <a:p>
            <a:r>
              <a:rPr lang="cs-CZ" sz="2200" dirty="0"/>
              <a:t>Je to spolupráce dvou lidí na tvorbě a významu, a proto je potřeba vést rozhovor citlivě. Dotazovaný a tazatel jsou lidské bytosti, ne nahrávací zařízení. Proto jejich vztah nutě vzbuzuje etické otázky a s tím spojené závazky pro badatele (Rubinová, </a:t>
            </a:r>
            <a:r>
              <a:rPr lang="cs-CZ" sz="2200" dirty="0" err="1"/>
              <a:t>Rubin</a:t>
            </a:r>
            <a:r>
              <a:rPr lang="cs-CZ" sz="2200" dirty="0"/>
              <a:t>, 2005, in Švaříček, </a:t>
            </a:r>
            <a:r>
              <a:rPr lang="cs-CZ" sz="2200" dirty="0" err="1"/>
              <a:t>Šeďová</a:t>
            </a:r>
            <a:r>
              <a:rPr lang="cs-CZ" sz="2200" dirty="0"/>
              <a:t> a kol., 2014)</a:t>
            </a:r>
          </a:p>
          <a:p>
            <a:endParaRPr lang="cs-CZ" sz="2200" dirty="0"/>
          </a:p>
          <a:p>
            <a:endParaRPr lang="cs-CZ" sz="2200" dirty="0"/>
          </a:p>
        </p:txBody>
      </p:sp>
    </p:spTree>
    <p:extLst>
      <p:ext uri="{BB962C8B-B14F-4D97-AF65-F5344CB8AC3E}">
        <p14:creationId xmlns:p14="http://schemas.microsoft.com/office/powerpoint/2010/main" val="2986748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46A3A9C2-755B-40DB-92E6-1396BE513058}"/>
              </a:ext>
            </a:extLst>
          </p:cNvPr>
          <p:cNvSpPr>
            <a:spLocks noGrp="1"/>
          </p:cNvSpPr>
          <p:nvPr>
            <p:ph type="title"/>
          </p:nvPr>
        </p:nvSpPr>
        <p:spPr>
          <a:xfrm>
            <a:off x="1179226" y="826680"/>
            <a:ext cx="9833548" cy="1325563"/>
          </a:xfrm>
        </p:spPr>
        <p:txBody>
          <a:bodyPr>
            <a:normAutofit/>
          </a:bodyPr>
          <a:lstStyle/>
          <a:p>
            <a:pPr algn="ctr"/>
            <a:r>
              <a:rPr lang="cs-CZ" sz="4000">
                <a:solidFill>
                  <a:srgbClr val="FFFFFF"/>
                </a:solidFill>
              </a:rPr>
              <a:t>Rozhovor – jak je to se vztahem badatele (tazatele) a dotazovaného (respondenta)?	</a:t>
            </a:r>
          </a:p>
        </p:txBody>
      </p:sp>
      <p:sp>
        <p:nvSpPr>
          <p:cNvPr id="3" name="Zástupný obsah 2">
            <a:extLst>
              <a:ext uri="{FF2B5EF4-FFF2-40B4-BE49-F238E27FC236}">
                <a16:creationId xmlns:a16="http://schemas.microsoft.com/office/drawing/2014/main" id="{25C8813F-E83A-4F60-8834-0C18F1FE8CD7}"/>
              </a:ext>
            </a:extLst>
          </p:cNvPr>
          <p:cNvSpPr>
            <a:spLocks noGrp="1"/>
          </p:cNvSpPr>
          <p:nvPr>
            <p:ph idx="1"/>
          </p:nvPr>
        </p:nvSpPr>
        <p:spPr>
          <a:xfrm>
            <a:off x="1179226" y="3092970"/>
            <a:ext cx="9833548" cy="3765030"/>
          </a:xfrm>
        </p:spPr>
        <p:txBody>
          <a:bodyPr>
            <a:normAutofit/>
          </a:bodyPr>
          <a:lstStyle/>
          <a:p>
            <a:r>
              <a:rPr lang="cs-CZ" dirty="0">
                <a:solidFill>
                  <a:srgbClr val="000000"/>
                </a:solidFill>
              </a:rPr>
              <a:t>Vzhledem k uvedenému víceméně panuje shoda, že </a:t>
            </a:r>
            <a:r>
              <a:rPr lang="cs-CZ" b="1" dirty="0">
                <a:solidFill>
                  <a:srgbClr val="000000"/>
                </a:solidFill>
              </a:rPr>
              <a:t>nelze uskutečnit neutrální rozhovor</a:t>
            </a:r>
            <a:r>
              <a:rPr lang="cs-CZ" dirty="0">
                <a:solidFill>
                  <a:srgbClr val="000000"/>
                </a:solidFill>
              </a:rPr>
              <a:t>. Být neutrální je nemožné, protože si badatel vybírá téma, otázky, účastníky výzkumu podle svého zájmu, cílů výzkumu a možností. Badatel je aktivním činitelem procesu, vede rozhovor, pokládá otázky a v dobrých případech také rozhovor ukončuje (</a:t>
            </a:r>
            <a:r>
              <a:rPr lang="cs-CZ" dirty="0" err="1">
                <a:solidFill>
                  <a:srgbClr val="000000"/>
                </a:solidFill>
              </a:rPr>
              <a:t>Denscombe</a:t>
            </a:r>
            <a:r>
              <a:rPr lang="cs-CZ" dirty="0">
                <a:solidFill>
                  <a:srgbClr val="000000"/>
                </a:solidFill>
              </a:rPr>
              <a:t>, 1995, Cohen, 2000, in Švaříček, </a:t>
            </a:r>
            <a:r>
              <a:rPr lang="cs-CZ" dirty="0" err="1">
                <a:solidFill>
                  <a:srgbClr val="000000"/>
                </a:solidFill>
              </a:rPr>
              <a:t>Šeďová</a:t>
            </a:r>
            <a:r>
              <a:rPr lang="cs-CZ" dirty="0">
                <a:solidFill>
                  <a:srgbClr val="000000"/>
                </a:solidFill>
              </a:rPr>
              <a:t> a kol., 2014)</a:t>
            </a:r>
          </a:p>
          <a:p>
            <a:pPr lvl="1"/>
            <a:endParaRPr lang="cs-CZ" sz="2000" dirty="0">
              <a:solidFill>
                <a:srgbClr val="000000"/>
              </a:solidFill>
            </a:endParaRPr>
          </a:p>
          <a:p>
            <a:endParaRPr lang="cs-CZ" sz="2000" dirty="0">
              <a:solidFill>
                <a:srgbClr val="000000"/>
              </a:solidFill>
            </a:endParaRPr>
          </a:p>
          <a:p>
            <a:endParaRPr lang="cs-CZ" sz="2000" dirty="0">
              <a:solidFill>
                <a:srgbClr val="000000"/>
              </a:solidFill>
            </a:endParaRPr>
          </a:p>
        </p:txBody>
      </p:sp>
    </p:spTree>
    <p:extLst>
      <p:ext uri="{BB962C8B-B14F-4D97-AF65-F5344CB8AC3E}">
        <p14:creationId xmlns:p14="http://schemas.microsoft.com/office/powerpoint/2010/main" val="3705826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46A3A9C2-755B-40DB-92E6-1396BE513058}"/>
              </a:ext>
            </a:extLst>
          </p:cNvPr>
          <p:cNvSpPr>
            <a:spLocks noGrp="1"/>
          </p:cNvSpPr>
          <p:nvPr>
            <p:ph type="title"/>
          </p:nvPr>
        </p:nvSpPr>
        <p:spPr>
          <a:xfrm>
            <a:off x="838200" y="365125"/>
            <a:ext cx="10515600" cy="1325563"/>
          </a:xfrm>
        </p:spPr>
        <p:txBody>
          <a:bodyPr>
            <a:normAutofit/>
          </a:bodyPr>
          <a:lstStyle/>
          <a:p>
            <a:r>
              <a:rPr lang="cs-CZ" dirty="0"/>
              <a:t>Rozhovor – jak je to se vztahem badatele (tazatele) a dotazovaného (respondenta)?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25C8813F-E83A-4F60-8834-0C18F1FE8CD7}"/>
              </a:ext>
            </a:extLst>
          </p:cNvPr>
          <p:cNvSpPr>
            <a:spLocks noGrp="1"/>
          </p:cNvSpPr>
          <p:nvPr>
            <p:ph idx="1"/>
          </p:nvPr>
        </p:nvSpPr>
        <p:spPr>
          <a:xfrm>
            <a:off x="838200" y="1825625"/>
            <a:ext cx="10515600" cy="4351338"/>
          </a:xfrm>
        </p:spPr>
        <p:txBody>
          <a:bodyPr>
            <a:normAutofit/>
          </a:bodyPr>
          <a:lstStyle/>
          <a:p>
            <a:r>
              <a:rPr lang="cs-CZ" dirty="0"/>
              <a:t>A jaký je tedy vzájemný vztah badatele ke skutečnosti a k účastníkům rozhovoru? Lze to ilustrovat na příkladu dvou metafor:</a:t>
            </a:r>
          </a:p>
          <a:p>
            <a:pPr lvl="1"/>
            <a:r>
              <a:rPr lang="cs-CZ" b="1" dirty="0"/>
              <a:t>Metafora horníka, který doluje vzácný kov ze země </a:t>
            </a:r>
            <a:r>
              <a:rPr lang="cs-CZ" dirty="0"/>
              <a:t>– výzkumník buď hledá fakta, která by kvantifikoval (spíše u </a:t>
            </a:r>
            <a:r>
              <a:rPr lang="cs-CZ" dirty="0" err="1"/>
              <a:t>kvanti</a:t>
            </a:r>
            <a:r>
              <a:rPr lang="cs-CZ" dirty="0"/>
              <a:t> výzkumu), anebo </a:t>
            </a:r>
            <a:r>
              <a:rPr lang="cs-CZ" i="1" dirty="0"/>
              <a:t>pátrá po zrnku </a:t>
            </a:r>
            <a:r>
              <a:rPr lang="cs-CZ" dirty="0"/>
              <a:t>nějaké podstaty. Respondent je zde tedy vnímán jako pasivní subjekt, v němž dřímá nějaký vzácný statek, který je třeba objevit – a to je badatelovou výsadou.</a:t>
            </a:r>
          </a:p>
          <a:p>
            <a:pPr lvl="1"/>
            <a:r>
              <a:rPr lang="cs-CZ" b="1" dirty="0"/>
              <a:t>Metafora cestovatele </a:t>
            </a:r>
            <a:r>
              <a:rPr lang="cs-CZ" dirty="0"/>
              <a:t>– popis výzkumníka jako poutníka, který svoje zážitky z cest bude vyprávět po příjezdu domů. Cestovatel prochází neznámou krajinou a potkává její obyvatele, občas se zastavuje u zajímavých míst a rozpráví o různých tématech. Svoje zážitky po návratu domů převypráví ve formě příběhu krajanům (</a:t>
            </a:r>
            <a:r>
              <a:rPr lang="cs-CZ" dirty="0" err="1"/>
              <a:t>Kvale</a:t>
            </a:r>
            <a:r>
              <a:rPr lang="cs-CZ" dirty="0"/>
              <a:t>, 1996, in Švaříček, </a:t>
            </a:r>
            <a:r>
              <a:rPr lang="cs-CZ" dirty="0" err="1"/>
              <a:t>Šeďová</a:t>
            </a:r>
            <a:r>
              <a:rPr lang="cs-CZ" dirty="0"/>
              <a:t> a kol., 2014)</a:t>
            </a:r>
          </a:p>
          <a:p>
            <a:endParaRPr lang="cs-CZ" dirty="0"/>
          </a:p>
          <a:p>
            <a:endParaRPr lang="cs-CZ" dirty="0"/>
          </a:p>
        </p:txBody>
      </p:sp>
    </p:spTree>
    <p:extLst>
      <p:ext uri="{BB962C8B-B14F-4D97-AF65-F5344CB8AC3E}">
        <p14:creationId xmlns:p14="http://schemas.microsoft.com/office/powerpoint/2010/main" val="159917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DC3A9ED-0376-4725-A7EE-74A5746B702F}"/>
              </a:ext>
            </a:extLst>
          </p:cNvPr>
          <p:cNvSpPr>
            <a:spLocks noGrp="1"/>
          </p:cNvSpPr>
          <p:nvPr>
            <p:ph type="title"/>
          </p:nvPr>
        </p:nvSpPr>
        <p:spPr>
          <a:xfrm>
            <a:off x="686834" y="591344"/>
            <a:ext cx="3200400" cy="5585619"/>
          </a:xfrm>
        </p:spPr>
        <p:txBody>
          <a:bodyPr>
            <a:normAutofit/>
          </a:bodyPr>
          <a:lstStyle/>
          <a:p>
            <a:r>
              <a:rPr lang="cs-CZ" dirty="0">
                <a:solidFill>
                  <a:srgbClr val="FFFFFF"/>
                </a:solidFill>
              </a:rPr>
              <a:t>Rozhovor – Co před ním? A co dál?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3AC70E15-EEA1-41B2-B952-6B4DEA6C42CD}"/>
              </a:ext>
            </a:extLst>
          </p:cNvPr>
          <p:cNvSpPr>
            <a:spLocks noGrp="1"/>
          </p:cNvSpPr>
          <p:nvPr>
            <p:ph idx="1"/>
          </p:nvPr>
        </p:nvSpPr>
        <p:spPr>
          <a:xfrm>
            <a:off x="4447308" y="591344"/>
            <a:ext cx="6906491" cy="5585619"/>
          </a:xfrm>
        </p:spPr>
        <p:txBody>
          <a:bodyPr anchor="ctr">
            <a:normAutofit/>
          </a:bodyPr>
          <a:lstStyle/>
          <a:p>
            <a:r>
              <a:rPr lang="cs-CZ" dirty="0"/>
              <a:t>Hloubkový rozhovor se neskládá pouze ze dvou částí – z rozhovoru a přepisu</a:t>
            </a:r>
          </a:p>
          <a:p>
            <a:endParaRPr lang="cs-CZ" dirty="0"/>
          </a:p>
          <a:p>
            <a:r>
              <a:rPr lang="cs-CZ" dirty="0"/>
              <a:t>Musí mu předcházet důkladná příprava a následuje po něm reflexe, analýza, diskuze.</a:t>
            </a:r>
          </a:p>
        </p:txBody>
      </p:sp>
    </p:spTree>
    <p:extLst>
      <p:ext uri="{BB962C8B-B14F-4D97-AF65-F5344CB8AC3E}">
        <p14:creationId xmlns:p14="http://schemas.microsoft.com/office/powerpoint/2010/main" val="739275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33988EA6-F796-4A51-8FAE-C9DFDCA4E5AA}"/>
              </a:ext>
            </a:extLst>
          </p:cNvPr>
          <p:cNvSpPr>
            <a:spLocks noGrp="1"/>
          </p:cNvSpPr>
          <p:nvPr>
            <p:ph type="title"/>
          </p:nvPr>
        </p:nvSpPr>
        <p:spPr>
          <a:xfrm>
            <a:off x="1179226" y="826680"/>
            <a:ext cx="9833548" cy="1325563"/>
          </a:xfrm>
        </p:spPr>
        <p:txBody>
          <a:bodyPr>
            <a:normAutofit/>
          </a:bodyPr>
          <a:lstStyle/>
          <a:p>
            <a:pPr algn="ctr"/>
            <a:r>
              <a:rPr lang="cs-CZ" sz="4000">
                <a:solidFill>
                  <a:srgbClr val="FFFFFF"/>
                </a:solidFill>
              </a:rPr>
              <a:t>Příprava rozhovoru</a:t>
            </a:r>
          </a:p>
        </p:txBody>
      </p:sp>
      <p:sp>
        <p:nvSpPr>
          <p:cNvPr id="3" name="Zástupný obsah 2">
            <a:extLst>
              <a:ext uri="{FF2B5EF4-FFF2-40B4-BE49-F238E27FC236}">
                <a16:creationId xmlns:a16="http://schemas.microsoft.com/office/drawing/2014/main" id="{A3859184-CC2D-4C3A-9D6B-72ACD7DB2238}"/>
              </a:ext>
            </a:extLst>
          </p:cNvPr>
          <p:cNvSpPr>
            <a:spLocks noGrp="1"/>
          </p:cNvSpPr>
          <p:nvPr>
            <p:ph idx="1"/>
          </p:nvPr>
        </p:nvSpPr>
        <p:spPr>
          <a:xfrm>
            <a:off x="1179226" y="3092970"/>
            <a:ext cx="9833548" cy="2693976"/>
          </a:xfrm>
        </p:spPr>
        <p:txBody>
          <a:bodyPr>
            <a:noAutofit/>
          </a:bodyPr>
          <a:lstStyle/>
          <a:p>
            <a:r>
              <a:rPr lang="cs-CZ" dirty="0">
                <a:solidFill>
                  <a:srgbClr val="000000"/>
                </a:solidFill>
              </a:rPr>
              <a:t>Jak můžete přispět ke kvalitě získaných dat? Na rozhovor se důkladně připravte!</a:t>
            </a:r>
          </a:p>
          <a:p>
            <a:pPr lvl="1"/>
            <a:r>
              <a:rPr lang="cs-CZ" sz="2800" dirty="0">
                <a:solidFill>
                  <a:srgbClr val="000000"/>
                </a:solidFill>
              </a:rPr>
              <a:t>Vybavte ses teoretickou znalostí zkoumaného prostředí (např. děláte-li rozhovor s učitelem školy o ŠVP, zjistěte si předem specifika dané školy)</a:t>
            </a:r>
          </a:p>
          <a:p>
            <a:pPr lvl="1"/>
            <a:r>
              <a:rPr lang="cs-CZ" sz="2800" dirty="0">
                <a:solidFill>
                  <a:srgbClr val="000000"/>
                </a:solidFill>
              </a:rPr>
              <a:t>Vytvořte si schéma základních témat, která vycházejí z hlavní výzkumné otázky, a ke každému tématu několik otázek, jak byste se na danou otázku mohli ptát</a:t>
            </a:r>
          </a:p>
        </p:txBody>
      </p:sp>
    </p:spTree>
    <p:extLst>
      <p:ext uri="{BB962C8B-B14F-4D97-AF65-F5344CB8AC3E}">
        <p14:creationId xmlns:p14="http://schemas.microsoft.com/office/powerpoint/2010/main" val="276613823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2930</Words>
  <Application>Microsoft Office PowerPoint</Application>
  <PresentationFormat>Širokoúhlá obrazovka</PresentationFormat>
  <Paragraphs>130</Paragraphs>
  <Slides>25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25</vt:i4>
      </vt:variant>
    </vt:vector>
  </HeadingPairs>
  <TitlesOfParts>
    <vt:vector size="29" baseType="lpstr">
      <vt:lpstr>Arial</vt:lpstr>
      <vt:lpstr>Calibri</vt:lpstr>
      <vt:lpstr>Calibri Light</vt:lpstr>
      <vt:lpstr>Motiv Office</vt:lpstr>
      <vt:lpstr>ROZHOVOR Studijní materiál k předmětu Metodologie kvalitativního výzkumu</vt:lpstr>
      <vt:lpstr>Rozhovor</vt:lpstr>
      <vt:lpstr>Typy</vt:lpstr>
      <vt:lpstr>Strukturovaný rozhovor</vt:lpstr>
      <vt:lpstr>Rozhovor – jak je to se vztahem badatele (tazatele) a dotazovaného (respondenta)?</vt:lpstr>
      <vt:lpstr>Rozhovor – jak je to se vztahem badatele (tazatele) a dotazovaného (respondenta)? </vt:lpstr>
      <vt:lpstr>Rozhovor – jak je to se vztahem badatele (tazatele) a dotazovaného (respondenta)? </vt:lpstr>
      <vt:lpstr>Rozhovor – Co před ním? A co dál? </vt:lpstr>
      <vt:lpstr>Příprava rozhovoru</vt:lpstr>
      <vt:lpstr>Řízení rozhovoru</vt:lpstr>
      <vt:lpstr>Řízení rozhovoru – úvodní otázky</vt:lpstr>
      <vt:lpstr>Řízení rozhovoru – hlavní otázky</vt:lpstr>
      <vt:lpstr>Prezentace aplikace PowerPoint</vt:lpstr>
      <vt:lpstr>Prezentace aplikace PowerPoint</vt:lpstr>
      <vt:lpstr>Další typy otázek a jejich funkce</vt:lpstr>
      <vt:lpstr>Typy otázek dle Pattona</vt:lpstr>
      <vt:lpstr>Řazení otázek dle Hendla</vt:lpstr>
      <vt:lpstr>Prezentace aplikace PowerPoint</vt:lpstr>
      <vt:lpstr>Charakter odpovědí v rozhovoru</vt:lpstr>
      <vt:lpstr>Obtíže při vedení rozhovoru</vt:lpstr>
      <vt:lpstr>Záznam a přepis dat</vt:lpstr>
      <vt:lpstr>Záznam a přepis dat - pokračování</vt:lpstr>
      <vt:lpstr>Přepis audiozáznamu může vypadat například takto:</vt:lpstr>
      <vt:lpstr>Informovaný souhlas - návrh</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ROZHOVOR</dc:title>
  <dc:creator>Kristýna Janyšková</dc:creator>
  <cp:lastModifiedBy>Kristýna Janyšková</cp:lastModifiedBy>
  <cp:revision>10</cp:revision>
  <dcterms:created xsi:type="dcterms:W3CDTF">2020-03-18T14:34:37Z</dcterms:created>
  <dcterms:modified xsi:type="dcterms:W3CDTF">2020-03-18T19:28:05Z</dcterms:modified>
</cp:coreProperties>
</file>