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282" r:id="rId4"/>
    <p:sldId id="301" r:id="rId5"/>
    <p:sldId id="323" r:id="rId6"/>
    <p:sldId id="321" r:id="rId7"/>
    <p:sldId id="324" r:id="rId8"/>
    <p:sldId id="322" r:id="rId9"/>
    <p:sldId id="298" r:id="rId10"/>
    <p:sldId id="325" r:id="rId11"/>
    <p:sldId id="292" r:id="rId12"/>
    <p:sldId id="320" r:id="rId13"/>
    <p:sldId id="326" r:id="rId14"/>
    <p:sldId id="327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42015" autoAdjust="0"/>
  </p:normalViewPr>
  <p:slideViewPr>
    <p:cSldViewPr snapToGrid="0">
      <p:cViewPr varScale="1">
        <p:scale>
          <a:sx n="33" d="100"/>
          <a:sy n="33" d="100"/>
        </p:scale>
        <p:origin x="2534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F2ABBF-518D-4884-86CE-FF081563065C}" type="datetime1">
              <a:rPr lang="cs-CZ" smtClean="0"/>
              <a:t>19.05.2021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7907-2EF3-43DD-AB94-E2AB190773F6}" type="datetime1">
              <a:rPr lang="cs-CZ" smtClean="0"/>
              <a:pPr/>
              <a:t>19.05.2021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777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90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Nejdřív tabulky, které vlastně zobrazují výsledek inspekce proměnných. Deskriptivní</a:t>
            </a:r>
          </a:p>
          <a:p>
            <a:r>
              <a:rPr lang="cs-CZ" dirty="0" smtClean="0"/>
              <a:t>Další</a:t>
            </a:r>
            <a:r>
              <a:rPr lang="cs-CZ" baseline="0" dirty="0" smtClean="0"/>
              <a:t> tabulky např. na ověření nezávislosti proměnných – korelační</a:t>
            </a:r>
          </a:p>
          <a:p>
            <a:r>
              <a:rPr lang="cs-CZ" baseline="0" dirty="0" smtClean="0"/>
              <a:t>Styl – nekopírovat Excel nebo SPSS. Zkratky ano, ale vysvětlit, vysvětlující nadpis, linky jen oddělují nadpis a spodek tabulky. Hvězdičky místo p-hodnot, zaokrouhlovat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691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42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40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87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0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496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 -  jsou větší kluci nebo holky</a:t>
            </a:r>
          </a:p>
          <a:p>
            <a:r>
              <a:rPr lang="cs-CZ" dirty="0" smtClean="0"/>
              <a:t>C – mají lepší výkon ráno</a:t>
            </a:r>
            <a:r>
              <a:rPr lang="cs-CZ" baseline="0" dirty="0" smtClean="0"/>
              <a:t> nebo večer?</a:t>
            </a:r>
          </a:p>
          <a:p>
            <a:r>
              <a:rPr lang="cs-CZ" baseline="0" dirty="0" smtClean="0"/>
              <a:t>D – jak souvisí výkon s oblíbeností ve skupině vrstevníků</a:t>
            </a:r>
          </a:p>
          <a:p>
            <a:r>
              <a:rPr lang="cs-CZ" baseline="0" dirty="0" smtClean="0"/>
              <a:t>Závislá proměnná – regrese a lineální modely</a:t>
            </a:r>
          </a:p>
          <a:p>
            <a:r>
              <a:rPr lang="cs-CZ" dirty="0" smtClean="0"/>
              <a:t>Nezávislá proměnná</a:t>
            </a:r>
            <a:r>
              <a:rPr lang="cs-CZ" baseline="0" dirty="0" smtClean="0"/>
              <a:t> – regrese – způsobuje efekt</a:t>
            </a:r>
          </a:p>
          <a:p>
            <a:r>
              <a:rPr lang="cs-CZ" baseline="0" dirty="0" smtClean="0"/>
              <a:t>Testová proměnná – někdy jen proměnná, obecnější pojem, většinou spojitá, např. v t-testu</a:t>
            </a:r>
          </a:p>
          <a:p>
            <a:r>
              <a:rPr lang="cs-CZ" baseline="0" dirty="0" smtClean="0"/>
              <a:t>Prediktor neboli vysvětlující proměnná. Typicky spojitá. V regresi, lineárních modelech, protipól závislé</a:t>
            </a:r>
          </a:p>
          <a:p>
            <a:r>
              <a:rPr lang="cs-CZ" baseline="0" dirty="0" smtClean="0"/>
              <a:t>Faktor většinou odkazuje na kategoriální proměnnou, např. v </a:t>
            </a:r>
            <a:r>
              <a:rPr lang="cs-CZ" baseline="0" dirty="0" err="1" smtClean="0"/>
              <a:t>glm</a:t>
            </a:r>
            <a:endParaRPr lang="cs-CZ" baseline="0" dirty="0" smtClean="0"/>
          </a:p>
          <a:p>
            <a:r>
              <a:rPr lang="cs-CZ" baseline="0" dirty="0" err="1" smtClean="0"/>
              <a:t>Grouping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variable</a:t>
            </a:r>
            <a:r>
              <a:rPr lang="cs-CZ" baseline="0" dirty="0" smtClean="0"/>
              <a:t> – definuje rozdělení do skupin, </a:t>
            </a:r>
            <a:r>
              <a:rPr lang="cs-CZ" baseline="0" dirty="0" err="1" smtClean="0"/>
              <a:t>např</a:t>
            </a:r>
            <a:r>
              <a:rPr lang="cs-CZ" baseline="0" dirty="0" smtClean="0"/>
              <a:t> v t-testu, </a:t>
            </a:r>
            <a:r>
              <a:rPr lang="cs-CZ" baseline="0" dirty="0" err="1" smtClean="0"/>
              <a:t>anově</a:t>
            </a:r>
            <a:endParaRPr lang="cs-CZ" baseline="0" dirty="0" smtClean="0"/>
          </a:p>
          <a:p>
            <a:r>
              <a:rPr lang="cs-CZ" baseline="0" dirty="0" err="1" smtClean="0"/>
              <a:t>Kovariáta</a:t>
            </a:r>
            <a:r>
              <a:rPr lang="cs-CZ" baseline="0" dirty="0" smtClean="0"/>
              <a:t> – spojitá, její vliv chceme jen kontrolovat či odfiltrovat, jinak nás nezajímá. </a:t>
            </a:r>
          </a:p>
          <a:p>
            <a:r>
              <a:rPr lang="cs-CZ" baseline="0" dirty="0" smtClean="0"/>
              <a:t>Kontrolní proměnná – např.. V parciálních regresích, obecnější pojem než </a:t>
            </a:r>
            <a:r>
              <a:rPr lang="cs-CZ" baseline="0" dirty="0" err="1" smtClean="0"/>
              <a:t>kovariáta</a:t>
            </a:r>
            <a:r>
              <a:rPr lang="cs-CZ" baseline="0" dirty="0" smtClean="0"/>
              <a:t>, nemusí být spojitá, ale rovněž ji chci kontrolovat nebo odfiltrovat</a:t>
            </a:r>
          </a:p>
          <a:p>
            <a:r>
              <a:rPr lang="cs-CZ" dirty="0" smtClean="0"/>
              <a:t>Mediátor – proměnná, která může za to, že dvě jiné proměnné spolu souvisejí.</a:t>
            </a:r>
            <a:r>
              <a:rPr lang="cs-CZ" baseline="0" dirty="0" smtClean="0"/>
              <a:t> Zprostředkuje jejich vztah, souvisí s oběma, je mechanismem vztahu mezi dvěma krajními proměnnými.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73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Statistika =</a:t>
            </a:r>
            <a:r>
              <a:rPr lang="cs-CZ" baseline="0" dirty="0" smtClean="0"/>
              <a:t> deskriptivní a testová. První v každém kvantitativním výzkumu, druhá v každém konfirmačním. Bakaláři kooperovat, deskriptivní zvládnou sami.</a:t>
            </a:r>
          </a:p>
          <a:p>
            <a:r>
              <a:rPr lang="cs-CZ" baseline="0" dirty="0" smtClean="0"/>
              <a:t>Centrální tendence – ukazatele polohy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815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Zapsat</a:t>
            </a:r>
            <a:r>
              <a:rPr lang="cs-CZ" baseline="0" dirty="0" smtClean="0"/>
              <a:t> si kurz statistiky!</a:t>
            </a:r>
          </a:p>
          <a:p>
            <a:r>
              <a:rPr lang="cs-CZ" baseline="0" dirty="0" smtClean="0"/>
              <a:t>Znalost základních pojmů – rozumět výstupům článků, které čtou</a:t>
            </a:r>
          </a:p>
          <a:p>
            <a:r>
              <a:rPr lang="cs-CZ" baseline="0" dirty="0" smtClean="0"/>
              <a:t>Hladina alfa – příklad – tloušťka, i když jíme to samé, má variabilitu. Červeně v okrajích nejextrémnější případy. Zkoumám vliv </a:t>
            </a:r>
            <a:r>
              <a:rPr lang="cs-CZ" baseline="0" dirty="0" err="1" smtClean="0"/>
              <a:t>koronaviru</a:t>
            </a:r>
            <a:r>
              <a:rPr lang="cs-CZ" baseline="0" dirty="0" smtClean="0"/>
              <a:t> – centrální hodnota (a variabilita) populace měřená po roce </a:t>
            </a:r>
            <a:r>
              <a:rPr lang="cs-CZ" baseline="0" dirty="0" err="1" smtClean="0"/>
              <a:t>lockdownu</a:t>
            </a:r>
            <a:r>
              <a:rPr lang="cs-CZ" baseline="0" dirty="0" smtClean="0"/>
              <a:t> porovnána s variabilitou před </a:t>
            </a:r>
            <a:r>
              <a:rPr lang="cs-CZ" baseline="0" dirty="0" err="1" smtClean="0"/>
              <a:t>lockdownem</a:t>
            </a:r>
            <a:r>
              <a:rPr lang="cs-CZ" baseline="0" dirty="0" smtClean="0"/>
              <a:t>. Jsme po </a:t>
            </a:r>
            <a:r>
              <a:rPr lang="cs-CZ" baseline="0" dirty="0" err="1" smtClean="0"/>
              <a:t>lockdownu</a:t>
            </a:r>
            <a:r>
              <a:rPr lang="cs-CZ" baseline="0" dirty="0" smtClean="0"/>
              <a:t> v místě, kde původně 5% extrémních případů? Pak má </a:t>
            </a:r>
            <a:r>
              <a:rPr lang="cs-CZ" baseline="0" dirty="0" err="1" smtClean="0"/>
              <a:t>lockdown</a:t>
            </a:r>
            <a:r>
              <a:rPr lang="cs-CZ" baseline="0" dirty="0" smtClean="0"/>
              <a:t> vliv. </a:t>
            </a:r>
          </a:p>
          <a:p>
            <a:r>
              <a:rPr lang="cs-CZ" baseline="0" dirty="0" smtClean="0"/>
              <a:t>Jednostranná, oboustranná alfa – předpokládám ztloustnutí nebo nemůžu vyloučit zhubnutí?</a:t>
            </a:r>
          </a:p>
          <a:p>
            <a:r>
              <a:rPr lang="cs-CZ" baseline="0" dirty="0" smtClean="0"/>
              <a:t>Testy jen vyjmenovávám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765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34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302818"/>
            <a:ext cx="5184913" cy="937132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Zadejte titulek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E-mail nebo uživatelské jméno ze sociální sítě</a:t>
            </a:r>
            <a:endParaRPr lang="cs-CZ" dirty="0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Web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Textové pol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cs-CZ" sz="1600" b="1" spc="-1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cs-CZ" sz="1600" b="1" spc="-10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cs-CZ" sz="1600" b="1" spc="-10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  <a:endParaRPr lang="cs-CZ" sz="1600" b="1" spc="-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 pole 15">
            <a:extLst>
              <a:ext uri="{FF2B5EF4-FFF2-40B4-BE49-F238E27FC236}">
                <a16:creationId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1143000" y="2980944"/>
            <a:ext cx="5998464" cy="1259892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800" dirty="0"/>
              <a:t>Analytické postupy, formulace výsledků a limitů v psychologii </a:t>
            </a:r>
            <a:r>
              <a:rPr lang="cs-CZ" sz="2800" dirty="0" smtClean="0"/>
              <a:t>(kvantitativní)</a:t>
            </a:r>
            <a:endParaRPr lang="cs-CZ" sz="2800" b="1" spc="-100" baseline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14" y="3813304"/>
            <a:ext cx="6798250" cy="1674470"/>
          </a:xfrm>
        </p:spPr>
        <p:txBody>
          <a:bodyPr rtlCol="0"/>
          <a:lstStyle/>
          <a:p>
            <a:pPr>
              <a:lnSpc>
                <a:spcPts val="5300"/>
              </a:lnSpc>
            </a:pPr>
            <a:r>
              <a:rPr lang="cs-CZ" sz="4000" dirty="0" smtClean="0"/>
              <a:t>Analýza data  a  výsledky</a:t>
            </a:r>
            <a:endParaRPr lang="cs-CZ" sz="40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Jitka Lindová</a:t>
            </a:r>
            <a:endParaRPr lang="cs-CZ" dirty="0"/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7669" r="3766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Prezentace výsledků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4602" y="1343906"/>
            <a:ext cx="5721345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Grafy</a:t>
            </a:r>
            <a:endParaRPr lang="cs-CZ" sz="3200" dirty="0"/>
          </a:p>
          <a:p>
            <a:pPr rtl="0"/>
            <a:r>
              <a:rPr lang="cs-CZ" i="1" dirty="0" smtClean="0"/>
              <a:t>Sloupcový </a:t>
            </a:r>
          </a:p>
          <a:p>
            <a:pPr rtl="0"/>
            <a:endParaRPr lang="cs-CZ" sz="1200" i="1" dirty="0" smtClean="0"/>
          </a:p>
          <a:p>
            <a:pPr rtl="0"/>
            <a:r>
              <a:rPr lang="cs-CZ" i="1" dirty="0" smtClean="0"/>
              <a:t>Krabicový </a:t>
            </a:r>
            <a:endParaRPr lang="cs-CZ" i="1" dirty="0"/>
          </a:p>
          <a:p>
            <a:pPr rtl="0"/>
            <a:endParaRPr lang="cs-CZ" sz="1200" i="1" dirty="0" smtClean="0"/>
          </a:p>
          <a:p>
            <a:pPr rtl="0"/>
            <a:r>
              <a:rPr lang="cs-CZ" i="1" dirty="0" smtClean="0"/>
              <a:t>Bodový (</a:t>
            </a:r>
            <a:r>
              <a:rPr lang="cs-CZ" i="1" dirty="0" err="1" smtClean="0"/>
              <a:t>scatter</a:t>
            </a:r>
            <a:r>
              <a:rPr lang="cs-CZ" i="1" dirty="0" smtClean="0"/>
              <a:t> plot)</a:t>
            </a:r>
            <a:endParaRPr lang="cs-CZ" i="1" dirty="0"/>
          </a:p>
          <a:p>
            <a:pPr rtl="0"/>
            <a:endParaRPr lang="cs-CZ" sz="1200" i="1" dirty="0" smtClean="0"/>
          </a:p>
          <a:p>
            <a:pPr rtl="0"/>
            <a:r>
              <a:rPr lang="cs-CZ" i="1" dirty="0" smtClean="0"/>
              <a:t>Spojnicový</a:t>
            </a:r>
          </a:p>
          <a:p>
            <a:pPr rtl="0"/>
            <a:endParaRPr lang="cs-CZ" sz="1200" i="1" dirty="0" smtClean="0"/>
          </a:p>
          <a:p>
            <a:pPr rtl="0"/>
            <a:r>
              <a:rPr lang="cs-CZ" i="1" strike="sngStrike" dirty="0" smtClean="0"/>
              <a:t>Koláčový </a:t>
            </a:r>
            <a:endParaRPr lang="cs-CZ" i="1" strike="sngStrike" dirty="0"/>
          </a:p>
          <a:p>
            <a:pPr rtl="0"/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10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14" y="3705926"/>
            <a:ext cx="2181225" cy="1571625"/>
          </a:xfrm>
          <a:prstGeom prst="rect">
            <a:avLst/>
          </a:prstGeom>
        </p:spPr>
      </p:pic>
      <p:pic>
        <p:nvPicPr>
          <p:cNvPr id="9" name="Obrázek 8" descr="Výsledek obrázku pro krabicový diagra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5" y="1467060"/>
            <a:ext cx="2186336" cy="207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670" y="4345639"/>
            <a:ext cx="3594464" cy="245359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420" y="2098432"/>
            <a:ext cx="3298680" cy="27194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4653" y="104472"/>
            <a:ext cx="3080746" cy="27194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30" y="4622184"/>
            <a:ext cx="2487482" cy="20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Prezentace výsledků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13" y="1551930"/>
            <a:ext cx="5721345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Tabulky</a:t>
            </a:r>
            <a:endParaRPr lang="cs-CZ" sz="3200" dirty="0"/>
          </a:p>
          <a:p>
            <a:pPr rtl="0"/>
            <a:endParaRPr lang="cs-CZ" i="1" dirty="0" smtClean="0"/>
          </a:p>
          <a:p>
            <a:pPr rtl="0"/>
            <a:r>
              <a:rPr lang="cs-CZ" i="1" dirty="0" smtClean="0"/>
              <a:t>Deskriptivní</a:t>
            </a:r>
          </a:p>
          <a:p>
            <a:pPr rtl="0"/>
            <a:endParaRPr lang="cs-CZ" sz="1200" i="1" dirty="0" smtClean="0"/>
          </a:p>
          <a:p>
            <a:pPr rtl="0"/>
            <a:r>
              <a:rPr lang="cs-CZ" i="1" dirty="0" smtClean="0"/>
              <a:t>Související s inspekcí proměnných – např. korelační</a:t>
            </a:r>
            <a:endParaRPr lang="cs-CZ" i="1" dirty="0"/>
          </a:p>
          <a:p>
            <a:pPr rtl="0"/>
            <a:endParaRPr lang="cs-CZ" sz="1200" i="1" dirty="0" smtClean="0"/>
          </a:p>
          <a:p>
            <a:pPr rtl="0"/>
            <a:r>
              <a:rPr lang="cs-CZ" i="1" dirty="0" smtClean="0"/>
              <a:t>Testové </a:t>
            </a:r>
            <a:endParaRPr lang="cs-CZ" i="1" strike="sngStrike" dirty="0"/>
          </a:p>
          <a:p>
            <a:pPr rtl="0"/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11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137" y="346007"/>
            <a:ext cx="6434974" cy="200966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86" y="4323933"/>
            <a:ext cx="5710572" cy="245064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097" y="2838046"/>
            <a:ext cx="5315014" cy="31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69281"/>
            <a:ext cx="9131100" cy="432000"/>
          </a:xfrm>
        </p:spPr>
        <p:txBody>
          <a:bodyPr rtlCol="0"/>
          <a:lstStyle/>
          <a:p>
            <a:pPr rtl="0"/>
            <a:r>
              <a:rPr lang="cs-CZ" dirty="0" smtClean="0"/>
              <a:t>Prezentace výsledků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13" y="1551930"/>
            <a:ext cx="5721345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Modely</a:t>
            </a:r>
            <a:endParaRPr lang="cs-CZ" sz="3200" dirty="0"/>
          </a:p>
          <a:p>
            <a:pPr rtl="0"/>
            <a:endParaRPr lang="cs-CZ" i="1" dirty="0" smtClean="0"/>
          </a:p>
          <a:p>
            <a:pPr rtl="0"/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12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052" y="1166071"/>
            <a:ext cx="8847868" cy="51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90" y="4346296"/>
            <a:ext cx="6043472" cy="1674470"/>
          </a:xfrm>
        </p:spPr>
        <p:txBody>
          <a:bodyPr rtlCol="0"/>
          <a:lstStyle/>
          <a:p>
            <a:pPr rtl="0">
              <a:lnSpc>
                <a:spcPts val="5300"/>
              </a:lnSpc>
            </a:pPr>
            <a:r>
              <a:rPr lang="cs-CZ" dirty="0" smtClean="0"/>
              <a:t>Analýza dat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1719" y="3617408"/>
            <a:ext cx="3225521" cy="2924070"/>
          </a:xfrm>
        </p:spPr>
        <p:txBody>
          <a:bodyPr rtlCol="0"/>
          <a:lstStyle/>
          <a:p>
            <a:pPr rtl="0"/>
            <a:r>
              <a:rPr lang="cs-CZ" dirty="0" smtClean="0"/>
              <a:t>Čištění dat</a:t>
            </a:r>
          </a:p>
          <a:p>
            <a:pPr rtl="0"/>
            <a:r>
              <a:rPr lang="cs-CZ" dirty="0" smtClean="0"/>
              <a:t>Inspekce proměnných</a:t>
            </a:r>
          </a:p>
          <a:p>
            <a:pPr rtl="0"/>
            <a:r>
              <a:rPr lang="cs-CZ" dirty="0" smtClean="0"/>
              <a:t>Přepočty, </a:t>
            </a:r>
            <a:r>
              <a:rPr lang="cs-CZ" dirty="0" err="1" smtClean="0"/>
              <a:t>mezivýpočty</a:t>
            </a:r>
            <a:endParaRPr lang="cs-CZ" dirty="0" smtClean="0"/>
          </a:p>
          <a:p>
            <a:pPr rtl="0"/>
            <a:r>
              <a:rPr lang="cs-CZ" dirty="0" smtClean="0"/>
              <a:t>Volba testu, tvorba modelu</a:t>
            </a:r>
          </a:p>
          <a:p>
            <a:pPr rtl="0"/>
            <a:r>
              <a:rPr lang="cs-CZ" dirty="0" smtClean="0"/>
              <a:t>Deskriptivní statistika</a:t>
            </a:r>
          </a:p>
          <a:p>
            <a:pPr rtl="0"/>
            <a:r>
              <a:rPr lang="cs-CZ" dirty="0" smtClean="0"/>
              <a:t>Testová statistika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848" y="1343906"/>
            <a:ext cx="5721345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Čištění dat</a:t>
            </a:r>
            <a:endParaRPr lang="cs-CZ" sz="3200" dirty="0"/>
          </a:p>
          <a:p>
            <a:pPr rtl="0"/>
            <a:endParaRPr lang="cs-CZ" sz="1200" i="1" dirty="0" smtClean="0"/>
          </a:p>
          <a:p>
            <a:pPr rtl="0"/>
            <a:r>
              <a:rPr lang="cs-CZ" i="1" dirty="0" smtClean="0"/>
              <a:t>Chyby</a:t>
            </a:r>
          </a:p>
          <a:p>
            <a:pPr rtl="0"/>
            <a:r>
              <a:rPr lang="cs-CZ" i="1" dirty="0" smtClean="0"/>
              <a:t>Chybějící data</a:t>
            </a:r>
          </a:p>
          <a:p>
            <a:pPr rtl="0"/>
            <a:r>
              <a:rPr lang="cs-CZ" i="1" dirty="0" smtClean="0"/>
              <a:t>Odlehlé hodnoty</a:t>
            </a:r>
          </a:p>
          <a:p>
            <a:pPr rtl="0"/>
            <a:endParaRPr lang="cs-CZ" i="1" dirty="0" smtClean="0"/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611" y="265670"/>
            <a:ext cx="5457825" cy="60864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Analýza dat - příprava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3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7560193" y="2350008"/>
            <a:ext cx="1748399" cy="32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8169793" y="4892865"/>
            <a:ext cx="1138799" cy="32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9736853" y="4867625"/>
            <a:ext cx="1728937" cy="3452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louk 6"/>
          <p:cNvSpPr/>
          <p:nvPr/>
        </p:nvSpPr>
        <p:spPr>
          <a:xfrm>
            <a:off x="8693473" y="484714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Zakřivená spojnice 16"/>
          <p:cNvCxnSpPr/>
          <p:nvPr/>
        </p:nvCxnSpPr>
        <p:spPr>
          <a:xfrm rot="5400000" flipH="1" flipV="1">
            <a:off x="10602057" y="4825524"/>
            <a:ext cx="9969" cy="12700"/>
          </a:xfrm>
          <a:prstGeom prst="curvedConnector3">
            <a:avLst>
              <a:gd name="adj1" fmla="val 1417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10" idx="3"/>
            <a:endCxn id="11" idx="1"/>
          </p:cNvCxnSpPr>
          <p:nvPr/>
        </p:nvCxnSpPr>
        <p:spPr>
          <a:xfrm flipV="1">
            <a:off x="9308592" y="5040265"/>
            <a:ext cx="428261" cy="12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ázek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205" y="341870"/>
            <a:ext cx="828675" cy="6010275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6641960" y="5482466"/>
            <a:ext cx="4805542" cy="4154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974" y="3552506"/>
            <a:ext cx="24098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dirty="0"/>
              <a:t>Analýza dat - příprava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848" y="864000"/>
            <a:ext cx="5721345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Inspekce proměnných</a:t>
            </a:r>
            <a:endParaRPr lang="cs-CZ" sz="3200" dirty="0"/>
          </a:p>
          <a:p>
            <a:pPr rtl="0"/>
            <a:endParaRPr lang="cs-CZ" sz="1200" i="1" dirty="0" smtClean="0"/>
          </a:p>
          <a:p>
            <a:pPr rtl="0"/>
            <a:r>
              <a:rPr lang="cs-CZ" i="1" dirty="0" smtClean="0"/>
              <a:t>Variabilita </a:t>
            </a:r>
            <a:endParaRPr lang="cs-CZ" i="1" dirty="0"/>
          </a:p>
          <a:p>
            <a:pPr rtl="0"/>
            <a:r>
              <a:rPr lang="cs-CZ" i="1" dirty="0" smtClean="0"/>
              <a:t>Normalita</a:t>
            </a:r>
          </a:p>
          <a:p>
            <a:pPr rtl="0"/>
            <a:r>
              <a:rPr lang="cs-CZ" i="1" dirty="0" smtClean="0"/>
              <a:t>Typ škály</a:t>
            </a:r>
          </a:p>
          <a:p>
            <a:pPr rtl="0"/>
            <a:endParaRPr lang="cs-CZ" i="1" dirty="0" smtClean="0"/>
          </a:p>
          <a:p>
            <a:pPr rtl="0"/>
            <a:r>
              <a:rPr lang="cs-CZ" i="1" dirty="0" smtClean="0"/>
              <a:t>Transformace</a:t>
            </a:r>
          </a:p>
          <a:p>
            <a:pPr rtl="0"/>
            <a:r>
              <a:rPr lang="cs-CZ" i="1" dirty="0" smtClean="0"/>
              <a:t>Slučování proměnných</a:t>
            </a:r>
          </a:p>
          <a:p>
            <a:pPr rtl="0"/>
            <a:r>
              <a:rPr lang="cs-CZ" i="1" dirty="0" smtClean="0"/>
              <a:t>Výběr testu</a:t>
            </a:r>
          </a:p>
          <a:p>
            <a:pPr rtl="0"/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4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0" y="4797645"/>
            <a:ext cx="1667254" cy="19749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002" y="66989"/>
            <a:ext cx="4726998" cy="46155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044" y="4788135"/>
            <a:ext cx="2339683" cy="19964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18" y="4751345"/>
            <a:ext cx="2631828" cy="20212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708" y="4797645"/>
            <a:ext cx="2553410" cy="19869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8947" y="4729104"/>
            <a:ext cx="2436973" cy="20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385355"/>
            <a:ext cx="4837594" cy="3933645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Analýza dat - příprava</a:t>
            </a:r>
            <a:endParaRPr lang="cs-CZ" sz="3200" dirty="0"/>
          </a:p>
          <a:p>
            <a:pPr rtl="0"/>
            <a:endParaRPr lang="cs-CZ" sz="1200" i="1" dirty="0" smtClean="0"/>
          </a:p>
          <a:p>
            <a:pPr rtl="0"/>
            <a:r>
              <a:rPr lang="cs-CZ" i="1" dirty="0" smtClean="0"/>
              <a:t>Přepočty</a:t>
            </a:r>
          </a:p>
          <a:p>
            <a:pPr rtl="0"/>
            <a:r>
              <a:rPr lang="cs-CZ" i="1" dirty="0" err="1" smtClean="0"/>
              <a:t>Mezivýpočty</a:t>
            </a:r>
            <a:endParaRPr lang="cs-CZ" i="1" dirty="0" smtClean="0"/>
          </a:p>
          <a:p>
            <a:pPr rtl="0"/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832" y="2238636"/>
            <a:ext cx="2319697" cy="45339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204" y="2245362"/>
            <a:ext cx="2080248" cy="452722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043" y="2256233"/>
            <a:ext cx="2242647" cy="45163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167" y="109746"/>
            <a:ext cx="8781753" cy="19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517" y="230954"/>
            <a:ext cx="8862646" cy="4551903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Volba testu, tvorba modelu</a:t>
            </a:r>
            <a:endParaRPr lang="cs-CZ" sz="3200" dirty="0"/>
          </a:p>
          <a:p>
            <a:pPr rtl="0"/>
            <a:r>
              <a:rPr lang="cs-CZ" i="1" dirty="0" smtClean="0"/>
              <a:t>Povaha testu</a:t>
            </a:r>
          </a:p>
          <a:p>
            <a:pPr marL="609600" lvl="1" indent="-342900">
              <a:buFont typeface="+mj-lt"/>
              <a:buAutoNum type="alphaUcPeriod"/>
            </a:pPr>
            <a:r>
              <a:rPr lang="cs-CZ" i="1" dirty="0" smtClean="0"/>
              <a:t>Porovnání četnosti/úspěšnosti/prevalence nemoci v jednotlivých skupinách ( - chí kvadrát…)</a:t>
            </a:r>
          </a:p>
          <a:p>
            <a:pPr marL="609600" lvl="1" indent="-342900">
              <a:buFont typeface="+mj-lt"/>
              <a:buAutoNum type="alphaUcPeriod"/>
            </a:pPr>
            <a:r>
              <a:rPr lang="cs-CZ" i="1" dirty="0" err="1" smtClean="0"/>
              <a:t>Mezisubjektový</a:t>
            </a:r>
            <a:r>
              <a:rPr lang="cs-CZ" i="1" dirty="0" smtClean="0"/>
              <a:t> design: Porovnání dvou (více) skupin ve spojité proměnné (vlastnosti, fyzickém znaku, výkonu, názoru na stupnici…) (- t-test, ANOVA… - parametrické x </a:t>
            </a:r>
            <a:r>
              <a:rPr lang="cs-CZ" i="1" dirty="0" err="1" smtClean="0"/>
              <a:t>neparametrické</a:t>
            </a:r>
            <a:r>
              <a:rPr lang="cs-CZ" i="1" dirty="0" smtClean="0"/>
              <a:t>)</a:t>
            </a:r>
          </a:p>
          <a:p>
            <a:pPr marL="609600" lvl="1" indent="-342900">
              <a:buFont typeface="+mj-lt"/>
              <a:buAutoNum type="alphaUcPeriod"/>
            </a:pPr>
            <a:r>
              <a:rPr lang="cs-CZ" i="1" dirty="0" err="1" smtClean="0"/>
              <a:t>Vnitrosubjektový</a:t>
            </a:r>
            <a:r>
              <a:rPr lang="cs-CZ" i="1" dirty="0" smtClean="0"/>
              <a:t> design: Porovnání vlastnosti (znaku, výkonu…) jedné skupiny ve dvou situacích (- párový t-test… </a:t>
            </a:r>
            <a:r>
              <a:rPr lang="cs-CZ" i="1" dirty="0"/>
              <a:t>- </a:t>
            </a:r>
            <a:r>
              <a:rPr lang="cs-CZ" i="1" dirty="0" smtClean="0"/>
              <a:t>par. </a:t>
            </a:r>
            <a:r>
              <a:rPr lang="cs-CZ" i="1" dirty="0"/>
              <a:t>x </a:t>
            </a:r>
            <a:r>
              <a:rPr lang="cs-CZ" i="1" dirty="0" err="1" smtClean="0"/>
              <a:t>nepar</a:t>
            </a:r>
            <a:r>
              <a:rPr lang="cs-CZ" i="1" dirty="0" smtClean="0"/>
              <a:t>.)</a:t>
            </a:r>
          </a:p>
          <a:p>
            <a:pPr marL="609600" lvl="1" indent="-342900">
              <a:buFont typeface="+mj-lt"/>
              <a:buAutoNum type="alphaUcPeriod"/>
            </a:pPr>
            <a:r>
              <a:rPr lang="cs-CZ" i="1" dirty="0" err="1" smtClean="0"/>
              <a:t>Vnitrosubjektový</a:t>
            </a:r>
            <a:r>
              <a:rPr lang="cs-CZ" i="1" dirty="0" smtClean="0"/>
              <a:t> design: Porovnání dvou různých vlastností (znaků, výkonů…) stejné skupiny (- korelace, </a:t>
            </a:r>
            <a:r>
              <a:rPr lang="cs-CZ" i="1" dirty="0"/>
              <a:t>pokud kauzální </a:t>
            </a:r>
            <a:r>
              <a:rPr lang="cs-CZ" i="1" dirty="0" smtClean="0"/>
              <a:t>vliv jedné </a:t>
            </a:r>
            <a:r>
              <a:rPr lang="cs-CZ" i="1" dirty="0" err="1" smtClean="0"/>
              <a:t>vl</a:t>
            </a:r>
            <a:r>
              <a:rPr lang="cs-CZ" i="1" dirty="0" smtClean="0"/>
              <a:t>. na druhou </a:t>
            </a:r>
            <a:r>
              <a:rPr lang="cs-CZ" i="1" dirty="0" err="1" smtClean="0"/>
              <a:t>vl</a:t>
            </a:r>
            <a:r>
              <a:rPr lang="cs-CZ" i="1" dirty="0"/>
              <a:t>.</a:t>
            </a:r>
            <a:r>
              <a:rPr lang="cs-CZ" i="1" dirty="0" smtClean="0"/>
              <a:t> - regrese… </a:t>
            </a:r>
            <a:r>
              <a:rPr lang="cs-CZ" i="1" dirty="0"/>
              <a:t>- </a:t>
            </a:r>
            <a:r>
              <a:rPr lang="cs-CZ" i="1" dirty="0" smtClean="0"/>
              <a:t>par. </a:t>
            </a:r>
            <a:r>
              <a:rPr lang="cs-CZ" i="1" dirty="0"/>
              <a:t>x </a:t>
            </a:r>
            <a:r>
              <a:rPr lang="cs-CZ" i="1" dirty="0" err="1" smtClean="0"/>
              <a:t>nepar</a:t>
            </a:r>
            <a:r>
              <a:rPr lang="cs-CZ" i="1" dirty="0" smtClean="0"/>
              <a:t>.)</a:t>
            </a:r>
          </a:p>
          <a:p>
            <a:pPr lvl="1"/>
            <a:r>
              <a:rPr lang="cs-CZ" i="1" dirty="0" smtClean="0"/>
              <a:t>Další – dyadické regrese, porovnání podílů, …</a:t>
            </a:r>
          </a:p>
          <a:p>
            <a:pPr rtl="0"/>
            <a:r>
              <a:rPr lang="cs-CZ" i="1" dirty="0" smtClean="0"/>
              <a:t>Složitější modely</a:t>
            </a:r>
          </a:p>
          <a:p>
            <a:pPr lvl="1"/>
            <a:r>
              <a:rPr lang="cs-CZ" i="1" dirty="0"/>
              <a:t>R</a:t>
            </a:r>
            <a:r>
              <a:rPr lang="cs-CZ" i="1" dirty="0" smtClean="0"/>
              <a:t>egresní modely, GLM, kategoriální modely - parciální regrese, kontrolní proměnné/</a:t>
            </a:r>
            <a:r>
              <a:rPr lang="cs-CZ" i="1" dirty="0" err="1" smtClean="0"/>
              <a:t>kovariáty</a:t>
            </a:r>
            <a:endParaRPr lang="cs-CZ" i="1" dirty="0" smtClean="0"/>
          </a:p>
          <a:p>
            <a:pPr lvl="1"/>
            <a:r>
              <a:rPr lang="cs-CZ" i="1" dirty="0" smtClean="0"/>
              <a:t>Mediace, moderace - Pěšinkové analýzy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958877" y="592755"/>
            <a:ext cx="213025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POJMENOVÁNÍ PROMĚNNÝCH</a:t>
            </a:r>
          </a:p>
          <a:p>
            <a:r>
              <a:rPr lang="cs-CZ" dirty="0" smtClean="0"/>
              <a:t>ve statistice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Závislá proměnná</a:t>
            </a:r>
          </a:p>
          <a:p>
            <a:endParaRPr lang="cs-CZ" dirty="0"/>
          </a:p>
          <a:p>
            <a:r>
              <a:rPr lang="cs-CZ" dirty="0" smtClean="0"/>
              <a:t>Nezávislá proměnná</a:t>
            </a:r>
          </a:p>
          <a:p>
            <a:endParaRPr lang="cs-CZ" dirty="0"/>
          </a:p>
          <a:p>
            <a:r>
              <a:rPr lang="cs-CZ" dirty="0" smtClean="0"/>
              <a:t>Testová proměnná</a:t>
            </a:r>
          </a:p>
          <a:p>
            <a:endParaRPr lang="cs-CZ" dirty="0"/>
          </a:p>
          <a:p>
            <a:r>
              <a:rPr lang="cs-CZ" dirty="0" smtClean="0"/>
              <a:t>Prediktor</a:t>
            </a:r>
          </a:p>
          <a:p>
            <a:endParaRPr lang="cs-CZ" dirty="0"/>
          </a:p>
          <a:p>
            <a:r>
              <a:rPr lang="cs-CZ" dirty="0" smtClean="0"/>
              <a:t>Faktor</a:t>
            </a:r>
          </a:p>
          <a:p>
            <a:endParaRPr lang="cs-CZ" dirty="0"/>
          </a:p>
          <a:p>
            <a:r>
              <a:rPr lang="cs-CZ" dirty="0" err="1" smtClean="0"/>
              <a:t>Grouping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Kovariáta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Kontrolní proměnná</a:t>
            </a:r>
          </a:p>
          <a:p>
            <a:endParaRPr lang="cs-CZ" dirty="0"/>
          </a:p>
          <a:p>
            <a:r>
              <a:rPr lang="cs-CZ" dirty="0" smtClean="0"/>
              <a:t>Mediátor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109" y="4785035"/>
            <a:ext cx="4124054" cy="177737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7" y="4511710"/>
            <a:ext cx="4490500" cy="22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9"/>
            <a:ext cx="9131100" cy="884335"/>
          </a:xfrm>
          <a:noFill/>
        </p:spPr>
        <p:txBody>
          <a:bodyPr rtlCol="0"/>
          <a:lstStyle/>
          <a:p>
            <a:pPr rtl="0"/>
            <a:r>
              <a:rPr lang="cs-CZ" dirty="0" smtClean="0"/>
              <a:t>Deskriptivní statistika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2847" y="1245996"/>
            <a:ext cx="5228473" cy="4673992"/>
          </a:xfrm>
        </p:spPr>
        <p:txBody>
          <a:bodyPr rtlCol="0"/>
          <a:lstStyle/>
          <a:p>
            <a:pPr marL="0" lvl="0" indent="0">
              <a:buNone/>
            </a:pPr>
            <a:r>
              <a:rPr lang="cs-CZ" dirty="0" smtClean="0"/>
              <a:t>Popisuje četnosti (počty), relativní četnosti (%)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 smtClean="0"/>
              <a:t>Popisuje </a:t>
            </a:r>
            <a:r>
              <a:rPr lang="cs-CZ" dirty="0"/>
              <a:t>rozložení pomocí údajů o</a:t>
            </a:r>
          </a:p>
          <a:p>
            <a:pPr lvl="0"/>
            <a:r>
              <a:rPr lang="cs-CZ" dirty="0" smtClean="0"/>
              <a:t>Centrální </a:t>
            </a:r>
            <a:r>
              <a:rPr lang="cs-CZ" dirty="0"/>
              <a:t>tendenci</a:t>
            </a:r>
          </a:p>
          <a:p>
            <a:pPr lvl="1"/>
            <a:r>
              <a:rPr lang="cs-CZ" dirty="0" smtClean="0"/>
              <a:t>Průměr</a:t>
            </a:r>
          </a:p>
          <a:p>
            <a:pPr lvl="1"/>
            <a:r>
              <a:rPr lang="cs-CZ" dirty="0" smtClean="0"/>
              <a:t>Medián</a:t>
            </a:r>
          </a:p>
          <a:p>
            <a:pPr lvl="1"/>
            <a:r>
              <a:rPr lang="cs-CZ" dirty="0" smtClean="0"/>
              <a:t>Modus </a:t>
            </a:r>
            <a:r>
              <a:rPr lang="cs-CZ" dirty="0"/>
              <a:t>– bimodální, </a:t>
            </a:r>
            <a:r>
              <a:rPr lang="cs-CZ" dirty="0" err="1"/>
              <a:t>trimodální</a:t>
            </a:r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Variabilitě </a:t>
            </a:r>
            <a:endParaRPr lang="cs-CZ" dirty="0"/>
          </a:p>
          <a:p>
            <a:pPr lvl="1"/>
            <a:r>
              <a:rPr lang="cs-CZ" dirty="0"/>
              <a:t>Rozsah – rozdíl mezi mezními </a:t>
            </a:r>
            <a:r>
              <a:rPr lang="cs-CZ" dirty="0" smtClean="0"/>
              <a:t>hodnotami</a:t>
            </a:r>
          </a:p>
          <a:p>
            <a:pPr lvl="1"/>
            <a:r>
              <a:rPr lang="cs-CZ" dirty="0" smtClean="0"/>
              <a:t>Směrodatná </a:t>
            </a:r>
            <a:r>
              <a:rPr lang="cs-CZ" dirty="0"/>
              <a:t>odchylka – průměrná odchylka od </a:t>
            </a:r>
            <a:r>
              <a:rPr lang="cs-CZ" dirty="0" smtClean="0"/>
              <a:t>průměru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7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pic>
        <p:nvPicPr>
          <p:cNvPr id="12" name="Obrázek 11" descr="Výsledek obrázku pro skewed distribu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974" y="1265075"/>
            <a:ext cx="3846071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Výsledek obrázku pro standard deviat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55" y="3351125"/>
            <a:ext cx="4126524" cy="25766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Volný tvar 4"/>
          <p:cNvSpPr/>
          <p:nvPr/>
        </p:nvSpPr>
        <p:spPr>
          <a:xfrm>
            <a:off x="5717512" y="2833635"/>
            <a:ext cx="1969477" cy="1034980"/>
          </a:xfrm>
          <a:custGeom>
            <a:avLst/>
            <a:gdLst>
              <a:gd name="connsiteX0" fmla="*/ 0 w 1969477"/>
              <a:gd name="connsiteY0" fmla="*/ 1034980 h 1034980"/>
              <a:gd name="connsiteX1" fmla="*/ 351692 w 1969477"/>
              <a:gd name="connsiteY1" fmla="*/ 602901 h 1034980"/>
              <a:gd name="connsiteX2" fmla="*/ 361741 w 1969477"/>
              <a:gd name="connsiteY2" fmla="*/ 562708 h 1034980"/>
              <a:gd name="connsiteX3" fmla="*/ 381837 w 1969477"/>
              <a:gd name="connsiteY3" fmla="*/ 502418 h 1034980"/>
              <a:gd name="connsiteX4" fmla="*/ 391886 w 1969477"/>
              <a:gd name="connsiteY4" fmla="*/ 472273 h 1034980"/>
              <a:gd name="connsiteX5" fmla="*/ 401934 w 1969477"/>
              <a:gd name="connsiteY5" fmla="*/ 422031 h 1034980"/>
              <a:gd name="connsiteX6" fmla="*/ 422031 w 1969477"/>
              <a:gd name="connsiteY6" fmla="*/ 361741 h 1034980"/>
              <a:gd name="connsiteX7" fmla="*/ 432079 w 1969477"/>
              <a:gd name="connsiteY7" fmla="*/ 321547 h 1034980"/>
              <a:gd name="connsiteX8" fmla="*/ 452176 w 1969477"/>
              <a:gd name="connsiteY8" fmla="*/ 261257 h 1034980"/>
              <a:gd name="connsiteX9" fmla="*/ 462224 w 1969477"/>
              <a:gd name="connsiteY9" fmla="*/ 231112 h 1034980"/>
              <a:gd name="connsiteX10" fmla="*/ 492369 w 1969477"/>
              <a:gd name="connsiteY10" fmla="*/ 120580 h 1034980"/>
              <a:gd name="connsiteX11" fmla="*/ 502418 w 1969477"/>
              <a:gd name="connsiteY11" fmla="*/ 90435 h 1034980"/>
              <a:gd name="connsiteX12" fmla="*/ 522514 w 1969477"/>
              <a:gd name="connsiteY12" fmla="*/ 60290 h 1034980"/>
              <a:gd name="connsiteX13" fmla="*/ 552659 w 1969477"/>
              <a:gd name="connsiteY13" fmla="*/ 0 h 1034980"/>
              <a:gd name="connsiteX14" fmla="*/ 673240 w 1969477"/>
              <a:gd name="connsiteY14" fmla="*/ 10049 h 1034980"/>
              <a:gd name="connsiteX15" fmla="*/ 713433 w 1969477"/>
              <a:gd name="connsiteY15" fmla="*/ 60290 h 1034980"/>
              <a:gd name="connsiteX16" fmla="*/ 733530 w 1969477"/>
              <a:gd name="connsiteY16" fmla="*/ 90435 h 1034980"/>
              <a:gd name="connsiteX17" fmla="*/ 763675 w 1969477"/>
              <a:gd name="connsiteY17" fmla="*/ 180870 h 1034980"/>
              <a:gd name="connsiteX18" fmla="*/ 773723 w 1969477"/>
              <a:gd name="connsiteY18" fmla="*/ 211016 h 1034980"/>
              <a:gd name="connsiteX19" fmla="*/ 793820 w 1969477"/>
              <a:gd name="connsiteY19" fmla="*/ 281354 h 1034980"/>
              <a:gd name="connsiteX20" fmla="*/ 813917 w 1969477"/>
              <a:gd name="connsiteY20" fmla="*/ 311499 h 1034980"/>
              <a:gd name="connsiteX21" fmla="*/ 834013 w 1969477"/>
              <a:gd name="connsiteY21" fmla="*/ 391886 h 1034980"/>
              <a:gd name="connsiteX22" fmla="*/ 844062 w 1969477"/>
              <a:gd name="connsiteY22" fmla="*/ 432079 h 1034980"/>
              <a:gd name="connsiteX23" fmla="*/ 864158 w 1969477"/>
              <a:gd name="connsiteY23" fmla="*/ 492369 h 1034980"/>
              <a:gd name="connsiteX24" fmla="*/ 874207 w 1969477"/>
              <a:gd name="connsiteY24" fmla="*/ 532563 h 1034980"/>
              <a:gd name="connsiteX25" fmla="*/ 894303 w 1969477"/>
              <a:gd name="connsiteY25" fmla="*/ 592853 h 1034980"/>
              <a:gd name="connsiteX26" fmla="*/ 914400 w 1969477"/>
              <a:gd name="connsiteY26" fmla="*/ 653143 h 1034980"/>
              <a:gd name="connsiteX27" fmla="*/ 924448 w 1969477"/>
              <a:gd name="connsiteY27" fmla="*/ 683288 h 1034980"/>
              <a:gd name="connsiteX28" fmla="*/ 934497 w 1969477"/>
              <a:gd name="connsiteY28" fmla="*/ 713433 h 1034980"/>
              <a:gd name="connsiteX29" fmla="*/ 944545 w 1969477"/>
              <a:gd name="connsiteY29" fmla="*/ 763675 h 1034980"/>
              <a:gd name="connsiteX30" fmla="*/ 964642 w 1969477"/>
              <a:gd name="connsiteY30" fmla="*/ 823965 h 1034980"/>
              <a:gd name="connsiteX31" fmla="*/ 974690 w 1969477"/>
              <a:gd name="connsiteY31" fmla="*/ 864158 h 1034980"/>
              <a:gd name="connsiteX32" fmla="*/ 1075174 w 1969477"/>
              <a:gd name="connsiteY32" fmla="*/ 844062 h 1034980"/>
              <a:gd name="connsiteX33" fmla="*/ 1105319 w 1969477"/>
              <a:gd name="connsiteY33" fmla="*/ 823965 h 1034980"/>
              <a:gd name="connsiteX34" fmla="*/ 1155561 w 1969477"/>
              <a:gd name="connsiteY34" fmla="*/ 753627 h 1034980"/>
              <a:gd name="connsiteX35" fmla="*/ 1175657 w 1969477"/>
              <a:gd name="connsiteY35" fmla="*/ 723481 h 1034980"/>
              <a:gd name="connsiteX36" fmla="*/ 1195754 w 1969477"/>
              <a:gd name="connsiteY36" fmla="*/ 663191 h 1034980"/>
              <a:gd name="connsiteX37" fmla="*/ 1225899 w 1969477"/>
              <a:gd name="connsiteY37" fmla="*/ 572756 h 1034980"/>
              <a:gd name="connsiteX38" fmla="*/ 1245996 w 1969477"/>
              <a:gd name="connsiteY38" fmla="*/ 512466 h 1034980"/>
              <a:gd name="connsiteX39" fmla="*/ 1266092 w 1969477"/>
              <a:gd name="connsiteY39" fmla="*/ 482321 h 1034980"/>
              <a:gd name="connsiteX40" fmla="*/ 1296237 w 1969477"/>
              <a:gd name="connsiteY40" fmla="*/ 391886 h 1034980"/>
              <a:gd name="connsiteX41" fmla="*/ 1306286 w 1969477"/>
              <a:gd name="connsiteY41" fmla="*/ 361741 h 1034980"/>
              <a:gd name="connsiteX42" fmla="*/ 1326383 w 1969477"/>
              <a:gd name="connsiteY42" fmla="*/ 331596 h 1034980"/>
              <a:gd name="connsiteX43" fmla="*/ 1356528 w 1969477"/>
              <a:gd name="connsiteY43" fmla="*/ 231112 h 1034980"/>
              <a:gd name="connsiteX44" fmla="*/ 1416818 w 1969477"/>
              <a:gd name="connsiteY44" fmla="*/ 140677 h 1034980"/>
              <a:gd name="connsiteX45" fmla="*/ 1436914 w 1969477"/>
              <a:gd name="connsiteY45" fmla="*/ 110532 h 1034980"/>
              <a:gd name="connsiteX46" fmla="*/ 1467059 w 1969477"/>
              <a:gd name="connsiteY46" fmla="*/ 50242 h 1034980"/>
              <a:gd name="connsiteX47" fmla="*/ 1497204 w 1969477"/>
              <a:gd name="connsiteY47" fmla="*/ 40194 h 1034980"/>
              <a:gd name="connsiteX48" fmla="*/ 1527350 w 1969477"/>
              <a:gd name="connsiteY48" fmla="*/ 50242 h 1034980"/>
              <a:gd name="connsiteX49" fmla="*/ 1577591 w 1969477"/>
              <a:gd name="connsiteY49" fmla="*/ 110532 h 1034980"/>
              <a:gd name="connsiteX50" fmla="*/ 1597688 w 1969477"/>
              <a:gd name="connsiteY50" fmla="*/ 180870 h 1034980"/>
              <a:gd name="connsiteX51" fmla="*/ 1617785 w 1969477"/>
              <a:gd name="connsiteY51" fmla="*/ 241161 h 1034980"/>
              <a:gd name="connsiteX52" fmla="*/ 1627833 w 1969477"/>
              <a:gd name="connsiteY52" fmla="*/ 271306 h 1034980"/>
              <a:gd name="connsiteX53" fmla="*/ 1637881 w 1969477"/>
              <a:gd name="connsiteY53" fmla="*/ 321547 h 1034980"/>
              <a:gd name="connsiteX54" fmla="*/ 1668026 w 1969477"/>
              <a:gd name="connsiteY54" fmla="*/ 411983 h 1034980"/>
              <a:gd name="connsiteX55" fmla="*/ 1688123 w 1969477"/>
              <a:gd name="connsiteY55" fmla="*/ 452176 h 1034980"/>
              <a:gd name="connsiteX56" fmla="*/ 1708220 w 1969477"/>
              <a:gd name="connsiteY56" fmla="*/ 532563 h 1034980"/>
              <a:gd name="connsiteX57" fmla="*/ 1728317 w 1969477"/>
              <a:gd name="connsiteY57" fmla="*/ 592853 h 1034980"/>
              <a:gd name="connsiteX58" fmla="*/ 1738365 w 1969477"/>
              <a:gd name="connsiteY58" fmla="*/ 622998 h 1034980"/>
              <a:gd name="connsiteX59" fmla="*/ 1758462 w 1969477"/>
              <a:gd name="connsiteY59" fmla="*/ 663191 h 1034980"/>
              <a:gd name="connsiteX60" fmla="*/ 1778558 w 1969477"/>
              <a:gd name="connsiteY60" fmla="*/ 743578 h 1034980"/>
              <a:gd name="connsiteX61" fmla="*/ 1798655 w 1969477"/>
              <a:gd name="connsiteY61" fmla="*/ 773723 h 1034980"/>
              <a:gd name="connsiteX62" fmla="*/ 1808703 w 1969477"/>
              <a:gd name="connsiteY62" fmla="*/ 803868 h 1034980"/>
              <a:gd name="connsiteX63" fmla="*/ 1879042 w 1969477"/>
              <a:gd name="connsiteY63" fmla="*/ 884255 h 1034980"/>
              <a:gd name="connsiteX64" fmla="*/ 1939332 w 1969477"/>
              <a:gd name="connsiteY64" fmla="*/ 904352 h 1034980"/>
              <a:gd name="connsiteX65" fmla="*/ 1969477 w 1969477"/>
              <a:gd name="connsiteY65" fmla="*/ 914400 h 103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69477" h="1034980">
                <a:moveTo>
                  <a:pt x="0" y="1034980"/>
                </a:moveTo>
                <a:cubicBezTo>
                  <a:pt x="117231" y="890954"/>
                  <a:pt x="238768" y="750329"/>
                  <a:pt x="351692" y="602901"/>
                </a:cubicBezTo>
                <a:cubicBezTo>
                  <a:pt x="360090" y="591938"/>
                  <a:pt x="357773" y="575936"/>
                  <a:pt x="361741" y="562708"/>
                </a:cubicBezTo>
                <a:cubicBezTo>
                  <a:pt x="367828" y="542418"/>
                  <a:pt x="375138" y="522515"/>
                  <a:pt x="381837" y="502418"/>
                </a:cubicBezTo>
                <a:cubicBezTo>
                  <a:pt x="385186" y="492370"/>
                  <a:pt x="389809" y="482659"/>
                  <a:pt x="391886" y="472273"/>
                </a:cubicBezTo>
                <a:cubicBezTo>
                  <a:pt x="395235" y="455526"/>
                  <a:pt x="397440" y="438508"/>
                  <a:pt x="401934" y="422031"/>
                </a:cubicBezTo>
                <a:cubicBezTo>
                  <a:pt x="407508" y="401594"/>
                  <a:pt x="416893" y="382292"/>
                  <a:pt x="422031" y="361741"/>
                </a:cubicBezTo>
                <a:cubicBezTo>
                  <a:pt x="425380" y="348343"/>
                  <a:pt x="428111" y="334775"/>
                  <a:pt x="432079" y="321547"/>
                </a:cubicBezTo>
                <a:cubicBezTo>
                  <a:pt x="438166" y="301257"/>
                  <a:pt x="445477" y="281354"/>
                  <a:pt x="452176" y="261257"/>
                </a:cubicBezTo>
                <a:cubicBezTo>
                  <a:pt x="455525" y="251209"/>
                  <a:pt x="460147" y="241498"/>
                  <a:pt x="462224" y="231112"/>
                </a:cubicBezTo>
                <a:cubicBezTo>
                  <a:pt x="476427" y="160103"/>
                  <a:pt x="466874" y="197066"/>
                  <a:pt x="492369" y="120580"/>
                </a:cubicBezTo>
                <a:cubicBezTo>
                  <a:pt x="495718" y="110532"/>
                  <a:pt x="496543" y="99248"/>
                  <a:pt x="502418" y="90435"/>
                </a:cubicBezTo>
                <a:cubicBezTo>
                  <a:pt x="509117" y="80387"/>
                  <a:pt x="517113" y="71092"/>
                  <a:pt x="522514" y="60290"/>
                </a:cubicBezTo>
                <a:cubicBezTo>
                  <a:pt x="564116" y="-22913"/>
                  <a:pt x="495067" y="86391"/>
                  <a:pt x="552659" y="0"/>
                </a:cubicBezTo>
                <a:cubicBezTo>
                  <a:pt x="592853" y="3350"/>
                  <a:pt x="633690" y="2139"/>
                  <a:pt x="673240" y="10049"/>
                </a:cubicBezTo>
                <a:cubicBezTo>
                  <a:pt x="710883" y="17577"/>
                  <a:pt x="700720" y="34864"/>
                  <a:pt x="713433" y="60290"/>
                </a:cubicBezTo>
                <a:cubicBezTo>
                  <a:pt x="718834" y="71092"/>
                  <a:pt x="726831" y="80387"/>
                  <a:pt x="733530" y="90435"/>
                </a:cubicBezTo>
                <a:lnTo>
                  <a:pt x="763675" y="180870"/>
                </a:lnTo>
                <a:cubicBezTo>
                  <a:pt x="767025" y="190919"/>
                  <a:pt x="771154" y="200740"/>
                  <a:pt x="773723" y="211016"/>
                </a:cubicBezTo>
                <a:cubicBezTo>
                  <a:pt x="776941" y="223888"/>
                  <a:pt x="786614" y="266943"/>
                  <a:pt x="793820" y="281354"/>
                </a:cubicBezTo>
                <a:cubicBezTo>
                  <a:pt x="799221" y="292156"/>
                  <a:pt x="807218" y="301451"/>
                  <a:pt x="813917" y="311499"/>
                </a:cubicBezTo>
                <a:cubicBezTo>
                  <a:pt x="834341" y="413624"/>
                  <a:pt x="813417" y="319803"/>
                  <a:pt x="834013" y="391886"/>
                </a:cubicBezTo>
                <a:cubicBezTo>
                  <a:pt x="837807" y="405165"/>
                  <a:pt x="840094" y="418851"/>
                  <a:pt x="844062" y="432079"/>
                </a:cubicBezTo>
                <a:cubicBezTo>
                  <a:pt x="850149" y="452369"/>
                  <a:pt x="859020" y="471818"/>
                  <a:pt x="864158" y="492369"/>
                </a:cubicBezTo>
                <a:cubicBezTo>
                  <a:pt x="867508" y="505767"/>
                  <a:pt x="870239" y="519335"/>
                  <a:pt x="874207" y="532563"/>
                </a:cubicBezTo>
                <a:cubicBezTo>
                  <a:pt x="880294" y="552853"/>
                  <a:pt x="887604" y="572756"/>
                  <a:pt x="894303" y="592853"/>
                </a:cubicBezTo>
                <a:lnTo>
                  <a:pt x="914400" y="653143"/>
                </a:lnTo>
                <a:lnTo>
                  <a:pt x="924448" y="683288"/>
                </a:lnTo>
                <a:cubicBezTo>
                  <a:pt x="927798" y="693336"/>
                  <a:pt x="932420" y="703047"/>
                  <a:pt x="934497" y="713433"/>
                </a:cubicBezTo>
                <a:cubicBezTo>
                  <a:pt x="937846" y="730180"/>
                  <a:pt x="940051" y="747198"/>
                  <a:pt x="944545" y="763675"/>
                </a:cubicBezTo>
                <a:cubicBezTo>
                  <a:pt x="950119" y="784112"/>
                  <a:pt x="959504" y="803414"/>
                  <a:pt x="964642" y="823965"/>
                </a:cubicBezTo>
                <a:lnTo>
                  <a:pt x="974690" y="864158"/>
                </a:lnTo>
                <a:cubicBezTo>
                  <a:pt x="1000608" y="860456"/>
                  <a:pt x="1047114" y="858092"/>
                  <a:pt x="1075174" y="844062"/>
                </a:cubicBezTo>
                <a:cubicBezTo>
                  <a:pt x="1085976" y="838661"/>
                  <a:pt x="1095271" y="830664"/>
                  <a:pt x="1105319" y="823965"/>
                </a:cubicBezTo>
                <a:cubicBezTo>
                  <a:pt x="1152688" y="752909"/>
                  <a:pt x="1093230" y="840890"/>
                  <a:pt x="1155561" y="753627"/>
                </a:cubicBezTo>
                <a:cubicBezTo>
                  <a:pt x="1162580" y="743800"/>
                  <a:pt x="1170752" y="734517"/>
                  <a:pt x="1175657" y="723481"/>
                </a:cubicBezTo>
                <a:cubicBezTo>
                  <a:pt x="1184260" y="704123"/>
                  <a:pt x="1189055" y="683288"/>
                  <a:pt x="1195754" y="663191"/>
                </a:cubicBezTo>
                <a:lnTo>
                  <a:pt x="1225899" y="572756"/>
                </a:lnTo>
                <a:cubicBezTo>
                  <a:pt x="1225901" y="572751"/>
                  <a:pt x="1245993" y="512470"/>
                  <a:pt x="1245996" y="512466"/>
                </a:cubicBezTo>
                <a:cubicBezTo>
                  <a:pt x="1252695" y="502418"/>
                  <a:pt x="1261187" y="493357"/>
                  <a:pt x="1266092" y="482321"/>
                </a:cubicBezTo>
                <a:cubicBezTo>
                  <a:pt x="1266099" y="482306"/>
                  <a:pt x="1291210" y="406966"/>
                  <a:pt x="1296237" y="391886"/>
                </a:cubicBezTo>
                <a:cubicBezTo>
                  <a:pt x="1299587" y="381838"/>
                  <a:pt x="1300411" y="370554"/>
                  <a:pt x="1306286" y="361741"/>
                </a:cubicBezTo>
                <a:lnTo>
                  <a:pt x="1326383" y="331596"/>
                </a:lnTo>
                <a:cubicBezTo>
                  <a:pt x="1332000" y="309126"/>
                  <a:pt x="1346741" y="245793"/>
                  <a:pt x="1356528" y="231112"/>
                </a:cubicBezTo>
                <a:lnTo>
                  <a:pt x="1416818" y="140677"/>
                </a:lnTo>
                <a:cubicBezTo>
                  <a:pt x="1423517" y="130629"/>
                  <a:pt x="1433095" y="121989"/>
                  <a:pt x="1436914" y="110532"/>
                </a:cubicBezTo>
                <a:cubicBezTo>
                  <a:pt x="1443533" y="90676"/>
                  <a:pt x="1449353" y="64407"/>
                  <a:pt x="1467059" y="50242"/>
                </a:cubicBezTo>
                <a:cubicBezTo>
                  <a:pt x="1475330" y="43625"/>
                  <a:pt x="1487156" y="43543"/>
                  <a:pt x="1497204" y="40194"/>
                </a:cubicBezTo>
                <a:cubicBezTo>
                  <a:pt x="1507253" y="43543"/>
                  <a:pt x="1518537" y="44367"/>
                  <a:pt x="1527350" y="50242"/>
                </a:cubicBezTo>
                <a:cubicBezTo>
                  <a:pt x="1544018" y="61354"/>
                  <a:pt x="1568322" y="91995"/>
                  <a:pt x="1577591" y="110532"/>
                </a:cubicBezTo>
                <a:cubicBezTo>
                  <a:pt x="1586036" y="127423"/>
                  <a:pt x="1592856" y="164764"/>
                  <a:pt x="1597688" y="180870"/>
                </a:cubicBezTo>
                <a:cubicBezTo>
                  <a:pt x="1603775" y="201161"/>
                  <a:pt x="1611086" y="221064"/>
                  <a:pt x="1617785" y="241161"/>
                </a:cubicBezTo>
                <a:cubicBezTo>
                  <a:pt x="1621134" y="251209"/>
                  <a:pt x="1625756" y="260920"/>
                  <a:pt x="1627833" y="271306"/>
                </a:cubicBezTo>
                <a:cubicBezTo>
                  <a:pt x="1631182" y="288053"/>
                  <a:pt x="1633189" y="305125"/>
                  <a:pt x="1637881" y="321547"/>
                </a:cubicBezTo>
                <a:cubicBezTo>
                  <a:pt x="1646610" y="352100"/>
                  <a:pt x="1653815" y="383562"/>
                  <a:pt x="1668026" y="411983"/>
                </a:cubicBezTo>
                <a:cubicBezTo>
                  <a:pt x="1674725" y="425381"/>
                  <a:pt x="1683386" y="437966"/>
                  <a:pt x="1688123" y="452176"/>
                </a:cubicBezTo>
                <a:cubicBezTo>
                  <a:pt x="1696857" y="478379"/>
                  <a:pt x="1699486" y="506360"/>
                  <a:pt x="1708220" y="532563"/>
                </a:cubicBezTo>
                <a:lnTo>
                  <a:pt x="1728317" y="592853"/>
                </a:lnTo>
                <a:cubicBezTo>
                  <a:pt x="1731666" y="602901"/>
                  <a:pt x="1733628" y="613524"/>
                  <a:pt x="1738365" y="622998"/>
                </a:cubicBezTo>
                <a:lnTo>
                  <a:pt x="1758462" y="663191"/>
                </a:lnTo>
                <a:cubicBezTo>
                  <a:pt x="1762283" y="682299"/>
                  <a:pt x="1768259" y="722980"/>
                  <a:pt x="1778558" y="743578"/>
                </a:cubicBezTo>
                <a:cubicBezTo>
                  <a:pt x="1783959" y="754380"/>
                  <a:pt x="1791956" y="763675"/>
                  <a:pt x="1798655" y="773723"/>
                </a:cubicBezTo>
                <a:cubicBezTo>
                  <a:pt x="1802004" y="783771"/>
                  <a:pt x="1803559" y="794609"/>
                  <a:pt x="1808703" y="803868"/>
                </a:cubicBezTo>
                <a:cubicBezTo>
                  <a:pt x="1828744" y="839942"/>
                  <a:pt x="1842226" y="867892"/>
                  <a:pt x="1879042" y="884255"/>
                </a:cubicBezTo>
                <a:cubicBezTo>
                  <a:pt x="1898400" y="892859"/>
                  <a:pt x="1919235" y="897653"/>
                  <a:pt x="1939332" y="904352"/>
                </a:cubicBezTo>
                <a:lnTo>
                  <a:pt x="1969477" y="91440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5269308" y="2949191"/>
            <a:ext cx="1758462" cy="803868"/>
          </a:xfrm>
          <a:custGeom>
            <a:avLst/>
            <a:gdLst>
              <a:gd name="connsiteX0" fmla="*/ 0 w 1758462"/>
              <a:gd name="connsiteY0" fmla="*/ 763675 h 803868"/>
              <a:gd name="connsiteX1" fmla="*/ 60290 w 1758462"/>
              <a:gd name="connsiteY1" fmla="*/ 733529 h 803868"/>
              <a:gd name="connsiteX2" fmla="*/ 80387 w 1758462"/>
              <a:gd name="connsiteY2" fmla="*/ 703384 h 803868"/>
              <a:gd name="connsiteX3" fmla="*/ 110532 w 1758462"/>
              <a:gd name="connsiteY3" fmla="*/ 683288 h 803868"/>
              <a:gd name="connsiteX4" fmla="*/ 170822 w 1758462"/>
              <a:gd name="connsiteY4" fmla="*/ 622998 h 803868"/>
              <a:gd name="connsiteX5" fmla="*/ 200967 w 1758462"/>
              <a:gd name="connsiteY5" fmla="*/ 592853 h 803868"/>
              <a:gd name="connsiteX6" fmla="*/ 241161 w 1758462"/>
              <a:gd name="connsiteY6" fmla="*/ 522514 h 803868"/>
              <a:gd name="connsiteX7" fmla="*/ 281354 w 1758462"/>
              <a:gd name="connsiteY7" fmla="*/ 452176 h 803868"/>
              <a:gd name="connsiteX8" fmla="*/ 291402 w 1758462"/>
              <a:gd name="connsiteY8" fmla="*/ 401934 h 803868"/>
              <a:gd name="connsiteX9" fmla="*/ 321547 w 1758462"/>
              <a:gd name="connsiteY9" fmla="*/ 361740 h 803868"/>
              <a:gd name="connsiteX10" fmla="*/ 381838 w 1758462"/>
              <a:gd name="connsiteY10" fmla="*/ 271305 h 803868"/>
              <a:gd name="connsiteX11" fmla="*/ 401934 w 1758462"/>
              <a:gd name="connsiteY11" fmla="*/ 241160 h 803868"/>
              <a:gd name="connsiteX12" fmla="*/ 422031 w 1758462"/>
              <a:gd name="connsiteY12" fmla="*/ 211015 h 803868"/>
              <a:gd name="connsiteX13" fmla="*/ 432079 w 1758462"/>
              <a:gd name="connsiteY13" fmla="*/ 180870 h 803868"/>
              <a:gd name="connsiteX14" fmla="*/ 492369 w 1758462"/>
              <a:gd name="connsiteY14" fmla="*/ 110532 h 803868"/>
              <a:gd name="connsiteX15" fmla="*/ 512466 w 1758462"/>
              <a:gd name="connsiteY15" fmla="*/ 80387 h 803868"/>
              <a:gd name="connsiteX16" fmla="*/ 602901 w 1758462"/>
              <a:gd name="connsiteY16" fmla="*/ 0 h 803868"/>
              <a:gd name="connsiteX17" fmla="*/ 633046 w 1758462"/>
              <a:gd name="connsiteY17" fmla="*/ 10048 h 803868"/>
              <a:gd name="connsiteX18" fmla="*/ 643095 w 1758462"/>
              <a:gd name="connsiteY18" fmla="*/ 40193 h 803868"/>
              <a:gd name="connsiteX19" fmla="*/ 653143 w 1758462"/>
              <a:gd name="connsiteY19" fmla="*/ 140677 h 803868"/>
              <a:gd name="connsiteX20" fmla="*/ 673240 w 1758462"/>
              <a:gd name="connsiteY20" fmla="*/ 231112 h 803868"/>
              <a:gd name="connsiteX21" fmla="*/ 703385 w 1758462"/>
              <a:gd name="connsiteY21" fmla="*/ 291402 h 803868"/>
              <a:gd name="connsiteX22" fmla="*/ 783772 w 1758462"/>
              <a:gd name="connsiteY22" fmla="*/ 281354 h 803868"/>
              <a:gd name="connsiteX23" fmla="*/ 813917 w 1758462"/>
              <a:gd name="connsiteY23" fmla="*/ 261257 h 803868"/>
              <a:gd name="connsiteX24" fmla="*/ 844062 w 1758462"/>
              <a:gd name="connsiteY24" fmla="*/ 251209 h 803868"/>
              <a:gd name="connsiteX25" fmla="*/ 904352 w 1758462"/>
              <a:gd name="connsiteY25" fmla="*/ 211015 h 803868"/>
              <a:gd name="connsiteX26" fmla="*/ 954594 w 1758462"/>
              <a:gd name="connsiteY26" fmla="*/ 160773 h 803868"/>
              <a:gd name="connsiteX27" fmla="*/ 1024932 w 1758462"/>
              <a:gd name="connsiteY27" fmla="*/ 170822 h 803868"/>
              <a:gd name="connsiteX28" fmla="*/ 1065125 w 1758462"/>
              <a:gd name="connsiteY28" fmla="*/ 231112 h 803868"/>
              <a:gd name="connsiteX29" fmla="*/ 1085222 w 1758462"/>
              <a:gd name="connsiteY29" fmla="*/ 301450 h 803868"/>
              <a:gd name="connsiteX30" fmla="*/ 1145512 w 1758462"/>
              <a:gd name="connsiteY30" fmla="*/ 401934 h 803868"/>
              <a:gd name="connsiteX31" fmla="*/ 1195754 w 1758462"/>
              <a:gd name="connsiteY31" fmla="*/ 492369 h 803868"/>
              <a:gd name="connsiteX32" fmla="*/ 1205802 w 1758462"/>
              <a:gd name="connsiteY32" fmla="*/ 522514 h 803868"/>
              <a:gd name="connsiteX33" fmla="*/ 1286189 w 1758462"/>
              <a:gd name="connsiteY33" fmla="*/ 612949 h 803868"/>
              <a:gd name="connsiteX34" fmla="*/ 1316334 w 1758462"/>
              <a:gd name="connsiteY34" fmla="*/ 643094 h 803868"/>
              <a:gd name="connsiteX35" fmla="*/ 1386673 w 1758462"/>
              <a:gd name="connsiteY35" fmla="*/ 693336 h 803868"/>
              <a:gd name="connsiteX36" fmla="*/ 1416818 w 1758462"/>
              <a:gd name="connsiteY36" fmla="*/ 713433 h 803868"/>
              <a:gd name="connsiteX37" fmla="*/ 1446963 w 1758462"/>
              <a:gd name="connsiteY37" fmla="*/ 743578 h 803868"/>
              <a:gd name="connsiteX38" fmla="*/ 1537398 w 1758462"/>
              <a:gd name="connsiteY38" fmla="*/ 783771 h 803868"/>
              <a:gd name="connsiteX39" fmla="*/ 1567543 w 1758462"/>
              <a:gd name="connsiteY39" fmla="*/ 793820 h 803868"/>
              <a:gd name="connsiteX40" fmla="*/ 1758462 w 1758462"/>
              <a:gd name="connsiteY40" fmla="*/ 803868 h 80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58462" h="803868">
                <a:moveTo>
                  <a:pt x="0" y="763675"/>
                </a:moveTo>
                <a:cubicBezTo>
                  <a:pt x="20097" y="753626"/>
                  <a:pt x="42315" y="747010"/>
                  <a:pt x="60290" y="733529"/>
                </a:cubicBezTo>
                <a:cubicBezTo>
                  <a:pt x="69951" y="726283"/>
                  <a:pt x="71847" y="711923"/>
                  <a:pt x="80387" y="703384"/>
                </a:cubicBezTo>
                <a:cubicBezTo>
                  <a:pt x="88926" y="694845"/>
                  <a:pt x="101506" y="691311"/>
                  <a:pt x="110532" y="683288"/>
                </a:cubicBezTo>
                <a:cubicBezTo>
                  <a:pt x="131774" y="664406"/>
                  <a:pt x="150725" y="643095"/>
                  <a:pt x="170822" y="622998"/>
                </a:cubicBezTo>
                <a:cubicBezTo>
                  <a:pt x="180870" y="612950"/>
                  <a:pt x="194612" y="605563"/>
                  <a:pt x="200967" y="592853"/>
                </a:cubicBezTo>
                <a:cubicBezTo>
                  <a:pt x="261704" y="471379"/>
                  <a:pt x="184344" y="621943"/>
                  <a:pt x="241161" y="522514"/>
                </a:cubicBezTo>
                <a:cubicBezTo>
                  <a:pt x="292156" y="433273"/>
                  <a:pt x="232391" y="525620"/>
                  <a:pt x="281354" y="452176"/>
                </a:cubicBezTo>
                <a:cubicBezTo>
                  <a:pt x="284703" y="435429"/>
                  <a:pt x="284466" y="417541"/>
                  <a:pt x="291402" y="401934"/>
                </a:cubicBezTo>
                <a:cubicBezTo>
                  <a:pt x="298204" y="386630"/>
                  <a:pt x="312014" y="375510"/>
                  <a:pt x="321547" y="361740"/>
                </a:cubicBezTo>
                <a:cubicBezTo>
                  <a:pt x="342170" y="331952"/>
                  <a:pt x="361741" y="301450"/>
                  <a:pt x="381838" y="271305"/>
                </a:cubicBezTo>
                <a:lnTo>
                  <a:pt x="401934" y="241160"/>
                </a:lnTo>
                <a:lnTo>
                  <a:pt x="422031" y="211015"/>
                </a:lnTo>
                <a:cubicBezTo>
                  <a:pt x="425380" y="200967"/>
                  <a:pt x="426824" y="190066"/>
                  <a:pt x="432079" y="180870"/>
                </a:cubicBezTo>
                <a:cubicBezTo>
                  <a:pt x="459446" y="132978"/>
                  <a:pt x="459974" y="149405"/>
                  <a:pt x="492369" y="110532"/>
                </a:cubicBezTo>
                <a:cubicBezTo>
                  <a:pt x="500100" y="101254"/>
                  <a:pt x="504443" y="89413"/>
                  <a:pt x="512466" y="80387"/>
                </a:cubicBezTo>
                <a:cubicBezTo>
                  <a:pt x="562524" y="24072"/>
                  <a:pt x="557085" y="30545"/>
                  <a:pt x="602901" y="0"/>
                </a:cubicBezTo>
                <a:cubicBezTo>
                  <a:pt x="612949" y="3349"/>
                  <a:pt x="625556" y="2559"/>
                  <a:pt x="633046" y="10048"/>
                </a:cubicBezTo>
                <a:cubicBezTo>
                  <a:pt x="640536" y="17538"/>
                  <a:pt x="641484" y="29724"/>
                  <a:pt x="643095" y="40193"/>
                </a:cubicBezTo>
                <a:cubicBezTo>
                  <a:pt x="648214" y="73463"/>
                  <a:pt x="648968" y="107275"/>
                  <a:pt x="653143" y="140677"/>
                </a:cubicBezTo>
                <a:cubicBezTo>
                  <a:pt x="655717" y="161267"/>
                  <a:pt x="661539" y="207710"/>
                  <a:pt x="673240" y="231112"/>
                </a:cubicBezTo>
                <a:cubicBezTo>
                  <a:pt x="712198" y="309028"/>
                  <a:pt x="678126" y="215631"/>
                  <a:pt x="703385" y="291402"/>
                </a:cubicBezTo>
                <a:cubicBezTo>
                  <a:pt x="730181" y="288053"/>
                  <a:pt x="757719" y="288459"/>
                  <a:pt x="783772" y="281354"/>
                </a:cubicBezTo>
                <a:cubicBezTo>
                  <a:pt x="795423" y="278176"/>
                  <a:pt x="803115" y="266658"/>
                  <a:pt x="813917" y="261257"/>
                </a:cubicBezTo>
                <a:cubicBezTo>
                  <a:pt x="823391" y="256520"/>
                  <a:pt x="834014" y="254558"/>
                  <a:pt x="844062" y="251209"/>
                </a:cubicBezTo>
                <a:cubicBezTo>
                  <a:pt x="864159" y="237811"/>
                  <a:pt x="890954" y="231112"/>
                  <a:pt x="904352" y="211015"/>
                </a:cubicBezTo>
                <a:cubicBezTo>
                  <a:pt x="931148" y="170822"/>
                  <a:pt x="914401" y="187569"/>
                  <a:pt x="954594" y="160773"/>
                </a:cubicBezTo>
                <a:cubicBezTo>
                  <a:pt x="978040" y="164123"/>
                  <a:pt x="1004951" y="158106"/>
                  <a:pt x="1024932" y="170822"/>
                </a:cubicBezTo>
                <a:cubicBezTo>
                  <a:pt x="1045309" y="183789"/>
                  <a:pt x="1065125" y="231112"/>
                  <a:pt x="1065125" y="231112"/>
                </a:cubicBezTo>
                <a:cubicBezTo>
                  <a:pt x="1067489" y="240568"/>
                  <a:pt x="1078671" y="289659"/>
                  <a:pt x="1085222" y="301450"/>
                </a:cubicBezTo>
                <a:cubicBezTo>
                  <a:pt x="1118933" y="362129"/>
                  <a:pt x="1123789" y="347625"/>
                  <a:pt x="1145512" y="401934"/>
                </a:cubicBezTo>
                <a:cubicBezTo>
                  <a:pt x="1178298" y="483901"/>
                  <a:pt x="1145132" y="441747"/>
                  <a:pt x="1195754" y="492369"/>
                </a:cubicBezTo>
                <a:cubicBezTo>
                  <a:pt x="1199103" y="502417"/>
                  <a:pt x="1201065" y="513040"/>
                  <a:pt x="1205802" y="522514"/>
                </a:cubicBezTo>
                <a:cubicBezTo>
                  <a:pt x="1223732" y="558375"/>
                  <a:pt x="1259560" y="586320"/>
                  <a:pt x="1286189" y="612949"/>
                </a:cubicBezTo>
                <a:cubicBezTo>
                  <a:pt x="1296237" y="622997"/>
                  <a:pt x="1304510" y="635211"/>
                  <a:pt x="1316334" y="643094"/>
                </a:cubicBezTo>
                <a:cubicBezTo>
                  <a:pt x="1387376" y="690456"/>
                  <a:pt x="1299427" y="631017"/>
                  <a:pt x="1386673" y="693336"/>
                </a:cubicBezTo>
                <a:cubicBezTo>
                  <a:pt x="1396500" y="700355"/>
                  <a:pt x="1407540" y="705702"/>
                  <a:pt x="1416818" y="713433"/>
                </a:cubicBezTo>
                <a:cubicBezTo>
                  <a:pt x="1427735" y="722530"/>
                  <a:pt x="1436046" y="734481"/>
                  <a:pt x="1446963" y="743578"/>
                </a:cubicBezTo>
                <a:cubicBezTo>
                  <a:pt x="1478812" y="770119"/>
                  <a:pt x="1493580" y="769165"/>
                  <a:pt x="1537398" y="783771"/>
                </a:cubicBezTo>
                <a:cubicBezTo>
                  <a:pt x="1547446" y="787120"/>
                  <a:pt x="1556966" y="793263"/>
                  <a:pt x="1567543" y="793820"/>
                </a:cubicBezTo>
                <a:lnTo>
                  <a:pt x="1758462" y="803868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/>
          <p:cNvCxnSpPr/>
          <p:nvPr/>
        </p:nvCxnSpPr>
        <p:spPr>
          <a:xfrm>
            <a:off x="5031214" y="3780691"/>
            <a:ext cx="2100106" cy="200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0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Testová statistika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4545" y="1343905"/>
            <a:ext cx="6615649" cy="4855927"/>
          </a:xfrm>
        </p:spPr>
        <p:txBody>
          <a:bodyPr rtlCol="0"/>
          <a:lstStyle/>
          <a:p>
            <a:pPr marL="0" lvl="0" indent="0">
              <a:buNone/>
            </a:pPr>
            <a:r>
              <a:rPr lang="cs-CZ" dirty="0" smtClean="0"/>
              <a:t>Testuje pravděpodobnost, s jakou mohu zamítnout hypotézu H0</a:t>
            </a:r>
          </a:p>
          <a:p>
            <a:pPr lvl="1"/>
            <a:r>
              <a:rPr lang="cs-CZ" dirty="0" smtClean="0"/>
              <a:t>H</a:t>
            </a:r>
            <a:r>
              <a:rPr lang="cs-CZ" baseline="-25000" dirty="0" smtClean="0"/>
              <a:t>0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tvrzení o rozdělení dat, prakticky např. „není rozdíl od dalšího souboru“, „není vztah s další proměnnou“ atd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H</a:t>
            </a:r>
            <a:r>
              <a:rPr lang="cs-CZ" baseline="-25000" dirty="0"/>
              <a:t>A</a:t>
            </a:r>
            <a:r>
              <a:rPr lang="cs-CZ" dirty="0"/>
              <a:t> nebo H</a:t>
            </a:r>
            <a:r>
              <a:rPr lang="cs-CZ" baseline="-25000" dirty="0"/>
              <a:t>1</a:t>
            </a:r>
            <a:r>
              <a:rPr lang="cs-CZ" dirty="0"/>
              <a:t> - je rozdíl, </a:t>
            </a:r>
            <a:r>
              <a:rPr lang="cs-CZ" dirty="0" smtClean="0"/>
              <a:t>vztah</a:t>
            </a:r>
          </a:p>
          <a:p>
            <a:pPr lvl="1"/>
            <a:r>
              <a:rPr lang="cs-CZ" dirty="0" smtClean="0"/>
              <a:t>α </a:t>
            </a:r>
            <a:r>
              <a:rPr lang="cs-CZ" dirty="0"/>
              <a:t>– </a:t>
            </a:r>
            <a:r>
              <a:rPr lang="cs-CZ" dirty="0" smtClean="0"/>
              <a:t>hladina významnosti – hranice případů stejně daleko nebo vzdálenějších od středu předpokládaného rozdělení (odpovídajícího H0), při které zamítám hypotézu</a:t>
            </a:r>
          </a:p>
          <a:p>
            <a:pPr lvl="2"/>
            <a:r>
              <a:rPr lang="cs-CZ" dirty="0" smtClean="0"/>
              <a:t>Tu si </a:t>
            </a:r>
            <a:r>
              <a:rPr lang="cs-CZ" dirty="0"/>
              <a:t>předem stanovím, např. 0,05 (= 5%)</a:t>
            </a:r>
            <a:endParaRPr lang="cs-CZ" dirty="0" smtClean="0"/>
          </a:p>
          <a:p>
            <a:pPr lvl="1"/>
            <a:r>
              <a:rPr lang="cs-CZ" dirty="0" smtClean="0"/>
              <a:t>p-hodnota – s jakou pravděpodobností se stane, že při předpokladu H0 dostanu náhodou stejný (nebo ještě méně H0 odpovídající) výsledek, jako ten, který mi vyšel</a:t>
            </a:r>
          </a:p>
          <a:p>
            <a:pPr marL="342900" lvl="0" indent="-342900">
              <a:buFont typeface="+mj-lt"/>
              <a:buAutoNum type="alphaUcPeriod"/>
            </a:pPr>
            <a:r>
              <a:rPr lang="cs-CZ" dirty="0" smtClean="0"/>
              <a:t>chí kvadrát</a:t>
            </a:r>
          </a:p>
          <a:p>
            <a:pPr marL="342900" lvl="0" indent="-342900">
              <a:buFont typeface="+mj-lt"/>
              <a:buAutoNum type="alphaUcPeriod"/>
            </a:pPr>
            <a:r>
              <a:rPr lang="cs-CZ" dirty="0" smtClean="0"/>
              <a:t>t-test </a:t>
            </a:r>
            <a:r>
              <a:rPr lang="cs-CZ" dirty="0" err="1" smtClean="0"/>
              <a:t>dvouvýběrový</a:t>
            </a:r>
            <a:r>
              <a:rPr lang="cs-CZ" dirty="0" smtClean="0"/>
              <a:t>, ANOVA, Mann-</a:t>
            </a:r>
            <a:r>
              <a:rPr lang="cs-CZ" dirty="0" err="1" smtClean="0"/>
              <a:t>Whitney</a:t>
            </a:r>
            <a:r>
              <a:rPr lang="cs-CZ" dirty="0" smtClean="0"/>
              <a:t> U test (</a:t>
            </a:r>
            <a:r>
              <a:rPr lang="cs-CZ" dirty="0" err="1" smtClean="0"/>
              <a:t>nepar</a:t>
            </a:r>
            <a:r>
              <a:rPr lang="cs-CZ" dirty="0" smtClean="0"/>
              <a:t>.), </a:t>
            </a:r>
            <a:r>
              <a:rPr lang="cs-CZ" dirty="0" err="1" smtClean="0"/>
              <a:t>Kruskal-Wallis</a:t>
            </a:r>
            <a:r>
              <a:rPr lang="cs-CZ" dirty="0" smtClean="0"/>
              <a:t> ANOVA (</a:t>
            </a:r>
            <a:r>
              <a:rPr lang="cs-CZ" dirty="0" err="1" smtClean="0"/>
              <a:t>nepar</a:t>
            </a:r>
            <a:r>
              <a:rPr lang="cs-CZ" dirty="0" smtClean="0"/>
              <a:t>.)</a:t>
            </a:r>
          </a:p>
          <a:p>
            <a:pPr marL="342900" lvl="0" indent="-342900">
              <a:buFont typeface="+mj-lt"/>
              <a:buAutoNum type="alphaUcPeriod"/>
            </a:pPr>
            <a:r>
              <a:rPr lang="cs-CZ" dirty="0" smtClean="0"/>
              <a:t>párový t-test, </a:t>
            </a:r>
            <a:r>
              <a:rPr lang="cs-CZ" dirty="0" err="1" smtClean="0"/>
              <a:t>Wilcoxon</a:t>
            </a:r>
            <a:r>
              <a:rPr lang="cs-CZ" dirty="0" smtClean="0"/>
              <a:t> </a:t>
            </a:r>
            <a:r>
              <a:rPr lang="cs-CZ" dirty="0" err="1" smtClean="0"/>
              <a:t>matched-pairs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-rank test</a:t>
            </a:r>
          </a:p>
          <a:p>
            <a:pPr marL="342900" lvl="0" indent="-342900">
              <a:buFont typeface="+mj-lt"/>
              <a:buAutoNum type="alphaUcPeriod"/>
            </a:pPr>
            <a:r>
              <a:rPr lang="cs-CZ" dirty="0" err="1" smtClean="0"/>
              <a:t>Pearsonova</a:t>
            </a:r>
            <a:r>
              <a:rPr lang="cs-CZ" dirty="0" smtClean="0"/>
              <a:t> korelace (</a:t>
            </a:r>
            <a:r>
              <a:rPr lang="cs-CZ" dirty="0" err="1" smtClean="0"/>
              <a:t>Spearman</a:t>
            </a:r>
            <a:r>
              <a:rPr lang="cs-CZ" dirty="0" smtClean="0"/>
              <a:t>, </a:t>
            </a:r>
            <a:r>
              <a:rPr lang="cs-CZ" dirty="0" err="1" smtClean="0"/>
              <a:t>Kendall</a:t>
            </a:r>
            <a:r>
              <a:rPr lang="cs-CZ" dirty="0" smtClean="0"/>
              <a:t>), lineární regrese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8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pic>
        <p:nvPicPr>
          <p:cNvPr id="9" name="Obrázek 8" descr="Související obráze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94" y="2724118"/>
            <a:ext cx="3734153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9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>
              <a:lnSpc>
                <a:spcPts val="5300"/>
              </a:lnSpc>
            </a:pPr>
            <a:r>
              <a:rPr lang="cs-CZ" dirty="0" smtClean="0"/>
              <a:t>Prezentace výsledků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Grafy</a:t>
            </a:r>
          </a:p>
          <a:p>
            <a:pPr rtl="0"/>
            <a:r>
              <a:rPr lang="cs-CZ" dirty="0" smtClean="0"/>
              <a:t>Tabulky</a:t>
            </a:r>
          </a:p>
          <a:p>
            <a:pPr rtl="0"/>
            <a:r>
              <a:rPr lang="cs-CZ" dirty="0" smtClean="0"/>
              <a:t>Modely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9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601_TF16411245.potx" id="{8F2666A2-E20D-48E6-809D-C74651785132}" vid="{1CC1227C-285E-41A4-B44B-A8271FF546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61CFE-D4DA-4753-A9A5-D482B9609A35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sharepoint/v3"/>
    <ds:schemaRef ds:uri="http://purl.org/dc/elements/1.1/"/>
    <ds:schemaRef ds:uri="http://purl.org/dc/terms/"/>
    <ds:schemaRef ds:uri="fb0879af-3eba-417a-a55a-ffe6dcd6ca77"/>
    <ds:schemaRef ds:uri="6dc4bcd6-49db-4c07-9060-8acfc67cef9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Minimalistická barevná prezentace</Template>
  <TotalTime>0</TotalTime>
  <Words>806</Words>
  <Application>Microsoft Office PowerPoint</Application>
  <PresentationFormat>Širokoúhlá obrazovka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Motiv Office</vt:lpstr>
      <vt:lpstr>Analýza data  a  výsledky</vt:lpstr>
      <vt:lpstr>Analýza dat</vt:lpstr>
      <vt:lpstr>Analýza dat - příprava</vt:lpstr>
      <vt:lpstr>Analýza dat - příprava</vt:lpstr>
      <vt:lpstr>Prezentace aplikace PowerPoint</vt:lpstr>
      <vt:lpstr>Prezentace aplikace PowerPoint</vt:lpstr>
      <vt:lpstr>Deskriptivní statistika</vt:lpstr>
      <vt:lpstr>Testová statistika</vt:lpstr>
      <vt:lpstr>Prezentace výsledků</vt:lpstr>
      <vt:lpstr>Prezentace výsledků</vt:lpstr>
      <vt:lpstr>Prezentace výsledků</vt:lpstr>
      <vt:lpstr>Prezentace výsledků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2020-05-13T15:22:42Z</dcterms:created>
  <dcterms:modified xsi:type="dcterms:W3CDTF">2021-05-19T13:28:54Z</dcterms:modified>
</cp:coreProperties>
</file>