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247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6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0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5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0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0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31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rjungwriter.files.wordpress.com/2018/04/aatxe.jpg" TargetMode="External"/><Relationship Id="rId3" Type="http://schemas.openxmlformats.org/officeDocument/2006/relationships/hyperlink" Target="https://euskalmitologia.com/wp-content/uploads/2017/01/zezengorri.jpg" TargetMode="External"/><Relationship Id="rId7" Type="http://schemas.openxmlformats.org/officeDocument/2006/relationships/hyperlink" Target="https://mitologiaiberica.fandom.com/es/wiki/Zezengorri" TargetMode="External"/><Relationship Id="rId12" Type="http://schemas.openxmlformats.org/officeDocument/2006/relationships/hyperlink" Target="https://flashbak.com/wp-content/uploads/2016/01/SPAIN-Zezengorri-at-Carnival.jpg" TargetMode="External"/><Relationship Id="rId2" Type="http://schemas.openxmlformats.org/officeDocument/2006/relationships/hyperlink" Target="https://lh6.googleusercontent.com/Btzns_tLUfWGcRu4z3t0BOxyTntM_EmedpBQvtPJUrbE1bDs5mr3XVW6w6c0z4o7IgpkGrQF3Kk45m-Se1AUE8SR5lHPZmR_4l14kC_BkbIFXWN6=w12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thus.fandom.com/wiki/Aatxe" TargetMode="External"/><Relationship Id="rId11" Type="http://schemas.openxmlformats.org/officeDocument/2006/relationships/hyperlink" Target="https://perennialpyrenees.com/2019/03/02/book-extract-3-carnival-in-the-pyrenees/" TargetMode="External"/><Relationship Id="rId5" Type="http://schemas.openxmlformats.org/officeDocument/2006/relationships/hyperlink" Target="https://media.wired.com/photos/5b45048b3808c83da3503d0d/master/w_1600,c_limit/WM3-zezengorri.jpg" TargetMode="External"/><Relationship Id="rId10" Type="http://schemas.openxmlformats.org/officeDocument/2006/relationships/hyperlink" Target="https://brickthology.com/2012/11/25/aatxe/" TargetMode="External"/><Relationship Id="rId4" Type="http://schemas.openxmlformats.org/officeDocument/2006/relationships/hyperlink" Target="https://sites.google.com/a/amaroa.com/basque-mythology/mythologic-characters/zezengorri-red-bull" TargetMode="External"/><Relationship Id="rId9" Type="http://schemas.openxmlformats.org/officeDocument/2006/relationships/hyperlink" Target="https://arjungwriter.com/2018/04/04/aatxe-or-etsai-an-ancient-basque-spanish-and-french-shape-shifting-bull-spirit-with-writing-prom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7050E-1BA8-4B25-8109-33F9E07EC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349500"/>
          </a:xfrm>
        </p:spPr>
        <p:txBody>
          <a:bodyPr/>
          <a:lstStyle/>
          <a:p>
            <a:pPr>
              <a:lnSpc>
                <a:spcPct val="200000"/>
              </a:lnSpc>
            </a:pPr>
            <a:br>
              <a:rPr lang="cs-CZ" dirty="0"/>
            </a:br>
            <a:r>
              <a:rPr lang="cs-CZ" dirty="0" err="1"/>
              <a:t>ZEZENGORRi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7AC0B8-D397-4993-894A-353A880B7A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660" dirty="0" err="1"/>
              <a:t>Basque</a:t>
            </a:r>
            <a:r>
              <a:rPr lang="cs-CZ" sz="2660" dirty="0"/>
              <a:t> </a:t>
            </a:r>
            <a:r>
              <a:rPr lang="cs-CZ" sz="2660" dirty="0" err="1"/>
              <a:t>mythology</a:t>
            </a:r>
            <a:endParaRPr lang="cs-CZ" sz="2660" dirty="0"/>
          </a:p>
          <a:p>
            <a:r>
              <a:rPr lang="cs-CZ" sz="1400" dirty="0"/>
              <a:t>Lenka Mošnerová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768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8FD9C-DD84-4B0A-9562-78368EB3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116" y="844985"/>
            <a:ext cx="6120000" cy="1339824"/>
          </a:xfrm>
        </p:spPr>
        <p:txBody>
          <a:bodyPr anchor="b">
            <a:normAutofit/>
          </a:bodyPr>
          <a:lstStyle/>
          <a:p>
            <a:pPr algn="ctr"/>
            <a:r>
              <a:rPr lang="cs-CZ" dirty="0" err="1"/>
              <a:t>description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CD2DFA-3E4B-478A-89BA-1B8C5470F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6121400" cy="344717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cs-CZ" sz="1700" dirty="0" err="1"/>
              <a:t>Red</a:t>
            </a:r>
            <a:r>
              <a:rPr lang="cs-CZ" sz="1700" dirty="0"/>
              <a:t> </a:t>
            </a:r>
            <a:r>
              <a:rPr lang="cs-CZ" sz="1700" dirty="0" err="1"/>
              <a:t>bull</a:t>
            </a:r>
            <a:endParaRPr lang="cs-CZ" sz="1700" dirty="0"/>
          </a:p>
          <a:p>
            <a:pPr>
              <a:lnSpc>
                <a:spcPct val="115000"/>
              </a:lnSpc>
            </a:pPr>
            <a:r>
              <a:rPr lang="cs-CZ" sz="1700" dirty="0"/>
              <a:t>He </a:t>
            </a:r>
            <a:r>
              <a:rPr lang="cs-CZ" sz="1700" dirty="0" err="1"/>
              <a:t>throws</a:t>
            </a:r>
            <a:r>
              <a:rPr lang="cs-CZ" sz="1700" dirty="0"/>
              <a:t> </a:t>
            </a:r>
            <a:r>
              <a:rPr lang="cs-CZ" sz="1700" dirty="0" err="1"/>
              <a:t>fire</a:t>
            </a:r>
            <a:r>
              <a:rPr lang="cs-CZ" sz="1700" dirty="0"/>
              <a:t> </a:t>
            </a:r>
            <a:r>
              <a:rPr lang="cs-CZ" sz="1700" dirty="0" err="1"/>
              <a:t>through</a:t>
            </a:r>
            <a:r>
              <a:rPr lang="cs-CZ" sz="1700" dirty="0"/>
              <a:t> his </a:t>
            </a:r>
            <a:r>
              <a:rPr lang="cs-CZ" sz="1700" dirty="0" err="1"/>
              <a:t>nostrils</a:t>
            </a:r>
            <a:r>
              <a:rPr lang="cs-CZ" sz="1700" dirty="0"/>
              <a:t> and </a:t>
            </a:r>
            <a:r>
              <a:rPr lang="cs-CZ" sz="1700" dirty="0" err="1"/>
              <a:t>mouth</a:t>
            </a:r>
            <a:endParaRPr lang="cs-CZ" sz="1700" dirty="0"/>
          </a:p>
          <a:p>
            <a:pPr>
              <a:lnSpc>
                <a:spcPct val="115000"/>
              </a:lnSpc>
            </a:pPr>
            <a:r>
              <a:rPr lang="cs-CZ" sz="1700" dirty="0" err="1"/>
              <a:t>Shining</a:t>
            </a:r>
            <a:r>
              <a:rPr lang="cs-CZ" sz="1700" dirty="0"/>
              <a:t> </a:t>
            </a:r>
            <a:r>
              <a:rPr lang="cs-CZ" sz="1700" dirty="0" err="1"/>
              <a:t>with</a:t>
            </a:r>
            <a:r>
              <a:rPr lang="cs-CZ" sz="1700" dirty="0"/>
              <a:t> </a:t>
            </a:r>
            <a:r>
              <a:rPr lang="cs-CZ" sz="1700" dirty="0" err="1"/>
              <a:t>horns</a:t>
            </a:r>
            <a:r>
              <a:rPr lang="cs-CZ" sz="1700" dirty="0"/>
              <a:t> and </a:t>
            </a:r>
            <a:r>
              <a:rPr lang="cs-CZ" sz="1700" dirty="0" err="1"/>
              <a:t>tail</a:t>
            </a:r>
            <a:r>
              <a:rPr lang="cs-CZ" sz="1700" dirty="0"/>
              <a:t> on </a:t>
            </a:r>
            <a:r>
              <a:rPr lang="cs-CZ" sz="1700" dirty="0" err="1"/>
              <a:t>fire</a:t>
            </a:r>
            <a:endParaRPr lang="cs-CZ" sz="1700" dirty="0"/>
          </a:p>
          <a:p>
            <a:pPr>
              <a:lnSpc>
                <a:spcPct val="115000"/>
              </a:lnSpc>
            </a:pPr>
            <a:r>
              <a:rPr lang="cs-CZ" sz="1700" dirty="0" err="1"/>
              <a:t>Usually</a:t>
            </a:r>
            <a:r>
              <a:rPr lang="cs-CZ" sz="1700" dirty="0"/>
              <a:t> </a:t>
            </a:r>
            <a:r>
              <a:rPr lang="cs-CZ" sz="1700" dirty="0" err="1"/>
              <a:t>lives</a:t>
            </a:r>
            <a:r>
              <a:rPr lang="cs-CZ" sz="1700" dirty="0"/>
              <a:t> in </a:t>
            </a:r>
            <a:r>
              <a:rPr lang="cs-CZ" sz="1700" dirty="0" err="1"/>
              <a:t>cave</a:t>
            </a:r>
            <a:r>
              <a:rPr lang="cs-CZ" sz="1700" dirty="0"/>
              <a:t> (</a:t>
            </a:r>
            <a:r>
              <a:rPr lang="cs-CZ" sz="1700" dirty="0" err="1"/>
              <a:t>protector</a:t>
            </a:r>
            <a:r>
              <a:rPr lang="cs-CZ" sz="1700" dirty="0"/>
              <a:t>)</a:t>
            </a:r>
          </a:p>
          <a:p>
            <a:pPr>
              <a:lnSpc>
                <a:spcPct val="115000"/>
              </a:lnSpc>
            </a:pPr>
            <a:r>
              <a:rPr lang="cs-CZ" sz="1700" dirty="0" err="1"/>
              <a:t>If</a:t>
            </a:r>
            <a:r>
              <a:rPr lang="cs-CZ" sz="1700" dirty="0"/>
              <a:t> </a:t>
            </a:r>
            <a:r>
              <a:rPr lang="cs-CZ" sz="1700" dirty="0" err="1"/>
              <a:t>someone</a:t>
            </a:r>
            <a:r>
              <a:rPr lang="cs-CZ" sz="1700" dirty="0"/>
              <a:t> </a:t>
            </a:r>
            <a:r>
              <a:rPr lang="cs-CZ" sz="1700" dirty="0" err="1"/>
              <a:t>disturbs</a:t>
            </a:r>
            <a:r>
              <a:rPr lang="cs-CZ" sz="1700" dirty="0"/>
              <a:t> </a:t>
            </a:r>
            <a:r>
              <a:rPr lang="cs-CZ" sz="1700" dirty="0" err="1"/>
              <a:t>him</a:t>
            </a:r>
            <a:r>
              <a:rPr lang="cs-CZ" sz="1700" dirty="0"/>
              <a:t> and </a:t>
            </a:r>
            <a:r>
              <a:rPr lang="cs-CZ" sz="1700" dirty="0" err="1"/>
              <a:t>disrespects</a:t>
            </a:r>
            <a:r>
              <a:rPr lang="cs-CZ" sz="1700" dirty="0"/>
              <a:t> his </a:t>
            </a:r>
            <a:r>
              <a:rPr lang="cs-CZ" sz="1700" dirty="0" err="1"/>
              <a:t>peace</a:t>
            </a:r>
            <a:r>
              <a:rPr lang="cs-CZ" sz="1700" dirty="0"/>
              <a:t> </a:t>
            </a:r>
            <a:r>
              <a:rPr lang="cs-CZ" sz="1700" dirty="0">
                <a:sym typeface="Wingdings" panose="05000000000000000000" pitchFamily="2" charset="2"/>
              </a:rPr>
              <a:t> he </a:t>
            </a:r>
            <a:r>
              <a:rPr lang="cs-CZ" sz="1700" dirty="0" err="1">
                <a:sym typeface="Wingdings" panose="05000000000000000000" pitchFamily="2" charset="2"/>
              </a:rPr>
              <a:t>gets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angry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cs-CZ" sz="1700" dirty="0" err="1">
                <a:sym typeface="Wingdings" panose="05000000000000000000" pitchFamily="2" charset="2"/>
              </a:rPr>
              <a:t>Able</a:t>
            </a:r>
            <a:r>
              <a:rPr lang="cs-CZ" sz="1700" dirty="0">
                <a:sym typeface="Wingdings" panose="05000000000000000000" pitchFamily="2" charset="2"/>
              </a:rPr>
              <a:t> to </a:t>
            </a:r>
            <a:r>
              <a:rPr lang="cs-CZ" sz="1700" dirty="0" err="1">
                <a:sym typeface="Wingdings" panose="05000000000000000000" pitchFamily="2" charset="2"/>
              </a:rPr>
              <a:t>transform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into</a:t>
            </a:r>
            <a:r>
              <a:rPr lang="cs-CZ" sz="1700" dirty="0">
                <a:sym typeface="Wingdings" panose="05000000000000000000" pitchFamily="2" charset="2"/>
              </a:rPr>
              <a:t> man  use </a:t>
            </a:r>
            <a:r>
              <a:rPr lang="cs-CZ" sz="1700" dirty="0" err="1">
                <a:sym typeface="Wingdings" panose="05000000000000000000" pitchFamily="2" charset="2"/>
              </a:rPr>
              <a:t>for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punishing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those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who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offended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  <a:r>
              <a:rPr lang="cs-CZ" sz="1700" dirty="0" err="1">
                <a:sym typeface="Wingdings" panose="05000000000000000000" pitchFamily="2" charset="2"/>
              </a:rPr>
              <a:t>him</a:t>
            </a:r>
            <a:r>
              <a:rPr lang="cs-CZ" sz="1700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EC8E66F9-05C3-401D-983A-3D962F401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17942" y="446254"/>
            <a:ext cx="33300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ráva, exteriér, savci&#10;&#10;Popis byl vytvořen automaticky">
            <a:extLst>
              <a:ext uri="{FF2B5EF4-FFF2-40B4-BE49-F238E27FC236}">
                <a16:creationId xmlns:a16="http://schemas.microsoft.com/office/drawing/2014/main" id="{9C70947A-32D6-415B-91CD-4813E4DEC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4" r="15436"/>
          <a:stretch/>
        </p:blipFill>
        <p:spPr>
          <a:xfrm>
            <a:off x="8324850" y="531813"/>
            <a:ext cx="3326162" cy="5784850"/>
          </a:xfrm>
          <a:prstGeom prst="rect">
            <a:avLst/>
          </a:prstGeom>
        </p:spPr>
      </p:pic>
      <p:sp>
        <p:nvSpPr>
          <p:cNvPr id="28" name="Rectangle 5">
            <a:extLst>
              <a:ext uri="{FF2B5EF4-FFF2-40B4-BE49-F238E27FC236}">
                <a16:creationId xmlns:a16="http://schemas.microsoft.com/office/drawing/2014/main" id="{6CBE2BBD-AAE3-434F-A1E3-7FEC5D978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7942" y="446254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6E9B5BF4-BD00-429D-8599-C19DDEDA6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217942" y="6206254"/>
            <a:ext cx="33300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35041-A156-4EE3-A195-7E138190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11" y="759922"/>
            <a:ext cx="10026650" cy="5640878"/>
          </a:xfrm>
        </p:spPr>
        <p:txBody>
          <a:bodyPr>
            <a:normAutofit/>
          </a:bodyPr>
          <a:lstStyle/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endParaRPr lang="cs-CZ" sz="1700" dirty="0"/>
          </a:p>
          <a:p>
            <a:r>
              <a:rPr lang="cs-CZ" sz="1700" dirty="0"/>
              <a:t>He </a:t>
            </a:r>
            <a:r>
              <a:rPr lang="cs-CZ" sz="1700" dirty="0" err="1"/>
              <a:t>may</a:t>
            </a:r>
            <a:r>
              <a:rPr lang="cs-CZ" sz="1700" dirty="0"/>
              <a:t> </a:t>
            </a:r>
            <a:r>
              <a:rPr lang="cs-CZ" sz="1700" dirty="0" err="1"/>
              <a:t>symbolize</a:t>
            </a:r>
            <a:r>
              <a:rPr lang="cs-CZ" sz="1700" dirty="0"/>
              <a:t> a </a:t>
            </a:r>
            <a:r>
              <a:rPr lang="cs-CZ" sz="1700" dirty="0" err="1"/>
              <a:t>bad</a:t>
            </a:r>
            <a:r>
              <a:rPr lang="cs-CZ" sz="1700" dirty="0"/>
              <a:t> sign </a:t>
            </a:r>
            <a:r>
              <a:rPr lang="cs-CZ" sz="1700" dirty="0" err="1"/>
              <a:t>or</a:t>
            </a:r>
            <a:r>
              <a:rPr lang="cs-CZ" sz="1700" dirty="0"/>
              <a:t> just </a:t>
            </a:r>
            <a:r>
              <a:rPr lang="cs-CZ" sz="1700" dirty="0" err="1"/>
              <a:t>frighten</a:t>
            </a:r>
            <a:r>
              <a:rPr lang="cs-CZ" sz="1700" dirty="0"/>
              <a:t> </a:t>
            </a:r>
            <a:r>
              <a:rPr lang="cs-CZ" sz="1700" dirty="0" err="1"/>
              <a:t>pedestrians</a:t>
            </a:r>
            <a:endParaRPr lang="cs-CZ" sz="1700" dirty="0"/>
          </a:p>
          <a:p>
            <a:r>
              <a:rPr lang="en-GB" sz="1700" dirty="0"/>
              <a:t>Other</a:t>
            </a:r>
            <a:r>
              <a:rPr lang="cs-CZ" sz="1700" dirty="0"/>
              <a:t> </a:t>
            </a:r>
            <a:r>
              <a:rPr lang="cs-CZ" sz="1700" dirty="0" err="1"/>
              <a:t>names</a:t>
            </a:r>
            <a:r>
              <a:rPr lang="cs-CZ" sz="1700" dirty="0"/>
              <a:t>: </a:t>
            </a:r>
            <a:r>
              <a:rPr lang="cs-CZ" sz="1700" dirty="0" err="1">
                <a:sym typeface="Wingdings" panose="05000000000000000000" pitchFamily="2" charset="2"/>
              </a:rPr>
              <a:t>Etsai</a:t>
            </a:r>
            <a:r>
              <a:rPr lang="cs-CZ" sz="1700" dirty="0">
                <a:sym typeface="Wingdings" panose="05000000000000000000" pitchFamily="2" charset="2"/>
              </a:rPr>
              <a:t> (= </a:t>
            </a:r>
            <a:r>
              <a:rPr lang="cs-CZ" sz="1700" dirty="0" err="1">
                <a:sym typeface="Wingdings" panose="05000000000000000000" pitchFamily="2" charset="2"/>
              </a:rPr>
              <a:t>enemy</a:t>
            </a:r>
            <a:r>
              <a:rPr lang="cs-CZ" sz="1700" dirty="0">
                <a:sym typeface="Wingdings" panose="05000000000000000000" pitchFamily="2" charset="2"/>
              </a:rPr>
              <a:t>), </a:t>
            </a:r>
            <a:r>
              <a:rPr lang="cs-CZ" sz="1700" dirty="0" err="1">
                <a:sym typeface="Wingdings" panose="05000000000000000000" pitchFamily="2" charset="2"/>
              </a:rPr>
              <a:t>Txahalgorri</a:t>
            </a:r>
            <a:r>
              <a:rPr lang="cs-CZ" sz="1700" dirty="0">
                <a:sym typeface="Wingdings" panose="05000000000000000000" pitchFamily="2" charset="2"/>
              </a:rPr>
              <a:t>, </a:t>
            </a:r>
            <a:r>
              <a:rPr lang="cs-CZ" sz="1700" dirty="0" err="1">
                <a:sym typeface="Wingdings" panose="05000000000000000000" pitchFamily="2" charset="2"/>
              </a:rPr>
              <a:t>Behigorri</a:t>
            </a:r>
            <a:r>
              <a:rPr lang="cs-CZ" sz="1700" dirty="0">
                <a:sym typeface="Wingdings" panose="05000000000000000000" pitchFamily="2" charset="2"/>
              </a:rPr>
              <a:t>, </a:t>
            </a:r>
            <a:r>
              <a:rPr lang="cs-CZ" sz="1700" dirty="0" err="1">
                <a:sym typeface="Wingdings" panose="05000000000000000000" pitchFamily="2" charset="2"/>
              </a:rPr>
              <a:t>Ahatxe</a:t>
            </a:r>
            <a:r>
              <a:rPr lang="cs-CZ" sz="1700" dirty="0">
                <a:sym typeface="Wingdings" panose="05000000000000000000" pitchFamily="2" charset="2"/>
              </a:rPr>
              <a:t>, </a:t>
            </a:r>
            <a:r>
              <a:rPr lang="cs-CZ" sz="1700" dirty="0" err="1">
                <a:sym typeface="Wingdings" panose="05000000000000000000" pitchFamily="2" charset="2"/>
              </a:rPr>
              <a:t>Zezensuzko</a:t>
            </a:r>
            <a:r>
              <a:rPr lang="cs-CZ" sz="1700" dirty="0">
                <a:sym typeface="Wingdings" panose="05000000000000000000" pitchFamily="2" charset="2"/>
              </a:rPr>
              <a:t>,… </a:t>
            </a:r>
          </a:p>
          <a:p>
            <a:pPr marL="0" indent="0">
              <a:buNone/>
            </a:pPr>
            <a:r>
              <a:rPr lang="cs-CZ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zelenina&#10;&#10;Popis byl vytvořen automaticky">
            <a:extLst>
              <a:ext uri="{FF2B5EF4-FFF2-40B4-BE49-F238E27FC236}">
                <a16:creationId xmlns:a16="http://schemas.microsoft.com/office/drawing/2014/main" id="{27C314A5-2702-4204-BEF5-E1C7B994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2" b="91812" l="15375" r="82750">
                        <a14:foregroundMark x1="21125" y1="75261" x2="21125" y2="75261"/>
                        <a14:foregroundMark x1="18000" y1="77700" x2="18000" y2="77700"/>
                        <a14:foregroundMark x1="17250" y1="67073" x2="17250" y2="67073"/>
                        <a14:foregroundMark x1="79125" y1="15157" x2="79125" y2="15157"/>
                        <a14:foregroundMark x1="70625" y1="6272" x2="70625" y2="6272"/>
                        <a14:foregroundMark x1="80375" y1="39024" x2="80375" y2="39024"/>
                        <a14:foregroundMark x1="81125" y1="22822" x2="81125" y2="22822"/>
                        <a14:foregroundMark x1="82750" y1="35889" x2="82750" y2="35889"/>
                        <a14:foregroundMark x1="54125" y1="89547" x2="54125" y2="89547"/>
                        <a14:foregroundMark x1="40875" y1="91812" x2="40875" y2="91812"/>
                        <a14:foregroundMark x1="15375" y1="78049" x2="15375" y2="78049"/>
                      </a14:backgroundRemoval>
                    </a14:imgEffect>
                  </a14:imgLayer>
                </a14:imgProps>
              </a:ext>
            </a:extLst>
          </a:blip>
          <a:srcRect l="9547" r="7575"/>
          <a:stretch/>
        </p:blipFill>
        <p:spPr>
          <a:xfrm>
            <a:off x="8063993" y="3084652"/>
            <a:ext cx="4358595" cy="37733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B779C0-12C2-4817-AADC-1C96C8EB8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974" y="457200"/>
            <a:ext cx="3048631" cy="1712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13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9D37F-7C69-4608-B98B-91F7B1B5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Legend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orozco</a:t>
            </a:r>
            <a:r>
              <a:rPr lang="cs-CZ" dirty="0"/>
              <a:t> (</a:t>
            </a:r>
            <a:r>
              <a:rPr lang="cs-CZ" dirty="0" err="1"/>
              <a:t>biskay</a:t>
            </a:r>
            <a:r>
              <a:rPr lang="cs-CZ" dirty="0"/>
              <a:t> </a:t>
            </a:r>
            <a:r>
              <a:rPr lang="cs-CZ" dirty="0" err="1"/>
              <a:t>province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6416B-8949-4981-93F2-1F1242B9A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790700"/>
            <a:ext cx="10026650" cy="4466977"/>
          </a:xfrm>
        </p:spPr>
        <p:txBody>
          <a:bodyPr/>
          <a:lstStyle/>
          <a:p>
            <a:r>
              <a:rPr lang="cs-CZ" dirty="0" err="1"/>
              <a:t>Thief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lived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Atxulaur</a:t>
            </a:r>
            <a:r>
              <a:rPr lang="cs-CZ" dirty="0"/>
              <a:t> </a:t>
            </a:r>
            <a:r>
              <a:rPr lang="cs-CZ" dirty="0" err="1"/>
              <a:t>Cave</a:t>
            </a:r>
            <a:r>
              <a:rPr lang="cs-CZ" dirty="0"/>
              <a:t> in Mount </a:t>
            </a:r>
            <a:r>
              <a:rPr lang="cs-CZ" dirty="0" err="1"/>
              <a:t>Itzina</a:t>
            </a:r>
            <a:r>
              <a:rPr lang="cs-CZ" dirty="0"/>
              <a:t> </a:t>
            </a:r>
          </a:p>
          <a:p>
            <a:r>
              <a:rPr lang="cs-CZ" dirty="0"/>
              <a:t>He </a:t>
            </a:r>
            <a:r>
              <a:rPr lang="cs-CZ" dirty="0" err="1"/>
              <a:t>possessed</a:t>
            </a:r>
            <a:r>
              <a:rPr lang="cs-CZ" dirty="0"/>
              <a:t> a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gold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was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storing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cave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During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one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theft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passed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away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foreigners</a:t>
            </a:r>
            <a:r>
              <a:rPr lang="cs-CZ" dirty="0"/>
              <a:t> </a:t>
            </a:r>
            <a:r>
              <a:rPr lang="cs-CZ" dirty="0" err="1"/>
              <a:t>went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treasure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when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approached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red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bull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came</a:t>
            </a:r>
            <a:r>
              <a:rPr lang="cs-CZ" dirty="0">
                <a:sym typeface="Wingdings" panose="05000000000000000000" pitchFamily="2" charset="2"/>
              </a:rPr>
              <a:t> out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cave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throwing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fire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from</a:t>
            </a:r>
            <a:r>
              <a:rPr lang="cs-CZ" dirty="0">
                <a:sym typeface="Wingdings" panose="05000000000000000000" pitchFamily="2" charset="2"/>
              </a:rPr>
              <a:t> his </a:t>
            </a:r>
            <a:r>
              <a:rPr lang="cs-CZ" dirty="0" err="1">
                <a:sym typeface="Wingdings" panose="05000000000000000000" pitchFamily="2" charset="2"/>
              </a:rPr>
              <a:t>mouth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nostrils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bull</a:t>
            </a:r>
            <a:r>
              <a:rPr lang="cs-CZ" dirty="0"/>
              <a:t> = </a:t>
            </a:r>
            <a:r>
              <a:rPr lang="cs-CZ" dirty="0" err="1"/>
              <a:t>spirit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thief</a:t>
            </a:r>
            <a:endParaRPr lang="cs-CZ" dirty="0"/>
          </a:p>
          <a:p>
            <a:r>
              <a:rPr lang="cs-CZ" dirty="0" err="1"/>
              <a:t>Foreigners</a:t>
            </a:r>
            <a:r>
              <a:rPr lang="cs-CZ" dirty="0"/>
              <a:t> </a:t>
            </a:r>
            <a:r>
              <a:rPr lang="cs-CZ" dirty="0" err="1"/>
              <a:t>brought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thief‘s</a:t>
            </a:r>
            <a:r>
              <a:rPr lang="cs-CZ" dirty="0"/>
              <a:t> </a:t>
            </a:r>
            <a:r>
              <a:rPr lang="cs-CZ" dirty="0" err="1"/>
              <a:t>bones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after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that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they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were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allowed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take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treasure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because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thief‘s</a:t>
            </a:r>
            <a:r>
              <a:rPr lang="cs-CZ" dirty="0">
                <a:sym typeface="Wingdings" panose="05000000000000000000" pitchFamily="2" charset="2"/>
              </a:rPr>
              <a:t> body </a:t>
            </a:r>
            <a:r>
              <a:rPr lang="cs-CZ" dirty="0" err="1">
                <a:sym typeface="Wingdings" panose="05000000000000000000" pitchFamily="2" charset="2"/>
              </a:rPr>
              <a:t>was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already</a:t>
            </a:r>
            <a:r>
              <a:rPr lang="cs-CZ" dirty="0">
                <a:sym typeface="Wingdings" panose="05000000000000000000" pitchFamily="2" charset="2"/>
              </a:rPr>
              <a:t> in </a:t>
            </a:r>
            <a:r>
              <a:rPr lang="cs-CZ" dirty="0" err="1">
                <a:sym typeface="Wingdings" panose="05000000000000000000" pitchFamily="2" charset="2"/>
              </a:rPr>
              <a:t>peace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2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04E382-B7EC-4622-9509-67D4C9D6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519" y="1079500"/>
            <a:ext cx="3884962" cy="213840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 err="1"/>
              <a:t>Zezengorri</a:t>
            </a:r>
            <a:r>
              <a:rPr lang="en-US" dirty="0"/>
              <a:t> 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en-US" dirty="0"/>
              <a:t> </a:t>
            </a:r>
            <a:r>
              <a:rPr lang="en-US" dirty="0" err="1"/>
              <a:t>basque</a:t>
            </a:r>
            <a:r>
              <a:rPr lang="en-US" dirty="0"/>
              <a:t> culture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0064D8C-AA0D-4545-8A2E-BA7FC2295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87" r="23246"/>
          <a:stretch/>
        </p:blipFill>
        <p:spPr>
          <a:xfrm>
            <a:off x="1" y="10"/>
            <a:ext cx="3308350" cy="68579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1AC63E46-9C39-4368-89B8-0A94C2840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2" r="18890"/>
          <a:stretch/>
        </p:blipFill>
        <p:spPr>
          <a:xfrm>
            <a:off x="8868547" y="8228"/>
            <a:ext cx="3308400" cy="685799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65E6501-1499-46C6-919A-A2769DCC796D}"/>
              </a:ext>
            </a:extLst>
          </p:cNvPr>
          <p:cNvSpPr txBox="1"/>
          <p:nvPr/>
        </p:nvSpPr>
        <p:spPr>
          <a:xfrm>
            <a:off x="3731491" y="4137891"/>
            <a:ext cx="4886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dress</a:t>
            </a:r>
            <a:r>
              <a:rPr lang="cs-CZ" dirty="0"/>
              <a:t> up as </a:t>
            </a:r>
            <a:r>
              <a:rPr lang="cs-CZ" dirty="0" err="1"/>
              <a:t>Zezengorri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carnival</a:t>
            </a:r>
            <a:r>
              <a:rPr lang="cs-CZ" dirty="0"/>
              <a:t> in </a:t>
            </a:r>
            <a:r>
              <a:rPr lang="cs-CZ" dirty="0" err="1"/>
              <a:t>Pamplona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held</a:t>
            </a:r>
            <a:r>
              <a:rPr lang="cs-CZ" dirty="0"/>
              <a:t> in </a:t>
            </a:r>
            <a:r>
              <a:rPr lang="cs-CZ" dirty="0" err="1"/>
              <a:t>February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34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85D1DF-BD7B-4819-A97A-AD02D35F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150" y="1089025"/>
            <a:ext cx="8521699" cy="1530955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Thank you for your attention 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E013D9-9421-47E7-9080-30F6E544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87925" y="2840038"/>
            <a:ext cx="2216150" cy="1177924"/>
            <a:chOff x="4987925" y="2840038"/>
            <a:chExt cx="2216150" cy="11779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09F7CF-3139-48B9-AF7B-9BD2941A8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A838F8-C7B5-4988-81A9-B02E6C8F9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5B86A1A-402F-4AE2-B5E6-B8A5FB16C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0542D-9B1C-46B1-82B5-54470B697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3AFD408-F48C-4C50-8D5E-5DD627179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C45F007-BD45-43C0-8579-5601F9CA7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131E1B-CE62-4AB1-A2D9-02E823C9B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45E8D88-C0BB-4D1C-B240-D441BBA6F7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AAB960BE-12F5-4ADA-AA9E-0EC5425641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7E9BB9F7-7101-4BF3-9191-5893E4C582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0710A9C-48A5-404F-9EC4-D486FCDFD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111EC00-4B3D-478C-AD25-F35644013E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50412DA-ED08-4AFA-AED3-DFB42655D4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5365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0A838-5F4B-4B68-8F7C-E5A46586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0618B-D6ED-4637-B47E-5D354BB6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100" dirty="0">
                <a:hlinkClick r:id="rId2"/>
              </a:rPr>
              <a:t>https://lh6.googleusercontent.com/Btzns_tLUfWGcRu4z3t0BOxyTntM_EmedpBQvtPJUrbE1bDs5mr3XVW6w6c0z4o7IgpkGrQF3Kk45m-Se1AUE8SR5lHPZmR_4l14kC_BkbIFXWN6=w1280</a:t>
            </a:r>
            <a:endParaRPr lang="cs-CZ" sz="1100" dirty="0"/>
          </a:p>
          <a:p>
            <a:r>
              <a:rPr lang="cs-CZ" sz="1100" dirty="0">
                <a:hlinkClick r:id="rId3"/>
              </a:rPr>
              <a:t>https://euskalmitologia.com/wp-content/uploads/2017/01/zezengorri.jpg</a:t>
            </a:r>
            <a:endParaRPr lang="cs-CZ" sz="1100" dirty="0"/>
          </a:p>
          <a:p>
            <a:r>
              <a:rPr lang="cs-CZ" sz="1050" dirty="0" err="1">
                <a:hlinkClick r:id="rId4"/>
              </a:rPr>
              <a:t>Basque</a:t>
            </a:r>
            <a:r>
              <a:rPr lang="cs-CZ" sz="1050" dirty="0">
                <a:hlinkClick r:id="rId4"/>
              </a:rPr>
              <a:t> </a:t>
            </a:r>
            <a:r>
              <a:rPr lang="cs-CZ" sz="1050" dirty="0" err="1">
                <a:hlinkClick r:id="rId4"/>
              </a:rPr>
              <a:t>Mythology</a:t>
            </a:r>
            <a:r>
              <a:rPr lang="cs-CZ" sz="1050" dirty="0">
                <a:hlinkClick r:id="rId4"/>
              </a:rPr>
              <a:t> - ZEZENGORRI ‘</a:t>
            </a:r>
            <a:r>
              <a:rPr lang="cs-CZ" sz="1050" dirty="0" err="1">
                <a:hlinkClick r:id="rId4"/>
              </a:rPr>
              <a:t>red</a:t>
            </a:r>
            <a:r>
              <a:rPr lang="cs-CZ" sz="1050" dirty="0">
                <a:hlinkClick r:id="rId4"/>
              </a:rPr>
              <a:t> </a:t>
            </a:r>
            <a:r>
              <a:rPr lang="cs-CZ" sz="1050" dirty="0" err="1">
                <a:hlinkClick r:id="rId4"/>
              </a:rPr>
              <a:t>bull</a:t>
            </a:r>
            <a:r>
              <a:rPr lang="cs-CZ" sz="1050" dirty="0">
                <a:hlinkClick r:id="rId4"/>
              </a:rPr>
              <a:t>’ (google.com)</a:t>
            </a:r>
            <a:endParaRPr lang="cs-CZ" sz="1100" dirty="0"/>
          </a:p>
          <a:p>
            <a:r>
              <a:rPr lang="cs-CZ" sz="1100" dirty="0">
                <a:hlinkClick r:id="rId5"/>
              </a:rPr>
              <a:t>https://media.wired.com/photos/5b45048b3808c83da3503d0d/master/w_1600,c_limit/WM3-zezengorri.jpg</a:t>
            </a:r>
            <a:endParaRPr lang="cs-CZ" sz="1100" dirty="0"/>
          </a:p>
          <a:p>
            <a:r>
              <a:rPr lang="cs-CZ" sz="1050" dirty="0" err="1">
                <a:hlinkClick r:id="rId6"/>
              </a:rPr>
              <a:t>Aatxe</a:t>
            </a:r>
            <a:r>
              <a:rPr lang="cs-CZ" sz="1050" dirty="0">
                <a:hlinkClick r:id="rId6"/>
              </a:rPr>
              <a:t> | </a:t>
            </a:r>
            <a:r>
              <a:rPr lang="cs-CZ" sz="1050" dirty="0" err="1">
                <a:hlinkClick r:id="rId6"/>
              </a:rPr>
              <a:t>Myths</a:t>
            </a:r>
            <a:r>
              <a:rPr lang="cs-CZ" sz="1050" dirty="0">
                <a:hlinkClick r:id="rId6"/>
              </a:rPr>
              <a:t> and Folklore Wiki | </a:t>
            </a:r>
            <a:r>
              <a:rPr lang="cs-CZ" sz="1050" dirty="0" err="1">
                <a:hlinkClick r:id="rId6"/>
              </a:rPr>
              <a:t>Fandom</a:t>
            </a:r>
            <a:endParaRPr lang="cs-CZ" sz="1100" dirty="0"/>
          </a:p>
          <a:p>
            <a:r>
              <a:rPr lang="cs-CZ" sz="1050" dirty="0" err="1">
                <a:hlinkClick r:id="rId7"/>
              </a:rPr>
              <a:t>Zezengorri</a:t>
            </a:r>
            <a:r>
              <a:rPr lang="cs-CZ" sz="1050" dirty="0">
                <a:hlinkClick r:id="rId7"/>
              </a:rPr>
              <a:t> | Wiki </a:t>
            </a:r>
            <a:r>
              <a:rPr lang="cs-CZ" sz="1050" dirty="0" err="1">
                <a:hlinkClick r:id="rId7"/>
              </a:rPr>
              <a:t>Mitología</a:t>
            </a:r>
            <a:r>
              <a:rPr lang="cs-CZ" sz="1050" dirty="0">
                <a:hlinkClick r:id="rId7"/>
              </a:rPr>
              <a:t> </a:t>
            </a:r>
            <a:r>
              <a:rPr lang="cs-CZ" sz="1050" dirty="0" err="1">
                <a:hlinkClick r:id="rId7"/>
              </a:rPr>
              <a:t>Ibérica</a:t>
            </a:r>
            <a:r>
              <a:rPr lang="cs-CZ" sz="1050" dirty="0">
                <a:hlinkClick r:id="rId7"/>
              </a:rPr>
              <a:t> | </a:t>
            </a:r>
            <a:r>
              <a:rPr lang="cs-CZ" sz="1050" dirty="0" err="1">
                <a:hlinkClick r:id="rId7"/>
              </a:rPr>
              <a:t>Fandom</a:t>
            </a:r>
            <a:endParaRPr lang="cs-CZ" sz="1100" dirty="0"/>
          </a:p>
          <a:p>
            <a:r>
              <a:rPr lang="cs-CZ" sz="1100" dirty="0">
                <a:hlinkClick r:id="rId8"/>
              </a:rPr>
              <a:t>https://arjungwriter.files.wordpress.com/2018/04/aatxe.jpg</a:t>
            </a:r>
            <a:endParaRPr lang="cs-CZ" sz="1100" dirty="0"/>
          </a:p>
          <a:p>
            <a:r>
              <a:rPr lang="en-US" sz="1050" dirty="0">
                <a:hlinkClick r:id="rId9"/>
              </a:rPr>
              <a:t>Mythical Creature, ‘</a:t>
            </a:r>
            <a:r>
              <a:rPr lang="en-US" sz="1050" dirty="0" err="1">
                <a:hlinkClick r:id="rId9"/>
              </a:rPr>
              <a:t>Aatxe</a:t>
            </a:r>
            <a:r>
              <a:rPr lang="en-US" sz="1050" dirty="0">
                <a:hlinkClick r:id="rId9"/>
              </a:rPr>
              <a:t> or </a:t>
            </a:r>
            <a:r>
              <a:rPr lang="en-US" sz="1050" dirty="0" err="1">
                <a:hlinkClick r:id="rId9"/>
              </a:rPr>
              <a:t>Etsai</a:t>
            </a:r>
            <a:r>
              <a:rPr lang="en-US" sz="1050" dirty="0">
                <a:hlinkClick r:id="rId9"/>
              </a:rPr>
              <a:t>,’ an ancient Basque (Spanish and French) shapeshifting bull spirit with writing prompt – </a:t>
            </a:r>
            <a:r>
              <a:rPr lang="en-US" sz="1050" dirty="0" err="1">
                <a:hlinkClick r:id="rId9"/>
              </a:rPr>
              <a:t>ARJung</a:t>
            </a:r>
            <a:r>
              <a:rPr lang="en-US" sz="1050" dirty="0">
                <a:hlinkClick r:id="rId9"/>
              </a:rPr>
              <a:t> (arjungwriter.com)</a:t>
            </a:r>
            <a:endParaRPr lang="cs-CZ" sz="1100" dirty="0"/>
          </a:p>
          <a:p>
            <a:r>
              <a:rPr lang="cs-CZ" sz="1050" dirty="0" err="1">
                <a:hlinkClick r:id="rId10"/>
              </a:rPr>
              <a:t>Aatxe</a:t>
            </a:r>
            <a:r>
              <a:rPr lang="cs-CZ" sz="1050" dirty="0">
                <a:hlinkClick r:id="rId10"/>
              </a:rPr>
              <a:t> | </a:t>
            </a:r>
            <a:r>
              <a:rPr lang="cs-CZ" sz="1050" dirty="0" err="1">
                <a:hlinkClick r:id="rId10"/>
              </a:rPr>
              <a:t>Brickthology</a:t>
            </a:r>
            <a:endParaRPr lang="cs-CZ" sz="1100" dirty="0"/>
          </a:p>
          <a:p>
            <a:r>
              <a:rPr lang="en-US" sz="1050" dirty="0">
                <a:hlinkClick r:id="rId11"/>
              </a:rPr>
              <a:t>Book Extract #3 – Carnival in the Pyrenees – Perennial Pyrenees</a:t>
            </a:r>
            <a:endParaRPr lang="cs-CZ" sz="1050" dirty="0"/>
          </a:p>
          <a:p>
            <a:r>
              <a:rPr lang="cs-CZ" sz="1100" dirty="0">
                <a:hlinkClick r:id="rId12"/>
              </a:rPr>
              <a:t>https://flashbak.com/wp-content/uploads/2016/01/SPAIN-Zezengorri-at-Carnival.jpg</a:t>
            </a:r>
            <a:endParaRPr lang="cs-CZ" sz="1050" dirty="0"/>
          </a:p>
          <a:p>
            <a:r>
              <a:rPr lang="cs-CZ" sz="1050" dirty="0"/>
              <a:t>¨</a:t>
            </a:r>
            <a:endParaRPr lang="cs-CZ" sz="1100" dirty="0"/>
          </a:p>
          <a:p>
            <a:endParaRPr lang="cs-CZ" sz="11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82362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List</Template>
  <TotalTime>301</TotalTime>
  <Words>383</Words>
  <Application>Microsoft Office PowerPoint</Application>
  <PresentationFormat>Širokoúhlá obrazovka</PresentationFormat>
  <Paragraphs>40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Avenir Next LT Pro Light</vt:lpstr>
      <vt:lpstr>Rockwell Nova Light</vt:lpstr>
      <vt:lpstr>Wingdings</vt:lpstr>
      <vt:lpstr>LeafVTI</vt:lpstr>
      <vt:lpstr> ZEZENGORRi</vt:lpstr>
      <vt:lpstr>description</vt:lpstr>
      <vt:lpstr>Prezentace aplikace PowerPoint</vt:lpstr>
      <vt:lpstr>Legend from orozco (biskay province)</vt:lpstr>
      <vt:lpstr>Zezengorri in the basque culture</vt:lpstr>
      <vt:lpstr>Thank you for your attention 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ZEZENGORRi</dc:title>
  <dc:creator>Mošnerová, Lenka</dc:creator>
  <cp:lastModifiedBy>Mošnerová, Lenka</cp:lastModifiedBy>
  <cp:revision>6</cp:revision>
  <dcterms:created xsi:type="dcterms:W3CDTF">2021-10-20T11:52:02Z</dcterms:created>
  <dcterms:modified xsi:type="dcterms:W3CDTF">2021-10-26T18:00:49Z</dcterms:modified>
</cp:coreProperties>
</file>