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</p:sldMasterIdLst>
  <p:notesMasterIdLst>
    <p:notesMasterId r:id="rId44"/>
  </p:notesMasterIdLst>
  <p:handoutMasterIdLst>
    <p:handoutMasterId r:id="rId45"/>
  </p:handoutMasterIdLst>
  <p:sldIdLst>
    <p:sldId id="271" r:id="rId4"/>
    <p:sldId id="265" r:id="rId5"/>
    <p:sldId id="278" r:id="rId6"/>
    <p:sldId id="279" r:id="rId7"/>
    <p:sldId id="319" r:id="rId8"/>
    <p:sldId id="320" r:id="rId9"/>
    <p:sldId id="302" r:id="rId10"/>
    <p:sldId id="293" r:id="rId11"/>
    <p:sldId id="270" r:id="rId12"/>
    <p:sldId id="327" r:id="rId13"/>
    <p:sldId id="300" r:id="rId14"/>
    <p:sldId id="301" r:id="rId15"/>
    <p:sldId id="314" r:id="rId16"/>
    <p:sldId id="303" r:id="rId17"/>
    <p:sldId id="325" r:id="rId18"/>
    <p:sldId id="343" r:id="rId19"/>
    <p:sldId id="272" r:id="rId20"/>
    <p:sldId id="322" r:id="rId21"/>
    <p:sldId id="323" r:id="rId22"/>
    <p:sldId id="334" r:id="rId23"/>
    <p:sldId id="344" r:id="rId24"/>
    <p:sldId id="268" r:id="rId25"/>
    <p:sldId id="269" r:id="rId26"/>
    <p:sldId id="289" r:id="rId27"/>
    <p:sldId id="290" r:id="rId28"/>
    <p:sldId id="315" r:id="rId29"/>
    <p:sldId id="342" r:id="rId30"/>
    <p:sldId id="307" r:id="rId31"/>
    <p:sldId id="308" r:id="rId32"/>
    <p:sldId id="297" r:id="rId33"/>
    <p:sldId id="294" r:id="rId34"/>
    <p:sldId id="282" r:id="rId35"/>
    <p:sldId id="333" r:id="rId36"/>
    <p:sldId id="284" r:id="rId37"/>
    <p:sldId id="286" r:id="rId38"/>
    <p:sldId id="285" r:id="rId39"/>
    <p:sldId id="283" r:id="rId40"/>
    <p:sldId id="317" r:id="rId41"/>
    <p:sldId id="306" r:id="rId42"/>
    <p:sldId id="274" r:id="rId43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40E3909-1342-4797-B6C2-653EA7F758FD}">
          <p14:sldIdLst>
            <p14:sldId id="271"/>
            <p14:sldId id="265"/>
            <p14:sldId id="278"/>
            <p14:sldId id="279"/>
            <p14:sldId id="319"/>
            <p14:sldId id="320"/>
            <p14:sldId id="302"/>
            <p14:sldId id="293"/>
            <p14:sldId id="270"/>
            <p14:sldId id="327"/>
            <p14:sldId id="300"/>
            <p14:sldId id="301"/>
            <p14:sldId id="314"/>
            <p14:sldId id="303"/>
            <p14:sldId id="325"/>
            <p14:sldId id="343"/>
            <p14:sldId id="272"/>
            <p14:sldId id="322"/>
            <p14:sldId id="323"/>
            <p14:sldId id="334"/>
            <p14:sldId id="344"/>
            <p14:sldId id="268"/>
            <p14:sldId id="269"/>
            <p14:sldId id="289"/>
            <p14:sldId id="290"/>
            <p14:sldId id="315"/>
            <p14:sldId id="342"/>
            <p14:sldId id="307"/>
            <p14:sldId id="308"/>
            <p14:sldId id="297"/>
            <p14:sldId id="294"/>
            <p14:sldId id="282"/>
            <p14:sldId id="333"/>
            <p14:sldId id="284"/>
            <p14:sldId id="286"/>
            <p14:sldId id="285"/>
            <p14:sldId id="283"/>
            <p14:sldId id="317"/>
            <p14:sldId id="306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1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5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02598" y="0"/>
            <a:ext cx="2985558" cy="50283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437E004B-846A-4ABA-9AC6-AEB7931F9A26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519055"/>
            <a:ext cx="2985558" cy="502834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02598" y="9519055"/>
            <a:ext cx="2985558" cy="502834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104AF967-D9AC-4230-BA4A-A2CA6CE8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326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51CCBE97-70C3-4D77-8CDB-2CAC05806EDE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4125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654" y="4822624"/>
            <a:ext cx="5512444" cy="3945928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20232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832" y="9520232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5B82011C-2206-47C2-B944-E19A72AF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30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8FDEE9-6CB0-47C4-9776-92A7EC9DE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00CC75-9657-4323-9F61-4530D56A2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572653-A0B8-492B-BBD5-F03428BB9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A6A19-BD11-44A9-A1F1-06F6E779E5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542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9F58F-9E9B-48D3-9766-E5CCA7B01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90BC5-5A2F-4625-999D-C3A395D42A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055425-09FD-42D1-A5B9-345BA647F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8724-C314-4F3B-BA2A-AF237900AC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13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2086A9-DD53-452A-8232-38908120D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31914B-0DF9-42C7-946C-8EE1D2C7E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6A0E0-5BF9-40D8-939B-847A4E57C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36DE4-6368-4F74-BA9D-EF53BBD951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6381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A9526-7C4F-4119-8042-E8D8DCF01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4BE84-42B2-49C6-A4B4-5500B3F86D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7662D-D6FD-461A-BBF1-479A028DB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DBEB9-5AD7-4BB1-A654-F19D568C15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14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6CF68A-17CD-44E4-B55F-55D85F9D0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426F65-5C46-4A70-822E-4675E79FD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B35E90-5F13-4D5A-BBD7-58A7459C3E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8239B-CE18-450E-9289-6A91E0EB23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9153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17DDFF-E758-4D85-88FC-B793E0BA3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A58C23-4206-4656-8ACB-E7DC83489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C221E5-4B54-4DAB-BB96-BB7F5AB04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B4C04-EFDC-4CB2-9A2B-DE7BB38DD2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734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33E1F7-59C6-4801-AF3B-FF2E5C119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BCF1A1-8C7C-40F8-A378-4DD63D832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180A81-E0C5-4DCE-B65F-E9A81B912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6007-081E-45A8-BE6E-5047B6EDC7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2592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876F36-0DDF-4F93-B8FD-66F06D490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EF286F-C6F3-40DA-AC66-81C73183F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1D8DB-AD93-44BF-8F08-A13B453F3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A150E-7DD6-49D5-B36D-89EFF10588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92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DC633-7943-41F1-B694-862B58558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22E020-711B-42F4-87D8-B657D9F07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53CE5-017A-42FE-91BA-5B9059CB1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F5017-394F-4EED-A52E-CCA0ABDCA3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0832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C90CCC-54EA-4D0F-8310-A17DD255A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A9A8EE-A54C-4DD9-A7ED-E4751F400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2797E3-4646-4B3A-AB17-B54B72CC1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47DE9-5665-4CEB-B29E-D17E353B64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5051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57E945-3E05-4439-ADA1-8064105DD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40992-2023-4B6D-AF48-F7EDA9D675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E96F21-BB20-4A79-AF61-C731EFBE1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965CB-0990-431B-9F9E-9F4454B185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022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C7558-2328-417B-8989-07E8A7185DE5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D1EC6-870B-4591-81DA-B5688BB3EF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221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46D9-B6B5-498A-A3F9-9ADEB2A11D41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F99E3-5DA2-496E-AC8E-071E935D47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086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A710E-765A-468A-BBCC-C11D148334F4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2AEF7-C32A-4664-8FEC-45363C485B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915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62A9D-A284-43FB-8A1E-CDC881A684F6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EC7F-CF8F-48D1-866D-D67E1E0A7D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143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5C68C-9F5E-45EC-B6DF-BC4A1D361A5C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69640-D409-4451-B870-732D6008A3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057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00E10-D40F-49F0-A30C-D46644994BBE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AAA29-CB79-45E6-A2AA-10C41A7405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444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13CA6-0B26-46FA-9410-B98787556FA6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65DF-640F-4D0B-B467-76AC8CF076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70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9E3B-54D7-4668-8C32-7CEB351324C5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4188C-CA96-45E6-B0F5-08DECB2306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163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8C513-BE6B-4EF6-88CB-3E8276B5D7CB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77EC-BD7B-4D00-BFA6-775D9E6613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79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81A43-CD0F-4B1A-B3AD-26445ADEDDD5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20194-9D38-4997-B4DB-F282A94D07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84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2FB3B-B10E-4CEA-89C7-42D7FAFAB39D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20A51-9EBF-424F-8C5E-DC1916A7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5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3/1/2021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A8E0C8-1E31-4404-9E62-C829FA63C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247F28-5B48-4FD3-98A1-1248E045D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0BB0840-1B22-4443-B6C0-3993B9542B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AE9D2FC-D36B-467F-AFD9-242F3D0CE3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6D3231-611B-4D75-94B2-7DB6ED940B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0A1FE99-2E83-4C89-B8D8-70B7C92C16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25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1B92D6-3499-4C64-B8F8-9801AF48998D}" type="datetimeFigureOut">
              <a:rPr lang="cs-CZ"/>
              <a:pPr>
                <a:defRPr/>
              </a:pPr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237A77-F0C0-40CE-981C-141333D1F3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44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FEE8F-BF29-4458-9E89-2E77E462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Čas v nás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24DB25F-4E6A-4074-B4BE-D347E9FB6F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83623" y="2093976"/>
            <a:ext cx="6484061" cy="43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7" y="546767"/>
            <a:ext cx="2700000" cy="27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521" y="546767"/>
            <a:ext cx="259388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3518D-7174-4EB7-B9F6-A7D4B2A0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80" y="165683"/>
            <a:ext cx="10972800" cy="1143000"/>
          </a:xfrm>
        </p:spPr>
        <p:txBody>
          <a:bodyPr/>
          <a:lstStyle/>
          <a:p>
            <a:br>
              <a:rPr lang="cs-CZ" sz="3600" b="1" dirty="0"/>
            </a:b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v naivním obrazu světa : dvojí perspektiva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B6BB4F-C0E2-4F48-BE0E-858BAA20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3" y="1233182"/>
            <a:ext cx="11188118" cy="5167618"/>
          </a:xfrm>
        </p:spPr>
        <p:txBody>
          <a:bodyPr/>
          <a:lstStyle/>
          <a:p>
            <a:pPr algn="just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pragmaticko-objektivní,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objektivizovaný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utilitární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mít – nemít čas, čas jsou peníze, šetřit čas, investovat čas, ztracený čas, zabralo mi to čas, promarnit čas, drahocenný čas…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emocionálně-subjektivní, prožitkový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běží, pádí, letí – táhne se, vleče se – zastavil se, vrátil se; čas léčí rány; nechává za sebou stopy, zub času; čas mu postříbřil vlasy; neblahý, nelítostný, krutý vliv času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(destrukce živých bytostí i systémů – neodvratné změny, stárnutí a zánik); ale i –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časem porozumíš, časem se to naučíš, časem se to změní k lepšímu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just">
              <a:buNone/>
            </a:pPr>
            <a:endParaRPr lang="cs-CZ" sz="2800" dirty="0"/>
          </a:p>
          <a:p>
            <a:pPr marL="0" indent="0" algn="just">
              <a:buNone/>
            </a:pPr>
            <a:r>
              <a:rPr lang="cs-CZ" sz="2000" dirty="0"/>
              <a:t>(Srov.: A. B. </a:t>
            </a:r>
            <a:r>
              <a:rPr lang="cs-CZ" sz="2000" dirty="0" err="1"/>
              <a:t>Burzyńska</a:t>
            </a:r>
            <a:r>
              <a:rPr lang="cs-CZ" sz="2000" dirty="0"/>
              <a:t>, A. </a:t>
            </a:r>
            <a:r>
              <a:rPr lang="cs-CZ" sz="2000" dirty="0" err="1"/>
              <a:t>Libura</a:t>
            </a:r>
            <a:r>
              <a:rPr lang="cs-CZ" sz="2000" dirty="0"/>
              <a:t>: Obraz </a:t>
            </a:r>
            <a:r>
              <a:rPr lang="cs-CZ" sz="2000" dirty="0" err="1"/>
              <a:t>czasu</a:t>
            </a:r>
            <a:r>
              <a:rPr lang="cs-CZ" sz="2000" dirty="0"/>
              <a:t> w </a:t>
            </a:r>
            <a:r>
              <a:rPr lang="cs-CZ" sz="2000" dirty="0" err="1"/>
              <a:t>języku</a:t>
            </a:r>
            <a:r>
              <a:rPr lang="cs-CZ" sz="2000" dirty="0"/>
              <a:t> </a:t>
            </a:r>
            <a:r>
              <a:rPr lang="cs-CZ" sz="2000" dirty="0" err="1"/>
              <a:t>potocznym</a:t>
            </a:r>
            <a:r>
              <a:rPr lang="cs-CZ" sz="2000" dirty="0"/>
              <a:t> i </a:t>
            </a:r>
            <a:r>
              <a:rPr lang="cs-CZ" sz="2000" dirty="0" err="1"/>
              <a:t>naukowym</a:t>
            </a:r>
            <a:r>
              <a:rPr lang="cs-CZ" sz="2000" dirty="0"/>
              <a:t>. Acta </a:t>
            </a:r>
            <a:r>
              <a:rPr lang="cs-CZ" sz="2000" dirty="0" err="1"/>
              <a:t>Universitatis</a:t>
            </a:r>
            <a:r>
              <a:rPr lang="cs-CZ" sz="2000" dirty="0"/>
              <a:t> </a:t>
            </a:r>
            <a:r>
              <a:rPr lang="cs-CZ" sz="2000" dirty="0" err="1"/>
              <a:t>Wratislawiensis</a:t>
            </a:r>
            <a:r>
              <a:rPr lang="cs-CZ" sz="2000" dirty="0"/>
              <a:t>, No 2218</a:t>
            </a:r>
            <a:r>
              <a:rPr lang="cs-CZ" sz="2000" i="1" dirty="0"/>
              <a:t>, Jazyk a kultura</a:t>
            </a:r>
            <a:r>
              <a:rPr lang="cs-CZ" sz="2000" dirty="0"/>
              <a:t>, tom 13, </a:t>
            </a:r>
            <a:r>
              <a:rPr lang="cs-CZ" sz="2000" dirty="0" err="1"/>
              <a:t>Wrocaw</a:t>
            </a:r>
            <a:r>
              <a:rPr lang="cs-CZ" sz="2000" dirty="0"/>
              <a:t> 2000, s. 131 – 141.)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89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7991" y="274638"/>
            <a:ext cx="11508058" cy="706669"/>
          </a:xfrm>
        </p:spPr>
        <p:txBody>
          <a:bodyPr/>
          <a:lstStyle/>
          <a:p>
            <a:r>
              <a:rPr lang="cs-C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etymologie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7990" y="1090569"/>
            <a:ext cx="11329639" cy="525150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všeslovanské, velmi staré 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stsl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 nejasný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Domněnky:</a:t>
            </a:r>
          </a:p>
          <a:p>
            <a:pPr marL="457200" lvl="1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„česati“ („spěchati“: čas = běh; plynutí času) – V. Machek</a:t>
            </a:r>
          </a:p>
          <a:p>
            <a:pPr marL="457200" lvl="1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„čekati“ (čas = doba čekání) – J. Holub a F. Kopečný</a:t>
            </a:r>
          </a:p>
          <a:p>
            <a:pPr marL="457200" lvl="1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z koř.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je v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čakati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stsl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čajati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exspectare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příp. -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so-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J. Gebauer</a:t>
            </a:r>
          </a:p>
          <a:p>
            <a:pPr lvl="1"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stč. 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znamenalo i hodinu (dosud v ruštině, </a:t>
            </a:r>
          </a:p>
          <a:p>
            <a:pPr marL="457200" lvl="1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srov. i 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sej čas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hned, 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časy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hodiny…)</a:t>
            </a:r>
          </a:p>
          <a:p>
            <a:pPr marL="457200" lvl="1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včas; počasí, nečas, vyčasit se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nov. 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časovati,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časoslovo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časopis </a:t>
            </a:r>
          </a:p>
        </p:txBody>
      </p:sp>
    </p:spTree>
    <p:extLst>
      <p:ext uri="{BB962C8B-B14F-4D97-AF65-F5344CB8AC3E}">
        <p14:creationId xmlns:p14="http://schemas.microsoft.com/office/powerpoint/2010/main" val="3953088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190850"/>
            <a:ext cx="11734800" cy="1037875"/>
          </a:xfrm>
        </p:spPr>
        <p:txBody>
          <a:bodyPr/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výkladových slovníků češtiny: význam a jeho extenze 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227" y="1059366"/>
            <a:ext cx="11417417" cy="548431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 (základní): kontinuum, „posloupnost okamžiků“ ------------------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Jg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tah nastupujících po sobě chvil,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Zeit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(1836)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PSJČ: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vědomí o posloupnosti všeho bytí a dění, doba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(1936)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SSJČ: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posloupnost všeho bytí a dění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(1958)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SSČ: 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posloupnost splývajících okamžiků (měřená roky, dny atd.)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(1978/1994)</a:t>
            </a:r>
          </a:p>
          <a:p>
            <a:pPr marL="0" indent="0">
              <a:buNone/>
            </a:pP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SSoučČ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souvislá řada okamžiků (měřená roky, dny atd.)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(2011)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významy →</a:t>
            </a:r>
          </a:p>
          <a:p>
            <a:pPr>
              <a:buFontTx/>
              <a:buChar char="-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metonymické přenosy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část, výsek tohoto kontinua, „úsečka“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„polopřímka“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termín, lhůta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„bod“ (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moment, okamžik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)…; měřené jednotky; poměry, okolnosti; počasí; gramatická kategorie…</a:t>
            </a:r>
          </a:p>
        </p:txBody>
      </p:sp>
    </p:spTree>
    <p:extLst>
      <p:ext uri="{BB962C8B-B14F-4D97-AF65-F5344CB8AC3E}">
        <p14:creationId xmlns:p14="http://schemas.microsoft.com/office/powerpoint/2010/main" val="128972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66701" y="50615"/>
            <a:ext cx="11630024" cy="633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870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Slovník</a:t>
            </a:r>
            <a:r>
              <a:rPr kumimoji="0" lang="cs-CZ" altLang="cs-CZ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spisovné češtiny pro školu a veřejnost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čas,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-u m </a:t>
            </a:r>
            <a:b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posloupnost splývajících okamžiků (měřená roky, dny atd.):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 plyne, míjí, utíká, letí;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marx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filoz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způsob existence hmoty vyj. trvání bytí i posloupnost jeho změn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(určitá i blíže neurčená) doba: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 čase, za čas (i začas) se vrátil; je toho času na dovolené; poslední čas je nesvůj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doba k vykonání něčeho: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 k jídlu, na učení; všechno má svůj čas; je dost času; je na čase, aby ...; nejvyšší čas jít; dělat přes čas (i přesčas)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 povinnou pracovní dobu;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trávit volný čas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volná doba: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(ne)mít čas pro, na někoho, něco; mít dost času; udělat si čas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časy pomn.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poměry 5, okolnosti, život 8, doba: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těšit se na lepší časy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počasí: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snášet čas i nečas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pohodu i nepohodu;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to je psí čas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nepohoda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určení času podle poledníků: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místní, greenwichský, středoevropský, východoevropský čas; přesný, správný čas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počet časových jednotek potřebných k jistému výkonu: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měřit čas závodníka; výrobní čas (stroje)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jaz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mluvn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kategorie označ. vztah děje k okamžiku projevu n. k jistému ději: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 přítomný, minulý, budoucí; souslednost časů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♦ blýská se na časy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bude pěkné počasí;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 jsou peníze (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pořek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.); čas od času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občas;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dočkej času jako husa klasu (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pořek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.); svého času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kdysi;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(hlodá na tom) zub času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(projevuje se na tom) stárnutí, chátrání;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časový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příd.: časový údaj; časová tíseň; časový signál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oznamující přesný čas;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časový námět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aktuální;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jaz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příslovečná věta časová;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časově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přísl.: časově omezený úsek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vzhledem k času; 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časovost,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-i ž: časovost výzvy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aktuálnost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93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450" y="657225"/>
            <a:ext cx="11715751" cy="619125"/>
          </a:xfrm>
        </p:spPr>
        <p:txBody>
          <a:bodyPr/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lze z tohoto materiálu vyvodit o konceptualizaci času v češtině? Jak je utvářen pojem ČAS …?</a:t>
            </a:r>
            <a:b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1001" y="1276350"/>
            <a:ext cx="11353800" cy="5324475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plyne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(← voda, řeka)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běží, utíká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 /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letí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 ← je to živá bytost: člověk, kůň, pták; b) ← pohybuje se zezadu dopředu – po cestě)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zabít čas, honí mě čas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(← je to živá bytost); 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jsou peníze, šetřit časem, díky za váš čas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(← je to vzácná komodita)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se naplnil, čím vyplnit volný čas?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(← je to nádoba)</a:t>
            </a:r>
          </a:p>
          <a:p>
            <a:pPr marL="0" indent="0">
              <a:buNone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bezprostřední tělesná a smyslová zkušenost s časem chybí (abstraktum);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čas tedy konceptualizujeme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metafor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ty vycházejí především ze zkušenosti s jevy prostorovými a smyslově dostupnými</a:t>
            </a:r>
          </a:p>
        </p:txBody>
      </p:sp>
    </p:spTree>
    <p:extLst>
      <p:ext uri="{BB962C8B-B14F-4D97-AF65-F5344CB8AC3E}">
        <p14:creationId xmlns:p14="http://schemas.microsoft.com/office/powerpoint/2010/main" val="171306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58A64-605F-4B59-A5F0-035D5516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200025"/>
            <a:ext cx="10972800" cy="1143000"/>
          </a:xfrm>
        </p:spPr>
        <p:txBody>
          <a:bodyPr/>
          <a:lstStyle/>
          <a:p>
            <a:r>
              <a:rPr lang="cs-CZ" dirty="0"/>
              <a:t>Metafora ČAS JE PROSTOR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676BED-54CE-401B-B61C-348086387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43025"/>
            <a:ext cx="11382375" cy="5381625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/>
              <a:t>Čas je chápán jako prostor (a / nebo pohyb v prostoru)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 prostorový → význam časový</a:t>
            </a: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předložky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lese – v červenci, kolem potoka – kolem druhé hodiny, před radnicí – před začátkem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mnou stojí bratr – zkouška už je za mnou </a:t>
            </a:r>
          </a:p>
          <a:p>
            <a:pPr marL="0" indent="0">
              <a:buNone/>
            </a:pP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rozměrová adjektiva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dlouhá / krátká sukně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dlouhá / krátká doba, chvíle, pohádka</a:t>
            </a:r>
          </a:p>
          <a:p>
            <a:pPr marL="0" indent="0">
              <a:buNone/>
            </a:pP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začátek / konec provázku,  cesty (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konkr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začátek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konec písničky, života, cesty (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abstr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všechno má svůj konec, jenom jitrnice dva</a:t>
            </a:r>
          </a:p>
        </p:txBody>
      </p:sp>
    </p:spTree>
    <p:extLst>
      <p:ext uri="{BB962C8B-B14F-4D97-AF65-F5344CB8AC3E}">
        <p14:creationId xmlns:p14="http://schemas.microsoft.com/office/powerpoint/2010/main" val="1011489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15E6534-3FE5-4C84-85A0-9D63224A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2" y="356839"/>
            <a:ext cx="11887200" cy="2732049"/>
          </a:xfrm>
        </p:spPr>
        <p:txBody>
          <a:bodyPr/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Časová osa: </a:t>
            </a:r>
            <a:b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minulost je vzadu </a:t>
            </a:r>
            <a:b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přítomnost je bod umístěný „zde“ </a:t>
            </a:r>
            <a:b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budoucnost je vpředu </a:t>
            </a:r>
            <a:endParaRPr lang="cs-CZ" sz="32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51D3DD-2E59-4F28-A409-3671FEF66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807" y="3677582"/>
            <a:ext cx="981541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C976A-7A7E-4627-90C1-FA607182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02" y="133350"/>
            <a:ext cx="10944808" cy="64770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Čas: schéma CESTA a schéma CYKLUS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C4CB8E-84B5-4C85-A67D-0F79BAE90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5895973" y="1047749"/>
            <a:ext cx="6024677" cy="54959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Schéma CYKLUS – zkušenost: </a:t>
            </a:r>
          </a:p>
          <a:p>
            <a:pPr marL="0" indent="0">
              <a:buNone/>
            </a:pPr>
            <a:r>
              <a:rPr lang="cs-CZ" dirty="0"/>
              <a:t>     - střídání světla a tmy, dne a noci</a:t>
            </a:r>
          </a:p>
          <a:p>
            <a:pPr marL="0" indent="0">
              <a:buNone/>
            </a:pPr>
            <a:r>
              <a:rPr lang="cs-CZ" dirty="0"/>
              <a:t>     - cykly probíhající v lidském těle (biorytmy)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bdění (práce, aktivita) a spánek (odpočinek, neaktivita)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dýchání, trávení, ženský měsíční cyklus aj.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„člověk je </a:t>
            </a:r>
            <a:r>
              <a:rPr lang="cs-CZ" dirty="0" err="1"/>
              <a:t>seštelovanej</a:t>
            </a:r>
            <a:r>
              <a:rPr lang="cs-CZ" dirty="0"/>
              <a:t> podle slunce“ (</a:t>
            </a:r>
            <a:r>
              <a:rPr lang="cs-CZ" dirty="0" err="1"/>
              <a:t>Radkin</a:t>
            </a:r>
            <a:r>
              <a:rPr lang="cs-CZ" dirty="0"/>
              <a:t> Honzák)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+ </a:t>
            </a:r>
            <a:r>
              <a:rPr lang="cs-CZ" dirty="0" err="1"/>
              <a:t>déledobé</a:t>
            </a:r>
            <a:r>
              <a:rPr lang="cs-CZ" dirty="0"/>
              <a:t> cykly:</a:t>
            </a:r>
          </a:p>
          <a:p>
            <a:pPr marL="0" indent="0">
              <a:buNone/>
            </a:pPr>
            <a:r>
              <a:rPr lang="cs-CZ" dirty="0"/>
              <a:t>  - čas a koloběh přírodních proměn –  zemědělský rok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985D639-99A5-49B9-859B-57C4498E8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425" y="1047750"/>
            <a:ext cx="5334000" cy="55649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Schéma CESTA  - zkušenost:</a:t>
            </a:r>
          </a:p>
          <a:p>
            <a:pPr marL="0" indent="0">
              <a:buNone/>
            </a:pPr>
            <a:r>
              <a:rPr lang="cs-CZ" dirty="0"/>
              <a:t>- pohyb z východiska po trajektorii dopředu (typicky: chůze, pohyb po nohou)</a:t>
            </a:r>
          </a:p>
          <a:p>
            <a:pPr>
              <a:buFontTx/>
              <a:buChar char="-"/>
            </a:pPr>
            <a:r>
              <a:rPr lang="cs-CZ" dirty="0"/>
              <a:t>pohyb plynoucí vody</a:t>
            </a:r>
          </a:p>
          <a:p>
            <a:pPr marL="0" indent="0">
              <a:buNone/>
            </a:pPr>
            <a:r>
              <a:rPr lang="cs-CZ" dirty="0"/>
              <a:t>(konceptualizace času a procesů probíhajících lineárně v čase: řeč, hudba)</a:t>
            </a:r>
          </a:p>
          <a:p>
            <a:pPr marL="0" indent="0">
              <a:buNone/>
            </a:pPr>
            <a:r>
              <a:rPr lang="cs-CZ" dirty="0"/>
              <a:t>                               +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Kombinace se schématem </a:t>
            </a:r>
          </a:p>
          <a:p>
            <a:pPr marL="0" indent="0">
              <a:buNone/>
            </a:pPr>
            <a:r>
              <a:rPr lang="cs-CZ" b="1" dirty="0"/>
              <a:t>VPŘEDU – VZADU</a:t>
            </a:r>
          </a:p>
          <a:p>
            <a:pPr>
              <a:buFontTx/>
              <a:buChar char="-"/>
            </a:pPr>
            <a:r>
              <a:rPr lang="cs-CZ" b="1" dirty="0"/>
              <a:t>BUDOUCNOST JE VPŘEDU (+):</a:t>
            </a:r>
          </a:p>
          <a:p>
            <a:pPr>
              <a:buFontTx/>
              <a:buChar char="-"/>
            </a:pPr>
            <a:endParaRPr lang="cs-CZ" b="1" dirty="0"/>
          </a:p>
          <a:p>
            <a:pPr>
              <a:buFontTx/>
              <a:buChar char="-"/>
            </a:pPr>
            <a:r>
              <a:rPr lang="cs-CZ" b="1" dirty="0"/>
              <a:t> </a:t>
            </a:r>
            <a:r>
              <a:rPr lang="cs-CZ" i="1" dirty="0"/>
              <a:t>pokrok, vývoj, bude líp, jednou </a:t>
            </a:r>
            <a:r>
              <a:rPr lang="cs-CZ" i="1" dirty="0" err="1"/>
              <a:t>budem</a:t>
            </a:r>
            <a:r>
              <a:rPr lang="cs-CZ" i="1" dirty="0"/>
              <a:t> dál…</a:t>
            </a:r>
          </a:p>
          <a:p>
            <a:pPr>
              <a:buFontTx/>
              <a:buChar char="-"/>
            </a:pPr>
            <a:r>
              <a:rPr lang="cs-CZ" b="1" dirty="0"/>
              <a:t>MINULOST JE VZADU (-)</a:t>
            </a:r>
          </a:p>
          <a:p>
            <a:pPr>
              <a:buFontTx/>
              <a:buChar char="-"/>
            </a:pPr>
            <a:r>
              <a:rPr lang="cs-CZ" i="1" dirty="0"/>
              <a:t>zpátečnictví, být sto let za opicemi </a:t>
            </a:r>
          </a:p>
          <a:p>
            <a:pPr>
              <a:buFontTx/>
              <a:buChar char="-"/>
            </a:pPr>
            <a:r>
              <a:rPr lang="cs-CZ" i="1" dirty="0"/>
              <a:t>Kupředu, levá, zpátky ni krok…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216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1366810" cy="1208475"/>
          </a:xfrm>
        </p:spPr>
        <p:txBody>
          <a:bodyPr/>
          <a:lstStyle/>
          <a:p>
            <a:r>
              <a:rPr lang="cs-CZ" sz="3600" dirty="0"/>
              <a:t> 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Dvě modifikace základního metaforického modelu času: </a:t>
            </a:r>
            <a:b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Model pohybujícího se času, B. Model pohybujícího se „já“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6186" y="1757182"/>
            <a:ext cx="5699814" cy="4212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200077" y="1600201"/>
            <a:ext cx="5609063" cy="4525963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cs-CZ" dirty="0"/>
              <a:t>ČAS (událost v čase) SE POHYBUJE SMĚREM K (stojícímu) POZOROVATELI (</a:t>
            </a:r>
            <a:r>
              <a:rPr lang="cs-CZ" i="1" dirty="0"/>
              <a:t>Vánoce se blíží,  přicházejí dobré časy</a:t>
            </a:r>
            <a:r>
              <a:rPr lang="cs-CZ" dirty="0"/>
              <a:t>, </a:t>
            </a:r>
            <a:r>
              <a:rPr lang="cs-CZ" i="1" dirty="0"/>
              <a:t>den za dnem míjí…)</a:t>
            </a:r>
          </a:p>
          <a:p>
            <a:pPr marL="514350" indent="-514350">
              <a:buAutoNum type="alphaUcPeriod"/>
            </a:pPr>
            <a:r>
              <a:rPr lang="cs-CZ" dirty="0"/>
              <a:t>ČAS JE CESTA (</a:t>
            </a:r>
            <a:r>
              <a:rPr lang="cs-CZ" i="1" dirty="0"/>
              <a:t>Vánoce jsou ještě daleko, blížíme se ke konci přednášky, dívat se s nadějí do budoucnosti, ohlížet se za uplynulým rokem …)</a:t>
            </a:r>
          </a:p>
          <a:p>
            <a:pPr marL="514350" indent="-514350">
              <a:buAutoNum type="alphaUcPeriod"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247831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535" y="317241"/>
            <a:ext cx="10972800" cy="895739"/>
          </a:xfrm>
        </p:spPr>
        <p:txBody>
          <a:bodyPr/>
          <a:lstStyle/>
          <a:p>
            <a:b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SE POHYBUJE DOPŘEDU, „po cestě“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93541"/>
            <a:ext cx="10972800" cy="524721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Čas jde, běží, letí, utíká, ubíhá</a:t>
            </a:r>
          </a:p>
          <a:p>
            <a:pPr marL="0" indent="0">
              <a:buNone/>
            </a:pPr>
            <a:r>
              <a:rPr lang="cs-CZ" sz="2400" dirty="0"/>
              <a:t>Čas letí jako splašený kůň / jako jelen / jako pták</a:t>
            </a:r>
          </a:p>
          <a:p>
            <a:pPr marL="0" indent="0">
              <a:buNone/>
            </a:pPr>
            <a:r>
              <a:rPr lang="cs-CZ" sz="2400" dirty="0"/>
              <a:t>To všechno odnes čas</a:t>
            </a:r>
          </a:p>
          <a:p>
            <a:pPr marL="0" indent="0">
              <a:buNone/>
            </a:pPr>
            <a:r>
              <a:rPr lang="cs-CZ" sz="2400" dirty="0"/>
              <a:t>Čas nepočká</a:t>
            </a:r>
          </a:p>
          <a:p>
            <a:pPr marL="0" indent="0">
              <a:buNone/>
            </a:pPr>
            <a:r>
              <a:rPr lang="cs-CZ" sz="2400" dirty="0"/>
              <a:t>Zastavit čas / čas nezastavíš (</a:t>
            </a:r>
            <a:r>
              <a:rPr lang="cs-CZ" sz="2400" i="1" dirty="0"/>
              <a:t>Městečko, kde se zastavil čas)</a:t>
            </a:r>
          </a:p>
          <a:p>
            <a:pPr marL="0" indent="0">
              <a:buNone/>
            </a:pPr>
            <a:r>
              <a:rPr lang="cs-CZ" sz="2400" dirty="0"/>
              <a:t>To to uteklo / uběhlo</a:t>
            </a:r>
          </a:p>
          <a:p>
            <a:pPr marL="0" indent="0" algn="ctr">
              <a:buNone/>
            </a:pPr>
            <a:r>
              <a:rPr lang="cs-CZ" sz="2400" dirty="0"/>
              <a:t>              </a:t>
            </a:r>
            <a:r>
              <a:rPr lang="cs-CZ" sz="2400" b="1" dirty="0"/>
              <a:t>JÁ SE POHYBUJU (ZA) ČASEM</a:t>
            </a:r>
          </a:p>
          <a:p>
            <a:pPr marL="0" indent="0">
              <a:buNone/>
            </a:pPr>
            <a:r>
              <a:rPr lang="cs-CZ" sz="2400" dirty="0"/>
              <a:t>Stíhat /stihnout něco</a:t>
            </a:r>
          </a:p>
          <a:p>
            <a:pPr marL="0" indent="0">
              <a:buNone/>
            </a:pPr>
            <a:r>
              <a:rPr lang="cs-CZ" sz="2400" dirty="0"/>
              <a:t>Honit termíny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+ někde zároveň ČAS JE ŽIVÁ BYTOST (LIDSKÁ / ZVÍŘECÍ / PTAČÍ)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46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E7C3053-F435-47C8-84DE-D12270A8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72" y="3951943"/>
            <a:ext cx="2304000" cy="2304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578" y="3951943"/>
            <a:ext cx="3124022" cy="234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061578" y="742122"/>
            <a:ext cx="45963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Byly časy, byly, ale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minúly</a:t>
            </a:r>
            <a:r>
              <a:rPr lang="cs-CZ" dirty="0"/>
              <a:t>,</a:t>
            </a:r>
          </a:p>
          <a:p>
            <a:r>
              <a:rPr lang="cs-CZ" dirty="0"/>
              <a:t>a po </a:t>
            </a:r>
            <a:r>
              <a:rPr lang="cs-CZ" dirty="0" err="1"/>
              <a:t>maléj</a:t>
            </a:r>
            <a:r>
              <a:rPr lang="cs-CZ" dirty="0"/>
              <a:t> chvíli mineme </a:t>
            </a:r>
            <a:r>
              <a:rPr lang="cs-CZ" dirty="0" err="1"/>
              <a:t>sa</a:t>
            </a:r>
            <a:r>
              <a:rPr lang="cs-CZ" dirty="0"/>
              <a:t> aj my.</a:t>
            </a:r>
          </a:p>
          <a:p>
            <a:r>
              <a:rPr lang="cs-CZ" dirty="0"/>
              <a:t>A </a:t>
            </a:r>
            <a:r>
              <a:rPr lang="cs-CZ" dirty="0" err="1"/>
              <a:t>gdyž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mineme, mine </a:t>
            </a:r>
            <a:r>
              <a:rPr lang="cs-CZ" dirty="0" err="1"/>
              <a:t>sa</a:t>
            </a:r>
            <a:r>
              <a:rPr lang="cs-CZ" dirty="0"/>
              <a:t> krajina,</a:t>
            </a:r>
          </a:p>
          <a:p>
            <a:r>
              <a:rPr lang="cs-CZ" dirty="0"/>
              <a:t>jak </a:t>
            </a:r>
            <a:r>
              <a:rPr lang="cs-CZ" dirty="0" err="1"/>
              <a:t>gdyby</a:t>
            </a:r>
            <a:r>
              <a:rPr lang="cs-CZ" dirty="0"/>
              <a:t> odpadl </a:t>
            </a:r>
            <a:r>
              <a:rPr lang="cs-CZ" dirty="0" err="1"/>
              <a:t>vŕšek</a:t>
            </a:r>
            <a:r>
              <a:rPr lang="cs-CZ" dirty="0"/>
              <a:t> z rozmarýna.</a:t>
            </a:r>
          </a:p>
          <a:p>
            <a:r>
              <a:rPr lang="cs-CZ" dirty="0" err="1"/>
              <a:t>Gdyž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my mineme, mine </a:t>
            </a:r>
            <a:r>
              <a:rPr lang="cs-CZ" dirty="0" err="1"/>
              <a:t>sa</a:t>
            </a:r>
            <a:r>
              <a:rPr lang="cs-CZ" dirty="0"/>
              <a:t> celý svět,</a:t>
            </a:r>
          </a:p>
          <a:p>
            <a:r>
              <a:rPr lang="cs-CZ" dirty="0"/>
              <a:t>Jak </a:t>
            </a:r>
            <a:r>
              <a:rPr lang="cs-CZ" dirty="0" err="1"/>
              <a:t>gdyby</a:t>
            </a:r>
            <a:r>
              <a:rPr lang="cs-CZ" dirty="0"/>
              <a:t> odpadl z </a:t>
            </a:r>
            <a:r>
              <a:rPr lang="cs-CZ" dirty="0" err="1"/>
              <a:t>červenéj</a:t>
            </a:r>
            <a:r>
              <a:rPr lang="cs-CZ" dirty="0"/>
              <a:t> </a:t>
            </a:r>
            <a:r>
              <a:rPr lang="cs-CZ" dirty="0" err="1"/>
              <a:t>rúže</a:t>
            </a:r>
            <a:r>
              <a:rPr lang="cs-CZ" dirty="0"/>
              <a:t> květ.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L. </a:t>
            </a:r>
            <a:r>
              <a:rPr lang="cs-CZ" dirty="0" err="1"/>
              <a:t>Vráželová</a:t>
            </a:r>
            <a:r>
              <a:rPr lang="cs-CZ" dirty="0"/>
              <a:t> (</a:t>
            </a:r>
            <a:r>
              <a:rPr lang="cs-CZ" dirty="0" err="1"/>
              <a:t>ed</a:t>
            </a:r>
            <a:r>
              <a:rPr lang="cs-CZ" dirty="0"/>
              <a:t>.), Moudrost starých Valachů. Vsetín 2005, s. 263.</a:t>
            </a:r>
          </a:p>
          <a:p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609599" y="742122"/>
            <a:ext cx="56189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A moje maminka, jak by vše věděla,</a:t>
            </a:r>
          </a:p>
          <a:p>
            <a:r>
              <a:rPr lang="cs-CZ" dirty="0"/>
              <a:t>celá se ohlídne po bicích hodinách</a:t>
            </a:r>
          </a:p>
          <a:p>
            <a:r>
              <a:rPr lang="cs-CZ" dirty="0"/>
              <a:t>      a řekne do okna komusi cizímu,</a:t>
            </a:r>
          </a:p>
          <a:p>
            <a:r>
              <a:rPr lang="cs-CZ" dirty="0"/>
              <a:t>      s kým roky mluvívá, aniž ho zahlédnu:</a:t>
            </a:r>
          </a:p>
          <a:p>
            <a:r>
              <a:rPr lang="cs-CZ" dirty="0"/>
              <a:t>„Tři čtvrti na devět, jak tenkrát</a:t>
            </a:r>
          </a:p>
          <a:p>
            <a:r>
              <a:rPr lang="cs-CZ" dirty="0"/>
              <a:t>před léty.</a:t>
            </a:r>
          </a:p>
          <a:p>
            <a:r>
              <a:rPr lang="cs-CZ" dirty="0"/>
              <a:t>        Můj první přišel na svět.“</a:t>
            </a:r>
          </a:p>
          <a:p>
            <a:endParaRPr lang="cs-CZ" dirty="0"/>
          </a:p>
          <a:p>
            <a:r>
              <a:rPr lang="cs-CZ" dirty="0"/>
              <a:t>K. </a:t>
            </a:r>
            <a:r>
              <a:rPr lang="cs-CZ" dirty="0" err="1"/>
              <a:t>Šiktanc</a:t>
            </a:r>
            <a:r>
              <a:rPr lang="cs-CZ" dirty="0"/>
              <a:t>, Český orloj: Červenec. Praha 1990, </a:t>
            </a:r>
          </a:p>
          <a:p>
            <a:r>
              <a:rPr lang="cs-CZ" dirty="0"/>
              <a:t>s. 69.</a:t>
            </a:r>
          </a:p>
        </p:txBody>
      </p:sp>
    </p:spTree>
    <p:extLst>
      <p:ext uri="{BB962C8B-B14F-4D97-AF65-F5344CB8AC3E}">
        <p14:creationId xmlns:p14="http://schemas.microsoft.com/office/powerpoint/2010/main" val="317873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582DE66-8B68-479A-9A55-47E27246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69" y="211872"/>
            <a:ext cx="10970208" cy="683478"/>
          </a:xfrm>
        </p:spPr>
        <p:txBody>
          <a:bodyPr/>
          <a:lstStyle/>
          <a:p>
            <a:pPr algn="ctr"/>
            <a:r>
              <a:rPr lang="cs-CZ" sz="3600" b="1" dirty="0"/>
              <a:t>Další metafory spojené s časem - ontologické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813889-8745-45FF-B315-B99FEB98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6" y="1038226"/>
            <a:ext cx="11519702" cy="560790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800" b="1" dirty="0"/>
              <a:t>ČAS JE SUBSTANCE, LÁTKA</a:t>
            </a:r>
          </a:p>
          <a:p>
            <a:pPr marL="0" lvl="0" indent="0">
              <a:buNone/>
            </a:pPr>
            <a:r>
              <a:rPr lang="cs-CZ" sz="1800" dirty="0"/>
              <a:t>Plynná - </a:t>
            </a:r>
            <a:r>
              <a:rPr lang="cs-CZ" sz="1800" i="1" dirty="0"/>
              <a:t>prchavé</a:t>
            </a:r>
            <a:r>
              <a:rPr lang="cs-CZ" sz="1800" dirty="0"/>
              <a:t> </a:t>
            </a:r>
            <a:r>
              <a:rPr lang="cs-CZ" sz="1800" i="1" dirty="0"/>
              <a:t>okamžiky</a:t>
            </a:r>
            <a:r>
              <a:rPr lang="cs-CZ" sz="1800" dirty="0"/>
              <a:t>, </a:t>
            </a:r>
            <a:r>
              <a:rPr lang="cs-CZ" sz="1800" i="1" dirty="0"/>
              <a:t>vanutí času</a:t>
            </a:r>
          </a:p>
          <a:p>
            <a:pPr marL="0" lvl="0" indent="0">
              <a:buNone/>
            </a:pPr>
            <a:r>
              <a:rPr lang="cs-CZ" sz="1800" dirty="0"/>
              <a:t>Tekutá – </a:t>
            </a:r>
            <a:r>
              <a:rPr lang="cs-CZ" sz="1800" i="1" dirty="0"/>
              <a:t>plynutí času, proud času, to všechno vzala voda, hodně vody uplynulo… </a:t>
            </a:r>
          </a:p>
          <a:p>
            <a:pPr marL="0" lvl="0" indent="0">
              <a:buNone/>
            </a:pPr>
            <a:r>
              <a:rPr lang="cs-CZ" sz="1800" dirty="0"/>
              <a:t>Pevná – </a:t>
            </a:r>
            <a:r>
              <a:rPr lang="cs-CZ" sz="1800" i="1" dirty="0"/>
              <a:t>dosýpá se mu sedmdesátka</a:t>
            </a:r>
          </a:p>
          <a:p>
            <a:pPr marL="0" lvl="0" indent="0">
              <a:buNone/>
            </a:pPr>
            <a:r>
              <a:rPr lang="cs-CZ" sz="1800" i="1" dirty="0"/>
              <a:t>Oheň – hoří termíny</a:t>
            </a:r>
          </a:p>
          <a:p>
            <a:pPr marL="0" indent="0">
              <a:buNone/>
            </a:pPr>
            <a:r>
              <a:rPr lang="cs-CZ" sz="1800" dirty="0"/>
              <a:t>Cenné zboží, má hodnotu (</a:t>
            </a:r>
            <a:r>
              <a:rPr lang="cs-CZ" sz="1800" i="1" dirty="0"/>
              <a:t>darovat někomu svůj čas, díky za váš čas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Komodita, peníze, omezený zdroj (</a:t>
            </a:r>
            <a:r>
              <a:rPr lang="cs-CZ" sz="1800" i="1" dirty="0"/>
              <a:t>čas jsou peníze, utrácet čas, mrhat /  plýtvat  časem</a:t>
            </a:r>
            <a:r>
              <a:rPr lang="cs-CZ" sz="1800" dirty="0"/>
              <a:t>, </a:t>
            </a:r>
            <a:r>
              <a:rPr lang="cs-CZ" sz="1800" i="1" dirty="0"/>
              <a:t>šetřit čas, investovat čas do něčeho, hospodařit s časem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ČAS JE (POČITATELNÝ) PŘEDMĚT</a:t>
            </a:r>
          </a:p>
          <a:p>
            <a:pPr marL="0" indent="0">
              <a:buNone/>
            </a:pPr>
            <a:r>
              <a:rPr lang="cs-CZ" sz="1800" dirty="0"/>
              <a:t>- časové jednotky mají vlastnosti počitatelných předmětů (</a:t>
            </a:r>
            <a:r>
              <a:rPr lang="cs-CZ" sz="1800" i="1" dirty="0"/>
              <a:t>jeden</a:t>
            </a:r>
            <a:r>
              <a:rPr lang="cs-CZ" sz="1800" dirty="0"/>
              <a:t> </a:t>
            </a:r>
            <a:r>
              <a:rPr lang="cs-CZ" sz="1800" i="1" dirty="0"/>
              <a:t>den</a:t>
            </a:r>
            <a:r>
              <a:rPr lang="cs-CZ" sz="1800" dirty="0"/>
              <a:t>, </a:t>
            </a:r>
            <a:r>
              <a:rPr lang="cs-CZ" sz="1800" i="1" dirty="0"/>
              <a:t>dvě minuty</a:t>
            </a:r>
            <a:r>
              <a:rPr lang="cs-CZ" sz="1800" dirty="0"/>
              <a:t> )</a:t>
            </a:r>
          </a:p>
          <a:p>
            <a:pPr marL="0" indent="0">
              <a:buNone/>
            </a:pPr>
            <a:r>
              <a:rPr lang="cs-CZ" sz="1800" dirty="0"/>
              <a:t>- čas (+ časové jednotky) mají rozměry materiálních předmětů: krátký – dlouhý, pružný (</a:t>
            </a:r>
            <a:r>
              <a:rPr lang="cs-CZ" sz="1800" i="1" dirty="0"/>
              <a:t>pružná pracovní doba) …</a:t>
            </a:r>
          </a:p>
          <a:p>
            <a:pPr marL="0" indent="0">
              <a:buNone/>
            </a:pPr>
            <a:r>
              <a:rPr lang="cs-CZ" sz="1800" dirty="0"/>
              <a:t>- čas je nádoba – ohraničené místo něčím naplněné (v této epoše …, </a:t>
            </a:r>
            <a:r>
              <a:rPr lang="cs-CZ" sz="1800" i="1" dirty="0"/>
              <a:t>den plný překvapení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- čas je náplň nádoby (čas se </a:t>
            </a:r>
            <a:r>
              <a:rPr lang="cs-CZ" sz="1800" i="1" dirty="0"/>
              <a:t>naplnil, vyplňovat něčím volný čas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dirty="0"/>
              <a:t> 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8224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3875" y="274640"/>
            <a:ext cx="11115675" cy="344485"/>
          </a:xfrm>
        </p:spPr>
        <p:txBody>
          <a:bodyPr/>
          <a:lstStyle/>
          <a:p>
            <a:pPr lvl="0"/>
            <a:br>
              <a:rPr lang="cs-CZ" dirty="0"/>
            </a:br>
            <a:r>
              <a:rPr lang="cs-CZ" sz="3600" dirty="0"/>
              <a:t>ČAS JE ŽIVÁ BYTOST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3875" y="819150"/>
            <a:ext cx="11610974" cy="5145089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/>
              <a:t>Zvíře, pták, a zejm. </a:t>
            </a:r>
            <a:r>
              <a:rPr lang="cs-CZ" sz="2800" b="1" dirty="0"/>
              <a:t>osoba</a:t>
            </a:r>
            <a:r>
              <a:rPr lang="cs-CZ" sz="2800" dirty="0"/>
              <a:t> – časté personifikační metafory</a:t>
            </a:r>
          </a:p>
          <a:p>
            <a:pPr marL="0" lvl="0" indent="0">
              <a:buNone/>
            </a:pPr>
            <a:r>
              <a:rPr lang="cs-CZ" sz="2800" dirty="0"/>
              <a:t>- části těla, pohyby, činnosti: </a:t>
            </a:r>
            <a:r>
              <a:rPr lang="cs-CZ" sz="2800" i="1" dirty="0"/>
              <a:t>zub času, čas kráčí </a:t>
            </a:r>
            <a:r>
              <a:rPr lang="cs-CZ" sz="2800" dirty="0"/>
              <a:t>atd., </a:t>
            </a:r>
            <a:r>
              <a:rPr lang="cs-CZ" sz="2800" i="1" dirty="0"/>
              <a:t>rok má krok…, </a:t>
            </a:r>
            <a:r>
              <a:rPr lang="cs-CZ" sz="2800" dirty="0"/>
              <a:t>čas</a:t>
            </a:r>
            <a:r>
              <a:rPr lang="cs-CZ" sz="2800" i="1" dirty="0"/>
              <a:t> </a:t>
            </a:r>
            <a:r>
              <a:rPr lang="cs-CZ" sz="2800" dirty="0"/>
              <a:t>něco</a:t>
            </a:r>
            <a:r>
              <a:rPr lang="cs-CZ" sz="2800" i="1" dirty="0"/>
              <a:t> přináší a odnáší…, dny si podávají ruce; </a:t>
            </a:r>
            <a:r>
              <a:rPr lang="cs-CZ" sz="2800" dirty="0"/>
              <a:t>čas</a:t>
            </a:r>
            <a:r>
              <a:rPr lang="cs-CZ" sz="2800" i="1" dirty="0"/>
              <a:t> radí, mluví – Až se zima zeptá…</a:t>
            </a:r>
            <a:endParaRPr lang="cs-CZ" sz="2800" dirty="0"/>
          </a:p>
          <a:p>
            <a:pPr lvl="0">
              <a:buFontTx/>
              <a:buChar char="-"/>
            </a:pPr>
            <a:r>
              <a:rPr lang="cs-CZ" sz="2800" dirty="0"/>
              <a:t>lidské vlastnosti: </a:t>
            </a:r>
            <a:r>
              <a:rPr lang="cs-CZ" sz="2800" i="1" dirty="0"/>
              <a:t>milosrdný / nemilosrdný, spravedlivý, nelítostný, krutý </a:t>
            </a:r>
            <a:r>
              <a:rPr lang="cs-CZ" sz="2800" dirty="0"/>
              <a:t>(ničí krásu, hodnoty)</a:t>
            </a:r>
          </a:p>
          <a:p>
            <a:pPr lvl="0">
              <a:buFontTx/>
              <a:buChar char="-"/>
            </a:pPr>
            <a:r>
              <a:rPr lang="cs-CZ" sz="2800" dirty="0"/>
              <a:t>role:</a:t>
            </a:r>
          </a:p>
          <a:p>
            <a:pPr marL="0" lvl="0" indent="0">
              <a:buNone/>
            </a:pPr>
            <a:r>
              <a:rPr lang="cs-CZ" sz="2800" dirty="0"/>
              <a:t>pán / poddaný: </a:t>
            </a:r>
            <a:r>
              <a:rPr lang="cs-CZ" sz="2800" i="1" dirty="0"/>
              <a:t>čas pracuje pro nás / proti nám, nejsem pánem svého času</a:t>
            </a:r>
            <a:endParaRPr lang="cs-CZ" sz="2800" dirty="0"/>
          </a:p>
          <a:p>
            <a:pPr marL="0" lvl="0" indent="0">
              <a:buNone/>
            </a:pPr>
            <a:r>
              <a:rPr lang="cs-CZ" sz="2800" dirty="0"/>
              <a:t>lékař: </a:t>
            </a:r>
            <a:r>
              <a:rPr lang="cs-CZ" sz="2800" i="1" dirty="0"/>
              <a:t>hojí všechny rány</a:t>
            </a:r>
          </a:p>
          <a:p>
            <a:pPr marL="0" lvl="0" indent="0">
              <a:buNone/>
            </a:pPr>
            <a:r>
              <a:rPr lang="cs-CZ" sz="2800" dirty="0"/>
              <a:t>protivník v boji, rival  X přítel: </a:t>
            </a:r>
            <a:r>
              <a:rPr lang="cs-CZ" sz="2800" i="1" dirty="0"/>
              <a:t>prohrát / vyhrát boj s časem</a:t>
            </a:r>
          </a:p>
          <a:p>
            <a:pPr marL="0" lvl="0" indent="0">
              <a:buNone/>
            </a:pPr>
            <a:endParaRPr lang="cs-CZ" i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096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150" y="484632"/>
            <a:ext cx="11315837" cy="715518"/>
          </a:xfrm>
        </p:spPr>
        <p:txBody>
          <a:bodyPr>
            <a:no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Jazykový obraz světa: konvence a kreace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79503" y="1282390"/>
            <a:ext cx="6467708" cy="5365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                 </a:t>
            </a:r>
          </a:p>
          <a:p>
            <a:pPr marL="0" indent="0">
              <a:buNone/>
            </a:pPr>
            <a:r>
              <a:rPr lang="cs-CZ" sz="3000" b="1" i="1" dirty="0"/>
              <a:t>Čas běží, letí, pádí, utíká …</a:t>
            </a:r>
          </a:p>
          <a:p>
            <a:pPr marL="0" indent="0">
              <a:buNone/>
            </a:pPr>
            <a:endParaRPr lang="cs-CZ" b="1" i="1" dirty="0"/>
          </a:p>
          <a:p>
            <a:pPr marL="0" indent="0">
              <a:buNone/>
            </a:pPr>
            <a:r>
              <a:rPr lang="cs-CZ" i="1" dirty="0"/>
              <a:t>Čas utíká </a:t>
            </a:r>
            <a:r>
              <a:rPr lang="cs-CZ" b="1" i="1" dirty="0"/>
              <a:t>jako jelen, když je do p… střelen :)</a:t>
            </a:r>
            <a:br>
              <a:rPr lang="cs-CZ" b="1" dirty="0"/>
            </a:br>
            <a:endParaRPr lang="cs-CZ" b="1" dirty="0"/>
          </a:p>
          <a:p>
            <a:pPr marL="0" indent="0">
              <a:buNone/>
            </a:pPr>
            <a:r>
              <a:rPr lang="cs-CZ" i="1" dirty="0"/>
              <a:t>Ubývá hodin dnů </a:t>
            </a:r>
            <a:r>
              <a:rPr lang="cs-CZ" i="1" dirty="0" err="1"/>
              <a:t>dnů</a:t>
            </a:r>
            <a:r>
              <a:rPr lang="cs-CZ" i="1" dirty="0"/>
              <a:t> na krajíčku pláč</a:t>
            </a:r>
          </a:p>
          <a:p>
            <a:pPr marL="0" indent="0">
              <a:buNone/>
            </a:pPr>
            <a:r>
              <a:rPr lang="cs-CZ" i="1" dirty="0"/>
              <a:t>Na ranečku hlíny básník přezimuje</a:t>
            </a:r>
          </a:p>
          <a:p>
            <a:pPr marL="0" indent="0">
              <a:buNone/>
            </a:pPr>
            <a:r>
              <a:rPr lang="cs-CZ" i="1" dirty="0"/>
              <a:t>Má sen </a:t>
            </a:r>
            <a:r>
              <a:rPr lang="cs-CZ" b="1" i="1" dirty="0"/>
              <a:t>Letí čas letí zlatý paroháč</a:t>
            </a:r>
          </a:p>
          <a:p>
            <a:pPr marL="0" indent="0">
              <a:buNone/>
            </a:pPr>
            <a:r>
              <a:rPr lang="cs-CZ" i="1" dirty="0"/>
              <a:t>a všeho málo mu je a všeho málo mu je</a:t>
            </a:r>
          </a:p>
          <a:p>
            <a:pPr marL="0" indent="0">
              <a:buNone/>
            </a:pPr>
            <a:r>
              <a:rPr lang="cs-CZ" dirty="0"/>
              <a:t>(František Halas: Časy. Básník přezimuje. In: Básnické dílo. Praha: Čs. spisovatel, 1987, s. 243.)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/>
              <a:t>Čas letí jako spřežení nad kterým práská bič </a:t>
            </a:r>
          </a:p>
          <a:p>
            <a:pPr marL="0" indent="0">
              <a:buNone/>
            </a:pPr>
            <a:r>
              <a:rPr lang="cs-CZ" i="1" dirty="0"/>
              <a:t>Člověk se párkrát ožení a hned je mládí pryč</a:t>
            </a:r>
          </a:p>
          <a:p>
            <a:pPr marL="0" indent="0">
              <a:buNone/>
            </a:pPr>
            <a:r>
              <a:rPr lang="cs-CZ" dirty="0"/>
              <a:t>(Jiří Suchý)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34" y="1905600"/>
            <a:ext cx="3978275" cy="3978275"/>
          </a:xfrm>
        </p:spPr>
      </p:pic>
    </p:spTree>
    <p:extLst>
      <p:ext uri="{BB962C8B-B14F-4D97-AF65-F5344CB8AC3E}">
        <p14:creationId xmlns:p14="http://schemas.microsoft.com/office/powerpoint/2010/main" val="78361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934" y="409328"/>
            <a:ext cx="11255145" cy="861911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Paradoxy spojené s časem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6331" y="788853"/>
            <a:ext cx="5687777" cy="5659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Čas léčí</a:t>
            </a:r>
          </a:p>
          <a:p>
            <a:pPr marL="0" indent="0">
              <a:buNone/>
            </a:pPr>
            <a:r>
              <a:rPr lang="cs-CZ" i="1" dirty="0"/>
              <a:t>Čas léčí všechny bolesti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Čas je nejlepší lékař / doktor</a:t>
            </a:r>
          </a:p>
          <a:p>
            <a:pPr marL="0" indent="0">
              <a:buNone/>
            </a:pPr>
            <a:r>
              <a:rPr lang="cs-CZ" i="1" dirty="0"/>
              <a:t>Čas hojí všechny rány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X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Polemika s běžnou konceptualizací: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… Čas neléčí, když nechce. Čas je šarlatán.</a:t>
            </a:r>
          </a:p>
          <a:p>
            <a:pPr marL="0" indent="0">
              <a:buNone/>
            </a:pPr>
            <a:r>
              <a:rPr lang="cs-CZ" dirty="0"/>
              <a:t>Jiří Orten, Sedmá elegie)</a:t>
            </a:r>
          </a:p>
          <a:p>
            <a:pPr marL="0" indent="0">
              <a:buNone/>
            </a:pPr>
            <a:r>
              <a:rPr lang="cs-CZ" dirty="0"/>
              <a:t>Čas je nejlepší lékař, ale hodně mizerný vizážista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921" y="2567088"/>
            <a:ext cx="2308858" cy="12179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7C2124-0A04-4751-B4E6-9E5659BEB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389" y="409328"/>
            <a:ext cx="2058690" cy="18281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8F1D4DA-FEEC-48C3-AE48-0D20B8876DE7}"/>
              </a:ext>
            </a:extLst>
          </p:cNvPr>
          <p:cNvSpPr txBox="1"/>
          <p:nvPr/>
        </p:nvSpPr>
        <p:spPr>
          <a:xfrm>
            <a:off x="6024108" y="1056290"/>
            <a:ext cx="583156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i="1" dirty="0"/>
              <a:t>I když…</a:t>
            </a:r>
          </a:p>
          <a:p>
            <a:endParaRPr lang="cs-CZ" i="1" dirty="0"/>
          </a:p>
          <a:p>
            <a:r>
              <a:rPr lang="cs-CZ" i="1" dirty="0"/>
              <a:t>I když mi, lásko, stále unikáš,</a:t>
            </a:r>
          </a:p>
          <a:p>
            <a:r>
              <a:rPr lang="cs-CZ" i="1" dirty="0"/>
              <a:t>si moje ustavičná přítomnost, ó jistě!</a:t>
            </a:r>
          </a:p>
          <a:p>
            <a:r>
              <a:rPr lang="cs-CZ" i="1" dirty="0"/>
              <a:t>Tak jako vodopád:</a:t>
            </a:r>
          </a:p>
          <a:p>
            <a:r>
              <a:rPr lang="cs-CZ" i="1" dirty="0"/>
              <a:t>i když jej stále opouští voda táž,</a:t>
            </a:r>
          </a:p>
          <a:p>
            <a:r>
              <a:rPr lang="cs-CZ" i="1" dirty="0"/>
              <a:t>on stále zůstává na tomtéž místě…</a:t>
            </a:r>
          </a:p>
          <a:p>
            <a:endParaRPr lang="cs-CZ" dirty="0"/>
          </a:p>
          <a:p>
            <a:r>
              <a:rPr lang="cs-CZ" dirty="0"/>
              <a:t>(Vladimír Holan: Bolest. Praha: Čs. spisovatel, 1965.)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Nevstoupíš dvakrát do téže řeky </a:t>
            </a:r>
          </a:p>
          <a:p>
            <a:r>
              <a:rPr lang="cs-CZ" dirty="0"/>
              <a:t> Panta </a:t>
            </a:r>
            <a:r>
              <a:rPr lang="cs-CZ" dirty="0" err="1"/>
              <a:t>rhei</a:t>
            </a:r>
            <a:endParaRPr lang="cs-CZ" dirty="0"/>
          </a:p>
          <a:p>
            <a:r>
              <a:rPr lang="cs-CZ" dirty="0"/>
              <a:t>  (</a:t>
            </a:r>
            <a:r>
              <a:rPr lang="cs-CZ" dirty="0" err="1"/>
              <a:t>Herakleitos</a:t>
            </a:r>
            <a:r>
              <a:rPr lang="cs-CZ" dirty="0"/>
              <a:t> z </a:t>
            </a:r>
            <a:r>
              <a:rPr lang="cs-CZ" dirty="0" err="1"/>
              <a:t>Efezu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967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661" y="295835"/>
            <a:ext cx="11525995" cy="999654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Strukturace času: roční doby, měsíce, týdny, dny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85775" y="2093977"/>
            <a:ext cx="5338953" cy="4078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jaro</a:t>
            </a:r>
          </a:p>
          <a:p>
            <a:pPr marL="0" indent="0">
              <a:buNone/>
            </a:pPr>
            <a:r>
              <a:rPr lang="cs-CZ" b="1" dirty="0"/>
              <a:t>léto</a:t>
            </a:r>
          </a:p>
          <a:p>
            <a:pPr marL="0" indent="0">
              <a:buNone/>
            </a:pPr>
            <a:r>
              <a:rPr lang="cs-CZ" dirty="0"/>
              <a:t>podzim</a:t>
            </a:r>
          </a:p>
          <a:p>
            <a:pPr marL="0" indent="0">
              <a:buNone/>
            </a:pPr>
            <a:r>
              <a:rPr lang="cs-CZ" b="1" dirty="0"/>
              <a:t>zima</a:t>
            </a:r>
            <a:r>
              <a:rPr lang="cs-CZ" dirty="0"/>
              <a:t>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1757855" y="1179498"/>
            <a:ext cx="9342831" cy="5143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leden                    pondělí                                                    </a:t>
            </a:r>
          </a:p>
          <a:p>
            <a:pPr marL="0" indent="0">
              <a:buNone/>
            </a:pPr>
            <a:r>
              <a:rPr lang="cs-CZ" dirty="0"/>
              <a:t>únor                     úterý</a:t>
            </a:r>
          </a:p>
          <a:p>
            <a:pPr marL="0" indent="0">
              <a:buNone/>
            </a:pPr>
            <a:r>
              <a:rPr lang="cs-CZ" dirty="0"/>
              <a:t>březen                  středa </a:t>
            </a:r>
          </a:p>
          <a:p>
            <a:pPr marL="0" indent="0">
              <a:buNone/>
            </a:pPr>
            <a:r>
              <a:rPr lang="cs-CZ" dirty="0"/>
              <a:t>duben                  čtvrtek    </a:t>
            </a:r>
          </a:p>
          <a:p>
            <a:pPr marL="0" indent="0">
              <a:buNone/>
            </a:pPr>
            <a:r>
              <a:rPr lang="cs-CZ" dirty="0"/>
              <a:t>květen                  pátek</a:t>
            </a:r>
          </a:p>
          <a:p>
            <a:pPr marL="0" indent="0">
              <a:buNone/>
            </a:pPr>
            <a:r>
              <a:rPr lang="cs-CZ" dirty="0"/>
              <a:t>červen                  sobota</a:t>
            </a:r>
          </a:p>
          <a:p>
            <a:pPr marL="0" indent="0">
              <a:buNone/>
            </a:pPr>
            <a:r>
              <a:rPr lang="cs-CZ" dirty="0"/>
              <a:t>červenec               neděle</a:t>
            </a:r>
          </a:p>
          <a:p>
            <a:pPr marL="0" indent="0">
              <a:buNone/>
            </a:pPr>
            <a:r>
              <a:rPr lang="cs-CZ" dirty="0"/>
              <a:t>srpen </a:t>
            </a:r>
          </a:p>
          <a:p>
            <a:pPr marL="0" indent="0">
              <a:buNone/>
            </a:pPr>
            <a:r>
              <a:rPr lang="cs-CZ" dirty="0"/>
              <a:t>září </a:t>
            </a:r>
          </a:p>
          <a:p>
            <a:pPr marL="0" indent="0">
              <a:buNone/>
            </a:pPr>
            <a:r>
              <a:rPr lang="cs-CZ" dirty="0"/>
              <a:t>říjen </a:t>
            </a:r>
          </a:p>
          <a:p>
            <a:pPr marL="0" indent="0">
              <a:buNone/>
            </a:pPr>
            <a:r>
              <a:rPr lang="cs-CZ" dirty="0"/>
              <a:t>listopad</a:t>
            </a:r>
          </a:p>
          <a:p>
            <a:pPr marL="0" indent="0">
              <a:buNone/>
            </a:pPr>
            <a:r>
              <a:rPr lang="cs-CZ" dirty="0"/>
              <a:t>prosinec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349" y="3838030"/>
            <a:ext cx="2688267" cy="17880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074" y="1496348"/>
            <a:ext cx="3760583" cy="17880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1D82980-3B3B-46FA-8EA4-01DC4B65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40" y="3827897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9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37966" cy="1066482"/>
          </a:xfrm>
        </p:spPr>
        <p:txBody>
          <a:bodyPr/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Slovanské názvy měsíců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125098"/>
              </p:ext>
            </p:extLst>
          </p:nvPr>
        </p:nvGraphicFramePr>
        <p:xfrm>
          <a:off x="1097280" y="1590223"/>
          <a:ext cx="9788434" cy="5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5763233" imgH="3526498" progId="Word.Document.12">
                  <p:embed/>
                </p:oleObj>
              </mc:Choice>
              <mc:Fallback>
                <p:oleObj name="Dokument" r:id="rId2" imgW="5763233" imgH="352649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7280" y="1590223"/>
                        <a:ext cx="9788434" cy="5176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>
            <a:extLst>
              <a:ext uri="{FF2B5EF4-FFF2-40B4-BE49-F238E27FC236}">
                <a16:creationId xmlns:a16="http://schemas.microsoft.com/office/drawing/2014/main" id="{8909F74F-F512-4B9F-B9F5-10CD6A468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386" y="193916"/>
            <a:ext cx="2037722" cy="14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45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10817" y="484632"/>
            <a:ext cx="10717431" cy="555892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Konotace spojené s názvy měsíců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42273" y="1151572"/>
            <a:ext cx="2085975" cy="2085975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10817" y="1040524"/>
            <a:ext cx="11370366" cy="5441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● … </a:t>
            </a:r>
            <a:r>
              <a:rPr lang="cs-CZ" sz="2000" i="1" dirty="0"/>
              <a:t>A krůček jen</a:t>
            </a:r>
          </a:p>
          <a:p>
            <a:r>
              <a:rPr lang="cs-CZ" sz="2000" i="1" dirty="0"/>
              <a:t>od máje vede</a:t>
            </a:r>
          </a:p>
          <a:p>
            <a:r>
              <a:rPr lang="cs-CZ" sz="2000" i="1" dirty="0"/>
              <a:t>k listopadu.</a:t>
            </a:r>
          </a:p>
          <a:p>
            <a:r>
              <a:rPr lang="cs-CZ" sz="2000" dirty="0"/>
              <a:t>(Listopad)</a:t>
            </a:r>
          </a:p>
          <a:p>
            <a:endParaRPr lang="cs-CZ" sz="2000" dirty="0"/>
          </a:p>
          <a:p>
            <a:r>
              <a:rPr lang="cs-CZ" sz="2000" dirty="0"/>
              <a:t>● </a:t>
            </a:r>
            <a:r>
              <a:rPr lang="cs-CZ" sz="2000" i="1" dirty="0"/>
              <a:t>Po sněhu půjdu čistém, bílém,</a:t>
            </a:r>
            <a:br>
              <a:rPr lang="cs-CZ" sz="2000" i="1" dirty="0"/>
            </a:br>
            <a:r>
              <a:rPr lang="cs-CZ" sz="2000" i="1" dirty="0"/>
              <a:t>hru v srdci zvonkovou.</a:t>
            </a:r>
            <a:br>
              <a:rPr lang="cs-CZ" sz="2000" i="1" dirty="0"/>
            </a:br>
            <a:r>
              <a:rPr lang="cs-CZ" sz="2000" i="1" dirty="0"/>
              <a:t>Vánoční země je mým cílem…</a:t>
            </a:r>
          </a:p>
          <a:p>
            <a:r>
              <a:rPr lang="cs-CZ" sz="2000" dirty="0"/>
              <a:t>(Prosinec)</a:t>
            </a:r>
          </a:p>
          <a:p>
            <a:r>
              <a:rPr lang="cs-CZ" sz="2000" dirty="0"/>
              <a:t> </a:t>
            </a:r>
          </a:p>
          <a:p>
            <a:r>
              <a:rPr lang="cs-CZ" sz="2000" i="1" dirty="0"/>
              <a:t>… V červenci nejprudší zabouřit lyrou,</a:t>
            </a:r>
            <a:br>
              <a:rPr lang="cs-CZ" sz="2000" i="1" dirty="0"/>
            </a:br>
            <a:r>
              <a:rPr lang="cs-CZ" sz="2000" i="1" dirty="0"/>
              <a:t>v podzimku tiše shazovat listy, </a:t>
            </a:r>
            <a:br>
              <a:rPr lang="cs-CZ" sz="2000" i="1" dirty="0"/>
            </a:br>
            <a:r>
              <a:rPr lang="cs-CZ" sz="2000" i="1" dirty="0"/>
              <a:t>co list, to díky, </a:t>
            </a:r>
            <a:br>
              <a:rPr lang="cs-CZ" sz="2000" i="1" dirty="0"/>
            </a:br>
            <a:r>
              <a:rPr lang="cs-CZ" sz="2000" i="1" dirty="0"/>
              <a:t>co list, to sbohem,</a:t>
            </a:r>
            <a:br>
              <a:rPr lang="cs-CZ" sz="2000" i="1" dirty="0"/>
            </a:br>
            <a:r>
              <a:rPr lang="cs-CZ" sz="2000" i="1" dirty="0"/>
              <a:t>když všechny už písně rozdány byly, </a:t>
            </a:r>
            <a:br>
              <a:rPr lang="cs-CZ" sz="2000" i="1" dirty="0"/>
            </a:br>
            <a:r>
              <a:rPr lang="cs-CZ" sz="2000" i="1" dirty="0"/>
              <a:t>když jsme se jimi všichni už ozdobili.</a:t>
            </a:r>
            <a:endParaRPr lang="cs-CZ" sz="2000" dirty="0"/>
          </a:p>
          <a:p>
            <a:r>
              <a:rPr lang="cs-CZ" sz="2000" dirty="0"/>
              <a:t>(Básníkův hrob)</a:t>
            </a:r>
          </a:p>
        </p:txBody>
      </p:sp>
    </p:spTree>
    <p:extLst>
      <p:ext uri="{BB962C8B-B14F-4D97-AF65-F5344CB8AC3E}">
        <p14:creationId xmlns:p14="http://schemas.microsoft.com/office/powerpoint/2010/main" val="293707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820" y="370332"/>
            <a:ext cx="10058400" cy="1087978"/>
          </a:xfrm>
        </p:spPr>
        <p:txBody>
          <a:bodyPr/>
          <a:lstStyle/>
          <a:p>
            <a:pPr algn="ctr"/>
            <a:r>
              <a:rPr lang="cs-CZ" dirty="0"/>
              <a:t>Měsíce v české poezii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0916" y="1631454"/>
            <a:ext cx="5490427" cy="3977640"/>
          </a:xfrm>
        </p:spPr>
        <p:txBody>
          <a:bodyPr/>
          <a:lstStyle/>
          <a:p>
            <a:r>
              <a:rPr lang="cs-CZ" dirty="0"/>
              <a:t>Karel Toman: Měsíce</a:t>
            </a:r>
          </a:p>
          <a:p>
            <a:r>
              <a:rPr lang="cs-CZ" dirty="0"/>
              <a:t>František Hrubín: Mánesův orloj</a:t>
            </a:r>
          </a:p>
          <a:p>
            <a:r>
              <a:rPr lang="cs-CZ" dirty="0"/>
              <a:t>Karel </a:t>
            </a:r>
            <a:r>
              <a:rPr lang="cs-CZ" dirty="0" err="1"/>
              <a:t>Šiktanc</a:t>
            </a:r>
            <a:r>
              <a:rPr lang="cs-CZ" dirty="0"/>
              <a:t>: Český orloj, Horoskopy…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04966" y="2902238"/>
            <a:ext cx="2411173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284" y="370332"/>
            <a:ext cx="1666875" cy="2743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44" y="2902238"/>
            <a:ext cx="2216249" cy="288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202" y="2071574"/>
            <a:ext cx="1743075" cy="26193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39" y="3941991"/>
            <a:ext cx="2627604" cy="26276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203" y="4302094"/>
            <a:ext cx="1619250" cy="23812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4986" y="4093095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275" y="428625"/>
            <a:ext cx="11614227" cy="697648"/>
          </a:xfrm>
        </p:spPr>
        <p:txBody>
          <a:bodyPr>
            <a:noAutofit/>
          </a:bodyPr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Křesťanský rok: svátky a slavnosti; strukturace roku podle svátků světců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95275" y="1326995"/>
            <a:ext cx="11614227" cy="525222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Pranostiky: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svatého Řehoře čáp letí přes moře, líný sedlák, který neoře. (12. 3.)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Svatá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Markyta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mouchy rozsypá. (13. 7.)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Způsob uvádění datace: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den sv. Kosmy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den sv. Václava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den sv. Blaženy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(Srov. A. a V. Mrštíkové: Rok na vsi)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022" y="2469375"/>
            <a:ext cx="264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8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293" y="334537"/>
            <a:ext cx="11192107" cy="622238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Jiný způsob uvádění „datace“: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/>
              <a:t>První den kvetoucích růží</a:t>
            </a:r>
          </a:p>
          <a:p>
            <a:pPr marL="0" indent="0">
              <a:buNone/>
            </a:pPr>
            <a:r>
              <a:rPr lang="cs-CZ" sz="2800" dirty="0"/>
              <a:t>Den posečené trávy</a:t>
            </a:r>
          </a:p>
          <a:p>
            <a:pPr marL="0" indent="0">
              <a:buNone/>
            </a:pPr>
            <a:r>
              <a:rPr lang="cs-CZ" sz="2800" dirty="0"/>
              <a:t>Den suché trávy</a:t>
            </a:r>
          </a:p>
          <a:p>
            <a:pPr marL="0" indent="0">
              <a:buNone/>
            </a:pPr>
            <a:r>
              <a:rPr lang="cs-CZ" sz="2800" dirty="0"/>
              <a:t>Den bílých pampelišek</a:t>
            </a:r>
          </a:p>
          <a:p>
            <a:pPr marL="0" indent="0">
              <a:buNone/>
            </a:pPr>
            <a:r>
              <a:rPr lang="cs-CZ" sz="2800" dirty="0"/>
              <a:t>Den zralého obilí</a:t>
            </a:r>
          </a:p>
          <a:p>
            <a:pPr marL="0" indent="0">
              <a:buNone/>
            </a:pPr>
            <a:r>
              <a:rPr lang="cs-CZ" sz="2800" dirty="0"/>
              <a:t>Den bez slunce po velikém dešti</a:t>
            </a:r>
          </a:p>
          <a:p>
            <a:pPr marL="0" indent="0">
              <a:buNone/>
            </a:pPr>
            <a:r>
              <a:rPr lang="cs-CZ" sz="2800" dirty="0"/>
              <a:t>Den létajících pavoučků</a:t>
            </a:r>
          </a:p>
          <a:p>
            <a:pPr marL="0" indent="0">
              <a:buNone/>
            </a:pPr>
            <a:r>
              <a:rPr lang="cs-CZ" sz="2800" dirty="0"/>
              <a:t>Den padajícího listí</a:t>
            </a:r>
          </a:p>
          <a:p>
            <a:pPr marL="0" indent="0">
              <a:buNone/>
            </a:pPr>
            <a:r>
              <a:rPr lang="cs-CZ" sz="2800" dirty="0"/>
              <a:t>Den bílého ticha</a:t>
            </a:r>
          </a:p>
          <a:p>
            <a:pPr marL="0" indent="0">
              <a:buNone/>
            </a:pPr>
            <a:r>
              <a:rPr lang="cs-CZ" sz="2000" dirty="0"/>
              <a:t>                                       Josef Kolář: Z deníku kocoura Modroočka. Praha 1968. 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018" y="586949"/>
            <a:ext cx="4248150" cy="54387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043" y="883036"/>
            <a:ext cx="3133616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1C80D-F4EF-4C32-89B2-5776F728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0" y="251927"/>
            <a:ext cx="11467322" cy="755779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Kognitivní a kulturní lingvistika: „oči a brýle“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A2C80B-1DC3-46CF-A228-583891226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6784" y="1007706"/>
            <a:ext cx="5344921" cy="5507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sepětí jazyka a kognice s kulturou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/>
              <a:t>… zkoumáme-li jazyk, dovíme se něco o své kolektivní mysli – o kultuře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jazykový obraz světa</a:t>
            </a:r>
          </a:p>
          <a:p>
            <a:pPr marL="0" indent="0">
              <a:buNone/>
            </a:pPr>
            <a:r>
              <a:rPr lang="cs-CZ" dirty="0"/>
              <a:t>- (jazykové) stereotypy</a:t>
            </a:r>
          </a:p>
          <a:p>
            <a:pPr marL="0" indent="0">
              <a:buNone/>
            </a:pPr>
            <a:r>
              <a:rPr lang="cs-CZ" dirty="0"/>
              <a:t>- antropocentrismus </a:t>
            </a:r>
          </a:p>
          <a:p>
            <a:pPr marL="0" indent="0">
              <a:buNone/>
            </a:pPr>
            <a:r>
              <a:rPr lang="cs-CZ" dirty="0"/>
              <a:t> „brýle mateřského jazyka“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Jerzy</a:t>
            </a:r>
            <a:r>
              <a:rPr lang="cs-CZ" dirty="0"/>
              <a:t> </a:t>
            </a:r>
            <a:r>
              <a:rPr lang="cs-CZ" dirty="0" err="1"/>
              <a:t>Bartmiński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Farzad</a:t>
            </a:r>
            <a:r>
              <a:rPr lang="cs-CZ" dirty="0"/>
              <a:t> </a:t>
            </a:r>
            <a:r>
              <a:rPr lang="cs-CZ" dirty="0" err="1"/>
              <a:t>Sharifian</a:t>
            </a:r>
            <a:r>
              <a:rPr lang="cs-CZ" dirty="0"/>
              <a:t>: kulturní konceptualizace (jazyk jako databanka kulturních konceptualizací)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087FA4A-10AB-4F3E-8024-1593EB2F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30" y="1007706"/>
            <a:ext cx="5784980" cy="516449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b="1" dirty="0">
                <a:solidFill>
                  <a:srgbClr val="FF0000"/>
                </a:solidFill>
              </a:rPr>
              <a:t>sepětí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jazyka a mysli (kognice) </a:t>
            </a:r>
          </a:p>
          <a:p>
            <a:pPr marL="0" indent="0">
              <a:buNone/>
            </a:pPr>
            <a:r>
              <a:rPr lang="cs-CZ" dirty="0"/>
              <a:t>… zkoumáme-li jazyk, dovíme se něco o své (lidské) mysli     </a:t>
            </a:r>
          </a:p>
          <a:p>
            <a:pPr>
              <a:buFontTx/>
              <a:buChar char="-"/>
            </a:pPr>
            <a:r>
              <a:rPr lang="cs-CZ" b="1" dirty="0"/>
              <a:t>tělesnost</a:t>
            </a:r>
            <a:r>
              <a:rPr lang="cs-CZ" dirty="0"/>
              <a:t> kognice: „lingvistika mysli a těla“; tělesná a smyslová zkušenost, tělesné ukotvení  pojmového systému (a významu); „tělo v mysli“</a:t>
            </a:r>
          </a:p>
          <a:p>
            <a:pPr marL="0" indent="0">
              <a:buNone/>
            </a:pPr>
            <a:r>
              <a:rPr lang="cs-CZ" dirty="0"/>
              <a:t>- úloha </a:t>
            </a:r>
            <a:r>
              <a:rPr lang="cs-CZ" b="1" dirty="0"/>
              <a:t>imaginace</a:t>
            </a:r>
            <a:r>
              <a:rPr lang="cs-CZ" dirty="0"/>
              <a:t>: „metafory (a metonymie), kterými žijeme“ – G. </a:t>
            </a:r>
            <a:r>
              <a:rPr lang="cs-CZ" dirty="0" err="1"/>
              <a:t>Lakoff</a:t>
            </a:r>
            <a:r>
              <a:rPr lang="cs-CZ" dirty="0"/>
              <a:t> a M. Johnson: lidský pojmový systém je strukturován metaforicky a metonymicky; M. Turner: mysl je „literární“ (příběhy – paraboly)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0D1602-D8B3-4AA0-9861-296188EE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81" y="4855298"/>
            <a:ext cx="383230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50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650084" cy="99848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Přirozená a kulturní strukturace času - den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9848" y="1418897"/>
            <a:ext cx="4762240" cy="4753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den</a:t>
            </a:r>
          </a:p>
          <a:p>
            <a:pPr marL="0" indent="0">
              <a:buNone/>
            </a:pPr>
            <a:r>
              <a:rPr lang="cs-CZ" dirty="0"/>
              <a:t>den – noc (světlo – tma)</a:t>
            </a:r>
          </a:p>
          <a:p>
            <a:pPr marL="0" indent="0">
              <a:buNone/>
            </a:pPr>
            <a:r>
              <a:rPr lang="cs-CZ" dirty="0"/>
              <a:t>ráno, poledne, večer, noc (půlnoc)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hodina</a:t>
            </a:r>
          </a:p>
          <a:p>
            <a:pPr marL="0" indent="0">
              <a:buNone/>
            </a:pPr>
            <a:r>
              <a:rPr lang="cs-CZ" dirty="0"/>
              <a:t>     půlhodina, čtvrthodina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minuta</a:t>
            </a:r>
          </a:p>
          <a:p>
            <a:pPr marL="0" indent="0">
              <a:buNone/>
            </a:pPr>
            <a:r>
              <a:rPr lang="cs-CZ" dirty="0"/>
              <a:t>      pět minut, deset minut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sekunda – vteřina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56864" y="1600200"/>
            <a:ext cx="476224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chvíle, chvilka, chvilička</a:t>
            </a:r>
          </a:p>
          <a:p>
            <a:pPr marL="0" indent="0">
              <a:buNone/>
            </a:pPr>
            <a:r>
              <a:rPr lang="cs-CZ" dirty="0"/>
              <a:t>okamžik</a:t>
            </a:r>
          </a:p>
          <a:p>
            <a:pPr marL="0" indent="0">
              <a:buNone/>
            </a:pPr>
            <a:r>
              <a:rPr lang="cs-CZ" dirty="0"/>
              <a:t>než by ses pomodlil otčenáš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Přesnost - přibližnost</a:t>
            </a:r>
          </a:p>
          <a:p>
            <a:pPr marL="0" indent="0">
              <a:buNone/>
            </a:pPr>
            <a:r>
              <a:rPr lang="cs-CZ" dirty="0"/>
              <a:t>Srov.:</a:t>
            </a:r>
          </a:p>
          <a:p>
            <a:pPr marL="0" indent="0">
              <a:buNone/>
            </a:pPr>
            <a:r>
              <a:rPr lang="cs-CZ" dirty="0"/>
              <a:t>Pečeme deset minut.</a:t>
            </a:r>
          </a:p>
          <a:p>
            <a:pPr marL="0" indent="0">
              <a:buNone/>
            </a:pPr>
            <a:r>
              <a:rPr lang="cs-CZ" dirty="0"/>
              <a:t>X</a:t>
            </a:r>
          </a:p>
          <a:p>
            <a:pPr marL="0" indent="0">
              <a:buNone/>
            </a:pPr>
            <a:r>
              <a:rPr lang="cs-CZ" dirty="0"/>
              <a:t>Pečeme dokřupava. </a:t>
            </a:r>
          </a:p>
          <a:p>
            <a:pPr marL="0" indent="0">
              <a:buNone/>
            </a:pPr>
            <a:r>
              <a:rPr lang="cs-CZ" dirty="0"/>
              <a:t>Z trouby vyndáme, až zrůžoví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8351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538" y="256032"/>
            <a:ext cx="11442230" cy="43765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Den; den a noc; denní doby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1076" y="693684"/>
            <a:ext cx="11004331" cy="5983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den – 24 hodin</a:t>
            </a:r>
          </a:p>
          <a:p>
            <a:pPr marL="0" indent="0" algn="ctr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den a noc – světlo a tma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východ slunce</a:t>
            </a:r>
          </a:p>
          <a:p>
            <a:pPr marL="0" indent="0" algn="ctr">
              <a:buNone/>
            </a:pPr>
            <a:r>
              <a:rPr lang="cs-CZ" dirty="0"/>
              <a:t>„kuropění“</a:t>
            </a:r>
          </a:p>
          <a:p>
            <a:pPr marL="0" indent="0" algn="ctr">
              <a:buNone/>
            </a:pPr>
            <a:r>
              <a:rPr lang="cs-CZ" dirty="0"/>
              <a:t>ráno / jitro</a:t>
            </a:r>
          </a:p>
          <a:p>
            <a:pPr marL="0" indent="0" algn="ctr">
              <a:buNone/>
            </a:pPr>
            <a:r>
              <a:rPr lang="cs-CZ" dirty="0"/>
              <a:t>dopoledne</a:t>
            </a:r>
          </a:p>
          <a:p>
            <a:pPr marL="0" indent="0" algn="ctr">
              <a:buNone/>
            </a:pPr>
            <a:r>
              <a:rPr lang="cs-CZ" dirty="0"/>
              <a:t>              poledne</a:t>
            </a:r>
          </a:p>
          <a:p>
            <a:pPr marL="0" indent="0" algn="ctr">
              <a:buNone/>
            </a:pPr>
            <a:r>
              <a:rPr lang="cs-CZ" dirty="0"/>
              <a:t>odpoledne</a:t>
            </a:r>
          </a:p>
          <a:p>
            <a:pPr marL="0" indent="0" algn="ctr">
              <a:buNone/>
            </a:pPr>
            <a:r>
              <a:rPr lang="cs-CZ" dirty="0"/>
              <a:t>západ slunce</a:t>
            </a:r>
          </a:p>
          <a:p>
            <a:pPr marL="0" indent="0" algn="ctr">
              <a:buNone/>
            </a:pPr>
            <a:r>
              <a:rPr lang="cs-CZ" dirty="0"/>
              <a:t>večer</a:t>
            </a:r>
          </a:p>
          <a:p>
            <a:pPr marL="0" indent="0" algn="ctr">
              <a:buNone/>
            </a:pPr>
            <a:r>
              <a:rPr lang="cs-CZ" dirty="0"/>
              <a:t>                půlnoc</a:t>
            </a:r>
          </a:p>
          <a:p>
            <a:pPr marL="0" indent="0" algn="ctr">
              <a:buNone/>
            </a:pPr>
            <a:r>
              <a:rPr lang="cs-CZ" dirty="0"/>
              <a:t>noc</a:t>
            </a:r>
          </a:p>
        </p:txBody>
      </p:sp>
    </p:spTree>
    <p:extLst>
      <p:ext uri="{BB962C8B-B14F-4D97-AF65-F5344CB8AC3E}">
        <p14:creationId xmlns:p14="http://schemas.microsoft.com/office/powerpoint/2010/main" val="2811962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376" y="484632"/>
            <a:ext cx="11329639" cy="114707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Magický obraz času: posvátný čas, kouzelný a nebezpečný čas („hodina duchů“). Čas a rituál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48362" y="1896643"/>
            <a:ext cx="2649491" cy="3978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01" y="1783733"/>
            <a:ext cx="2133785" cy="21459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567" y="4245124"/>
            <a:ext cx="2143125" cy="21431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919" y="4632449"/>
            <a:ext cx="2621507" cy="1755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863" y="1829506"/>
            <a:ext cx="26860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6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7D77FBF-649A-413A-9DD0-1D476D629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Mircea</a:t>
            </a: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Eliade</a:t>
            </a: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600" b="1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Reaktualizace</a:t>
            </a:r>
            <a:r>
              <a:rPr lang="cs-CZ" sz="3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posvátného času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1EB9AC-F806-4D30-BAF3-D83EBC187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39" y="1483567"/>
            <a:ext cx="11327363" cy="51784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Prožitek posvátného (</a:t>
            </a:r>
            <a:r>
              <a:rPr lang="cs-CZ" i="1" dirty="0" err="1"/>
              <a:t>sacrum</a:t>
            </a:r>
            <a:r>
              <a:rPr lang="cs-CZ" dirty="0"/>
              <a:t>), pro jedince i společenství tak důležitý, bývá spojován především se zvláštním chápáním času. Nejde jen o dlouhou dobu příprav, které svátku předchází. Posvátný čas, píše </a:t>
            </a:r>
            <a:r>
              <a:rPr lang="cs-CZ" dirty="0" err="1"/>
              <a:t>Mircea</a:t>
            </a:r>
            <a:r>
              <a:rPr lang="cs-CZ" dirty="0"/>
              <a:t> </a:t>
            </a:r>
            <a:r>
              <a:rPr lang="cs-CZ" dirty="0" err="1"/>
              <a:t>Eliade</a:t>
            </a:r>
            <a:r>
              <a:rPr lang="cs-CZ" dirty="0"/>
              <a:t>, je na rozdíl od času profánního, prožívaného lineárně, svou povahou vratný, jde vlastně o zpřítomněný mytický </a:t>
            </a:r>
            <a:r>
              <a:rPr lang="cs-CZ" dirty="0" err="1"/>
              <a:t>pračas</a:t>
            </a:r>
            <a:r>
              <a:rPr lang="cs-CZ" dirty="0"/>
              <a:t>. Každý náboženský svátek spočívá v </a:t>
            </a:r>
            <a:r>
              <a:rPr lang="cs-CZ" dirty="0" err="1"/>
              <a:t>reaktualizaci</a:t>
            </a:r>
            <a:r>
              <a:rPr lang="cs-CZ" dirty="0"/>
              <a:t> posvátné události, která se odehrála v mytické minulosti „na počátku“ (</a:t>
            </a:r>
            <a:r>
              <a:rPr lang="cs-CZ" dirty="0" err="1"/>
              <a:t>Eliade</a:t>
            </a:r>
            <a:r>
              <a:rPr lang="cs-CZ" dirty="0"/>
              <a:t>, 2006, s. 48). Při účasti na svátku člověk „vystupuje“ z běžného časového trvání a spojí se s oslavovanou událostí: Ježíšek se o Vánocích „vždy znovu narodí“, a nejen to: v každém opakujícím se svátku nacházíme týž posvátný čas, který se projevil během svátku předchozího roku nebo během svátku před sto lety (tamtéž). </a:t>
            </a:r>
          </a:p>
          <a:p>
            <a:pPr marL="0" indent="0">
              <a:buNone/>
            </a:pPr>
            <a:r>
              <a:rPr lang="cs-CZ" dirty="0"/>
              <a:t>Ve slavení Vánoc se tedy zpřítomňují svátky našeho dětství i svátky loňské a předloňské; vracíme se k týmž způsobům a scénářům jejich slavení, a tím podvědomě </a:t>
            </a:r>
            <a:r>
              <a:rPr lang="cs-CZ" dirty="0" err="1"/>
              <a:t>reaktualizujeme</a:t>
            </a:r>
            <a:r>
              <a:rPr lang="cs-CZ" dirty="0"/>
              <a:t> (týž) posvátný čas.</a:t>
            </a:r>
          </a:p>
        </p:txBody>
      </p:sp>
    </p:spTree>
    <p:extLst>
      <p:ext uri="{BB962C8B-B14F-4D97-AF65-F5344CB8AC3E}">
        <p14:creationId xmlns:p14="http://schemas.microsoft.com/office/powerpoint/2010/main" val="1449508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943" y="484632"/>
            <a:ext cx="11048103" cy="1179038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Nikita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Iljič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Tolstoj (1923 – 1996): Času magický kruh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06862" y="2104571"/>
            <a:ext cx="2418617" cy="34921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71" y="2170589"/>
            <a:ext cx="3793319" cy="33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5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6007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98336" y="173421"/>
            <a:ext cx="12299429" cy="653222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F46CCAF-7100-4C83-8B2C-01D3B4C5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07" y="484632"/>
            <a:ext cx="2133785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59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88" y="3809269"/>
            <a:ext cx="2091109" cy="21886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5494"/>
          </a:xfrm>
        </p:spPr>
        <p:txBody>
          <a:bodyPr>
            <a:normAutofit fontScale="90000"/>
          </a:bodyPr>
          <a:lstStyle/>
          <a:p>
            <a:r>
              <a:rPr lang="cs-CZ" dirty="0"/>
              <a:t>Cyklus dne – cyklus roku (analogie)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6410" y="1698171"/>
            <a:ext cx="5163014" cy="44740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    předěl mezi nocí a dnem: svítání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poledne</a:t>
            </a:r>
            <a:r>
              <a:rPr lang="cs-CZ" dirty="0"/>
              <a:t>           12.00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stmívání – klekání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půlnoc</a:t>
            </a:r>
            <a:r>
              <a:rPr lang="cs-CZ" dirty="0"/>
              <a:t>            12.00</a:t>
            </a:r>
          </a:p>
          <a:p>
            <a:pPr marL="0" indent="0">
              <a:buNone/>
            </a:pPr>
            <a:r>
              <a:rPr lang="cs-CZ" dirty="0"/>
              <a:t>      </a:t>
            </a:r>
          </a:p>
          <a:p>
            <a:pPr marL="0" indent="0">
              <a:buNone/>
            </a:pPr>
            <a:r>
              <a:rPr lang="cs-CZ" dirty="0"/>
              <a:t>     kohoutí zakokrhání</a:t>
            </a:r>
          </a:p>
          <a:p>
            <a:pPr marL="0" indent="0">
              <a:buNone/>
            </a:pPr>
            <a:r>
              <a:rPr lang="cs-CZ" dirty="0"/>
              <a:t>  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10146" y="2194559"/>
            <a:ext cx="5687122" cy="42173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zimní slunovrat </a:t>
            </a:r>
            <a:r>
              <a:rPr lang="cs-CZ" dirty="0"/>
              <a:t>(21.12., resp. 24.12. Štědrý den)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jarní rovnodennost (21. 3. – první jarní den)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letní slunovrat </a:t>
            </a:r>
            <a:r>
              <a:rPr lang="cs-CZ" dirty="0"/>
              <a:t>(24. 6. – svatojanská noc)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podzimní rovnodennost (23. 9.)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+ křesťanské svátky v době starých slovanských</a:t>
            </a:r>
          </a:p>
        </p:txBody>
      </p:sp>
    </p:spTree>
    <p:extLst>
      <p:ext uri="{BB962C8B-B14F-4D97-AF65-F5344CB8AC3E}">
        <p14:creationId xmlns:p14="http://schemas.microsoft.com/office/powerpoint/2010/main" val="3851463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0293" y="484632"/>
            <a:ext cx="10737955" cy="534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Karel Jaromír Erben: </a:t>
            </a:r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Kytice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(1853)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0293" y="1271239"/>
            <a:ext cx="10872438" cy="5241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Štědrý den </a:t>
            </a:r>
            <a:r>
              <a:rPr lang="cs-CZ" dirty="0"/>
              <a:t>(advent, Vánoce; běh roku; osud – budoucnost)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↔</a:t>
            </a:r>
            <a:r>
              <a:rPr lang="cs-CZ" dirty="0"/>
              <a:t> </a:t>
            </a:r>
            <a:r>
              <a:rPr lang="cs-CZ" b="1" dirty="0"/>
              <a:t>Svatojanská noc</a:t>
            </a:r>
          </a:p>
          <a:p>
            <a:pPr marL="0" indent="0">
              <a:buNone/>
            </a:pPr>
            <a:r>
              <a:rPr lang="cs-CZ" b="1" dirty="0"/>
              <a:t>Polednice</a:t>
            </a:r>
            <a:r>
              <a:rPr lang="cs-CZ" dirty="0"/>
              <a:t> (poledne)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↔</a:t>
            </a:r>
            <a:r>
              <a:rPr lang="cs-CZ" dirty="0"/>
              <a:t> </a:t>
            </a:r>
            <a:r>
              <a:rPr lang="cs-CZ" b="1" dirty="0"/>
              <a:t>Svatební košile </a:t>
            </a:r>
            <a:r>
              <a:rPr lang="cs-CZ" dirty="0"/>
              <a:t>(půlnoc; noc – ráno; zakokrhání kohouta)</a:t>
            </a:r>
          </a:p>
          <a:p>
            <a:pPr marL="0" indent="0">
              <a:buNone/>
            </a:pPr>
            <a:r>
              <a:rPr lang="cs-CZ" b="1" dirty="0"/>
              <a:t>Poklad</a:t>
            </a:r>
            <a:r>
              <a:rPr lang="cs-CZ" dirty="0"/>
              <a:t> (Velký pátek; rok)</a:t>
            </a:r>
          </a:p>
          <a:p>
            <a:pPr marL="0" indent="0">
              <a:buNone/>
            </a:pPr>
            <a:r>
              <a:rPr lang="cs-CZ" b="1" dirty="0"/>
              <a:t>Vrba</a:t>
            </a:r>
            <a:r>
              <a:rPr lang="cs-CZ" dirty="0"/>
              <a:t> (cyklus den – noc)</a:t>
            </a:r>
          </a:p>
          <a:p>
            <a:pPr marL="0" indent="0">
              <a:buNone/>
            </a:pPr>
            <a:r>
              <a:rPr lang="cs-CZ" b="1" dirty="0"/>
              <a:t>Vodník</a:t>
            </a:r>
            <a:r>
              <a:rPr lang="cs-CZ" dirty="0"/>
              <a:t> (pátek; klekání, půlnoc, svítání)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Již jedenáctá odbila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(Svatební košile)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Běží časy, běží / rok jako hodina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 (Holoubek)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Nastala půlnoc, všech nocí máti, / půlnoc po Štědrém večeru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Toč se a vrč, můj kolovrátku…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(Štědrý den)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Jisté a pevné jsou osudu kroky / co má se státi, stane se; / a co den jeden v své pochová toky, /  druhý zas na svět vynese …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(Věštkyně)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527" y="2092924"/>
            <a:ext cx="2200847" cy="342624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685" y="2092924"/>
            <a:ext cx="196308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15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484632"/>
            <a:ext cx="11137900" cy="842815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Tři zlaté vlasy děda Vševěda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696438" y="1327447"/>
            <a:ext cx="6188926" cy="4466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„… jasné Slunce: ráno je pacholátkem, v poledne mužem a večer starým dědem…“</a:t>
            </a:r>
          </a:p>
          <a:p>
            <a:pPr marL="0" indent="0">
              <a:buNone/>
            </a:pPr>
            <a:endParaRPr lang="cs-CZ" sz="2800" dirty="0"/>
          </a:p>
          <a:p>
            <a:pPr>
              <a:buFontTx/>
              <a:buChar char="-"/>
            </a:pPr>
            <a:r>
              <a:rPr lang="cs-CZ" sz="2800" dirty="0"/>
              <a:t>moudrý, vševědoucí</a:t>
            </a:r>
          </a:p>
          <a:p>
            <a:pPr>
              <a:buFontTx/>
              <a:buChar char="-"/>
            </a:pPr>
            <a:r>
              <a:rPr lang="cs-CZ" sz="2800" dirty="0"/>
              <a:t>životodárnost i nebezpečí</a:t>
            </a:r>
          </a:p>
          <a:p>
            <a:pPr>
              <a:buFontTx/>
              <a:buChar char="-"/>
            </a:pPr>
            <a:r>
              <a:rPr lang="cs-CZ" sz="2800" dirty="0"/>
              <a:t>požírá lidi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0530F8-E6A8-49AC-A4F8-B591E4D0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014" y="1619250"/>
            <a:ext cx="28194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6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780" y="274639"/>
            <a:ext cx="11820293" cy="582612"/>
          </a:xfrm>
        </p:spPr>
        <p:txBody>
          <a:bodyPr/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Minulost a budoucnost: „pověsti dávných časů“ a proroctví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104079" y="1001113"/>
            <a:ext cx="11920141" cy="5807621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Alois Jirásek – Staré pověsti české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„dávné časy“ (minulost)  …  proroctví (budoucnost)</a:t>
            </a:r>
          </a:p>
          <a:p>
            <a:pPr marL="0" indent="0">
              <a:buNone/>
            </a:pPr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Pojďte a poslyšte pověsti dávných časů.</a:t>
            </a: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Poslyšte o našem praotci, o předcích, </a:t>
            </a: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přišli do končin naší vlasti a usadili se po Labi i po Vltavě </a:t>
            </a: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 jiných řekách této země… 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Všechno jen do času, i svět. I jeho divy přestanou. To bude, až kamenný kříž na chlumku u Solnice, jenž co rok do země o znání zapadá, všechen se v hlubinách propadne. </a:t>
            </a: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Vysoko na Boru</a:t>
            </a:r>
            <a:r>
              <a:rPr lang="cs-CZ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divokých skalách sedí kamenná panna, majíc na klíně rozešitou košilí. Každého roku, o Velký pátek, když v kostele pějí pašije, udělá kamenná panna na té košili steh. </a:t>
            </a:r>
          </a:p>
          <a:p>
            <a:pPr marL="0" indent="0">
              <a:buNone/>
            </a:pP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rok jediný steh. Až udělá poslední, až bude košile došita, zhyne vše, co pod sluncem, a nastane soudný den.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Blaník (aj.): jiné plynutí času než v běžném světě (člověk se odtud vrací starý, den = rok či mnoho let… )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98ACE4-D616-4D24-BFF9-353F9F5E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19" y="1194750"/>
            <a:ext cx="450000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25D4141-49CC-4382-8FF9-CFDADF72F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38126"/>
            <a:ext cx="11021882" cy="876299"/>
          </a:xfrm>
        </p:spPr>
        <p:txBody>
          <a:bodyPr/>
          <a:lstStyle/>
          <a:p>
            <a:br>
              <a:rPr lang="cs-CZ" alt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Jazykový obraz světa</a:t>
            </a:r>
            <a:br>
              <a:rPr lang="cs-CZ" alt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alt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F02888-2A52-4BDD-8370-AFDD1D700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14425"/>
            <a:ext cx="11210925" cy="55245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cs-CZ" sz="2000" dirty="0"/>
              <a:t>konceptualizace světa obsažená v jazyce; naivní obraz světa („přirozený svět“)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v jazyce uložená </a:t>
            </a:r>
            <a:r>
              <a:rPr lang="cs-CZ" sz="2000" b="1" dirty="0"/>
              <a:t>interpretace skutečnosti</a:t>
            </a:r>
            <a:r>
              <a:rPr lang="cs-CZ" sz="2000" dirty="0"/>
              <a:t>; souhrn soudů o světě – ty jsou buď fixované v jazyce, v jeho gramatických formách, ve slovníku, ve frazeologii aj., anebo jazykovými formami a texty implikované  + souhrn hodnot, jež dané společenství uznává (</a:t>
            </a:r>
            <a:r>
              <a:rPr lang="cs-CZ" sz="2000" dirty="0" err="1"/>
              <a:t>Bartmiński</a:t>
            </a:r>
            <a:r>
              <a:rPr lang="cs-CZ" sz="2000" dirty="0"/>
              <a:t> 2016 aj.)</a:t>
            </a:r>
          </a:p>
          <a:p>
            <a:pPr marL="0" indent="0">
              <a:buNone/>
              <a:defRPr/>
            </a:pPr>
            <a:r>
              <a:rPr lang="cs-CZ" sz="2000" dirty="0"/>
              <a:t>(centrální pojem slovanské kognitivní lingvistiky)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antropocentrismus a „</a:t>
            </a:r>
            <a:r>
              <a:rPr lang="cs-CZ" sz="2000" dirty="0" err="1"/>
              <a:t>bodycentrismus</a:t>
            </a:r>
            <a:r>
              <a:rPr lang="cs-CZ" sz="2000" dirty="0"/>
              <a:t>“; tělesná a smyslová zkušenost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metafora a metonymie</a:t>
            </a:r>
          </a:p>
          <a:p>
            <a:pPr>
              <a:buFontTx/>
              <a:buChar char="-"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Centrem zkoumání je naivní obraz světa</a:t>
            </a:r>
          </a:p>
          <a:p>
            <a:pPr marL="0" indent="0">
              <a:buNone/>
              <a:defRPr/>
            </a:pPr>
            <a:r>
              <a:rPr lang="cs-CZ" sz="2000" b="1" dirty="0"/>
              <a:t>     orientace </a:t>
            </a:r>
          </a:p>
          <a:p>
            <a:pPr marL="457200" indent="-457200">
              <a:buAutoNum type="alphaLcParenR"/>
              <a:defRPr/>
            </a:pPr>
            <a:r>
              <a:rPr lang="cs-CZ" sz="2000" b="1" dirty="0"/>
              <a:t>na praktické a pragmatické zacházení se světem X </a:t>
            </a:r>
          </a:p>
          <a:p>
            <a:pPr marL="457200" indent="-457200">
              <a:buAutoNum type="alphaLcParenR"/>
              <a:defRPr/>
            </a:pPr>
            <a:r>
              <a:rPr lang="cs-CZ" sz="2000" b="1" dirty="0"/>
              <a:t>na prožitek (mnohdy v intencích magického myšlení)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 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698" y="3264634"/>
            <a:ext cx="202816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66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8989E-DE54-4E84-BD54-2F2CC4FF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Díky za pozornost …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78822C2-042D-400F-A2A6-4A1FF43A2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386" y="1941576"/>
            <a:ext cx="40513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4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204355" y="256165"/>
            <a:ext cx="10972800" cy="58780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českého a moravského folkloru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sz="half" idx="2"/>
          </p:nvPr>
        </p:nvSpPr>
        <p:spPr>
          <a:xfrm>
            <a:off x="332509" y="898092"/>
            <a:ext cx="5440220" cy="5338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Běží, běží,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nepoleží,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nemá vůz ani saně,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přece nikdy neustane.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Rok má krok.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Kalendář starý lhář,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Bůh nejlepší hospodář.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Lidé dělají kalendáře,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Pán Bůh časy.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half" idx="1"/>
          </p:nvPr>
        </p:nvSpPr>
        <p:spPr>
          <a:xfrm>
            <a:off x="7468756" y="989445"/>
            <a:ext cx="4861790" cy="4542272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Stojí, stojí chrám,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tom chrámě sloup,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sloupě dvanáct domů,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každém domě třicet trámů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dvě věci skrz to ustavičně chodí.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Stojí, stojí strom,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tom stromě dvanáct větví,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každé větvi po čtyřech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hnízdách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každém hnízdě po sedmi vajíčkách.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Sněhy na horách,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vody na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dolách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úhora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poorané,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dědiny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poválané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49" y="1209820"/>
            <a:ext cx="323116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4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003" y="274638"/>
            <a:ext cx="11677475" cy="1143000"/>
          </a:xfrm>
        </p:spPr>
        <p:txBody>
          <a:bodyPr/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Malé folklorní žánry: hádanky, přísloví, rčení, pranostiky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777509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Sněhy na horách,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vody na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dolách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úhora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poorané,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dědiny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poválané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(Stařec: bílé vlasy, slzy v očích, vrásky ve tvářích, zuby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vypadalé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Na svatého Jána</a:t>
            </a:r>
          </a:p>
          <a:p>
            <a:pPr marL="0" indent="0">
              <a:buNone/>
            </a:pPr>
            <a:r>
              <a:rPr lang="cs-CZ" sz="2400" dirty="0"/>
              <a:t>nebývá noc žádná. (24. 6.)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Na svatého Prokopa</a:t>
            </a:r>
          </a:p>
          <a:p>
            <a:pPr marL="0" indent="0">
              <a:buNone/>
            </a:pPr>
            <a:r>
              <a:rPr lang="cs-CZ" sz="2400" dirty="0"/>
              <a:t>vody plná </a:t>
            </a:r>
            <a:r>
              <a:rPr lang="cs-CZ" sz="2400" dirty="0" err="1"/>
              <a:t>příkopa</a:t>
            </a:r>
            <a:r>
              <a:rPr lang="cs-CZ" sz="2400" dirty="0"/>
              <a:t>. (4. 7.)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Svatá Anna –</a:t>
            </a:r>
          </a:p>
          <a:p>
            <a:pPr marL="0" indent="0">
              <a:buNone/>
            </a:pPr>
            <a:r>
              <a:rPr lang="cs-CZ" sz="2400" dirty="0"/>
              <a:t>chladna z rána. (26. 7.)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145475F-A1EE-41E8-9019-4AD86A81D25C}"/>
              </a:ext>
            </a:extLst>
          </p:cNvPr>
          <p:cNvSpPr/>
          <p:nvPr/>
        </p:nvSpPr>
        <p:spPr>
          <a:xfrm>
            <a:off x="504826" y="5657850"/>
            <a:ext cx="1074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Český rok v pohádkách, písních, hrách a tancích, říkadlech a hádankách. Jaro. Léto. Podzim. Zima</a:t>
            </a:r>
            <a:r>
              <a:rPr lang="cs-CZ" dirty="0"/>
              <a:t>.</a:t>
            </a:r>
          </a:p>
          <a:p>
            <a:r>
              <a:rPr lang="cs-CZ" dirty="0"/>
              <a:t>Karel Plicka, František Volf | ilustroval Karel Svolinský. Praha: Mladá fronta, 2011, 5. vydání.</a:t>
            </a:r>
          </a:p>
        </p:txBody>
      </p:sp>
    </p:spTree>
    <p:extLst>
      <p:ext uri="{BB962C8B-B14F-4D97-AF65-F5344CB8AC3E}">
        <p14:creationId xmlns:p14="http://schemas.microsoft.com/office/powerpoint/2010/main" val="428244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190" y="234176"/>
            <a:ext cx="10755058" cy="957061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Seifert (1901 – 1986)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6839" y="1717288"/>
            <a:ext cx="5408341" cy="46723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Filosofie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Vzpomeňte moudrých filosofů:</a:t>
            </a:r>
          </a:p>
          <a:p>
            <a:pPr marL="0" indent="0">
              <a:buNone/>
            </a:pPr>
            <a:r>
              <a:rPr lang="cs-CZ" dirty="0"/>
              <a:t>Život není nic než okamžik.</a:t>
            </a:r>
          </a:p>
          <a:p>
            <a:pPr marL="0" indent="0">
              <a:buNone/>
            </a:pPr>
            <a:r>
              <a:rPr lang="cs-CZ" dirty="0"/>
              <a:t>A přece, když čekávali jsme na své milenky,</a:t>
            </a:r>
          </a:p>
          <a:p>
            <a:pPr marL="0" indent="0">
              <a:buNone/>
            </a:pPr>
            <a:r>
              <a:rPr lang="cs-CZ" dirty="0"/>
              <a:t>byla to věčnost!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J. Seifert, Svatební cesta. In: Zápas s andělem, Praha 1981, s. 50.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200078" y="1402034"/>
            <a:ext cx="4344794" cy="51132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Píseň o dětství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Dejte mi, chlapci, trochu hlíny,</a:t>
            </a:r>
          </a:p>
          <a:p>
            <a:pPr marL="0" indent="0">
              <a:buNone/>
            </a:pPr>
            <a:r>
              <a:rPr lang="cs-CZ" dirty="0"/>
              <a:t>chtěl bych si s vámi stavět hráz</a:t>
            </a:r>
          </a:p>
          <a:p>
            <a:pPr marL="0" indent="0">
              <a:buNone/>
            </a:pPr>
            <a:r>
              <a:rPr lang="cs-CZ" dirty="0"/>
              <a:t>a nedívat se na hodiny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a neslyšet, jak míjí čas.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A brouzdati se chladnou strouhou,</a:t>
            </a:r>
          </a:p>
          <a:p>
            <a:pPr marL="0" indent="0">
              <a:buNone/>
            </a:pPr>
            <a:r>
              <a:rPr lang="cs-CZ" dirty="0"/>
              <a:t>vždyť ruce, nohy nezebou.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A život, cestu krásnou, dlouhou,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teprve míti před sebou.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J. Seifert, Chlapec a hvězdy. In: Zápas s andělem, Praha 1981, s. 214.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735" y="336976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3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16335" y="223205"/>
            <a:ext cx="11073205" cy="1143000"/>
          </a:xfrm>
        </p:spPr>
        <p:txBody>
          <a:bodyPr/>
          <a:lstStyle/>
          <a:p>
            <a:r>
              <a:rPr lang="cs-C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čas rození i čas umírání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69" y="3986532"/>
            <a:ext cx="5454281" cy="240101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982816" y="1366205"/>
            <a:ext cx="82958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"Když okamžik mne zvábí k slovu: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´jsi tolik krásný, prodli jen!´-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 si mě sevři do okovů,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ó, pak chci rád být utracen!“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W. Goethe - Faust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109" y="394869"/>
            <a:ext cx="2242000" cy="34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250" y="2679998"/>
            <a:ext cx="2082859" cy="324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982816" y="6036482"/>
            <a:ext cx="6930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„Nebyl by minulý čas, kdyby nic nemíjelo, nebyl by budoucí, kdyby nic nepřicházelo, nebyl by přítomný, kdyby nic netrvalo.“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050556" y="3126153"/>
            <a:ext cx="7986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Když se mne nikdo neptá, vím [co je čas]; </a:t>
            </a:r>
          </a:p>
          <a:p>
            <a:r>
              <a:rPr lang="cs-CZ" dirty="0"/>
              <a:t>kdybych to chtěl tázajícímu vysvětlit, nevím.“</a:t>
            </a:r>
          </a:p>
          <a:p>
            <a:r>
              <a:rPr lang="cs-CZ" dirty="0"/>
              <a:t>Sv. Augustin - Vyznání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50" y="493928"/>
            <a:ext cx="255389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1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F014B-8A14-49BB-8C95-F171A882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2" y="549946"/>
            <a:ext cx="11504644" cy="160934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Čas: teoretická vs. naivní perspektiva: </a:t>
            </a:r>
            <a:br>
              <a:rPr lang="cs-CZ" sz="3600" dirty="0"/>
            </a:br>
            <a:r>
              <a:rPr lang="cs-CZ" sz="3600" dirty="0"/>
              <a:t>jazykový obraz času v češtině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BE2658-1531-4113-87B4-EC2E87A8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54" y="2699618"/>
            <a:ext cx="6096528" cy="31031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6E2248-E290-414B-A8CC-80A3CC25C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70" y="2425437"/>
            <a:ext cx="3293167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4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3220</TotalTime>
  <Words>3843</Words>
  <Application>Microsoft Office PowerPoint</Application>
  <PresentationFormat>Širokoúhlá obrazovka</PresentationFormat>
  <Paragraphs>444</Paragraphs>
  <Slides>40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0" baseType="lpstr">
      <vt:lpstr>Arial</vt:lpstr>
      <vt:lpstr>Bookman Old Style</vt:lpstr>
      <vt:lpstr>Calibri</vt:lpstr>
      <vt:lpstr>Century Gothic</vt:lpstr>
      <vt:lpstr>Times New Roman</vt:lpstr>
      <vt:lpstr>Wingdings</vt:lpstr>
      <vt:lpstr>Dřevo</vt:lpstr>
      <vt:lpstr>Výchozí návrh</vt:lpstr>
      <vt:lpstr>Motiv systému Office</vt:lpstr>
      <vt:lpstr>Dokument</vt:lpstr>
      <vt:lpstr>Čas v nás</vt:lpstr>
      <vt:lpstr>Prezentace aplikace PowerPoint</vt:lpstr>
      <vt:lpstr>Kognitivní a kulturní lingvistika: „oči a brýle“ </vt:lpstr>
      <vt:lpstr> Jazykový obraz světa </vt:lpstr>
      <vt:lpstr>Z českého a moravského folkloru</vt:lpstr>
      <vt:lpstr>Malé folklorní žánry: hádanky, přísloví, rčení, pranostiky</vt:lpstr>
      <vt:lpstr>Jaroslav Seifert (1901 – 1986)</vt:lpstr>
      <vt:lpstr>Je čas rození i čas umírání…</vt:lpstr>
      <vt:lpstr>Čas: teoretická vs. naivní perspektiva:  jazykový obraz času v češtině</vt:lpstr>
      <vt:lpstr> Čas v naivním obrazu světa : dvojí perspektiva </vt:lpstr>
      <vt:lpstr>Čas: etymologie</vt:lpstr>
      <vt:lpstr>Z výkladových slovníků češtiny: význam a jeho extenze </vt:lpstr>
      <vt:lpstr>Prezentace aplikace PowerPoint</vt:lpstr>
      <vt:lpstr>Co lze z tohoto materiálu vyvodit o konceptualizaci času v češtině? Jak je utvářen pojem ČAS …? </vt:lpstr>
      <vt:lpstr>Metafora ČAS JE PROSTOR</vt:lpstr>
      <vt:lpstr>       Časová osa:              - minulost je vzadu             - přítomnost je bod umístěný „zde“             - budoucnost je vpředu </vt:lpstr>
      <vt:lpstr>Čas: schéma CESTA a schéma CYKLUS</vt:lpstr>
      <vt:lpstr> Dvě modifikace základního metaforického modelu času:  A. Model pohybujícího se času, B. Model pohybujícího se „já“</vt:lpstr>
      <vt:lpstr> ČAS SE POHYBUJE DOPŘEDU, „po cestě“ </vt:lpstr>
      <vt:lpstr>Další metafory spojené s časem - ontologické</vt:lpstr>
      <vt:lpstr> ČAS JE ŽIVÁ BYTOST </vt:lpstr>
      <vt:lpstr>Jazykový obraz světa: konvence a kreace</vt:lpstr>
      <vt:lpstr>Paradoxy spojené s časem</vt:lpstr>
      <vt:lpstr>Strukturace času: roční doby, měsíce, týdny, dny</vt:lpstr>
      <vt:lpstr>Slovanské názvy měsíců</vt:lpstr>
      <vt:lpstr>Konotace spojené s názvy měsíců</vt:lpstr>
      <vt:lpstr>Měsíce v české poezii</vt:lpstr>
      <vt:lpstr>Křesťanský rok: svátky a slavnosti; strukturace roku podle svátků světců</vt:lpstr>
      <vt:lpstr>Prezentace aplikace PowerPoint</vt:lpstr>
      <vt:lpstr>Přirozená a kulturní strukturace času - den </vt:lpstr>
      <vt:lpstr>Den; den a noc; denní doby </vt:lpstr>
      <vt:lpstr>Magický obraz času: posvátný čas, kouzelný a nebezpečný čas („hodina duchů“). Čas a rituál</vt:lpstr>
      <vt:lpstr>Mircea Eliade – Reaktualizace posvátného času</vt:lpstr>
      <vt:lpstr>Nikita Iljič Tolstoj (1923 – 1996): Času magický kruh</vt:lpstr>
      <vt:lpstr>Prezentace aplikace PowerPoint</vt:lpstr>
      <vt:lpstr>Cyklus dne – cyklus roku (analogie)</vt:lpstr>
      <vt:lpstr>Karel Jaromír Erben: Kytice (1853) </vt:lpstr>
      <vt:lpstr>Tři zlaté vlasy děda Vševěda</vt:lpstr>
      <vt:lpstr>Minulost a budoucnost: „pověsti dávných časů“ a proroctví</vt:lpstr>
      <vt:lpstr>Díky za pozornost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 v nás</dc:title>
  <dc:creator>Lenovo Allinone</dc:creator>
  <cp:lastModifiedBy>Lenovo Allinone</cp:lastModifiedBy>
  <cp:revision>219</cp:revision>
  <cp:lastPrinted>2018-07-01T00:10:09Z</cp:lastPrinted>
  <dcterms:created xsi:type="dcterms:W3CDTF">2018-04-10T09:41:44Z</dcterms:created>
  <dcterms:modified xsi:type="dcterms:W3CDTF">2021-03-01T14:22:56Z</dcterms:modified>
</cp:coreProperties>
</file>