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6" r:id="rId6"/>
    <p:sldId id="271" r:id="rId7"/>
    <p:sldId id="258" r:id="rId8"/>
    <p:sldId id="275" r:id="rId9"/>
    <p:sldId id="276" r:id="rId10"/>
    <p:sldId id="27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0E424-DE93-4A43-97FB-DACBE2A41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CA271D-D86B-4D37-A855-6D7AEFDBB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AEB18A-5361-4BF5-AA53-49466FDB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49A723-AFDC-4C59-9D23-540C602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FB41A-0BA4-482D-A322-20587724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77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340F7-B31B-4272-B6BB-F1797DA6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3135CE-B9FF-4C50-993A-86C48337E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FC279F-B40E-4C90-BE0A-D14B23E8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7F5536-DCED-4B0D-9D70-B6C3D91E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463D2D-7B68-49A1-88F0-9DEA0E77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90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A9054A-F19D-4329-BF0D-14915DB16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06CE7F-B4D1-4524-A1FB-974605A6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C9CA7A-33F4-44FD-B589-0AD48D37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6F6DDC-CAB7-4FEB-8A25-4F84BC31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D0640-3A07-4749-A0DA-18239CC4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27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15DC0-19A6-4C97-B40A-96E51F50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67542E-A7F9-4A39-B325-EA9A24BE9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0B20EE-19BD-4D4F-9236-D08D9B6D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97AC5F-E6A1-44A2-91CE-53CC9979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D8DACF-3BC3-4F0F-B777-E3D0D8F8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77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1C478-E59C-48CA-89B4-4FDBE14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36A51-7CF2-4A3A-A80B-099D8DECD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21EB4-B23D-4903-AE42-EA5411CB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02CDB0-0379-4647-89A2-8D139E29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E0B452-B013-441C-8AE2-B172F480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6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3D5E9-BDAF-45F1-A3D7-3609B9D5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1DD08-A9A1-43D9-A7D3-4E5884D32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CB42E8-DBB6-4B66-AB21-9C5C1C84B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44EA7B-1F88-4831-B85A-1F9B4493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53CD0A-F375-4E6B-9B47-9DD6645C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961DB1-C0A7-4FAB-B247-FAA488E3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6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FEB8C-3860-457C-8E76-BC1647D2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02A0BE-6132-49ED-9454-7C2DE6B33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D08449-B5D9-43E0-8EB8-9891D0D4C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5BAA4F-B59C-4ACE-82E4-E3C668EBD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5A002F-9FAC-4271-92C5-9EB343194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F328EC4-F095-4C44-9D1B-454EBB6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FBA5AE-370E-4655-9D9E-1C209100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182A69-40DA-446F-8A1D-B2964B4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09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66EA4-E794-4B94-9D9E-752C454D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5EA433-C8CD-41F7-B59C-358E44B5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6ADEBD-B9D8-4C4D-9E64-C82E15CF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3162EB-2BF2-489E-807F-AAAF60E8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876860E-23C6-4425-80CA-57795952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CD0B47-7E57-4DDA-B83F-19513B78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6B80A-81F5-4BA7-A2F8-F191EDC9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7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C383A-AFBC-41DF-A365-7D3837A7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44688-424B-4684-B94C-DA98A534D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620FBF-6E5C-4BFB-B8CC-196202498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2A6A82-C6F5-49DE-8DD7-186E0AC6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9A7983-F798-45C4-B549-1173AC07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D532B9-2118-4217-8C83-54260802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D176D-4903-463F-B375-8A9E621A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8DCD49-CB66-4EBF-A266-38FEB3FE6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B1C0E7-C299-4DD1-98FB-25BA6B6BA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F8041-F6AD-4935-9BD6-21C9784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FB963C-92CE-4E8D-B94C-2E0F4883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DD7984-E15C-449C-81D1-1C74C2BD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21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E8D9E1-3558-4152-B2F7-C6C26E3E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BEA056-3450-407A-887E-95AA1B30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0834B4-3183-431B-A089-DDB197AD5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AF5B-563B-4D1C-8600-2BBFD285CF0E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0E69A8-875B-4131-8803-E113FDF2C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D39069-1953-4F45-A12B-D2346367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5E7F-DB02-4A0A-8927-5F195DEB1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4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a.proksova@gmail.com" TargetMode="External"/><Relationship Id="rId2" Type="http://schemas.openxmlformats.org/officeDocument/2006/relationships/hyperlink" Target="mailto:hana.proksova@ff.c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cestinaru.cz/poradna-asc-k-cemu-jsou-ve-skole-jazykove-rozbor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ase-rec.ujc.cas.cz/archiv.php?art=80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40B54-F4EE-46CE-90C7-0E229C256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Syntaktický rozbor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E9A145-5AC1-4AF0-A517-82E3AE9F4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28. 4. 2021</a:t>
            </a:r>
          </a:p>
          <a:p>
            <a:pPr algn="r"/>
            <a:r>
              <a:rPr lang="cs-CZ" dirty="0"/>
              <a:t>Hana Prokšová</a:t>
            </a:r>
          </a:p>
        </p:txBody>
      </p:sp>
    </p:spTree>
    <p:extLst>
      <p:ext uri="{BB962C8B-B14F-4D97-AF65-F5344CB8AC3E}">
        <p14:creationId xmlns:p14="http://schemas.microsoft.com/office/powerpoint/2010/main" val="172573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7B7C8-9C4E-4B13-967F-38F19CB4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Děkuju za semestr s </a:t>
            </a:r>
            <a:r>
              <a:rPr lang="cs-CZ" dirty="0" err="1"/>
              <a:t>KzGČ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Kdybyste něco potřebovali, zatím: </a:t>
            </a:r>
            <a:r>
              <a:rPr lang="cs-CZ" dirty="0">
                <a:hlinkClick r:id="rId2"/>
              </a:rPr>
              <a:t>hana.proksova@ff.cuni.cz</a:t>
            </a:r>
            <a:r>
              <a:rPr lang="cs-CZ" dirty="0"/>
              <a:t>, později </a:t>
            </a:r>
            <a:r>
              <a:rPr lang="cs-CZ" dirty="0">
                <a:hlinkClick r:id="rId3"/>
              </a:rPr>
              <a:t>ha.proksova@gmail.com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62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075FCF0-BF97-47BB-B865-0D0CB5AE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8" y="0"/>
            <a:ext cx="11969804" cy="153997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468E42B-1B3A-44A5-AD94-6FCCC6F2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858" y="1652825"/>
            <a:ext cx="2932044" cy="52192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616F53-F16B-4D94-8EA9-CFA30E1EB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2825"/>
            <a:ext cx="90582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B490B-61B3-4FA2-B447-A83A7159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87"/>
            <a:ext cx="10515600" cy="557067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užitečnost větných rozborů?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https://www.ascestinaru.cz/poradna-asc-k-cemu-jsou-ve-skole-jazykove-rozbory/</a:t>
            </a:r>
            <a:r>
              <a:rPr lang="cs-CZ" sz="2400" dirty="0"/>
              <a:t> </a:t>
            </a:r>
          </a:p>
          <a:p>
            <a:r>
              <a:rPr lang="cs-CZ" dirty="0"/>
              <a:t>hlavní argumentace Jiřího Kostečky</a:t>
            </a:r>
          </a:p>
          <a:p>
            <a:r>
              <a:rPr lang="cs-CZ" dirty="0"/>
              <a:t>rozvoj abstraktního myšlení</a:t>
            </a:r>
          </a:p>
          <a:p>
            <a:r>
              <a:rPr lang="cs-CZ" dirty="0"/>
              <a:t>rozvoj univerzálních myšlenkových postupů</a:t>
            </a:r>
          </a:p>
          <a:p>
            <a:pPr lvl="1"/>
            <a:r>
              <a:rPr lang="cs-CZ" dirty="0"/>
              <a:t>analogie</a:t>
            </a:r>
          </a:p>
          <a:p>
            <a:pPr lvl="1"/>
            <a:r>
              <a:rPr lang="cs-CZ" dirty="0"/>
              <a:t>substituce</a:t>
            </a:r>
          </a:p>
          <a:p>
            <a:pPr lvl="1"/>
            <a:r>
              <a:rPr lang="cs-CZ" dirty="0"/>
              <a:t>indukce, dedukce</a:t>
            </a:r>
          </a:p>
          <a:p>
            <a:pPr lvl="1"/>
            <a:r>
              <a:rPr lang="cs-CZ" dirty="0"/>
              <a:t>komparace</a:t>
            </a:r>
          </a:p>
          <a:p>
            <a:r>
              <a:rPr lang="cs-CZ" dirty="0"/>
              <a:t>schopnost analýzy a analogie (resp. pochopení) v jiném jazyce</a:t>
            </a:r>
          </a:p>
        </p:txBody>
      </p:sp>
    </p:spTree>
    <p:extLst>
      <p:ext uri="{BB962C8B-B14F-4D97-AF65-F5344CB8AC3E}">
        <p14:creationId xmlns:p14="http://schemas.microsoft.com/office/powerpoint/2010/main" val="16640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91704-16D7-40D8-B53E-9DEE52C85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2762"/>
            <a:ext cx="11058625" cy="5734201"/>
          </a:xfrm>
        </p:spPr>
        <p:txBody>
          <a:bodyPr/>
          <a:lstStyle/>
          <a:p>
            <a:r>
              <a:rPr lang="cs-CZ" dirty="0"/>
              <a:t>schopnost implicitního (po)rozumění syntaktické struktuře lze ověřovat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800" dirty="0"/>
              <a:t>zkoumáním porozumění textu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800" dirty="0"/>
              <a:t>analýzou pomocí více či méně odborného lingvistického aparátu</a:t>
            </a:r>
          </a:p>
          <a:p>
            <a:pPr lvl="2"/>
            <a:r>
              <a:rPr lang="cs-CZ" sz="2400" dirty="0"/>
              <a:t>účel, podmínka, příčina – to jsou pojmy přesahující lingvistický popis</a:t>
            </a:r>
          </a:p>
          <a:p>
            <a:r>
              <a:rPr lang="cs-CZ" sz="2800" dirty="0"/>
              <a:t>na analýze větné a souvětné struktury stojí schopnost orientace v</a:t>
            </a:r>
          </a:p>
          <a:p>
            <a:pPr lvl="1"/>
            <a:r>
              <a:rPr lang="cs-CZ" dirty="0"/>
              <a:t>administrativním a právním textu</a:t>
            </a:r>
          </a:p>
          <a:p>
            <a:pPr lvl="2"/>
            <a:r>
              <a:rPr lang="cs-CZ" dirty="0"/>
              <a:t>zkuste se studenty analyzovat jednoduché administrativní texty (výpůjční řád knihovny, smlouvu operátora, případně i aktuální vládní nařízení)</a:t>
            </a:r>
          </a:p>
          <a:p>
            <a:pPr lvl="1"/>
            <a:r>
              <a:rPr lang="cs-CZ" dirty="0"/>
              <a:t>a ve všem ostatním…</a:t>
            </a:r>
          </a:p>
          <a:p>
            <a:r>
              <a:rPr lang="cs-CZ" sz="2800" dirty="0"/>
              <a:t>naprosto zásadní je schopnost tvořit gramaticky a sémanticky dobře zapojené kondenzáty a principu kondenzace rozumět</a:t>
            </a:r>
          </a:p>
          <a:p>
            <a:pPr lvl="1"/>
            <a:r>
              <a:rPr lang="cs-CZ" dirty="0"/>
              <a:t>kondenzace umožňuje eliminaci složitých syntaktických struktur</a:t>
            </a:r>
          </a:p>
          <a:p>
            <a:pPr lvl="1"/>
            <a:r>
              <a:rPr lang="cs-CZ" dirty="0"/>
              <a:t>je výhodné si práci s kondenzací osvojit vědomě</a:t>
            </a:r>
          </a:p>
          <a:p>
            <a:pPr lvl="2"/>
            <a:r>
              <a:rPr lang="cs-CZ" i="1" dirty="0"/>
              <a:t>to, že mi odpověděl </a:t>
            </a:r>
            <a:r>
              <a:rPr lang="cs-CZ" dirty="0"/>
              <a:t>× </a:t>
            </a:r>
            <a:r>
              <a:rPr lang="cs-CZ" i="1" dirty="0"/>
              <a:t>to, jak mi odpověděl </a:t>
            </a:r>
            <a:r>
              <a:rPr lang="cs-CZ" dirty="0"/>
              <a:t>× </a:t>
            </a:r>
            <a:r>
              <a:rPr lang="cs-CZ" i="1" dirty="0"/>
              <a:t>jeho odpověď </a:t>
            </a:r>
            <a:r>
              <a:rPr lang="cs-CZ" dirty="0"/>
              <a:t>× </a:t>
            </a:r>
            <a:r>
              <a:rPr lang="cs-CZ" i="1" dirty="0"/>
              <a:t>jeho odpovědění </a:t>
            </a:r>
            <a:r>
              <a:rPr lang="cs-CZ" dirty="0"/>
              <a:t>(?)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9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021" y="654518"/>
            <a:ext cx="11169803" cy="55224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jazyková změna</a:t>
            </a:r>
          </a:p>
          <a:p>
            <a:pPr marL="0" indent="0">
              <a:buNone/>
            </a:pPr>
            <a:r>
              <a:rPr lang="cs-CZ" dirty="0"/>
              <a:t>tzv. </a:t>
            </a:r>
            <a:r>
              <a:rPr lang="cs-CZ" b="1" dirty="0"/>
              <a:t>nepravé vedlejší věty</a:t>
            </a:r>
            <a:r>
              <a:rPr lang="cs-CZ" dirty="0"/>
              <a:t> (účelové, vztažné, časové)</a:t>
            </a:r>
          </a:p>
          <a:p>
            <a:pPr lvl="1"/>
            <a:r>
              <a:rPr lang="cs-CZ" i="1" dirty="0"/>
              <a:t>Vzala si muže, </a:t>
            </a:r>
            <a:r>
              <a:rPr lang="cs-CZ" i="1" u="sng" dirty="0"/>
              <a:t>se kterým</a:t>
            </a:r>
            <a:r>
              <a:rPr lang="cs-CZ" i="1" dirty="0"/>
              <a:t> prožila krásný život. </a:t>
            </a:r>
          </a:p>
          <a:p>
            <a:pPr marL="914400" lvl="2" indent="0">
              <a:buNone/>
            </a:pPr>
            <a:r>
              <a:rPr lang="cs-CZ" sz="2400" dirty="0"/>
              <a:t>× </a:t>
            </a:r>
            <a:r>
              <a:rPr lang="cs-CZ" sz="2400" i="1" dirty="0"/>
              <a:t>Vzala si muže, se kterým se poznala v práci. </a:t>
            </a:r>
            <a:r>
              <a:rPr lang="cs-CZ" sz="2400" dirty="0"/>
              <a:t>(restriktivní přívlastek)</a:t>
            </a:r>
          </a:p>
          <a:p>
            <a:pPr lvl="2"/>
            <a:r>
              <a:rPr lang="cs-CZ" sz="2400" i="1" dirty="0"/>
              <a:t>dnes už naprosto běžné</a:t>
            </a:r>
          </a:p>
          <a:p>
            <a:pPr lvl="3"/>
            <a:r>
              <a:rPr lang="cs-CZ" sz="2000" dirty="0"/>
              <a:t>důležitý text Františka Daneše: </a:t>
            </a:r>
            <a:r>
              <a:rPr lang="cs-CZ" sz="2000" dirty="0">
                <a:hlinkClick r:id="rId2"/>
              </a:rPr>
              <a:t>http://nase-rec.ujc.cas.cz/archiv.php?art=8054</a:t>
            </a:r>
            <a:r>
              <a:rPr lang="cs-CZ" sz="2000" i="1" dirty="0"/>
              <a:t> </a:t>
            </a:r>
            <a:endParaRPr lang="cs-CZ" sz="2000" dirty="0"/>
          </a:p>
          <a:p>
            <a:pPr lvl="1"/>
            <a:r>
              <a:rPr lang="cs-CZ" i="1" u="sng" dirty="0"/>
              <a:t>Zatímco</a:t>
            </a:r>
            <a:r>
              <a:rPr lang="cs-CZ" i="1" dirty="0"/>
              <a:t> lyžování nesnášel, bobování úplně miloval.</a:t>
            </a:r>
          </a:p>
          <a:p>
            <a:pPr marL="914400" lvl="2" indent="0">
              <a:buNone/>
            </a:pPr>
            <a:r>
              <a:rPr lang="cs-CZ" sz="2400" dirty="0"/>
              <a:t>× </a:t>
            </a:r>
            <a:r>
              <a:rPr lang="cs-CZ" sz="2400" i="1" dirty="0"/>
              <a:t>Zatímco jsi spala, uklidil jsem byt. </a:t>
            </a:r>
            <a:r>
              <a:rPr lang="cs-CZ" sz="2400" dirty="0"/>
              <a:t>(časová)</a:t>
            </a:r>
          </a:p>
          <a:p>
            <a:pPr lvl="1"/>
            <a:r>
              <a:rPr lang="cs-CZ" i="1" dirty="0"/>
              <a:t>Pořídil si boty, </a:t>
            </a:r>
            <a:r>
              <a:rPr lang="cs-CZ" i="1" u="sng" dirty="0"/>
              <a:t>aby</a:t>
            </a:r>
            <a:r>
              <a:rPr lang="cs-CZ" i="1" dirty="0"/>
              <a:t> se mu hned ulomil podpatek.</a:t>
            </a:r>
          </a:p>
          <a:p>
            <a:pPr marL="914400" lvl="2" indent="0">
              <a:buNone/>
            </a:pPr>
            <a:r>
              <a:rPr lang="cs-CZ" sz="2400" dirty="0"/>
              <a:t>×</a:t>
            </a:r>
            <a:r>
              <a:rPr lang="cs-CZ" sz="2400" i="1" dirty="0"/>
              <a:t> Pořídil si boty, aby měl v čem chodit po městě. </a:t>
            </a:r>
            <a:r>
              <a:rPr lang="cs-CZ" sz="2400" dirty="0"/>
              <a:t>(účel)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Jak víme, co mají věty znamenat?</a:t>
            </a:r>
          </a:p>
          <a:p>
            <a:pPr lvl="1"/>
            <a:r>
              <a:rPr lang="cs-CZ" i="1" dirty="0"/>
              <a:t>Nepřišel jsem do </a:t>
            </a:r>
            <a:r>
              <a:rPr lang="cs-CZ" i="1" dirty="0" err="1"/>
              <a:t>tohodle</a:t>
            </a:r>
            <a:r>
              <a:rPr lang="cs-CZ" i="1" dirty="0"/>
              <a:t> pořadu, abyste mě urážela!</a:t>
            </a:r>
          </a:p>
          <a:p>
            <a:pPr lvl="1"/>
            <a:r>
              <a:rPr lang="cs-CZ" i="1" dirty="0"/>
              <a:t>Já jsem přišel do </a:t>
            </a:r>
            <a:r>
              <a:rPr lang="cs-CZ" i="1" dirty="0" err="1"/>
              <a:t>tohodle</a:t>
            </a:r>
            <a:r>
              <a:rPr lang="cs-CZ" i="1" dirty="0"/>
              <a:t> pořadu, abyste mě urážela, no, to je skandál!</a:t>
            </a:r>
          </a:p>
        </p:txBody>
      </p:sp>
    </p:spTree>
    <p:extLst>
      <p:ext uri="{BB962C8B-B14F-4D97-AF65-F5344CB8AC3E}">
        <p14:creationId xmlns:p14="http://schemas.microsoft.com/office/powerpoint/2010/main" val="161821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88664-CFF6-47BD-A3B4-0C5ADBF5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konektivní</a:t>
            </a:r>
            <a:r>
              <a:rPr lang="cs-CZ" sz="3200" b="1" dirty="0"/>
              <a:t>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C6E6B-3A26-4B66-88FB-55BEEC25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3 výukové tipy: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Doporučuju sledovat používání </a:t>
            </a:r>
            <a:r>
              <a:rPr lang="cs-CZ" dirty="0" err="1"/>
              <a:t>konektivních</a:t>
            </a:r>
            <a:r>
              <a:rPr lang="cs-CZ" dirty="0"/>
              <a:t> prostředků v žákovských textech. Mluvte o tom, jaké vztahy tyto prostředky primárně vyjadřují a jaké důsledky pro porozumění textu může vyprazdňování mít.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Doporučuju probrat synonymii u </a:t>
            </a:r>
            <a:r>
              <a:rPr lang="cs-CZ" dirty="0" err="1"/>
              <a:t>konektivních</a:t>
            </a:r>
            <a:r>
              <a:rPr lang="cs-CZ" dirty="0"/>
              <a:t> prostředků a distribuci těchto synonym (protože × neboť × jelikož × poněvadž).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Doporučuju explicitně upozornit na existenci dvojitých spojovacích výrazů (buď, nebo, nejen – ale i/také, jak – tak, jednak – jednak, na jedné straně – na druhé straně).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6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88664-CFF6-47BD-A3B4-0C5ADBF5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err="1"/>
              <a:t>konektivní</a:t>
            </a:r>
            <a:r>
              <a:rPr lang="cs-CZ" sz="3200" b="1" dirty="0"/>
              <a:t> prostředky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C6E6B-3A26-4B66-88FB-55BEEC25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„vyprazdňování“ vztahů</a:t>
            </a:r>
          </a:p>
          <a:p>
            <a:pPr lvl="1"/>
            <a:r>
              <a:rPr lang="cs-CZ" dirty="0"/>
              <a:t>např. </a:t>
            </a:r>
            <a:r>
              <a:rPr lang="cs-CZ" i="1" dirty="0"/>
              <a:t>KDYŽ</a:t>
            </a:r>
            <a:r>
              <a:rPr lang="cs-CZ" dirty="0"/>
              <a:t>, </a:t>
            </a:r>
            <a:r>
              <a:rPr lang="cs-CZ" i="1" dirty="0"/>
              <a:t>PŘIČEMŽ, KDY</a:t>
            </a:r>
            <a:r>
              <a:rPr lang="cs-CZ" dirty="0"/>
              <a:t>, </a:t>
            </a:r>
            <a:r>
              <a:rPr lang="cs-CZ" i="1" dirty="0"/>
              <a:t>KDE</a:t>
            </a:r>
          </a:p>
          <a:p>
            <a:pPr lvl="2"/>
            <a:r>
              <a:rPr lang="cs-CZ" sz="2400" i="1" dirty="0"/>
              <a:t>Provádíme operaci, </a:t>
            </a:r>
            <a:r>
              <a:rPr lang="cs-CZ" sz="2400" i="1" u="sng" dirty="0"/>
              <a:t>kdy</a:t>
            </a:r>
            <a:r>
              <a:rPr lang="cs-CZ" sz="2400" i="1" dirty="0"/>
              <a:t> se odstraní nádorové ložisko.</a:t>
            </a:r>
          </a:p>
          <a:p>
            <a:pPr lvl="2"/>
            <a:r>
              <a:rPr lang="cs-CZ" sz="2400" i="1" dirty="0"/>
              <a:t>Šel až na konec ulice, </a:t>
            </a:r>
            <a:r>
              <a:rPr lang="cs-CZ" sz="2400" i="1" u="sng" dirty="0"/>
              <a:t>když</a:t>
            </a:r>
            <a:r>
              <a:rPr lang="cs-CZ" sz="2400" i="1" dirty="0"/>
              <a:t> zahnul za roh.</a:t>
            </a:r>
          </a:p>
          <a:p>
            <a:pPr lvl="2"/>
            <a:r>
              <a:rPr lang="cs-CZ" sz="2400" i="1" dirty="0"/>
              <a:t>Soud použil u odsouzených nižší sazbu, </a:t>
            </a:r>
            <a:r>
              <a:rPr lang="cs-CZ" sz="2400" i="1" u="sng" dirty="0"/>
              <a:t>přičemž</a:t>
            </a:r>
            <a:r>
              <a:rPr lang="cs-CZ" sz="2400" i="1" dirty="0"/>
              <a:t> ve skutečnosti by zjevně odpovídala i podle tehdejšího zákona sazba od tří do deseti let za těžké ublížení na zdraví.</a:t>
            </a:r>
          </a:p>
          <a:p>
            <a:pPr lvl="2"/>
            <a:r>
              <a:rPr lang="cs-CZ" sz="2400" i="1" dirty="0"/>
              <a:t>Obě branky padly z penalt, </a:t>
            </a:r>
            <a:r>
              <a:rPr lang="cs-CZ" sz="2400" i="1" u="sng" dirty="0"/>
              <a:t>přičemž</a:t>
            </a:r>
            <a:r>
              <a:rPr lang="cs-CZ" sz="2400" i="1" dirty="0"/>
              <a:t> zvláště ta druhá, odpískaná proti hostům, vyvolala velké dohady.</a:t>
            </a:r>
          </a:p>
          <a:p>
            <a:pPr lvl="2"/>
            <a:r>
              <a:rPr lang="cs-CZ" sz="2400" i="1" dirty="0"/>
              <a:t>Má celkem čtyři budovy nacházející se v různých městech, </a:t>
            </a:r>
            <a:r>
              <a:rPr lang="cs-CZ" sz="2400" i="1" u="sng" dirty="0"/>
              <a:t>přičemž</a:t>
            </a:r>
            <a:r>
              <a:rPr lang="cs-CZ" sz="2400" i="1" dirty="0"/>
              <a:t> na virtuální prohlídku můžete vyrazit do pobočky v Soulu.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2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BE5A9-A33C-488A-808F-69CC16A6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poslední mini úkol před zápočtem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28684-1EF7-45C5-AD53-32664F22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58339" cy="4351338"/>
          </a:xfrm>
        </p:spPr>
        <p:txBody>
          <a:bodyPr/>
          <a:lstStyle/>
          <a:p>
            <a:r>
              <a:rPr lang="cs-CZ" dirty="0"/>
              <a:t>poslat mailem jedno</a:t>
            </a:r>
            <a:r>
              <a:rPr lang="cs-CZ"/>
              <a:t>(!) reálné(!) </a:t>
            </a:r>
            <a:r>
              <a:rPr lang="cs-CZ" u="sng" dirty="0"/>
              <a:t>souvětí o 4 až 7 větách</a:t>
            </a:r>
            <a:r>
              <a:rPr lang="cs-CZ" dirty="0"/>
              <a:t> a jeho standardní analýzu (popis)</a:t>
            </a:r>
          </a:p>
          <a:p>
            <a:r>
              <a:rPr lang="cs-CZ" dirty="0"/>
              <a:t>účel: utvoření „databáze“ autentických souvětí využitelných pro výuku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A2D436-E6EF-4ED4-8648-437966DD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11" y="1299411"/>
            <a:ext cx="5558589" cy="55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7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690C2-9BA3-4BD7-B5B7-2AAC26F9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895"/>
            <a:ext cx="10515600" cy="5455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příklad popisu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Přistoupil jsem ke sloupu, jenž znamenitě soustřeďoval světlo procházející okny, takže se zdálo, že sám osvětluje prostor jako obrovský neon.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Přistoupil jsem ke sloupu: VH1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jenž znamenitě soustřeďoval světlo procházející okny: VV2 přívlastková, závislá na VH1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takže se zdálo: VH3 v souřadném spojení s VH1 v poměru důsledkovém</a:t>
            </a: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že sám osvětluje prostor jako obrovský neon: VV4 podmětná, závisí na VH3</a:t>
            </a:r>
          </a:p>
        </p:txBody>
      </p:sp>
    </p:spTree>
    <p:extLst>
      <p:ext uri="{BB962C8B-B14F-4D97-AF65-F5344CB8AC3E}">
        <p14:creationId xmlns:p14="http://schemas.microsoft.com/office/powerpoint/2010/main" val="2906666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652</Words>
  <Application>Microsoft Office PowerPoint</Application>
  <PresentationFormat>Širokoúhlá obrazovka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Syntaktický rozbor</vt:lpstr>
      <vt:lpstr>Prezentace aplikace PowerPoint</vt:lpstr>
      <vt:lpstr>Prezentace aplikace PowerPoint</vt:lpstr>
      <vt:lpstr>Prezentace aplikace PowerPoint</vt:lpstr>
      <vt:lpstr>Prezentace aplikace PowerPoint</vt:lpstr>
      <vt:lpstr>konektivní prostředky</vt:lpstr>
      <vt:lpstr>konektivní prostředky</vt:lpstr>
      <vt:lpstr>poslední mini úkol před zápočtem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Prokšová, Hana</dc:creator>
  <cp:lastModifiedBy>Prokšová, Hana</cp:lastModifiedBy>
  <cp:revision>22</cp:revision>
  <dcterms:created xsi:type="dcterms:W3CDTF">2021-04-21T07:36:31Z</dcterms:created>
  <dcterms:modified xsi:type="dcterms:W3CDTF">2021-04-28T15:24:05Z</dcterms:modified>
</cp:coreProperties>
</file>