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69" r:id="rId14"/>
    <p:sldId id="264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9E47A-F133-4257-B6AF-D22347B4A746}" type="datetimeFigureOut">
              <a:rPr lang="cs-CZ" smtClean="0"/>
              <a:t>28.10.2012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1D7-8693-47E0-8847-77BEAF1AB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570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9E47A-F133-4257-B6AF-D22347B4A746}" type="datetimeFigureOut">
              <a:rPr lang="cs-CZ" smtClean="0"/>
              <a:t>28.10.2012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1D7-8693-47E0-8847-77BEAF1AB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54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9E47A-F133-4257-B6AF-D22347B4A746}" type="datetimeFigureOut">
              <a:rPr lang="cs-CZ" smtClean="0"/>
              <a:t>28.10.2012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1D7-8693-47E0-8847-77BEAF1AB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05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9E47A-F133-4257-B6AF-D22347B4A746}" type="datetimeFigureOut">
              <a:rPr lang="cs-CZ" smtClean="0"/>
              <a:t>28.10.2012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1D7-8693-47E0-8847-77BEAF1AB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63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9E47A-F133-4257-B6AF-D22347B4A746}" type="datetimeFigureOut">
              <a:rPr lang="cs-CZ" smtClean="0"/>
              <a:t>28.10.2012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1D7-8693-47E0-8847-77BEAF1AB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65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9E47A-F133-4257-B6AF-D22347B4A746}" type="datetimeFigureOut">
              <a:rPr lang="cs-CZ" smtClean="0"/>
              <a:t>28.10.2012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1D7-8693-47E0-8847-77BEAF1AB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441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9E47A-F133-4257-B6AF-D22347B4A746}" type="datetimeFigureOut">
              <a:rPr lang="cs-CZ" smtClean="0"/>
              <a:t>28.10.2012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1D7-8693-47E0-8847-77BEAF1AB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92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9E47A-F133-4257-B6AF-D22347B4A746}" type="datetimeFigureOut">
              <a:rPr lang="cs-CZ" smtClean="0"/>
              <a:t>28.10.2012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1D7-8693-47E0-8847-77BEAF1AB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58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9E47A-F133-4257-B6AF-D22347B4A746}" type="datetimeFigureOut">
              <a:rPr lang="cs-CZ" smtClean="0"/>
              <a:t>28.10.2012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1D7-8693-47E0-8847-77BEAF1AB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42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9E47A-F133-4257-B6AF-D22347B4A746}" type="datetimeFigureOut">
              <a:rPr lang="cs-CZ" smtClean="0"/>
              <a:t>28.10.2012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1D7-8693-47E0-8847-77BEAF1AB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93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9E47A-F133-4257-B6AF-D22347B4A746}" type="datetimeFigureOut">
              <a:rPr lang="cs-CZ" smtClean="0"/>
              <a:t>28.10.2012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1D7-8693-47E0-8847-77BEAF1AB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2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9E47A-F133-4257-B6AF-D22347B4A746}" type="datetimeFigureOut">
              <a:rPr lang="cs-CZ" smtClean="0"/>
              <a:t>28.10.2012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D91D7-8693-47E0-8847-77BEAF1AB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22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Pedagogika sportu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68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Vznik nových sportovních odvětví a disciplín</a:t>
            </a:r>
          </a:p>
          <a:p>
            <a:r>
              <a:rPr lang="cs-CZ" dirty="0" smtClean="0"/>
              <a:t>Soutěžení</a:t>
            </a:r>
          </a:p>
          <a:p>
            <a:r>
              <a:rPr lang="cs-CZ" dirty="0" smtClean="0"/>
              <a:t>Věková vymezení</a:t>
            </a:r>
          </a:p>
          <a:p>
            <a:r>
              <a:rPr lang="cs-CZ" dirty="0" smtClean="0"/>
              <a:t>Příležitost pro osoby s handicapem či nějakým typem oslabení</a:t>
            </a:r>
          </a:p>
          <a:p>
            <a:r>
              <a:rPr lang="cs-CZ" dirty="0" smtClean="0"/>
              <a:t>Snižování věkové hranice, kdy jedinec začíná s konkrétním sportem</a:t>
            </a:r>
          </a:p>
          <a:p>
            <a:r>
              <a:rPr lang="cs-CZ" dirty="0" smtClean="0"/>
              <a:t>Vzrůstá konkurence a délka soutěžního období</a:t>
            </a:r>
          </a:p>
          <a:p>
            <a:r>
              <a:rPr lang="cs-CZ" dirty="0" smtClean="0"/>
              <a:t>Specializace</a:t>
            </a:r>
          </a:p>
          <a:p>
            <a:r>
              <a:rPr lang="cs-CZ" dirty="0" smtClean="0"/>
              <a:t>Nové sportovní a didaktické pomůcky</a:t>
            </a:r>
          </a:p>
          <a:p>
            <a:r>
              <a:rPr lang="cs-CZ" dirty="0" smtClean="0"/>
              <a:t>Vliv moderních technologií</a:t>
            </a:r>
          </a:p>
          <a:p>
            <a:r>
              <a:rPr lang="cs-CZ" dirty="0" smtClean="0"/>
              <a:t>Nové moderní arény a sportoviště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402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Komercializace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=) obchodní využití sportu</a:t>
            </a:r>
          </a:p>
          <a:p>
            <a:r>
              <a:rPr lang="cs-CZ" dirty="0" smtClean="0"/>
              <a:t>Poměrně zásadní dělící prvek populace (+/-)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rodej výsledků snažení – OK</a:t>
            </a:r>
          </a:p>
          <a:p>
            <a:pPr>
              <a:buFontTx/>
              <a:buChar char="-"/>
            </a:pPr>
            <a:r>
              <a:rPr lang="cs-CZ" dirty="0" smtClean="0"/>
              <a:t>prodej hodnot a ideálů sportu - ???</a:t>
            </a:r>
          </a:p>
          <a:p>
            <a:pPr>
              <a:buFontTx/>
              <a:buChar char="-"/>
            </a:pPr>
            <a:r>
              <a:rPr lang="cs-CZ" dirty="0" smtClean="0"/>
              <a:t>posun ve vnímání (ještě před 15 lety pouze 44 % +, dnes již 86 %)</a:t>
            </a:r>
          </a:p>
          <a:p>
            <a:pPr>
              <a:buFontTx/>
              <a:buChar char="-"/>
            </a:pPr>
            <a:r>
              <a:rPr lang="cs-CZ" dirty="0" smtClean="0"/>
              <a:t>Vzniká na základě poptávky (divácká, fanouškovská atp.)</a:t>
            </a:r>
          </a:p>
          <a:p>
            <a:pPr>
              <a:buFontTx/>
              <a:buChar char="-"/>
            </a:pPr>
            <a:r>
              <a:rPr lang="cs-CZ" dirty="0" err="1" smtClean="0"/>
              <a:t>Komercionalizační</a:t>
            </a:r>
            <a:r>
              <a:rPr lang="cs-CZ" dirty="0" smtClean="0"/>
              <a:t> spirála!!!</a:t>
            </a: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62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Komercionalizace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Sport – divácky atraktivní pro velké skupiny obyvatel =) velice atraktivní obchodní artikl</a:t>
            </a:r>
          </a:p>
          <a:p>
            <a:r>
              <a:rPr lang="cs-CZ" dirty="0" smtClean="0"/>
              <a:t>Dnes již bez komercionalizace nelze existovat</a:t>
            </a:r>
          </a:p>
          <a:p>
            <a:r>
              <a:rPr lang="cs-CZ" dirty="0" smtClean="0"/>
              <a:t>Sport je řízen svazy, ale i soukromými subjekty</a:t>
            </a:r>
          </a:p>
          <a:p>
            <a:r>
              <a:rPr lang="cs-CZ" dirty="0" smtClean="0"/>
              <a:t>Komercionalizace je přímo úměrná velikosti cílové divácké skupiny</a:t>
            </a:r>
          </a:p>
          <a:p>
            <a:r>
              <a:rPr lang="cs-CZ" dirty="0" smtClean="0"/>
              <a:t>Sport dnes funguje na pozadí obchodních vztahů, pravidel a zákonů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52703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Vlivy </a:t>
            </a:r>
            <a:r>
              <a:rPr lang="cs-CZ" dirty="0" smtClean="0"/>
              <a:t>komercionalizace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dirty="0"/>
              <a:t>Úprava pravidel s ohledem na vysílací časy atp.</a:t>
            </a:r>
          </a:p>
          <a:p>
            <a:pPr>
              <a:buFontTx/>
              <a:buChar char="-"/>
            </a:pPr>
            <a:r>
              <a:rPr lang="cs-CZ" dirty="0"/>
              <a:t>Platy a platové stropy + vznik hráčských odborů</a:t>
            </a:r>
          </a:p>
          <a:p>
            <a:pPr>
              <a:buFontTx/>
              <a:buChar char="-"/>
            </a:pPr>
            <a:r>
              <a:rPr lang="cs-CZ" dirty="0"/>
              <a:t>Pozitivní a negativní vlivy na sport obecně i sport </a:t>
            </a:r>
            <a:r>
              <a:rPr lang="cs-CZ" dirty="0" smtClean="0"/>
              <a:t>mládeže</a:t>
            </a:r>
          </a:p>
          <a:p>
            <a:pPr>
              <a:buFontTx/>
              <a:buChar char="-"/>
            </a:pPr>
            <a:r>
              <a:rPr lang="cs-CZ" dirty="0" smtClean="0"/>
              <a:t>Nová odvětví sportu vznikající na </a:t>
            </a:r>
            <a:r>
              <a:rPr lang="cs-CZ" dirty="0" err="1" smtClean="0"/>
              <a:t>zákaldě</a:t>
            </a:r>
            <a:r>
              <a:rPr lang="cs-CZ" dirty="0" smtClean="0"/>
              <a:t> poptávky marketingu</a:t>
            </a:r>
          </a:p>
          <a:p>
            <a:pPr>
              <a:buFontTx/>
              <a:buChar char="-"/>
            </a:pPr>
            <a:r>
              <a:rPr lang="cs-CZ" dirty="0" smtClean="0"/>
              <a:t>Pokles či pomalý zánik sportovních odvětví s omezeným mediálním využitím</a:t>
            </a:r>
          </a:p>
          <a:p>
            <a:pPr>
              <a:buFontTx/>
              <a:buChar char="-"/>
            </a:pPr>
            <a:r>
              <a:rPr lang="cs-CZ" dirty="0" smtClean="0"/>
              <a:t>Vznik návazných obchodních artiklů (</a:t>
            </a:r>
            <a:r>
              <a:rPr lang="cs-CZ" dirty="0" err="1" smtClean="0"/>
              <a:t>fan</a:t>
            </a:r>
            <a:r>
              <a:rPr lang="cs-CZ" dirty="0" smtClean="0"/>
              <a:t> předměty atp.)</a:t>
            </a:r>
          </a:p>
          <a:p>
            <a:pPr>
              <a:buFontTx/>
              <a:buChar char="-"/>
            </a:pPr>
            <a:r>
              <a:rPr lang="cs-CZ" dirty="0" smtClean="0"/>
              <a:t>Zvýšení agresivity ve sportu</a:t>
            </a:r>
          </a:p>
          <a:p>
            <a:pPr>
              <a:buFontTx/>
              <a:buChar char="-"/>
            </a:pPr>
            <a:r>
              <a:rPr lang="cs-CZ" dirty="0" smtClean="0"/>
              <a:t>Sportovec jako nástroj propagace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6676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Komercionalizační</a:t>
            </a:r>
            <a:r>
              <a:rPr lang="cs-CZ" dirty="0" smtClean="0"/>
              <a:t> proměny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Transformace majetku v 90. letech – část majetku přešla zpět do rukou sportovních organizací, obcí či do soukrom</a:t>
            </a:r>
            <a:r>
              <a:rPr lang="cs-CZ" dirty="0" smtClean="0"/>
              <a:t>ého vlastnictví</a:t>
            </a:r>
          </a:p>
          <a:p>
            <a:r>
              <a:rPr lang="cs-CZ" dirty="0" smtClean="0"/>
              <a:t>Otázka dotování klubů vzniklých po roce 1990</a:t>
            </a:r>
          </a:p>
          <a:p>
            <a:r>
              <a:rPr lang="cs-CZ" dirty="0" smtClean="0"/>
              <a:t>Většina klubů v ČR je ve formě občanského sdružení =) velmi omezené možnosti získávat úvěry atp. (nutnost velkého množství oprava rekonstrukcí)</a:t>
            </a:r>
          </a:p>
          <a:p>
            <a:r>
              <a:rPr lang="cs-CZ" dirty="0" smtClean="0"/>
              <a:t>Velká část trenérů je dobrovolná a bez nároku na odměnu – otázka kvality (obecně)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162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Globalizace a sportovní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Globalizace - ???</a:t>
            </a:r>
          </a:p>
          <a:p>
            <a:r>
              <a:rPr lang="cs-CZ" dirty="0" smtClean="0"/>
              <a:t>např. „odstraňování hranic a bariér“</a:t>
            </a:r>
          </a:p>
          <a:p>
            <a:r>
              <a:rPr lang="cs-CZ" dirty="0" smtClean="0"/>
              <a:t>Mnoho oblastí globalizace</a:t>
            </a:r>
          </a:p>
          <a:p>
            <a:r>
              <a:rPr lang="cs-CZ" dirty="0" smtClean="0"/>
              <a:t>+ či - ???</a:t>
            </a:r>
          </a:p>
          <a:p>
            <a:r>
              <a:rPr lang="cs-CZ" dirty="0" smtClean="0"/>
              <a:t>Vlivy jiných kultur =) interkulturní obohacování/rozvolňování lokálních kulturních hodnot</a:t>
            </a:r>
          </a:p>
          <a:p>
            <a:r>
              <a:rPr lang="cs-CZ" dirty="0" smtClean="0"/>
              <a:t>Běžná je nejistota velké části populace ohledně </a:t>
            </a:r>
            <a:r>
              <a:rPr lang="cs-CZ" dirty="0" err="1" smtClean="0"/>
              <a:t>dřívě</a:t>
            </a:r>
            <a:r>
              <a:rPr lang="cs-CZ" dirty="0" smtClean="0"/>
              <a:t> naprosto běžných společenských pravidel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235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Globalizace a sportovní </a:t>
            </a:r>
            <a:r>
              <a:rPr lang="cs-CZ" dirty="0" smtClean="0"/>
              <a:t>výchova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Nositelé globalizace – nadnárodní společnosti =) firemní kultura nabývá významu nad zvykovou, národní či lokální!!!</a:t>
            </a:r>
          </a:p>
          <a:p>
            <a:r>
              <a:rPr lang="cs-CZ" dirty="0" smtClean="0"/>
              <a:t>Spojení globalizace se standardizací</a:t>
            </a:r>
          </a:p>
          <a:p>
            <a:r>
              <a:rPr lang="cs-CZ" dirty="0" smtClean="0"/>
              <a:t>Konzumní přístup – </a:t>
            </a:r>
            <a:r>
              <a:rPr lang="cs-CZ" dirty="0" err="1" smtClean="0"/>
              <a:t>jakile</a:t>
            </a:r>
            <a:r>
              <a:rPr lang="cs-CZ" dirty="0" smtClean="0"/>
              <a:t> byl započat a byla na to nastavena ekonomika, není cesty zpět</a:t>
            </a:r>
          </a:p>
          <a:p>
            <a:r>
              <a:rPr lang="cs-CZ" dirty="0" smtClean="0"/>
              <a:t>Kasinová ekonomika</a:t>
            </a:r>
          </a:p>
          <a:p>
            <a:r>
              <a:rPr lang="cs-CZ" dirty="0" smtClean="0"/>
              <a:t>Vzniká tzv. globální člověk =) vytrácejí se regionální specifika =) častá individuální krize identity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330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Globalizace a sportovní výchova </a:t>
            </a:r>
            <a:r>
              <a:rPr lang="cs-CZ" dirty="0" smtClean="0"/>
              <a:t>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Vliv sportu</a:t>
            </a:r>
          </a:p>
          <a:p>
            <a:pPr>
              <a:buFontTx/>
              <a:buChar char="-"/>
            </a:pPr>
            <a:r>
              <a:rPr lang="cs-CZ" dirty="0" smtClean="0"/>
              <a:t>Je trvalým nositelem trvalých hodnot!!!</a:t>
            </a:r>
          </a:p>
          <a:p>
            <a:pPr>
              <a:buFontTx/>
              <a:buChar char="-"/>
            </a:pPr>
            <a:r>
              <a:rPr lang="cs-CZ" dirty="0" smtClean="0"/>
              <a:t>Pomáhá překonávat krizi identity</a:t>
            </a:r>
          </a:p>
          <a:p>
            <a:pPr>
              <a:buFontTx/>
              <a:buChar char="-"/>
            </a:pPr>
            <a:r>
              <a:rPr lang="cs-CZ" dirty="0" smtClean="0"/>
              <a:t>Rozvíjeno pojetí fair-play</a:t>
            </a:r>
          </a:p>
          <a:p>
            <a:pPr>
              <a:buFontTx/>
              <a:buChar char="-"/>
            </a:pPr>
            <a:r>
              <a:rPr lang="cs-CZ" dirty="0" smtClean="0"/>
              <a:t>Je pojítkem k mikroregionu či posiluje národní identitu a vědomí X působí i jako globalizační prvek a nositel nových univerzálních hodnot</a:t>
            </a:r>
          </a:p>
          <a:p>
            <a:pPr marL="0" indent="0">
              <a:buNone/>
            </a:pPr>
            <a:r>
              <a:rPr lang="cs-CZ" dirty="0" smtClean="0"/>
              <a:t>Důležitost mediálních kampaní (rasismus, chudoba, rovné příležitosti, handicapovaní občané, senioři atp.)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411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Agresivní chování ve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Obecně vzrůstá výskyt otevřeného agresivního chování ve sportu (vysoká i rekreační úroveň sportu) – vlivy: výchova v rodině, individualizace, konzumní způsob života, pojetí společnosti jakožto konkurence atp.</a:t>
            </a:r>
          </a:p>
          <a:p>
            <a:r>
              <a:rPr lang="cs-CZ" dirty="0" smtClean="0"/>
              <a:t>Agresivita dětí – souvisí především s emoční nestabilitou a výchovou ke konkurenci či v konkurenčním prostředí (snadno přebírá vzory chování</a:t>
            </a:r>
          </a:p>
        </p:txBody>
      </p:sp>
    </p:spTree>
    <p:extLst>
      <p:ext uri="{BB962C8B-B14F-4D97-AF65-F5344CB8AC3E}">
        <p14:creationId xmlns:p14="http://schemas.microsoft.com/office/powerpoint/2010/main" val="4198306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chování ve </a:t>
            </a:r>
            <a:r>
              <a:rPr lang="cs-CZ" dirty="0" smtClean="0"/>
              <a:t>sportu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Současná výchova v rodině – především pedocentrické pojetí</a:t>
            </a:r>
          </a:p>
          <a:p>
            <a:pPr marL="0" indent="0">
              <a:buNone/>
            </a:pPr>
            <a:r>
              <a:rPr lang="cs-CZ" dirty="0" smtClean="0"/>
              <a:t>=) minimální či žádná regulace chování dítěte</a:t>
            </a:r>
          </a:p>
          <a:p>
            <a:pPr marL="0" indent="0">
              <a:buNone/>
            </a:pPr>
            <a:r>
              <a:rPr lang="cs-CZ" dirty="0" smtClean="0"/>
              <a:t>=) dítě nemá žádnou reálnou zpětnou vazbu</a:t>
            </a:r>
          </a:p>
          <a:p>
            <a:pPr marL="0" indent="0">
              <a:buNone/>
            </a:pPr>
            <a:r>
              <a:rPr lang="cs-CZ" dirty="0" smtClean="0"/>
              <a:t>=) ve spojení s aspirací na výkon (často také tlak ze strany rodičů) =) vysoce konkurenční pojetí chování</a:t>
            </a:r>
          </a:p>
          <a:p>
            <a:pPr>
              <a:buFontTx/>
              <a:buChar char="-"/>
            </a:pPr>
            <a:r>
              <a:rPr lang="cs-CZ" dirty="0" smtClean="0"/>
              <a:t>v raném školním věku je to pro dítě nepřirozené</a:t>
            </a:r>
          </a:p>
          <a:p>
            <a:pPr>
              <a:buFontTx/>
              <a:buChar char="-"/>
            </a:pPr>
            <a:r>
              <a:rPr lang="cs-CZ" dirty="0" smtClean="0"/>
              <a:t>Je třeba podporovat individuální zlepšení dítěte (ne v absolutním měřítku)</a:t>
            </a:r>
          </a:p>
          <a:p>
            <a:pPr marL="0" indent="0">
              <a:buNone/>
            </a:pPr>
            <a:r>
              <a:rPr lang="cs-CZ" dirty="0" smtClean="0"/>
              <a:t>=) velice důležitá je strategie odměn a trestů!!!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864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sportu z hlediska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Školní sport (</a:t>
            </a:r>
            <a:r>
              <a:rPr lang="cs-CZ" dirty="0" err="1" smtClean="0"/>
              <a:t>Tv</a:t>
            </a:r>
            <a:r>
              <a:rPr lang="cs-CZ" dirty="0" smtClean="0"/>
              <a:t>)</a:t>
            </a:r>
          </a:p>
          <a:p>
            <a:r>
              <a:rPr lang="cs-CZ" dirty="0" smtClean="0"/>
              <a:t>Soutěžní sport (závodní sport)</a:t>
            </a:r>
          </a:p>
          <a:p>
            <a:r>
              <a:rPr lang="cs-CZ" dirty="0" smtClean="0"/>
              <a:t>Rekreační sport (pohybová rekreace)</a:t>
            </a:r>
          </a:p>
          <a:p>
            <a:endParaRPr lang="cs-CZ" dirty="0"/>
          </a:p>
          <a:p>
            <a:r>
              <a:rPr lang="cs-CZ" dirty="0" smtClean="0"/>
              <a:t>Sport seniorů</a:t>
            </a:r>
          </a:p>
          <a:p>
            <a:r>
              <a:rPr lang="cs-CZ" dirty="0" smtClean="0"/>
              <a:t>Sport osob se speciálními potřebami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1265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chování ve sportu </a:t>
            </a:r>
            <a:r>
              <a:rPr lang="cs-CZ" dirty="0" smtClean="0"/>
              <a:t>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Agresivní chování dospělých - podpořeno především:</a:t>
            </a:r>
          </a:p>
          <a:p>
            <a:pPr>
              <a:buFontTx/>
              <a:buChar char="-"/>
            </a:pPr>
            <a:r>
              <a:rPr lang="cs-CZ" dirty="0" smtClean="0"/>
              <a:t>Sociálními stresy plynoucími ze ztráty životních perspektiv</a:t>
            </a:r>
          </a:p>
          <a:p>
            <a:pPr>
              <a:buFontTx/>
              <a:buChar char="-"/>
            </a:pPr>
            <a:r>
              <a:rPr lang="cs-CZ" dirty="0" smtClean="0"/>
              <a:t>Rozvolněností morálních hodnot</a:t>
            </a:r>
          </a:p>
          <a:p>
            <a:pPr>
              <a:buFontTx/>
              <a:buChar char="-"/>
            </a:pPr>
            <a:r>
              <a:rPr lang="cs-CZ" dirty="0" smtClean="0"/>
              <a:t>Frustrací (krátkodobou i z nenaplnění osobních cílů)</a:t>
            </a:r>
          </a:p>
          <a:p>
            <a:pPr>
              <a:buFontTx/>
              <a:buChar char="-"/>
            </a:pPr>
            <a:r>
              <a:rPr lang="cs-CZ" dirty="0" smtClean="0"/>
              <a:t>Poruchami osobnosti</a:t>
            </a:r>
          </a:p>
          <a:p>
            <a:pPr marL="0" indent="0">
              <a:buNone/>
            </a:pPr>
            <a:r>
              <a:rPr lang="cs-CZ" dirty="0" smtClean="0"/>
              <a:t>Korekce je velice obtížná</a:t>
            </a:r>
          </a:p>
          <a:p>
            <a:pPr marL="0" indent="0">
              <a:buNone/>
            </a:pPr>
            <a:r>
              <a:rPr lang="cs-CZ" dirty="0" smtClean="0"/>
              <a:t>Agresivita roste obecně ve společnosti, kde roste nezaměstnanost, klesají sociální jistoty a klesá míra solidarity (tedy i ČR)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949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Účelové agresivní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Navodit strach v soupeři</a:t>
            </a:r>
          </a:p>
          <a:p>
            <a:r>
              <a:rPr lang="cs-CZ" dirty="0" smtClean="0"/>
              <a:t>Snížit soupeřovu kreativitu</a:t>
            </a:r>
          </a:p>
          <a:p>
            <a:r>
              <a:rPr lang="cs-CZ" dirty="0" smtClean="0"/>
              <a:t>Taktické fauly</a:t>
            </a:r>
          </a:p>
          <a:p>
            <a:r>
              <a:rPr lang="cs-CZ" dirty="0" smtClean="0"/>
              <a:t>Dosažení cíle</a:t>
            </a:r>
          </a:p>
          <a:p>
            <a:r>
              <a:rPr lang="cs-CZ" dirty="0" smtClean="0"/>
              <a:t>Libost či uspokojení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2643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agrese ve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agrese:</a:t>
            </a:r>
          </a:p>
          <a:p>
            <a:pPr>
              <a:buFontTx/>
              <a:buChar char="-"/>
            </a:pPr>
            <a:r>
              <a:rPr lang="cs-CZ" dirty="0" smtClean="0"/>
              <a:t>Verbální</a:t>
            </a:r>
          </a:p>
          <a:p>
            <a:pPr>
              <a:buFontTx/>
              <a:buChar char="-"/>
            </a:pPr>
            <a:r>
              <a:rPr lang="cs-CZ" dirty="0" smtClean="0"/>
              <a:t>Instrumentální</a:t>
            </a:r>
          </a:p>
          <a:p>
            <a:pPr>
              <a:buFontTx/>
              <a:buChar char="-"/>
            </a:pPr>
            <a:r>
              <a:rPr lang="cs-CZ" dirty="0" smtClean="0"/>
              <a:t>Brachiální (fyzická)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Davové chování diváků</a:t>
            </a:r>
          </a:p>
        </p:txBody>
      </p:sp>
    </p:spTree>
    <p:extLst>
      <p:ext uri="{BB962C8B-B14F-4D97-AF65-F5344CB8AC3E}">
        <p14:creationId xmlns:p14="http://schemas.microsoft.com/office/powerpoint/2010/main" val="9661792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Fair play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součástí sportovní etiky (psaná i nepsaná pravidla)</a:t>
            </a:r>
          </a:p>
          <a:p>
            <a:r>
              <a:rPr lang="cs-CZ" dirty="0" smtClean="0"/>
              <a:t>Psaná pravidla – př. Kodex sportovní etiky (1993) – „Fair-play je mnohem více než hra podle pravidel. Zahrnuje koncept přátelství, respektování druhých a chování vždy v duchu pravého sportu. Je definováno jako způsob myšlení, ne pouze jako způsob chování. …“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2170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Fair play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 odrazem současné ideální sociální normy</a:t>
            </a:r>
          </a:p>
          <a:p>
            <a:r>
              <a:rPr lang="cs-CZ" dirty="0" smtClean="0"/>
              <a:t>Někdy je velice problematické unfair chování hodnotit</a:t>
            </a:r>
          </a:p>
          <a:p>
            <a:r>
              <a:rPr lang="cs-CZ" dirty="0" smtClean="0"/>
              <a:t>Společnost často unfair chování hodnotí pozitivně =) posiluje =) rozvolnění norem</a:t>
            </a:r>
          </a:p>
          <a:p>
            <a:r>
              <a:rPr lang="cs-CZ" dirty="0" err="1" smtClean="0"/>
              <a:t>Nefér</a:t>
            </a:r>
            <a:r>
              <a:rPr lang="cs-CZ" dirty="0" smtClean="0"/>
              <a:t> chování hraničí někdy až s trestnými činy (rasismus, fyzické napadení, výtržnictví atp.)</a:t>
            </a:r>
          </a:p>
          <a:p>
            <a:r>
              <a:rPr lang="cs-CZ" dirty="0" smtClean="0"/>
              <a:t>Význam olympijských her</a:t>
            </a:r>
          </a:p>
          <a:p>
            <a:r>
              <a:rPr lang="cs-CZ" dirty="0" smtClean="0"/>
              <a:t>Uplatnění trestů je zde velice problematické</a:t>
            </a:r>
          </a:p>
          <a:p>
            <a:r>
              <a:rPr lang="cs-CZ" dirty="0" smtClean="0"/>
              <a:t>Největší vliv má slušné divácké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804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Desatero fair play (Český klub fair play)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arenR"/>
            </a:pPr>
            <a:r>
              <a:rPr lang="cs-CZ" dirty="0" smtClean="0"/>
              <a:t>V soutěži bojujeme čestně a podle pravidel</a:t>
            </a:r>
          </a:p>
          <a:p>
            <a:pPr marL="514350" indent="-514350">
              <a:buAutoNum type="arabicParenR"/>
            </a:pPr>
            <a:r>
              <a:rPr lang="cs-CZ" dirty="0" smtClean="0"/>
              <a:t>Uznáme, že soupeř je lepší, v cíli nebo po zápase mu podáme ruku, vzdáme mu tím čest</a:t>
            </a:r>
          </a:p>
          <a:p>
            <a:pPr marL="514350" indent="-514350">
              <a:buAutoNum type="arabicParenR"/>
            </a:pPr>
            <a:r>
              <a:rPr lang="cs-CZ" dirty="0" smtClean="0"/>
              <a:t>Vítězství není důvodem k nadřazenosti</a:t>
            </a:r>
          </a:p>
          <a:p>
            <a:pPr marL="514350" indent="-514350">
              <a:buAutoNum type="arabicParenR"/>
            </a:pPr>
            <a:r>
              <a:rPr lang="cs-CZ" dirty="0" smtClean="0"/>
              <a:t>I poražený zaslouží uznání, není terčem posměchu, ani skrytého</a:t>
            </a:r>
          </a:p>
          <a:p>
            <a:pPr marL="514350" indent="-514350">
              <a:buAutoNum type="arabicParenR"/>
            </a:pPr>
            <a:r>
              <a:rPr lang="cs-CZ" dirty="0" smtClean="0"/>
              <a:t>Soutěž má rovné podmínky pro všechny hráče či závodníky</a:t>
            </a:r>
          </a:p>
          <a:p>
            <a:pPr marL="514350" indent="-514350">
              <a:buAutoNum type="arabicParenR"/>
            </a:pPr>
            <a:r>
              <a:rPr lang="cs-CZ" dirty="0" smtClean="0"/>
              <a:t>V soutěži respektujeme pokyny a nařízení rozhodčího či pořadatelů, řídíme se jimi</a:t>
            </a:r>
          </a:p>
          <a:p>
            <a:pPr marL="514350" indent="-514350">
              <a:buAutoNum type="arabicParenR"/>
            </a:pPr>
            <a:r>
              <a:rPr lang="cs-CZ" dirty="0" smtClean="0"/>
              <a:t>Chceme vyhrát, ale nikoli však za každou cenu</a:t>
            </a:r>
          </a:p>
          <a:p>
            <a:pPr marL="514350" indent="-514350">
              <a:buAutoNum type="arabicParenR"/>
            </a:pPr>
            <a:r>
              <a:rPr lang="cs-CZ" dirty="0" smtClean="0"/>
              <a:t>Diváci jsou součástí sportovní akce, potleskem vzdají čest vítězi i poraženému</a:t>
            </a:r>
          </a:p>
          <a:p>
            <a:pPr marL="514350" indent="-514350">
              <a:buAutoNum type="arabicParenR"/>
            </a:pPr>
            <a:r>
              <a:rPr lang="cs-CZ" dirty="0" smtClean="0"/>
              <a:t>Férové sportovní chování je nám vlastní i v každodenních životních situacích</a:t>
            </a:r>
          </a:p>
          <a:p>
            <a:pPr marL="514350" indent="-514350">
              <a:buAutoNum type="arabicParenR"/>
            </a:pPr>
            <a:r>
              <a:rPr lang="cs-CZ" dirty="0" smtClean="0"/>
              <a:t>Svým chováním jdeme příkladem mladším sportovcům</a:t>
            </a:r>
          </a:p>
        </p:txBody>
      </p:sp>
    </p:spTree>
    <p:extLst>
      <p:ext uri="{BB962C8B-B14F-4D97-AF65-F5344CB8AC3E}">
        <p14:creationId xmlns:p14="http://schemas.microsoft.com/office/powerpoint/2010/main" val="1766815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429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 a pedagogika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 výchovný prostředek hraje nezbytnou roli především v dětství a adolescenci</a:t>
            </a:r>
          </a:p>
          <a:p>
            <a:pPr>
              <a:buFontTx/>
              <a:buChar char="-"/>
            </a:pPr>
            <a:r>
              <a:rPr lang="cs-CZ" dirty="0" smtClean="0"/>
              <a:t>Sportovní prostředí ovlivňuje:</a:t>
            </a:r>
          </a:p>
          <a:p>
            <a:pPr marL="0" indent="0">
              <a:buNone/>
            </a:pPr>
            <a:r>
              <a:rPr lang="cs-CZ" dirty="0" smtClean="0"/>
              <a:t>   - socializaci</a:t>
            </a:r>
          </a:p>
          <a:p>
            <a:pPr marL="0" indent="0">
              <a:buNone/>
            </a:pPr>
            <a:r>
              <a:rPr lang="cs-CZ" dirty="0" smtClean="0"/>
              <a:t>   - sdílení společných cílů a hodnot (s týmem)</a:t>
            </a:r>
          </a:p>
          <a:p>
            <a:pPr marL="0" indent="0">
              <a:buNone/>
            </a:pPr>
            <a:r>
              <a:rPr lang="cs-CZ" dirty="0" smtClean="0"/>
              <a:t>   - přijímání a respektování pravidel a norem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osvojení si etických principů jednání a chování (včetně fair-play)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067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přínosy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Tvorba určitých životních návyků (pravidelný režim, organizace času péče o tělo atp.)</a:t>
            </a:r>
          </a:p>
          <a:p>
            <a:r>
              <a:rPr lang="cs-CZ" dirty="0" smtClean="0"/>
              <a:t>Orientace na pragmatismus (preferuje výkonnost)</a:t>
            </a:r>
          </a:p>
          <a:p>
            <a:r>
              <a:rPr lang="cs-CZ" dirty="0" smtClean="0"/>
              <a:t>Zvyšuje nároky na sociální adaptaci člověka</a:t>
            </a:r>
          </a:p>
          <a:p>
            <a:r>
              <a:rPr lang="cs-CZ" dirty="0" smtClean="0"/>
              <a:t>Formuje </a:t>
            </a:r>
            <a:r>
              <a:rPr lang="cs-CZ" dirty="0" err="1" smtClean="0"/>
              <a:t>silno</a:t>
            </a:r>
            <a:r>
              <a:rPr lang="cs-CZ" dirty="0" smtClean="0"/>
              <a:t> a odolnou osobnost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720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externí vlivy na 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Společenské klima (včetně ekonomického a politického)</a:t>
            </a:r>
          </a:p>
          <a:p>
            <a:r>
              <a:rPr lang="cs-CZ" smtClean="0"/>
              <a:t>Komercializace</a:t>
            </a:r>
            <a:endParaRPr lang="cs-CZ" dirty="0" smtClean="0"/>
          </a:p>
          <a:p>
            <a:r>
              <a:rPr lang="cs-CZ" dirty="0" smtClean="0"/>
              <a:t>Globalizační aspekty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2170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Věkové zvláštnosti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adolescenci silná tendence sounáležitosti ke skupině (sportovní družstva) – lehce ovlivnitelný jedinec (maximální snaha o konformitu, když není umožněna, dochází k opuštění skupiny a často i sportu obecně))</a:t>
            </a:r>
          </a:p>
          <a:p>
            <a:r>
              <a:rPr lang="cs-CZ" dirty="0" smtClean="0"/>
              <a:t>Ve vrcholném sportovním věku (zpravidla individualizace)</a:t>
            </a:r>
          </a:p>
          <a:p>
            <a:r>
              <a:rPr lang="cs-CZ" dirty="0" smtClean="0"/>
              <a:t>V závěru sportovní (soutěžní) kariéry opět příklon k sociální skupině sportovního družstva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715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Sport jako forma primární i sekundární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Přináší možnost výkonu, prožitku, seberealizace a spokojenosti</a:t>
            </a:r>
          </a:p>
          <a:p>
            <a:r>
              <a:rPr lang="cs-CZ" dirty="0" smtClean="0"/>
              <a:t>Navazování přátelských kontaktů</a:t>
            </a:r>
          </a:p>
          <a:p>
            <a:r>
              <a:rPr lang="cs-CZ" dirty="0" smtClean="0"/>
              <a:t>Socializace probíhá nenásilnou formou, zpravidla je řízena vedoucím týmu</a:t>
            </a:r>
          </a:p>
          <a:p>
            <a:r>
              <a:rPr lang="cs-CZ" dirty="0" smtClean="0"/>
              <a:t>Velice důležitá je role trenéra, instruktora či vedoucího</a:t>
            </a:r>
          </a:p>
          <a:p>
            <a:r>
              <a:rPr lang="cs-CZ" dirty="0" smtClean="0"/>
              <a:t>Negativem je přehnaně zdůrazňovaná orientace pouze na výkon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372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současného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Výrazná změna oproti původnímu modele (anglosaské pojetí výchovy ke gentlemanství)</a:t>
            </a:r>
          </a:p>
          <a:p>
            <a:r>
              <a:rPr lang="cs-CZ" dirty="0" smtClean="0"/>
              <a:t>Složitý, vnitřně strukturovaný jev – podílí se na kultivaci člověka i společnosti</a:t>
            </a:r>
          </a:p>
          <a:p>
            <a:r>
              <a:rPr lang="cs-CZ" dirty="0" smtClean="0"/>
              <a:t>Uspokojuje potřeby:</a:t>
            </a:r>
          </a:p>
          <a:p>
            <a:pPr>
              <a:buFontTx/>
              <a:buChar char="-"/>
            </a:pPr>
            <a:r>
              <a:rPr lang="cs-CZ" dirty="0" smtClean="0"/>
              <a:t>tělesné (zdraví, zdatnost)</a:t>
            </a:r>
          </a:p>
          <a:p>
            <a:pPr>
              <a:buFontTx/>
              <a:buChar char="-"/>
            </a:pPr>
            <a:r>
              <a:rPr lang="cs-CZ" dirty="0" smtClean="0"/>
              <a:t>duchovní (prožívání)</a:t>
            </a:r>
          </a:p>
          <a:p>
            <a:pPr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orální (pravidla, fair-play)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ociální (spolupráce, přátelství)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7084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současného sportu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Vliv diváků =) komercionalizace sportu</a:t>
            </a:r>
          </a:p>
          <a:p>
            <a:r>
              <a:rPr lang="cs-CZ" dirty="0" smtClean="0"/>
              <a:t>Výrazná orientace na výkon – sportovec již nebývá a priori vnímán jako ideál a vzor člověka doping, zdraví, fair-play atp.) =) oslabení společenské hodnoty sportu</a:t>
            </a:r>
          </a:p>
          <a:p>
            <a:r>
              <a:rPr lang="cs-CZ" dirty="0" smtClean="0"/>
              <a:t>Hodnoty sportu jsou však stále univerzální pro všechny lidi (bez ohledu na náboženství, tradice, předsudky atd.)</a:t>
            </a:r>
          </a:p>
          <a:p>
            <a:r>
              <a:rPr lang="cs-CZ" dirty="0" smtClean="0"/>
              <a:t>Musí se vyrovnat se širokou nabídkou dalších volnočasových či sebevzdělávacích činností (kroužky, jazyky, atp.)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7054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68BDC9F21CCD4F991383B4A146D0FF" ma:contentTypeVersion="2" ma:contentTypeDescription="Vytvoří nový dokument" ma:contentTypeScope="" ma:versionID="5c7c96fdb2dfb20b048fa22ef59b0f71">
  <xsd:schema xmlns:xsd="http://www.w3.org/2001/XMLSchema" xmlns:xs="http://www.w3.org/2001/XMLSchema" xmlns:p="http://schemas.microsoft.com/office/2006/metadata/properties" xmlns:ns2="228725d4-f737-4c48-a89a-171ca9a10a81" targetNamespace="http://schemas.microsoft.com/office/2006/metadata/properties" ma:root="true" ma:fieldsID="54abac6133b8e0ecdf21421f3276cf2c" ns2:_="">
    <xsd:import namespace="228725d4-f737-4c48-a89a-171ca9a10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8725d4-f737-4c48-a89a-171ca9a10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AACF71-13FE-47C7-A895-E09A73CB5506}"/>
</file>

<file path=customXml/itemProps2.xml><?xml version="1.0" encoding="utf-8"?>
<ds:datastoreItem xmlns:ds="http://schemas.openxmlformats.org/officeDocument/2006/customXml" ds:itemID="{5AF930A6-7EF1-48CC-BFDD-89B2E3BC0404}"/>
</file>

<file path=customXml/itemProps3.xml><?xml version="1.0" encoding="utf-8"?>
<ds:datastoreItem xmlns:ds="http://schemas.openxmlformats.org/officeDocument/2006/customXml" ds:itemID="{B924E7C6-5AD4-4E85-9DDF-3B77DAD6E3B2}"/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1285</Words>
  <Application>Microsoft Office PowerPoint</Application>
  <PresentationFormat>Předvádění na obrazovce (4:3)</PresentationFormat>
  <Paragraphs>162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systému Office</vt:lpstr>
      <vt:lpstr>Pedagogika sportu</vt:lpstr>
      <vt:lpstr>Druhy sportu z hlediska pedagogiky</vt:lpstr>
      <vt:lpstr>Sport a pedagogika</vt:lpstr>
      <vt:lpstr>Další přínosy sportu</vt:lpstr>
      <vt:lpstr>Hlavní externí vlivy na sport</vt:lpstr>
      <vt:lpstr>Věkové zvláštnosti</vt:lpstr>
      <vt:lpstr>Sport jako forma primární i sekundární prevence</vt:lpstr>
      <vt:lpstr>Znaky současného sportu</vt:lpstr>
      <vt:lpstr>Znaky současného sportu II.</vt:lpstr>
      <vt:lpstr>Hlavní znaky</vt:lpstr>
      <vt:lpstr>Komercializace sportu</vt:lpstr>
      <vt:lpstr>Komercionalizace II.</vt:lpstr>
      <vt:lpstr>Vlivy komercionalizace</vt:lpstr>
      <vt:lpstr>Komercionalizační proměny v ČR</vt:lpstr>
      <vt:lpstr>Globalizace a sportovní výchova</vt:lpstr>
      <vt:lpstr>Globalizace a sportovní výchova II.</vt:lpstr>
      <vt:lpstr>Globalizace a sportovní výchova III.</vt:lpstr>
      <vt:lpstr>Agresivní chování ve sportu</vt:lpstr>
      <vt:lpstr>Agresivní chování ve sportu II.</vt:lpstr>
      <vt:lpstr>Agresivní chování ve sportu III.</vt:lpstr>
      <vt:lpstr>Účelové agresivní chování</vt:lpstr>
      <vt:lpstr>Projevy agrese ve sportu</vt:lpstr>
      <vt:lpstr>Fair play</vt:lpstr>
      <vt:lpstr>Fair play</vt:lpstr>
      <vt:lpstr>Desatero fair play (Český klub fair play)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Pedagogika sportu</dc:title>
  <dc:creator>kotlik</dc:creator>
  <cp:lastModifiedBy>kotlik</cp:lastModifiedBy>
  <cp:revision>77</cp:revision>
  <dcterms:created xsi:type="dcterms:W3CDTF">2012-10-25T21:25:37Z</dcterms:created>
  <dcterms:modified xsi:type="dcterms:W3CDTF">2012-10-28T19:23:34Z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0x0101003168BDC9F21CCD4F991383B4A146D0FF</vt:lpwstr>
  </property>
</Properties>
</file>