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0" r:id="rId3"/>
    <p:sldId id="257" r:id="rId4"/>
    <p:sldId id="258" r:id="rId5"/>
    <p:sldId id="266" r:id="rId6"/>
    <p:sldId id="263" r:id="rId7"/>
    <p:sldId id="259" r:id="rId8"/>
    <p:sldId id="267" r:id="rId9"/>
    <p:sldId id="268" r:id="rId10"/>
    <p:sldId id="260" r:id="rId11"/>
    <p:sldId id="261" r:id="rId12"/>
    <p:sldId id="291" r:id="rId13"/>
    <p:sldId id="275" r:id="rId14"/>
    <p:sldId id="276" r:id="rId15"/>
    <p:sldId id="279" r:id="rId16"/>
    <p:sldId id="280" r:id="rId17"/>
    <p:sldId id="282" r:id="rId18"/>
    <p:sldId id="284" r:id="rId19"/>
    <p:sldId id="281" r:id="rId20"/>
  </p:sldIdLst>
  <p:sldSz cx="9144000" cy="6858000" type="screen4x3"/>
  <p:notesSz cx="6858000" cy="9144000"/>
  <p:custDataLst>
    <p:tags r:id="rId22"/>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DC97"/>
    <a:srgbClr val="FFCC66"/>
    <a:srgbClr val="F3F9FA"/>
    <a:srgbClr val="3399FF"/>
    <a:srgbClr val="2058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58" autoAdjust="0"/>
    <p:restoredTop sz="99768" autoAdjust="0"/>
  </p:normalViewPr>
  <p:slideViewPr>
    <p:cSldViewPr>
      <p:cViewPr varScale="1">
        <p:scale>
          <a:sx n="131" d="100"/>
          <a:sy n="131" d="100"/>
        </p:scale>
        <p:origin x="1302" y="114"/>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548" y="2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F184D41-AF2A-4E5D-9AE8-7ED2B02F6D6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9E75BE35-7506-43E5-935F-83B048441A2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BD40D7F0-7290-47EA-B236-3A348B2B9B0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11B71C36-9772-4578-B4D8-A967EFB6B8F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0EAC716B-37C7-4990-B99D-F89D418050A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7E2BBD7C-53E9-4C43-ADE8-D1893AF3CF6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AC731F-A360-4FFB-84C9-62D81B743242}"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C7A6027-D38B-445D-BCC3-C7ED5F9D13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D655C9-BA73-446A-A5E6-8DAB807E68AE}" type="slidenum">
              <a:rPr lang="en-US" altLang="cs-CZ" smtClean="0"/>
              <a:pPr>
                <a:spcBef>
                  <a:spcPct val="0"/>
                </a:spcBef>
              </a:pPr>
              <a:t>1</a:t>
            </a:fld>
            <a:endParaRPr lang="en-US" altLang="cs-CZ"/>
          </a:p>
        </p:txBody>
      </p:sp>
      <p:sp>
        <p:nvSpPr>
          <p:cNvPr id="4099" name="Rectangle 2">
            <a:extLst>
              <a:ext uri="{FF2B5EF4-FFF2-40B4-BE49-F238E27FC236}">
                <a16:creationId xmlns:a16="http://schemas.microsoft.com/office/drawing/2014/main" id="{68A98413-8998-44E3-927F-02DC67F8AFA9}"/>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F7770A82-3475-444E-9A71-DA96E1B9FE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In this chapter, the law of diminishing marginal utility is developed, which leads into a detailed discussion of the theory of consumer choice.  The numerical illustrations of the utility maximizing rule should be viewed as a pedagogical technique, rather than an attempt to portray the actual choice making process of consumers.  When this illustration is explained by “order of purchase,” the brief algebraic summary of consumer equilibrium should pose no great difficulties for most students. The discussion of the diamond-water paradox helps students look beyond what may be their first conclusions about the importance and value of products.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958B033D-3CDE-4919-B16B-9D5ED2D3B5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7F0C99-0152-4E74-97E7-A16CA5774D5A}" type="slidenum">
              <a:rPr lang="en-US" altLang="cs-CZ" smtClean="0"/>
              <a:pPr>
                <a:spcBef>
                  <a:spcPct val="0"/>
                </a:spcBef>
              </a:pPr>
              <a:t>10</a:t>
            </a:fld>
            <a:endParaRPr lang="en-US" altLang="cs-CZ"/>
          </a:p>
        </p:txBody>
      </p:sp>
      <p:sp>
        <p:nvSpPr>
          <p:cNvPr id="22531" name="Rectangle 2">
            <a:extLst>
              <a:ext uri="{FF2B5EF4-FFF2-40B4-BE49-F238E27FC236}">
                <a16:creationId xmlns:a16="http://schemas.microsoft.com/office/drawing/2014/main" id="{B1E4B903-135E-42D6-ADEB-B0A9019F94D2}"/>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E55CE34E-AA06-4191-AE16-83052E2371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At a price of $2 the consumer represented by the data in the table maximizes utility by purchasing 4 oranges. The decline in the price of oranges to $1 disrupts the consumer’s initial utility-maximizing equilibrium. The consumer restores equilibrium by purchasing 6 rather than 4 oranges. Thus, a simple price-quantity schedule emerges, which creates two points on a downsloping demand curve.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5406D15-7CE4-40AC-8B1B-101D8C648B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CB2430-14B7-4713-9BE6-BEA539D12C6B}" type="slidenum">
              <a:rPr lang="en-US" altLang="cs-CZ" smtClean="0"/>
              <a:pPr>
                <a:spcBef>
                  <a:spcPct val="0"/>
                </a:spcBef>
              </a:pPr>
              <a:t>11</a:t>
            </a:fld>
            <a:endParaRPr lang="en-US" altLang="cs-CZ"/>
          </a:p>
        </p:txBody>
      </p:sp>
      <p:sp>
        <p:nvSpPr>
          <p:cNvPr id="24579" name="Rectangle 2">
            <a:extLst>
              <a:ext uri="{FF2B5EF4-FFF2-40B4-BE49-F238E27FC236}">
                <a16:creationId xmlns:a16="http://schemas.microsoft.com/office/drawing/2014/main" id="{2F051F7A-CCD9-47FD-97FA-08C217E662B3}"/>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072DEF46-884B-4498-953F-878D24DE74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The substitution effect and income effect work simultaneously.  Income effect is the impact that a price change has on a consumer’s real income and, consequently, on the quantity demanded of the good.  If the price of a good falls, income is freed up and can be used to buy more of both, or either, good under consideration. The income effect is shown by the fact that a decline in price expands the consumer’s real income and the consumer can purchase more of this and other products until equilibrium is once again attained for the new level of real income.</a:t>
            </a:r>
          </a:p>
          <a:p>
            <a:r>
              <a:rPr lang="en-US" altLang="cs-CZ">
                <a:latin typeface="Calibri" panose="020F0502020204030204" pitchFamily="34" charset="0"/>
              </a:rPr>
              <a:t> Substitution effect is the impact that a change in a product’s price has on its relative expensiveness and on the quantity demanded.  If the price of a product falls, this decreases its relative expensiveness and thus the consumer will now substitute more of this good for the other. When the price of an item declines, the consumer will no longer be in equilibrium until more of the item is purchased and the marginal utility of the item declines to match the decline in price.  More of this item is purchased rather than another relatively more expensive substitute.</a:t>
            </a:r>
          </a:p>
          <a:p>
            <a:pPr eaLnBrk="1" hangingPunct="1"/>
            <a:endParaRPr lang="en-US" altLang="cs-CZ">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2C836791-4FEB-40EB-B79D-F2D4C26330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AAC749-973B-4EF6-A68C-7E787E56E474}" type="slidenum">
              <a:rPr lang="en-US" altLang="cs-CZ" smtClean="0"/>
              <a:pPr>
                <a:spcBef>
                  <a:spcPct val="0"/>
                </a:spcBef>
              </a:pPr>
              <a:t>13</a:t>
            </a:fld>
            <a:endParaRPr lang="en-US" altLang="cs-CZ"/>
          </a:p>
        </p:txBody>
      </p:sp>
      <p:sp>
        <p:nvSpPr>
          <p:cNvPr id="27651" name="Rectangle 2">
            <a:extLst>
              <a:ext uri="{FF2B5EF4-FFF2-40B4-BE49-F238E27FC236}">
                <a16:creationId xmlns:a16="http://schemas.microsoft.com/office/drawing/2014/main" id="{1AC80D89-7917-4C6A-B2BA-FEF1C1642AD4}"/>
              </a:ext>
            </a:extLst>
          </p:cNvPr>
          <p:cNvSpPr>
            <a:spLocks noRot="1" noChangeArrowheads="1" noTextEdit="1"/>
          </p:cNvSpPr>
          <p:nvPr>
            <p:ph type="sldImg"/>
          </p:nvPr>
        </p:nvSpPr>
        <p:spPr>
          <a:ln/>
        </p:spPr>
      </p:sp>
      <p:sp>
        <p:nvSpPr>
          <p:cNvPr id="46084" name="Rectangle 3">
            <a:extLst>
              <a:ext uri="{FF2B5EF4-FFF2-40B4-BE49-F238E27FC236}">
                <a16:creationId xmlns:a16="http://schemas.microsoft.com/office/drawing/2014/main" id="{00C747C0-AB7E-4CAB-AA8B-4B24186E40AF}"/>
              </a:ext>
            </a:extLst>
          </p:cNvPr>
          <p:cNvSpPr>
            <a:spLocks noGrp="1" noChangeArrowheads="1"/>
          </p:cNvSpPr>
          <p:nvPr>
            <p:ph type="body" idx="1"/>
          </p:nvPr>
        </p:nvSpPr>
        <p:spPr>
          <a:ln/>
        </p:spPr>
        <p:txBody>
          <a:bodyPr/>
          <a:lstStyle/>
          <a:p>
            <a:pPr eaLnBrk="1" hangingPunct="1">
              <a:defRPr/>
            </a:pPr>
            <a:r>
              <a:rPr lang="en-US" dirty="0">
                <a:latin typeface="+mn-lt"/>
              </a:rPr>
              <a:t>Daniel </a:t>
            </a:r>
            <a:r>
              <a:rPr lang="en-US" dirty="0" err="1">
                <a:latin typeface="+mn-lt"/>
              </a:rPr>
              <a:t>Kahnemman</a:t>
            </a:r>
            <a:r>
              <a:rPr lang="en-US" dirty="0">
                <a:latin typeface="+mn-lt"/>
              </a:rPr>
              <a:t> was awarded the Nobel Prize in economics for this work.  People judge good things and bad things relative to the status quo or the situations they are used to.</a:t>
            </a:r>
          </a:p>
          <a:p>
            <a:pPr eaLnBrk="1" hangingPunct="1">
              <a:defRPr/>
            </a:pPr>
            <a:r>
              <a:rPr lang="en-US" dirty="0">
                <a:latin typeface="+mn-lt"/>
              </a:rPr>
              <a:t>People are loss adverse meaning we feel losses of some amount much more acutely than gains of the same amount.</a:t>
            </a:r>
          </a:p>
          <a:p>
            <a:pPr eaLnBrk="1" hangingPunct="1">
              <a:defRPr/>
            </a:pPr>
            <a:endParaRPr lang="en-US" dirty="0"/>
          </a:p>
          <a:p>
            <a:pPr eaLnBrk="1" hangingPunct="1">
              <a:defRPr/>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86CF8459-8A15-4CD8-A9FF-16155C896A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3DB9AE-5EA5-4C1C-8D7A-02F597CEEF61}" type="slidenum">
              <a:rPr lang="en-US" altLang="cs-CZ" smtClean="0"/>
              <a:pPr>
                <a:spcBef>
                  <a:spcPct val="0"/>
                </a:spcBef>
              </a:pPr>
              <a:t>14</a:t>
            </a:fld>
            <a:endParaRPr lang="en-US" altLang="cs-CZ"/>
          </a:p>
        </p:txBody>
      </p:sp>
      <p:sp>
        <p:nvSpPr>
          <p:cNvPr id="29699" name="Rectangle 2">
            <a:extLst>
              <a:ext uri="{FF2B5EF4-FFF2-40B4-BE49-F238E27FC236}">
                <a16:creationId xmlns:a16="http://schemas.microsoft.com/office/drawing/2014/main" id="{26388B78-5602-47EA-8FE0-9373CCFA9CCD}"/>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2E14A20F-2421-4EC6-9A3A-18E45856FC2E}"/>
              </a:ext>
            </a:extLst>
          </p:cNvPr>
          <p:cNvSpPr>
            <a:spLocks noGrp="1" noChangeArrowheads="1"/>
          </p:cNvSpPr>
          <p:nvPr>
            <p:ph type="body" idx="1"/>
          </p:nvPr>
        </p:nvSpPr>
        <p:spPr>
          <a:ln/>
        </p:spPr>
        <p:txBody>
          <a:bodyPr/>
          <a:lstStyle/>
          <a:p>
            <a:pPr eaLnBrk="1" hangingPunct="1">
              <a:buClr>
                <a:srgbClr val="3399FF"/>
              </a:buClr>
              <a:buSzPct val="125000"/>
              <a:defRPr/>
            </a:pPr>
            <a:r>
              <a:rPr lang="en-US" dirty="0">
                <a:latin typeface="+mn-lt"/>
              </a:rPr>
              <a:t>Producers have to be careful about increasing prices because consumers are aware of the price changes and view higher prices as a loss.  When producers faced sharply higher input costs a few years ago, instead of increasing prices, they responded by decreasing the package size.  Some industries who have varied the size of their packages are cereal, soap, candy, and paper towels.</a:t>
            </a:r>
          </a:p>
          <a:p>
            <a:pPr eaLnBrk="1" hangingPunct="1">
              <a:defRPr/>
            </a:pP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2D4CEEA8-8F74-4F7A-B03E-EA3130C95F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93BC2E6-6087-4F21-BCCB-BBC98C401611}" type="slidenum">
              <a:rPr lang="en-US" altLang="cs-CZ" smtClean="0"/>
              <a:pPr>
                <a:spcBef>
                  <a:spcPct val="0"/>
                </a:spcBef>
              </a:pPr>
              <a:t>15</a:t>
            </a:fld>
            <a:endParaRPr lang="en-US" altLang="cs-CZ"/>
          </a:p>
        </p:txBody>
      </p:sp>
      <p:sp>
        <p:nvSpPr>
          <p:cNvPr id="31747" name="Rectangle 2">
            <a:extLst>
              <a:ext uri="{FF2B5EF4-FFF2-40B4-BE49-F238E27FC236}">
                <a16:creationId xmlns:a16="http://schemas.microsoft.com/office/drawing/2014/main" id="{3D452A0F-78E0-4221-97A8-FE6B40E011CD}"/>
              </a:ext>
            </a:extLst>
          </p:cNvPr>
          <p:cNvSpPr>
            <a:spLocks noRot="1" noChangeArrowheads="1" noTextEdit="1"/>
          </p:cNvSpPr>
          <p:nvPr>
            <p:ph type="sldImg"/>
          </p:nvPr>
        </p:nvSpPr>
        <p:spPr>
          <a:ln/>
        </p:spPr>
      </p:sp>
      <p:sp>
        <p:nvSpPr>
          <p:cNvPr id="31748" name="Rectangle 3">
            <a:extLst>
              <a:ext uri="{FF2B5EF4-FFF2-40B4-BE49-F238E27FC236}">
                <a16:creationId xmlns:a16="http://schemas.microsoft.com/office/drawing/2014/main" id="{1AA38FD0-D78B-4356-AE87-138437B7FB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rgbClr val="3399FF"/>
              </a:buClr>
              <a:buSzPct val="125000"/>
            </a:pPr>
            <a:r>
              <a:rPr lang="en-US" altLang="cs-CZ">
                <a:latin typeface="Calibri" panose="020F0502020204030204" pitchFamily="34" charset="0"/>
              </a:rPr>
              <a:t>An example of framing would be labeling, such as “20% fat,” or “80% lean” meat, which are actually describing the same thing.  However, one describes a loss (20% fat) and the other description is a gain (80% lean).  If a new frame is introduced it can alter the consumer’s valuation of marginal utility and it will affect the consumption decision.</a:t>
            </a:r>
          </a:p>
          <a:p>
            <a:pPr eaLnBrk="1" hangingPunct="1"/>
            <a:endParaRPr lang="en-US" altLang="cs-CZ">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0037CE43-F22C-4B44-9182-B383F99C0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295AF6-B960-48CA-94FC-6FBF17B8CCE2}" type="slidenum">
              <a:rPr lang="en-US" altLang="cs-CZ" smtClean="0"/>
              <a:pPr>
                <a:spcBef>
                  <a:spcPct val="0"/>
                </a:spcBef>
              </a:pPr>
              <a:t>16</a:t>
            </a:fld>
            <a:endParaRPr lang="en-US" altLang="cs-CZ"/>
          </a:p>
        </p:txBody>
      </p:sp>
      <p:sp>
        <p:nvSpPr>
          <p:cNvPr id="33795" name="Rectangle 2">
            <a:extLst>
              <a:ext uri="{FF2B5EF4-FFF2-40B4-BE49-F238E27FC236}">
                <a16:creationId xmlns:a16="http://schemas.microsoft.com/office/drawing/2014/main" id="{DD96E07E-5F7B-4F3F-B2A9-2D3A493A952B}"/>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86E5FE07-14ED-4E21-8AEE-60A03C8496AE}"/>
              </a:ext>
            </a:extLst>
          </p:cNvPr>
          <p:cNvSpPr>
            <a:spLocks noGrp="1" noChangeArrowheads="1"/>
          </p:cNvSpPr>
          <p:nvPr>
            <p:ph type="body" idx="1"/>
          </p:nvPr>
        </p:nvSpPr>
        <p:spPr>
          <a:ln/>
        </p:spPr>
        <p:txBody>
          <a:bodyPr/>
          <a:lstStyle/>
          <a:p>
            <a:pPr marL="0" lvl="1" eaLnBrk="1" hangingPunct="1">
              <a:defRPr/>
            </a:pPr>
            <a:r>
              <a:rPr lang="en-US" dirty="0">
                <a:latin typeface="+mn-lt"/>
              </a:rPr>
              <a:t>An example of anchoring is when credit card companies print out small minimum due payments.  The small minimum payments serve as an anchor. This results in people making smaller payments over a longer period of time than they would otherwise.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A9CFCA15-2AAD-4F9F-8DA7-349F6DBF7A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843E76B-7EC4-414D-BC9F-6A6D5A0FA4D2}" type="slidenum">
              <a:rPr lang="en-US" altLang="cs-CZ" smtClean="0"/>
              <a:pPr>
                <a:spcBef>
                  <a:spcPct val="0"/>
                </a:spcBef>
              </a:pPr>
              <a:t>17</a:t>
            </a:fld>
            <a:endParaRPr lang="en-US" altLang="cs-CZ"/>
          </a:p>
        </p:txBody>
      </p:sp>
      <p:sp>
        <p:nvSpPr>
          <p:cNvPr id="35843" name="Rectangle 2">
            <a:extLst>
              <a:ext uri="{FF2B5EF4-FFF2-40B4-BE49-F238E27FC236}">
                <a16:creationId xmlns:a16="http://schemas.microsoft.com/office/drawing/2014/main" id="{B952A598-9CA0-43F2-BD8E-5CF631DDA48F}"/>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6700AB8B-636F-4F4A-95B5-36ED531E5D00}"/>
              </a:ext>
            </a:extLst>
          </p:cNvPr>
          <p:cNvSpPr>
            <a:spLocks noGrp="1" noChangeArrowheads="1"/>
          </p:cNvSpPr>
          <p:nvPr>
            <p:ph type="body" idx="1"/>
          </p:nvPr>
        </p:nvSpPr>
        <p:spPr>
          <a:ln/>
        </p:spPr>
        <p:txBody>
          <a:bodyPr/>
          <a:lstStyle/>
          <a:p>
            <a:pPr marL="0" lvl="1" eaLnBrk="1" hangingPunct="1">
              <a:defRPr/>
            </a:pPr>
            <a:r>
              <a:rPr lang="en-US" dirty="0">
                <a:latin typeface="+mn-lt"/>
              </a:rPr>
              <a:t>Mental accounting explains the suboptimal tendency of people to view consumption purchases in isolation rather than all of their consumption options simultaneously.  When making a TV purchase, the price of the new television is in the purchaser’s mind rather than their future income streams and their ability to pay in the case of the low probability of a television breaking down.  People then buy an overpriced warranty on the TV (or some other electronics) even though new TVs (electronics) rarely break down past the expiration of the regular warranty.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D28269AD-E184-4EB7-A835-E6284F75F8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6DA35C-12C0-4373-84AD-1972B75B263B}" type="slidenum">
              <a:rPr lang="en-US" altLang="cs-CZ" smtClean="0"/>
              <a:pPr>
                <a:spcBef>
                  <a:spcPct val="0"/>
                </a:spcBef>
              </a:pPr>
              <a:t>18</a:t>
            </a:fld>
            <a:endParaRPr lang="en-US" altLang="cs-CZ"/>
          </a:p>
        </p:txBody>
      </p:sp>
      <p:sp>
        <p:nvSpPr>
          <p:cNvPr id="37891" name="Rectangle 2">
            <a:extLst>
              <a:ext uri="{FF2B5EF4-FFF2-40B4-BE49-F238E27FC236}">
                <a16:creationId xmlns:a16="http://schemas.microsoft.com/office/drawing/2014/main" id="{702B1D43-F06A-4CD8-BF5F-1D063E17792B}"/>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FFC30A08-C121-48C0-BDCF-E390FE377F1B}"/>
              </a:ext>
            </a:extLst>
          </p:cNvPr>
          <p:cNvSpPr>
            <a:spLocks noGrp="1" noChangeArrowheads="1"/>
          </p:cNvSpPr>
          <p:nvPr>
            <p:ph type="body" idx="1"/>
          </p:nvPr>
        </p:nvSpPr>
        <p:spPr>
          <a:ln/>
        </p:spPr>
        <p:txBody>
          <a:bodyPr/>
          <a:lstStyle/>
          <a:p>
            <a:pPr marL="0" lvl="1" eaLnBrk="1" hangingPunct="1">
              <a:spcBef>
                <a:spcPct val="0"/>
              </a:spcBef>
              <a:buClr>
                <a:srgbClr val="3399FF"/>
              </a:buClr>
              <a:buSzPct val="125000"/>
              <a:defRPr/>
            </a:pPr>
            <a:r>
              <a:rPr lang="en-US" dirty="0">
                <a:latin typeface="+mn-lt"/>
              </a:rPr>
              <a:t>People have a tendency to put a higher economic value on things that they currently possess rather than identical items that they might purchase.  The loss adverse effect on the seller will be stronger than the gain effect on the buyer.  Sellers put higher valuations on things they own and buyers put lower valuations on things they do not own.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5BEE8D8B-70BD-4D99-BA01-BA70DDC4AB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823E447-1AB7-4D2A-88F9-652A0A3AC8C5}" type="slidenum">
              <a:rPr lang="en-US" altLang="cs-CZ" smtClean="0"/>
              <a:pPr>
                <a:spcBef>
                  <a:spcPct val="0"/>
                </a:spcBef>
              </a:pPr>
              <a:t>19</a:t>
            </a:fld>
            <a:endParaRPr lang="en-US" altLang="cs-CZ"/>
          </a:p>
        </p:txBody>
      </p:sp>
      <p:sp>
        <p:nvSpPr>
          <p:cNvPr id="39939" name="Rectangle 2">
            <a:extLst>
              <a:ext uri="{FF2B5EF4-FFF2-40B4-BE49-F238E27FC236}">
                <a16:creationId xmlns:a16="http://schemas.microsoft.com/office/drawing/2014/main" id="{3476243B-47B8-4952-9026-84525AB82EFC}"/>
              </a:ext>
            </a:extLst>
          </p:cNvPr>
          <p:cNvSpPr>
            <a:spLocks noRot="1" noChangeArrowheads="1" noTextEdit="1"/>
          </p:cNvSpPr>
          <p:nvPr>
            <p:ph type="sldImg"/>
          </p:nvPr>
        </p:nvSpPr>
        <p:spPr>
          <a:ln/>
        </p:spPr>
      </p:sp>
      <p:sp>
        <p:nvSpPr>
          <p:cNvPr id="39940" name="Rectangle 3">
            <a:extLst>
              <a:ext uri="{FF2B5EF4-FFF2-40B4-BE49-F238E27FC236}">
                <a16:creationId xmlns:a16="http://schemas.microsoft.com/office/drawing/2014/main" id="{CEB8F910-0FEE-4020-B048-2BBDB5D218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rgbClr val="3399FF"/>
              </a:buClr>
              <a:buSzPct val="125000"/>
            </a:pPr>
            <a:r>
              <a:rPr lang="en-US" altLang="cs-CZ">
                <a:latin typeface="Calibri" panose="020F0502020204030204" pitchFamily="34" charset="0"/>
              </a:rPr>
              <a:t>Examples: By changing the default option on retirement plans to automatically enroll instead of not enroll, the number of people enrolled rose dramatically.  An electric company used smiley faces on bills with below average usage and frowney faces on bills with above average usage to encourage people to conserve more energy.</a:t>
            </a:r>
          </a:p>
          <a:p>
            <a:pPr eaLnBrk="1" hangingPunct="1"/>
            <a:endParaRPr lang="en-US"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A359E10-2B3A-49D6-8C13-2A08E391F4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7D048A8-864C-4617-95F0-CEAEC3FE877B}" type="slidenum">
              <a:rPr lang="en-US" altLang="cs-CZ" smtClean="0"/>
              <a:pPr>
                <a:spcBef>
                  <a:spcPct val="0"/>
                </a:spcBef>
              </a:pPr>
              <a:t>2</a:t>
            </a:fld>
            <a:endParaRPr lang="en-US" altLang="cs-CZ"/>
          </a:p>
        </p:txBody>
      </p:sp>
      <p:sp>
        <p:nvSpPr>
          <p:cNvPr id="6147" name="Rectangle 2">
            <a:extLst>
              <a:ext uri="{FF2B5EF4-FFF2-40B4-BE49-F238E27FC236}">
                <a16:creationId xmlns:a16="http://schemas.microsoft.com/office/drawing/2014/main" id="{17922212-288F-405A-BCD6-21136F4C6341}"/>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183D4704-BCD0-4BB0-AA51-849422652FDF}"/>
              </a:ext>
            </a:extLst>
          </p:cNvPr>
          <p:cNvSpPr>
            <a:spLocks noGrp="1" noChangeArrowheads="1"/>
          </p:cNvSpPr>
          <p:nvPr>
            <p:ph type="body" idx="1"/>
          </p:nvPr>
        </p:nvSpPr>
        <p:spPr>
          <a:ln/>
        </p:spPr>
        <p:txBody>
          <a:bodyPr/>
          <a:lstStyle/>
          <a:p>
            <a:pPr eaLnBrk="1" hangingPunct="1">
              <a:defRPr/>
            </a:pPr>
            <a:r>
              <a:rPr lang="en-US" dirty="0">
                <a:latin typeface="+mn-lt"/>
              </a:rPr>
              <a:t>Utility is a subjective notion in economics, referring to the amount of satisfaction a person gets from consumption of a certain item.  Utility and usefulness are not the same thing.  Items that are essentially useless can provide a lot of utility.    </a:t>
            </a:r>
          </a:p>
          <a:p>
            <a:pPr eaLnBrk="1" hangingPunct="1">
              <a:defRPr/>
            </a:pPr>
            <a:endParaRPr lang="en-US" dirty="0">
              <a:latin typeface="+mn-lt"/>
            </a:endParaRPr>
          </a:p>
          <a:p>
            <a:pPr eaLnBrk="1" hangingPunct="1">
              <a:defRPr/>
            </a:pPr>
            <a:endParaRPr lang="en-US"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FE11974-9C4F-4637-83A4-EDE255B402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426AE1-B584-47CC-8B33-ABBE1065ED89}" type="slidenum">
              <a:rPr lang="en-US" altLang="cs-CZ" smtClean="0"/>
              <a:pPr>
                <a:spcBef>
                  <a:spcPct val="0"/>
                </a:spcBef>
              </a:pPr>
              <a:t>3</a:t>
            </a:fld>
            <a:endParaRPr lang="en-US" altLang="cs-CZ"/>
          </a:p>
        </p:txBody>
      </p:sp>
      <p:sp>
        <p:nvSpPr>
          <p:cNvPr id="8195" name="Rectangle 2">
            <a:extLst>
              <a:ext uri="{FF2B5EF4-FFF2-40B4-BE49-F238E27FC236}">
                <a16:creationId xmlns:a16="http://schemas.microsoft.com/office/drawing/2014/main" id="{4B7534B9-E815-401C-94BB-908FA5C0D91A}"/>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7AE6068B-D2B9-4EB1-A6FE-D90C7FC1FDE0}"/>
              </a:ext>
            </a:extLst>
          </p:cNvPr>
          <p:cNvSpPr>
            <a:spLocks noGrp="1" noChangeArrowheads="1"/>
          </p:cNvSpPr>
          <p:nvPr>
            <p:ph type="body" idx="1"/>
          </p:nvPr>
        </p:nvSpPr>
        <p:spPr>
          <a:ln/>
        </p:spPr>
        <p:txBody>
          <a:bodyPr/>
          <a:lstStyle/>
          <a:p>
            <a:pPr eaLnBrk="1" hangingPunct="1">
              <a:defRPr/>
            </a:pPr>
            <a:r>
              <a:rPr lang="en-US" dirty="0">
                <a:latin typeface="+mn-lt"/>
              </a:rPr>
              <a:t>Utility is measured in </a:t>
            </a:r>
            <a:r>
              <a:rPr lang="en-US" dirty="0" err="1">
                <a:latin typeface="+mn-lt"/>
              </a:rPr>
              <a:t>utils</a:t>
            </a:r>
            <a:r>
              <a:rPr lang="en-US" dirty="0">
                <a:latin typeface="+mn-lt"/>
              </a:rPr>
              <a:t>.  Total utility is the total amount of satisfaction one gets from the consumption of a single product or a combination of products.  Total utility can be derived by adding up the </a:t>
            </a:r>
            <a:r>
              <a:rPr lang="en-US" dirty="0" err="1">
                <a:latin typeface="+mn-lt"/>
              </a:rPr>
              <a:t>utils</a:t>
            </a:r>
            <a:r>
              <a:rPr lang="en-US" dirty="0">
                <a:latin typeface="+mn-lt"/>
              </a:rPr>
              <a:t> of successive units consumed.  Marginal utility refers to the extra utility a consumer gets from one additional unit of a specific product.  In a short period of time, the marginal utility derived from successive units of a given product will decline.  This is known as diminishing marginal utility.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B516E4A-3690-4116-A241-CDD0DA5BD5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22E607-32B6-444E-A22E-6E891AEEFAA6}" type="slidenum">
              <a:rPr lang="en-US" altLang="cs-CZ" smtClean="0"/>
              <a:pPr>
                <a:spcBef>
                  <a:spcPct val="0"/>
                </a:spcBef>
              </a:pPr>
              <a:t>4</a:t>
            </a:fld>
            <a:endParaRPr lang="en-US" altLang="cs-CZ"/>
          </a:p>
        </p:txBody>
      </p:sp>
      <p:sp>
        <p:nvSpPr>
          <p:cNvPr id="10243" name="Rectangle 2">
            <a:extLst>
              <a:ext uri="{FF2B5EF4-FFF2-40B4-BE49-F238E27FC236}">
                <a16:creationId xmlns:a16="http://schemas.microsoft.com/office/drawing/2014/main" id="{55D9B16F-28B6-43E9-BDD9-5967241714D9}"/>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A0B6A506-D321-4586-A9A0-7F9EBA33FE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latin typeface="Calibri" panose="020F0502020204030204" pitchFamily="34" charset="0"/>
              </a:rPr>
              <a:t>Although consumers’ wants, in general, are insatiable, wants for specific commodities can be fulfilled.  The more of a specific product that consumers obtain, the less they will desire more units of that product.  Theory of consumer behavior uses the law of diminishing marginal utility to explain how consumers allocate their income.</a:t>
            </a:r>
          </a:p>
          <a:p>
            <a:pPr eaLnBrk="1" hangingPunct="1"/>
            <a:endParaRPr lang="en-US" altLang="cs-CZ">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C7321DC9-DF97-4C71-8543-FC25F037C4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D8FAF1-920B-40E1-A73B-A7253CDE7B72}" type="slidenum">
              <a:rPr lang="en-US" altLang="cs-CZ" smtClean="0"/>
              <a:pPr>
                <a:spcBef>
                  <a:spcPct val="0"/>
                </a:spcBef>
              </a:pPr>
              <a:t>5</a:t>
            </a:fld>
            <a:endParaRPr lang="en-US" altLang="cs-CZ"/>
          </a:p>
        </p:txBody>
      </p:sp>
      <p:sp>
        <p:nvSpPr>
          <p:cNvPr id="12291" name="Rectangle 2">
            <a:extLst>
              <a:ext uri="{FF2B5EF4-FFF2-40B4-BE49-F238E27FC236}">
                <a16:creationId xmlns:a16="http://schemas.microsoft.com/office/drawing/2014/main" id="{F25EE18E-0479-48F6-AA5A-702546611C8F}"/>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A8FFC159-FD95-43B0-8C47-3820BCFA86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rPr>
              <a:t>Curves TU and MU are graphed from the data in the table.   As more of a product is consumed, total utility increases at a diminishing rate, reaches a maximum, and then declines.  Marginal utility, by definition, reflects the changes in total utility. Thus, marginal utility diminishes with increased consumption, becomes zero when total utility is at a maximum, and is negative when total utility declines. As shown by the shaded rectangles, marginal utility is the change in total utility associated with each additional taco. Or, alternatively, each new level of total utility is found by adding marginal utility to the preceding level of total utility.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F9D78B8-7844-41CB-BF73-35540424FA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9298BD-61DA-447F-8CF9-39CCA0D4E4F2}" type="slidenum">
              <a:rPr lang="en-US" altLang="cs-CZ" smtClean="0"/>
              <a:pPr>
                <a:spcBef>
                  <a:spcPct val="0"/>
                </a:spcBef>
              </a:pPr>
              <a:t>6</a:t>
            </a:fld>
            <a:endParaRPr lang="en-US" altLang="cs-CZ"/>
          </a:p>
        </p:txBody>
      </p:sp>
      <p:sp>
        <p:nvSpPr>
          <p:cNvPr id="14339" name="Rectangle 2">
            <a:extLst>
              <a:ext uri="{FF2B5EF4-FFF2-40B4-BE49-F238E27FC236}">
                <a16:creationId xmlns:a16="http://schemas.microsoft.com/office/drawing/2014/main" id="{0E060E64-C7A0-46A6-B48C-8255FEF7F57C}"/>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C2B92136-6E52-45E9-9AA7-08C7DE66AB31}"/>
              </a:ext>
            </a:extLst>
          </p:cNvPr>
          <p:cNvSpPr>
            <a:spLocks noGrp="1" noChangeArrowheads="1"/>
          </p:cNvSpPr>
          <p:nvPr>
            <p:ph type="body" idx="1"/>
          </p:nvPr>
        </p:nvSpPr>
        <p:spPr>
          <a:ln/>
        </p:spPr>
        <p:txBody>
          <a:bodyPr/>
          <a:lstStyle/>
          <a:p>
            <a:pPr eaLnBrk="1" hangingPunct="1">
              <a:buClr>
                <a:srgbClr val="3399FF"/>
              </a:buClr>
              <a:buSzPct val="125000"/>
              <a:defRPr/>
            </a:pPr>
            <a:r>
              <a:rPr lang="en-US" dirty="0">
                <a:latin typeface="+mn-lt"/>
              </a:rPr>
              <a:t>Rational behavior – The consumer tries to use his or her money income to derive the greatest satisfaction from it.</a:t>
            </a:r>
          </a:p>
          <a:p>
            <a:pPr eaLnBrk="1" hangingPunct="1">
              <a:buClr>
                <a:srgbClr val="3399FF"/>
              </a:buClr>
              <a:buSzPct val="125000"/>
              <a:defRPr/>
            </a:pPr>
            <a:r>
              <a:rPr lang="en-US" dirty="0">
                <a:latin typeface="+mn-lt"/>
              </a:rPr>
              <a:t>Preferences – Each consumer has clear cut preferences for certain goods and services available in the market.</a:t>
            </a:r>
          </a:p>
          <a:p>
            <a:pPr eaLnBrk="1" hangingPunct="1">
              <a:buClr>
                <a:srgbClr val="3399FF"/>
              </a:buClr>
              <a:buSzPct val="125000"/>
              <a:defRPr/>
            </a:pPr>
            <a:r>
              <a:rPr lang="en-US" dirty="0">
                <a:latin typeface="+mn-lt"/>
              </a:rPr>
              <a:t>Budget constraint – At any point in time the consumer has a limited, fixed amount of money to spend.</a:t>
            </a:r>
          </a:p>
          <a:p>
            <a:pPr eaLnBrk="1" hangingPunct="1">
              <a:buClr>
                <a:srgbClr val="3399FF"/>
              </a:buClr>
              <a:buSzPct val="125000"/>
              <a:defRPr/>
            </a:pPr>
            <a:r>
              <a:rPr lang="en-US" dirty="0">
                <a:latin typeface="+mn-lt"/>
              </a:rPr>
              <a:t>Prices – Every good has a price and prices are unaffected by amounts purchased by the consumer. Goods and services have prices and are scarce relative to the demand for them.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7DE47E4-F46A-4C1F-A9FA-CB39600346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3EB289-ED31-4A96-918D-823281079DE8}" type="slidenum">
              <a:rPr lang="en-US" altLang="cs-CZ" smtClean="0"/>
              <a:pPr>
                <a:spcBef>
                  <a:spcPct val="0"/>
                </a:spcBef>
              </a:pPr>
              <a:t>7</a:t>
            </a:fld>
            <a:endParaRPr lang="en-US" altLang="cs-CZ"/>
          </a:p>
        </p:txBody>
      </p:sp>
      <p:sp>
        <p:nvSpPr>
          <p:cNvPr id="16387" name="Rectangle 2">
            <a:extLst>
              <a:ext uri="{FF2B5EF4-FFF2-40B4-BE49-F238E27FC236}">
                <a16:creationId xmlns:a16="http://schemas.microsoft.com/office/drawing/2014/main" id="{DAC3AA27-424D-400D-B9DD-88998F6E690B}"/>
              </a:ext>
            </a:extLst>
          </p:cNvPr>
          <p:cNvSpPr>
            <a:spLocks noRot="1" noChangeArrowheads="1" noTextEdit="1"/>
          </p:cNvSpPr>
          <p:nvPr>
            <p:ph type="sldImg"/>
          </p:nvPr>
        </p:nvSpPr>
        <p:spPr>
          <a:ln/>
        </p:spPr>
      </p:sp>
      <p:sp>
        <p:nvSpPr>
          <p:cNvPr id="33796" name="Rectangle 3">
            <a:extLst>
              <a:ext uri="{FF2B5EF4-FFF2-40B4-BE49-F238E27FC236}">
                <a16:creationId xmlns:a16="http://schemas.microsoft.com/office/drawing/2014/main" id="{2931A238-D87C-4648-9F7A-E376F9AAFC9A}"/>
              </a:ext>
            </a:extLst>
          </p:cNvPr>
          <p:cNvSpPr>
            <a:spLocks noGrp="1" noChangeArrowheads="1"/>
          </p:cNvSpPr>
          <p:nvPr>
            <p:ph type="body" idx="1"/>
          </p:nvPr>
        </p:nvSpPr>
        <p:spPr>
          <a:ln/>
        </p:spPr>
        <p:txBody>
          <a:bodyPr/>
          <a:lstStyle/>
          <a:p>
            <a:pPr eaLnBrk="1" hangingPunct="1">
              <a:defRPr/>
            </a:pPr>
            <a:r>
              <a:rPr lang="en-US" dirty="0">
                <a:latin typeface="+mn-lt"/>
              </a:rPr>
              <a:t>A consumer is in equilibrium when utility is “balanced (per dollar) at the margin.” When this is true, there is no incentive to alter the expenditure pattern unless tastes, income, or prices change.  When using the utility maximizing rule, it is important to express the marginal utility of the good as marginal utility per dollar spent since the two goods probably have different prices.  Therefore, we can’t just compare utilities otherwise it’s like comparing apples to oranges.  So, we have to find the marginal utility per dollar by dividing the marginal utility of the good by the price.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0BD68173-4C89-4F43-93D3-22502BCD25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977CFA8-280B-41C3-9C68-6BE369075E3C}" type="slidenum">
              <a:rPr lang="en-US" altLang="cs-CZ" smtClean="0"/>
              <a:pPr>
                <a:spcBef>
                  <a:spcPct val="0"/>
                </a:spcBef>
              </a:pPr>
              <a:t>8</a:t>
            </a:fld>
            <a:endParaRPr lang="en-US" altLang="cs-CZ"/>
          </a:p>
        </p:txBody>
      </p:sp>
      <p:sp>
        <p:nvSpPr>
          <p:cNvPr id="18435" name="Rectangle 2">
            <a:extLst>
              <a:ext uri="{FF2B5EF4-FFF2-40B4-BE49-F238E27FC236}">
                <a16:creationId xmlns:a16="http://schemas.microsoft.com/office/drawing/2014/main" id="{0CA634E9-3762-4618-9861-43D69AB1FD39}"/>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EFF4256C-CD97-4EA5-B185-83DCE2F16935}"/>
              </a:ext>
            </a:extLst>
          </p:cNvPr>
          <p:cNvSpPr>
            <a:spLocks noGrp="1" noChangeArrowheads="1"/>
          </p:cNvSpPr>
          <p:nvPr>
            <p:ph type="body" idx="1"/>
          </p:nvPr>
        </p:nvSpPr>
        <p:spPr>
          <a:ln/>
        </p:spPr>
        <p:txBody>
          <a:bodyPr/>
          <a:lstStyle/>
          <a:p>
            <a:pPr eaLnBrk="1" hangingPunct="1">
              <a:defRPr/>
            </a:pPr>
            <a:r>
              <a:rPr lang="en-US" dirty="0">
                <a:latin typeface="+mn-lt"/>
              </a:rPr>
              <a:t>It is assumed in this table that the amount of marginal utility received from additional units of each of the two products is independent of the quantity of the other product. For example, the marginal utility schedule for apples is independent of the number of oranges obtained by the consumer.  When determining whether to buy the apples or oranges, we will compare the marginal utility per dollar.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C6A4D94-F2E2-4B20-982F-ECE8BFEB80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E01563-50DA-47C6-B15C-42318AD2F484}" type="slidenum">
              <a:rPr lang="en-US" altLang="cs-CZ" smtClean="0"/>
              <a:pPr>
                <a:spcBef>
                  <a:spcPct val="0"/>
                </a:spcBef>
              </a:pPr>
              <a:t>9</a:t>
            </a:fld>
            <a:endParaRPr lang="en-US" altLang="cs-CZ"/>
          </a:p>
        </p:txBody>
      </p:sp>
      <p:sp>
        <p:nvSpPr>
          <p:cNvPr id="20483" name="Rectangle 2">
            <a:extLst>
              <a:ext uri="{FF2B5EF4-FFF2-40B4-BE49-F238E27FC236}">
                <a16:creationId xmlns:a16="http://schemas.microsoft.com/office/drawing/2014/main" id="{3402E01B-7775-449D-9FFA-AD43223AA49C}"/>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F1A0B260-A953-4A60-A982-F6AEE4E78225}"/>
              </a:ext>
            </a:extLst>
          </p:cNvPr>
          <p:cNvSpPr>
            <a:spLocks noGrp="1" noChangeArrowheads="1"/>
          </p:cNvSpPr>
          <p:nvPr>
            <p:ph type="body" idx="1"/>
          </p:nvPr>
        </p:nvSpPr>
        <p:spPr>
          <a:ln/>
        </p:spPr>
        <p:txBody>
          <a:bodyPr/>
          <a:lstStyle/>
          <a:p>
            <a:pPr eaLnBrk="1" hangingPunct="1">
              <a:defRPr/>
            </a:pPr>
            <a:r>
              <a:rPr lang="en-US" dirty="0">
                <a:latin typeface="+mn-lt"/>
              </a:rPr>
              <a:t>This illustration shows how consumers must choose among alternative goods with their limited money incomes.  As long as one good provides more utility per dollar than another, the consumer will buy more of the first good; as more of the first product is bought, its marginal utility diminishes until the amount of marginal utility per dollar just equals that of the other product.  This table summarizes the step-by-step decision making process the rational consumer will pursue to reach the utility maximizing combination.  The algebraic statement of this utility-maximizing state is that the consumer will allocate income in such a way that:  MU of apples/price of apples = MU of oranges/price oranges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FB258FA-B60B-4985-A68D-2E4A3354B7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41AF6B6-9ACA-49EF-A9C3-A3D55045FB5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2863C2-EC71-4376-A039-1118DE2DC7E1}"/>
              </a:ext>
            </a:extLst>
          </p:cNvPr>
          <p:cNvSpPr>
            <a:spLocks noGrp="1" noChangeArrowheads="1"/>
          </p:cNvSpPr>
          <p:nvPr>
            <p:ph type="sldNum" sz="quarter" idx="12"/>
          </p:nvPr>
        </p:nvSpPr>
        <p:spPr>
          <a:ln/>
        </p:spPr>
        <p:txBody>
          <a:bodyPr/>
          <a:lstStyle>
            <a:lvl1pPr>
              <a:defRPr/>
            </a:lvl1pPr>
          </a:lstStyle>
          <a:p>
            <a:pPr>
              <a:defRPr/>
            </a:pPr>
            <a:fld id="{C9AB0E07-ADD8-48F4-96E9-53FDD3930E1D}" type="slidenum">
              <a:rPr lang="en-US" altLang="cs-CZ"/>
              <a:pPr>
                <a:defRPr/>
              </a:pPr>
              <a:t>‹#›</a:t>
            </a:fld>
            <a:endParaRPr lang="en-US" altLang="cs-CZ"/>
          </a:p>
        </p:txBody>
      </p:sp>
    </p:spTree>
    <p:extLst>
      <p:ext uri="{BB962C8B-B14F-4D97-AF65-F5344CB8AC3E}">
        <p14:creationId xmlns:p14="http://schemas.microsoft.com/office/powerpoint/2010/main" val="1821860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0FF1632-0E66-44E8-BE94-0240AF8565D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4E874E-F500-4946-BDC3-439813B1DE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DF72CD1-A386-4178-B6C8-0DEE098C669D}"/>
              </a:ext>
            </a:extLst>
          </p:cNvPr>
          <p:cNvSpPr>
            <a:spLocks noGrp="1" noChangeArrowheads="1"/>
          </p:cNvSpPr>
          <p:nvPr>
            <p:ph type="sldNum" sz="quarter" idx="12"/>
          </p:nvPr>
        </p:nvSpPr>
        <p:spPr>
          <a:ln/>
        </p:spPr>
        <p:txBody>
          <a:bodyPr/>
          <a:lstStyle>
            <a:lvl1pPr>
              <a:defRPr/>
            </a:lvl1pPr>
          </a:lstStyle>
          <a:p>
            <a:pPr>
              <a:defRPr/>
            </a:pPr>
            <a:fld id="{9E409A05-4222-4BEC-818B-9F722C814027}" type="slidenum">
              <a:rPr lang="en-US" altLang="cs-CZ"/>
              <a:pPr>
                <a:defRPr/>
              </a:pPr>
              <a:t>‹#›</a:t>
            </a:fld>
            <a:endParaRPr lang="en-US" altLang="cs-CZ"/>
          </a:p>
        </p:txBody>
      </p:sp>
    </p:spTree>
    <p:extLst>
      <p:ext uri="{BB962C8B-B14F-4D97-AF65-F5344CB8AC3E}">
        <p14:creationId xmlns:p14="http://schemas.microsoft.com/office/powerpoint/2010/main" val="60983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1889A9D-913D-4B9D-BAE4-E202145AD0A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783E77-C7EF-4411-AD45-45364DE711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C08D33-DC4F-42BB-9129-2784C448D00D}"/>
              </a:ext>
            </a:extLst>
          </p:cNvPr>
          <p:cNvSpPr>
            <a:spLocks noGrp="1" noChangeArrowheads="1"/>
          </p:cNvSpPr>
          <p:nvPr>
            <p:ph type="sldNum" sz="quarter" idx="12"/>
          </p:nvPr>
        </p:nvSpPr>
        <p:spPr>
          <a:ln/>
        </p:spPr>
        <p:txBody>
          <a:bodyPr/>
          <a:lstStyle>
            <a:lvl1pPr>
              <a:defRPr/>
            </a:lvl1pPr>
          </a:lstStyle>
          <a:p>
            <a:pPr>
              <a:defRPr/>
            </a:pPr>
            <a:fld id="{B29ABA84-A464-407C-801E-929C8D8B85DD}" type="slidenum">
              <a:rPr lang="en-US" altLang="cs-CZ"/>
              <a:pPr>
                <a:defRPr/>
              </a:pPr>
              <a:t>‹#›</a:t>
            </a:fld>
            <a:endParaRPr lang="en-US" altLang="cs-CZ"/>
          </a:p>
        </p:txBody>
      </p:sp>
    </p:spTree>
    <p:extLst>
      <p:ext uri="{BB962C8B-B14F-4D97-AF65-F5344CB8AC3E}">
        <p14:creationId xmlns:p14="http://schemas.microsoft.com/office/powerpoint/2010/main" val="370797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B3B1ADB-5140-4746-96AD-D1AA7EF09D9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AE7C9BC-D008-4F60-AD5B-88F199BBD5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25C09E-E8A6-47FE-AD49-3D73712863DA}"/>
              </a:ext>
            </a:extLst>
          </p:cNvPr>
          <p:cNvSpPr>
            <a:spLocks noGrp="1" noChangeArrowheads="1"/>
          </p:cNvSpPr>
          <p:nvPr>
            <p:ph type="sldNum" sz="quarter" idx="12"/>
          </p:nvPr>
        </p:nvSpPr>
        <p:spPr>
          <a:ln/>
        </p:spPr>
        <p:txBody>
          <a:bodyPr/>
          <a:lstStyle>
            <a:lvl1pPr>
              <a:defRPr/>
            </a:lvl1pPr>
          </a:lstStyle>
          <a:p>
            <a:pPr>
              <a:defRPr/>
            </a:pPr>
            <a:fld id="{544C7D8A-3387-44E1-8D57-25489CD90532}" type="slidenum">
              <a:rPr lang="en-US" altLang="cs-CZ"/>
              <a:pPr>
                <a:defRPr/>
              </a:pPr>
              <a:t>‹#›</a:t>
            </a:fld>
            <a:endParaRPr lang="en-US" altLang="cs-CZ"/>
          </a:p>
        </p:txBody>
      </p:sp>
    </p:spTree>
    <p:extLst>
      <p:ext uri="{BB962C8B-B14F-4D97-AF65-F5344CB8AC3E}">
        <p14:creationId xmlns:p14="http://schemas.microsoft.com/office/powerpoint/2010/main" val="195214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7A34D3C-57AC-4D75-BB73-FFAD505D249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2218F1-994F-4D3D-B269-B0B875DD30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B73D02-7D9D-463B-AE55-A0D108A52A34}"/>
              </a:ext>
            </a:extLst>
          </p:cNvPr>
          <p:cNvSpPr>
            <a:spLocks noGrp="1" noChangeArrowheads="1"/>
          </p:cNvSpPr>
          <p:nvPr>
            <p:ph type="sldNum" sz="quarter" idx="12"/>
          </p:nvPr>
        </p:nvSpPr>
        <p:spPr>
          <a:ln/>
        </p:spPr>
        <p:txBody>
          <a:bodyPr/>
          <a:lstStyle>
            <a:lvl1pPr>
              <a:defRPr/>
            </a:lvl1pPr>
          </a:lstStyle>
          <a:p>
            <a:pPr>
              <a:defRPr/>
            </a:pPr>
            <a:fld id="{9441C0B8-1491-4851-9D34-FCCD20A0BA07}" type="slidenum">
              <a:rPr lang="en-US" altLang="cs-CZ"/>
              <a:pPr>
                <a:defRPr/>
              </a:pPr>
              <a:t>‹#›</a:t>
            </a:fld>
            <a:endParaRPr lang="en-US" altLang="cs-CZ"/>
          </a:p>
        </p:txBody>
      </p:sp>
    </p:spTree>
    <p:extLst>
      <p:ext uri="{BB962C8B-B14F-4D97-AF65-F5344CB8AC3E}">
        <p14:creationId xmlns:p14="http://schemas.microsoft.com/office/powerpoint/2010/main" val="17086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103334C-52E2-401F-9779-C4C056060E5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0E1EC37-D77F-4E71-BF3D-A94D659AD0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6C1550E-D78E-47A0-8E04-78A90EB05637}"/>
              </a:ext>
            </a:extLst>
          </p:cNvPr>
          <p:cNvSpPr>
            <a:spLocks noGrp="1" noChangeArrowheads="1"/>
          </p:cNvSpPr>
          <p:nvPr>
            <p:ph type="sldNum" sz="quarter" idx="12"/>
          </p:nvPr>
        </p:nvSpPr>
        <p:spPr>
          <a:ln/>
        </p:spPr>
        <p:txBody>
          <a:bodyPr/>
          <a:lstStyle>
            <a:lvl1pPr>
              <a:defRPr/>
            </a:lvl1pPr>
          </a:lstStyle>
          <a:p>
            <a:pPr>
              <a:defRPr/>
            </a:pPr>
            <a:fld id="{1B0C4BC4-36D8-4434-AC1E-AB54D5C38A1F}" type="slidenum">
              <a:rPr lang="en-US" altLang="cs-CZ"/>
              <a:pPr>
                <a:defRPr/>
              </a:pPr>
              <a:t>‹#›</a:t>
            </a:fld>
            <a:endParaRPr lang="en-US" altLang="cs-CZ"/>
          </a:p>
        </p:txBody>
      </p:sp>
    </p:spTree>
    <p:extLst>
      <p:ext uri="{BB962C8B-B14F-4D97-AF65-F5344CB8AC3E}">
        <p14:creationId xmlns:p14="http://schemas.microsoft.com/office/powerpoint/2010/main" val="54295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2D52BE9-EBC0-4B99-B1A6-5A70F7DC11C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875C36A-D069-4906-82C0-F6187EF310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2DE6ADA-6A07-45A1-9258-A516643E79A1}"/>
              </a:ext>
            </a:extLst>
          </p:cNvPr>
          <p:cNvSpPr>
            <a:spLocks noGrp="1" noChangeArrowheads="1"/>
          </p:cNvSpPr>
          <p:nvPr>
            <p:ph type="sldNum" sz="quarter" idx="12"/>
          </p:nvPr>
        </p:nvSpPr>
        <p:spPr>
          <a:ln/>
        </p:spPr>
        <p:txBody>
          <a:bodyPr/>
          <a:lstStyle>
            <a:lvl1pPr>
              <a:defRPr/>
            </a:lvl1pPr>
          </a:lstStyle>
          <a:p>
            <a:pPr>
              <a:defRPr/>
            </a:pPr>
            <a:fld id="{6884D947-A973-4013-B46A-3480D463A1CD}" type="slidenum">
              <a:rPr lang="en-US" altLang="cs-CZ"/>
              <a:pPr>
                <a:defRPr/>
              </a:pPr>
              <a:t>‹#›</a:t>
            </a:fld>
            <a:endParaRPr lang="en-US" altLang="cs-CZ"/>
          </a:p>
        </p:txBody>
      </p:sp>
    </p:spTree>
    <p:extLst>
      <p:ext uri="{BB962C8B-B14F-4D97-AF65-F5344CB8AC3E}">
        <p14:creationId xmlns:p14="http://schemas.microsoft.com/office/powerpoint/2010/main" val="402561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1DD91BC-FE2E-4D08-BF6C-3F0B13F9D06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ECF34B3-74A9-4B54-9EDF-1DA1D8C955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82EB6A9-857E-4D4F-8D87-CD21451ECEC9}"/>
              </a:ext>
            </a:extLst>
          </p:cNvPr>
          <p:cNvSpPr>
            <a:spLocks noGrp="1" noChangeArrowheads="1"/>
          </p:cNvSpPr>
          <p:nvPr>
            <p:ph type="sldNum" sz="quarter" idx="12"/>
          </p:nvPr>
        </p:nvSpPr>
        <p:spPr>
          <a:ln/>
        </p:spPr>
        <p:txBody>
          <a:bodyPr/>
          <a:lstStyle>
            <a:lvl1pPr>
              <a:defRPr/>
            </a:lvl1pPr>
          </a:lstStyle>
          <a:p>
            <a:pPr>
              <a:defRPr/>
            </a:pPr>
            <a:fld id="{7E79B15A-72E4-429A-BA86-D2B2E9B149D2}" type="slidenum">
              <a:rPr lang="en-US" altLang="cs-CZ"/>
              <a:pPr>
                <a:defRPr/>
              </a:pPr>
              <a:t>‹#›</a:t>
            </a:fld>
            <a:endParaRPr lang="en-US" altLang="cs-CZ"/>
          </a:p>
        </p:txBody>
      </p:sp>
    </p:spTree>
    <p:extLst>
      <p:ext uri="{BB962C8B-B14F-4D97-AF65-F5344CB8AC3E}">
        <p14:creationId xmlns:p14="http://schemas.microsoft.com/office/powerpoint/2010/main" val="247255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0610700-F510-4F1D-BC56-E2D6CEE1335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39D4B3F-2589-45C3-A186-7F5FECF5B7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366B95B-78F6-4DAB-8B56-35F9DFC1F1EA}"/>
              </a:ext>
            </a:extLst>
          </p:cNvPr>
          <p:cNvSpPr>
            <a:spLocks noGrp="1" noChangeArrowheads="1"/>
          </p:cNvSpPr>
          <p:nvPr>
            <p:ph type="sldNum" sz="quarter" idx="12"/>
          </p:nvPr>
        </p:nvSpPr>
        <p:spPr>
          <a:ln/>
        </p:spPr>
        <p:txBody>
          <a:bodyPr/>
          <a:lstStyle>
            <a:lvl1pPr>
              <a:defRPr/>
            </a:lvl1pPr>
          </a:lstStyle>
          <a:p>
            <a:pPr>
              <a:defRPr/>
            </a:pPr>
            <a:fld id="{4E2B2725-629B-4347-AD78-BC93864DAA7E}" type="slidenum">
              <a:rPr lang="en-US" altLang="cs-CZ"/>
              <a:pPr>
                <a:defRPr/>
              </a:pPr>
              <a:t>‹#›</a:t>
            </a:fld>
            <a:endParaRPr lang="en-US" altLang="cs-CZ"/>
          </a:p>
        </p:txBody>
      </p:sp>
    </p:spTree>
    <p:extLst>
      <p:ext uri="{BB962C8B-B14F-4D97-AF65-F5344CB8AC3E}">
        <p14:creationId xmlns:p14="http://schemas.microsoft.com/office/powerpoint/2010/main" val="341726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2DD2260-8C8C-4486-8C05-1DC92BD4D08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DEE5F80-72FF-47C6-B495-7608151AA3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F0097FE-5225-4245-8666-774923999835}"/>
              </a:ext>
            </a:extLst>
          </p:cNvPr>
          <p:cNvSpPr>
            <a:spLocks noGrp="1" noChangeArrowheads="1"/>
          </p:cNvSpPr>
          <p:nvPr>
            <p:ph type="sldNum" sz="quarter" idx="12"/>
          </p:nvPr>
        </p:nvSpPr>
        <p:spPr>
          <a:ln/>
        </p:spPr>
        <p:txBody>
          <a:bodyPr/>
          <a:lstStyle>
            <a:lvl1pPr>
              <a:defRPr/>
            </a:lvl1pPr>
          </a:lstStyle>
          <a:p>
            <a:pPr>
              <a:defRPr/>
            </a:pPr>
            <a:fld id="{55762AFD-6410-4878-821C-8B07D7092FE7}" type="slidenum">
              <a:rPr lang="en-US" altLang="cs-CZ"/>
              <a:pPr>
                <a:defRPr/>
              </a:pPr>
              <a:t>‹#›</a:t>
            </a:fld>
            <a:endParaRPr lang="en-US" altLang="cs-CZ"/>
          </a:p>
        </p:txBody>
      </p:sp>
    </p:spTree>
    <p:extLst>
      <p:ext uri="{BB962C8B-B14F-4D97-AF65-F5344CB8AC3E}">
        <p14:creationId xmlns:p14="http://schemas.microsoft.com/office/powerpoint/2010/main" val="428764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506ACF0-5B13-47BA-87C9-1782B84AA25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F051056-9565-4B20-B5DF-A909390834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599E3B5-57FA-4E5F-94EA-183701DF26F0}"/>
              </a:ext>
            </a:extLst>
          </p:cNvPr>
          <p:cNvSpPr>
            <a:spLocks noGrp="1" noChangeArrowheads="1"/>
          </p:cNvSpPr>
          <p:nvPr>
            <p:ph type="sldNum" sz="quarter" idx="12"/>
          </p:nvPr>
        </p:nvSpPr>
        <p:spPr>
          <a:ln/>
        </p:spPr>
        <p:txBody>
          <a:bodyPr/>
          <a:lstStyle>
            <a:lvl1pPr>
              <a:defRPr/>
            </a:lvl1pPr>
          </a:lstStyle>
          <a:p>
            <a:pPr>
              <a:defRPr/>
            </a:pPr>
            <a:fld id="{38518DB2-5D5E-4E09-9E99-765A6914A72D}" type="slidenum">
              <a:rPr lang="en-US" altLang="cs-CZ"/>
              <a:pPr>
                <a:defRPr/>
              </a:pPr>
              <a:t>‹#›</a:t>
            </a:fld>
            <a:endParaRPr lang="en-US" altLang="cs-CZ"/>
          </a:p>
        </p:txBody>
      </p:sp>
    </p:spTree>
    <p:extLst>
      <p:ext uri="{BB962C8B-B14F-4D97-AF65-F5344CB8AC3E}">
        <p14:creationId xmlns:p14="http://schemas.microsoft.com/office/powerpoint/2010/main" val="334398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E0E785-2CE5-4EBC-8C3E-8B5FF49267A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79444CBB-19AC-4884-B825-E125CAEC9E2E}"/>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A3119E5F-1E4B-46CA-9BB1-33600C086D5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338440C2-2135-417C-90F5-5D3FF77B03A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ED5EDCB-3973-492B-824B-FB1D096E52D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8F5D1DA-DBB4-4A14-B336-17CBA021256A}"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exopHOl1j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589C"/>
        </a:solidFill>
        <a:effectLst/>
      </p:bgPr>
    </p:bg>
    <p:spTree>
      <p:nvGrpSpPr>
        <p:cNvPr id="1" name=""/>
        <p:cNvGrpSpPr/>
        <p:nvPr/>
      </p:nvGrpSpPr>
      <p:grpSpPr>
        <a:xfrm>
          <a:off x="0" y="0"/>
          <a:ext cx="0" cy="0"/>
          <a:chOff x="0" y="0"/>
          <a:chExt cx="0" cy="0"/>
        </a:xfrm>
      </p:grpSpPr>
      <p:pic>
        <p:nvPicPr>
          <p:cNvPr id="3074" name="Picture 4">
            <a:extLst>
              <a:ext uri="{FF2B5EF4-FFF2-40B4-BE49-F238E27FC236}">
                <a16:creationId xmlns:a16="http://schemas.microsoft.com/office/drawing/2014/main" id="{B0D9E0A9-A021-4C6A-9E0B-05F777799E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8">
            <a:extLst>
              <a:ext uri="{FF2B5EF4-FFF2-40B4-BE49-F238E27FC236}">
                <a16:creationId xmlns:a16="http://schemas.microsoft.com/office/drawing/2014/main" id="{4575F9A1-73F2-43A4-BE66-970085E589FC}"/>
              </a:ext>
            </a:extLst>
          </p:cNvPr>
          <p:cNvSpPr>
            <a:spLocks noChangeArrowheads="1"/>
          </p:cNvSpPr>
          <p:nvPr/>
        </p:nvSpPr>
        <p:spPr bwMode="auto">
          <a:xfrm>
            <a:off x="0" y="2438400"/>
            <a:ext cx="9144000" cy="9144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latin typeface="Tw Cen MT" panose="020B0602020104020603" pitchFamily="34" charset="-18"/>
            </a:endParaRPr>
          </a:p>
        </p:txBody>
      </p:sp>
      <p:sp>
        <p:nvSpPr>
          <p:cNvPr id="3076" name="Rectangle 2">
            <a:extLst>
              <a:ext uri="{FF2B5EF4-FFF2-40B4-BE49-F238E27FC236}">
                <a16:creationId xmlns:a16="http://schemas.microsoft.com/office/drawing/2014/main" id="{FA07B534-710C-4FC4-B41C-B143CBA7C0BC}"/>
              </a:ext>
            </a:extLst>
          </p:cNvPr>
          <p:cNvSpPr>
            <a:spLocks noGrp="1" noChangeArrowheads="1"/>
          </p:cNvSpPr>
          <p:nvPr>
            <p:ph type="ctrTitle"/>
          </p:nvPr>
        </p:nvSpPr>
        <p:spPr>
          <a:xfrm>
            <a:off x="2495550" y="2466975"/>
            <a:ext cx="6477000" cy="838200"/>
          </a:xfrm>
        </p:spPr>
        <p:txBody>
          <a:bodyPr/>
          <a:lstStyle/>
          <a:p>
            <a:pPr algn="r" eaLnBrk="1" hangingPunct="1"/>
            <a:r>
              <a:rPr lang="en-US" altLang="cs-CZ" sz="3600">
                <a:solidFill>
                  <a:schemeClr val="bg1"/>
                </a:solidFill>
                <a:latin typeface="Tahoma" panose="020B0604030504040204" pitchFamily="34" charset="0"/>
              </a:rPr>
              <a:t>Consumer Behavior</a:t>
            </a:r>
          </a:p>
        </p:txBody>
      </p:sp>
      <p:sp>
        <p:nvSpPr>
          <p:cNvPr id="3077" name="Text Box 5">
            <a:extLst>
              <a:ext uri="{FF2B5EF4-FFF2-40B4-BE49-F238E27FC236}">
                <a16:creationId xmlns:a16="http://schemas.microsoft.com/office/drawing/2014/main" id="{713409DF-A10E-42ED-80B5-FEC2D70B8A02}"/>
              </a:ext>
            </a:extLst>
          </p:cNvPr>
          <p:cNvSpPr txBox="1">
            <a:spLocks noChangeArrowheads="1"/>
          </p:cNvSpPr>
          <p:nvPr/>
        </p:nvSpPr>
        <p:spPr bwMode="auto">
          <a:xfrm>
            <a:off x="228600" y="1447800"/>
            <a:ext cx="83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4400">
                <a:solidFill>
                  <a:schemeClr val="bg1"/>
                </a:solidFill>
              </a:rPr>
              <a:t>06</a:t>
            </a:r>
          </a:p>
        </p:txBody>
      </p:sp>
      <p:sp>
        <p:nvSpPr>
          <p:cNvPr id="198673" name="Text Box 2065">
            <a:extLst>
              <a:ext uri="{FF2B5EF4-FFF2-40B4-BE49-F238E27FC236}">
                <a16:creationId xmlns:a16="http://schemas.microsoft.com/office/drawing/2014/main" id="{1D9A5C85-8B53-476E-8DD9-39DD3923B056}"/>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cs-CZ" sz="1000" b="1" i="1">
                <a:solidFill>
                  <a:schemeClr val="bg1"/>
                </a:solidFill>
                <a:latin typeface="Times New Roman" panose="02020603050405020304" pitchFamily="18" charset="0"/>
                <a:ea typeface="MS PGothic" panose="020B0600070205080204" pitchFamily="34" charset="-128"/>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MS PGothic" panose="020B0600070205080204" pitchFamily="34" charset="-128"/>
            </a:endParaRPr>
          </a:p>
        </p:txBody>
      </p:sp>
      <p:sp>
        <p:nvSpPr>
          <p:cNvPr id="198674" name="Text Box 2066">
            <a:extLst>
              <a:ext uri="{FF2B5EF4-FFF2-40B4-BE49-F238E27FC236}">
                <a16:creationId xmlns:a16="http://schemas.microsoft.com/office/drawing/2014/main" id="{72EF965A-B7D7-4FE1-A4B3-720F91882ADE}"/>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cs-CZ" sz="1000" b="1" i="1">
                <a:solidFill>
                  <a:schemeClr val="bg1"/>
                </a:solidFill>
                <a:latin typeface="Times New Roman" panose="02020603050405020304" pitchFamily="18" charset="0"/>
                <a:ea typeface="MS PGothic" panose="020B0600070205080204" pitchFamily="34" charset="-128"/>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a:extLst>
              <a:ext uri="{FF2B5EF4-FFF2-40B4-BE49-F238E27FC236}">
                <a16:creationId xmlns:a16="http://schemas.microsoft.com/office/drawing/2014/main" id="{1FDE3AF9-1999-4EC5-96E7-432B3DD60AD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1507" name="Rectangle 2">
            <a:extLst>
              <a:ext uri="{FF2B5EF4-FFF2-40B4-BE49-F238E27FC236}">
                <a16:creationId xmlns:a16="http://schemas.microsoft.com/office/drawing/2014/main" id="{D3979F9C-4F5B-48AA-8A02-91CC1CD247CB}"/>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Deriving the Demand Curve</a:t>
            </a:r>
          </a:p>
        </p:txBody>
      </p:sp>
      <p:sp>
        <p:nvSpPr>
          <p:cNvPr id="21508" name="Rectangle 4">
            <a:extLst>
              <a:ext uri="{FF2B5EF4-FFF2-40B4-BE49-F238E27FC236}">
                <a16:creationId xmlns:a16="http://schemas.microsoft.com/office/drawing/2014/main" id="{1F37DD1C-9271-45D3-9164-8A3A7CB9A36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1509" name="Rectangle 6">
            <a:extLst>
              <a:ext uri="{FF2B5EF4-FFF2-40B4-BE49-F238E27FC236}">
                <a16:creationId xmlns:a16="http://schemas.microsoft.com/office/drawing/2014/main" id="{A0FAB7DC-92FF-43D8-9D53-7FBDF75E24C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LO3</a:t>
            </a:r>
          </a:p>
        </p:txBody>
      </p:sp>
      <p:grpSp>
        <p:nvGrpSpPr>
          <p:cNvPr id="2" name="Group 77">
            <a:extLst>
              <a:ext uri="{FF2B5EF4-FFF2-40B4-BE49-F238E27FC236}">
                <a16:creationId xmlns:a16="http://schemas.microsoft.com/office/drawing/2014/main" id="{2609AFCA-4BD8-45F0-B801-C4E98D9235BD}"/>
              </a:ext>
            </a:extLst>
          </p:cNvPr>
          <p:cNvGrpSpPr>
            <a:grpSpLocks/>
          </p:cNvGrpSpPr>
          <p:nvPr/>
        </p:nvGrpSpPr>
        <p:grpSpPr bwMode="auto">
          <a:xfrm>
            <a:off x="3748088" y="1057275"/>
            <a:ext cx="4729162" cy="5167313"/>
            <a:chOff x="2903" y="868"/>
            <a:chExt cx="2979" cy="3255"/>
          </a:xfrm>
        </p:grpSpPr>
        <p:sp>
          <p:nvSpPr>
            <p:cNvPr id="21525" name="Rectangle 12">
              <a:extLst>
                <a:ext uri="{FF2B5EF4-FFF2-40B4-BE49-F238E27FC236}">
                  <a16:creationId xmlns:a16="http://schemas.microsoft.com/office/drawing/2014/main" id="{970277B7-7C95-44DC-97B6-9FFBDCF9345F}"/>
                </a:ext>
              </a:extLst>
            </p:cNvPr>
            <p:cNvSpPr>
              <a:spLocks noChangeArrowheads="1"/>
            </p:cNvSpPr>
            <p:nvPr/>
          </p:nvSpPr>
          <p:spPr bwMode="auto">
            <a:xfrm>
              <a:off x="3333" y="869"/>
              <a:ext cx="2057" cy="28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nvGrpSpPr>
            <p:cNvPr id="21526" name="Group 21">
              <a:extLst>
                <a:ext uri="{FF2B5EF4-FFF2-40B4-BE49-F238E27FC236}">
                  <a16:creationId xmlns:a16="http://schemas.microsoft.com/office/drawing/2014/main" id="{4472F393-7DE2-45B4-8E5A-1BB9084424B8}"/>
                </a:ext>
              </a:extLst>
            </p:cNvPr>
            <p:cNvGrpSpPr>
              <a:grpSpLocks/>
            </p:cNvGrpSpPr>
            <p:nvPr/>
          </p:nvGrpSpPr>
          <p:grpSpPr bwMode="auto">
            <a:xfrm>
              <a:off x="3739" y="868"/>
              <a:ext cx="1233" cy="2833"/>
              <a:chOff x="3739" y="1074"/>
              <a:chExt cx="1233" cy="2462"/>
            </a:xfrm>
          </p:grpSpPr>
          <p:sp>
            <p:nvSpPr>
              <p:cNvPr id="21545" name="Line 13">
                <a:extLst>
                  <a:ext uri="{FF2B5EF4-FFF2-40B4-BE49-F238E27FC236}">
                    <a16:creationId xmlns:a16="http://schemas.microsoft.com/office/drawing/2014/main" id="{FE6D9501-FE06-4F8D-883E-5DCA71531CA9}"/>
                  </a:ext>
                </a:extLst>
              </p:cNvPr>
              <p:cNvSpPr>
                <a:spLocks noChangeShapeType="1"/>
              </p:cNvSpPr>
              <p:nvPr/>
            </p:nvSpPr>
            <p:spPr bwMode="auto">
              <a:xfrm>
                <a:off x="3739" y="1074"/>
                <a:ext cx="0" cy="2462"/>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6" name="Line 14">
                <a:extLst>
                  <a:ext uri="{FF2B5EF4-FFF2-40B4-BE49-F238E27FC236}">
                    <a16:creationId xmlns:a16="http://schemas.microsoft.com/office/drawing/2014/main" id="{91BAB0CC-3B03-4DE7-92BA-F93CC612E4F7}"/>
                  </a:ext>
                </a:extLst>
              </p:cNvPr>
              <p:cNvSpPr>
                <a:spLocks noChangeShapeType="1"/>
              </p:cNvSpPr>
              <p:nvPr/>
            </p:nvSpPr>
            <p:spPr bwMode="auto">
              <a:xfrm>
                <a:off x="4150" y="1074"/>
                <a:ext cx="0" cy="2462"/>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7" name="Line 19">
                <a:extLst>
                  <a:ext uri="{FF2B5EF4-FFF2-40B4-BE49-F238E27FC236}">
                    <a16:creationId xmlns:a16="http://schemas.microsoft.com/office/drawing/2014/main" id="{E7614D4E-9B4C-4532-8162-D2284C6304B7}"/>
                  </a:ext>
                </a:extLst>
              </p:cNvPr>
              <p:cNvSpPr>
                <a:spLocks noChangeShapeType="1"/>
              </p:cNvSpPr>
              <p:nvPr/>
            </p:nvSpPr>
            <p:spPr bwMode="auto">
              <a:xfrm>
                <a:off x="4561" y="1074"/>
                <a:ext cx="0" cy="2462"/>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8" name="Line 20">
                <a:extLst>
                  <a:ext uri="{FF2B5EF4-FFF2-40B4-BE49-F238E27FC236}">
                    <a16:creationId xmlns:a16="http://schemas.microsoft.com/office/drawing/2014/main" id="{528901B8-F8B0-47E6-AD3B-E0ABCB00D7FE}"/>
                  </a:ext>
                </a:extLst>
              </p:cNvPr>
              <p:cNvSpPr>
                <a:spLocks noChangeShapeType="1"/>
              </p:cNvSpPr>
              <p:nvPr/>
            </p:nvSpPr>
            <p:spPr bwMode="auto">
              <a:xfrm>
                <a:off x="4972" y="1074"/>
                <a:ext cx="0" cy="2462"/>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1527" name="Line 36">
              <a:extLst>
                <a:ext uri="{FF2B5EF4-FFF2-40B4-BE49-F238E27FC236}">
                  <a16:creationId xmlns:a16="http://schemas.microsoft.com/office/drawing/2014/main" id="{4F6A8B5D-A933-4570-8B59-DF9238706BF8}"/>
                </a:ext>
              </a:extLst>
            </p:cNvPr>
            <p:cNvSpPr>
              <a:spLocks noChangeShapeType="1"/>
            </p:cNvSpPr>
            <p:nvPr/>
          </p:nvSpPr>
          <p:spPr bwMode="auto">
            <a:xfrm>
              <a:off x="3333" y="3707"/>
              <a:ext cx="206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28" name="Text Box 39">
              <a:extLst>
                <a:ext uri="{FF2B5EF4-FFF2-40B4-BE49-F238E27FC236}">
                  <a16:creationId xmlns:a16="http://schemas.microsoft.com/office/drawing/2014/main" id="{91DA0847-9F20-4B92-8F07-00328C3DA50F}"/>
                </a:ext>
              </a:extLst>
            </p:cNvPr>
            <p:cNvSpPr txBox="1">
              <a:spLocks noChangeArrowheads="1"/>
            </p:cNvSpPr>
            <p:nvPr/>
          </p:nvSpPr>
          <p:spPr bwMode="auto">
            <a:xfrm rot="-5400000">
              <a:off x="2348" y="2276"/>
              <a:ext cx="1362"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Price of Orange </a:t>
              </a:r>
              <a:endParaRPr lang="en-US" altLang="cs-CZ" sz="2000" b="1">
                <a:solidFill>
                  <a:srgbClr val="000000"/>
                </a:solidFill>
              </a:endParaRPr>
            </a:p>
          </p:txBody>
        </p:sp>
        <p:sp>
          <p:nvSpPr>
            <p:cNvPr id="21529" name="Text Box 40">
              <a:extLst>
                <a:ext uri="{FF2B5EF4-FFF2-40B4-BE49-F238E27FC236}">
                  <a16:creationId xmlns:a16="http://schemas.microsoft.com/office/drawing/2014/main" id="{01FD8E43-3258-485C-90E0-2AE6246D5099}"/>
                </a:ext>
              </a:extLst>
            </p:cNvPr>
            <p:cNvSpPr txBox="1">
              <a:spLocks noChangeArrowheads="1"/>
            </p:cNvSpPr>
            <p:nvPr/>
          </p:nvSpPr>
          <p:spPr bwMode="auto">
            <a:xfrm>
              <a:off x="3156" y="360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21530" name="Text Box 41">
              <a:extLst>
                <a:ext uri="{FF2B5EF4-FFF2-40B4-BE49-F238E27FC236}">
                  <a16:creationId xmlns:a16="http://schemas.microsoft.com/office/drawing/2014/main" id="{79E0CAFA-9C73-441C-A582-579CAD1A3EA8}"/>
                </a:ext>
              </a:extLst>
            </p:cNvPr>
            <p:cNvSpPr txBox="1">
              <a:spLocks noChangeArrowheads="1"/>
            </p:cNvSpPr>
            <p:nvPr/>
          </p:nvSpPr>
          <p:spPr bwMode="auto">
            <a:xfrm>
              <a:off x="3086" y="2794"/>
              <a:ext cx="26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$1</a:t>
              </a:r>
            </a:p>
          </p:txBody>
        </p:sp>
        <p:sp>
          <p:nvSpPr>
            <p:cNvPr id="21531" name="Text Box 42">
              <a:extLst>
                <a:ext uri="{FF2B5EF4-FFF2-40B4-BE49-F238E27FC236}">
                  <a16:creationId xmlns:a16="http://schemas.microsoft.com/office/drawing/2014/main" id="{9DDFD440-A92F-4016-A434-F7398F67DAE6}"/>
                </a:ext>
              </a:extLst>
            </p:cNvPr>
            <p:cNvSpPr txBox="1">
              <a:spLocks noChangeArrowheads="1"/>
            </p:cNvSpPr>
            <p:nvPr/>
          </p:nvSpPr>
          <p:spPr bwMode="auto">
            <a:xfrm>
              <a:off x="3038" y="1399"/>
              <a:ext cx="26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a:t>
              </a:r>
            </a:p>
          </p:txBody>
        </p:sp>
        <p:sp>
          <p:nvSpPr>
            <p:cNvPr id="21532" name="Text Box 43">
              <a:extLst>
                <a:ext uri="{FF2B5EF4-FFF2-40B4-BE49-F238E27FC236}">
                  <a16:creationId xmlns:a16="http://schemas.microsoft.com/office/drawing/2014/main" id="{1B9C6ECD-E9E8-4430-B53D-4A6A61136073}"/>
                </a:ext>
              </a:extLst>
            </p:cNvPr>
            <p:cNvSpPr txBox="1">
              <a:spLocks noChangeArrowheads="1"/>
            </p:cNvSpPr>
            <p:nvPr/>
          </p:nvSpPr>
          <p:spPr bwMode="auto">
            <a:xfrm>
              <a:off x="4057" y="3709"/>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4</a:t>
              </a:r>
            </a:p>
          </p:txBody>
        </p:sp>
        <p:sp>
          <p:nvSpPr>
            <p:cNvPr id="21533" name="Text Box 44">
              <a:extLst>
                <a:ext uri="{FF2B5EF4-FFF2-40B4-BE49-F238E27FC236}">
                  <a16:creationId xmlns:a16="http://schemas.microsoft.com/office/drawing/2014/main" id="{BE52AAB4-B1D0-487B-8A30-1A94369BD968}"/>
                </a:ext>
              </a:extLst>
            </p:cNvPr>
            <p:cNvSpPr txBox="1">
              <a:spLocks noChangeArrowheads="1"/>
            </p:cNvSpPr>
            <p:nvPr/>
          </p:nvSpPr>
          <p:spPr bwMode="auto">
            <a:xfrm>
              <a:off x="4874" y="3709"/>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6</a:t>
              </a:r>
            </a:p>
          </p:txBody>
        </p:sp>
        <p:sp>
          <p:nvSpPr>
            <p:cNvPr id="21534" name="Text Box 45">
              <a:extLst>
                <a:ext uri="{FF2B5EF4-FFF2-40B4-BE49-F238E27FC236}">
                  <a16:creationId xmlns:a16="http://schemas.microsoft.com/office/drawing/2014/main" id="{5192834B-C522-4AF5-9A3B-49BFA1A58C9B}"/>
                </a:ext>
              </a:extLst>
            </p:cNvPr>
            <p:cNvSpPr txBox="1">
              <a:spLocks noChangeArrowheads="1"/>
            </p:cNvSpPr>
            <p:nvPr/>
          </p:nvSpPr>
          <p:spPr bwMode="auto">
            <a:xfrm>
              <a:off x="3343" y="3871"/>
              <a:ext cx="253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Quantity Demanded of Oranges</a:t>
              </a:r>
              <a:endParaRPr lang="en-US" altLang="cs-CZ" sz="2000" b="1">
                <a:solidFill>
                  <a:srgbClr val="000000"/>
                </a:solidFill>
              </a:endParaRPr>
            </a:p>
          </p:txBody>
        </p:sp>
        <p:grpSp>
          <p:nvGrpSpPr>
            <p:cNvPr id="21535" name="Group 76">
              <a:extLst>
                <a:ext uri="{FF2B5EF4-FFF2-40B4-BE49-F238E27FC236}">
                  <a16:creationId xmlns:a16="http://schemas.microsoft.com/office/drawing/2014/main" id="{CEACCF32-39B1-44B2-95D0-6CAC03668146}"/>
                </a:ext>
              </a:extLst>
            </p:cNvPr>
            <p:cNvGrpSpPr>
              <a:grpSpLocks/>
            </p:cNvGrpSpPr>
            <p:nvPr/>
          </p:nvGrpSpPr>
          <p:grpSpPr bwMode="auto">
            <a:xfrm>
              <a:off x="3337" y="1142"/>
              <a:ext cx="2058" cy="2544"/>
              <a:chOff x="3337" y="1142"/>
              <a:chExt cx="2058" cy="2544"/>
            </a:xfrm>
          </p:grpSpPr>
          <p:grpSp>
            <p:nvGrpSpPr>
              <p:cNvPr id="21537" name="Group 33">
                <a:extLst>
                  <a:ext uri="{FF2B5EF4-FFF2-40B4-BE49-F238E27FC236}">
                    <a16:creationId xmlns:a16="http://schemas.microsoft.com/office/drawing/2014/main" id="{2FDEA166-B23A-4ECD-A00A-4F7F790A6531}"/>
                  </a:ext>
                </a:extLst>
              </p:cNvPr>
              <p:cNvGrpSpPr>
                <a:grpSpLocks/>
              </p:cNvGrpSpPr>
              <p:nvPr/>
            </p:nvGrpSpPr>
            <p:grpSpPr bwMode="auto">
              <a:xfrm>
                <a:off x="3337" y="2042"/>
                <a:ext cx="2058" cy="1644"/>
                <a:chOff x="3337" y="1475"/>
                <a:chExt cx="2058" cy="1644"/>
              </a:xfrm>
            </p:grpSpPr>
            <p:sp>
              <p:nvSpPr>
                <p:cNvPr id="21540" name="Line 24">
                  <a:extLst>
                    <a:ext uri="{FF2B5EF4-FFF2-40B4-BE49-F238E27FC236}">
                      <a16:creationId xmlns:a16="http://schemas.microsoft.com/office/drawing/2014/main" id="{730F03DA-7E45-4C97-97DB-580185865E54}"/>
                    </a:ext>
                  </a:extLst>
                </p:cNvPr>
                <p:cNvSpPr>
                  <a:spLocks noChangeShapeType="1"/>
                </p:cNvSpPr>
                <p:nvPr/>
              </p:nvSpPr>
              <p:spPr bwMode="auto">
                <a:xfrm rot="-5400000">
                  <a:off x="4366" y="2090"/>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1" name="Line 25">
                  <a:extLst>
                    <a:ext uri="{FF2B5EF4-FFF2-40B4-BE49-F238E27FC236}">
                      <a16:creationId xmlns:a16="http://schemas.microsoft.com/office/drawing/2014/main" id="{2D3C1297-58CB-4B3D-AAC0-DB1F63647E26}"/>
                    </a:ext>
                  </a:extLst>
                </p:cNvPr>
                <p:cNvSpPr>
                  <a:spLocks noChangeShapeType="1"/>
                </p:cNvSpPr>
                <p:nvPr/>
              </p:nvSpPr>
              <p:spPr bwMode="auto">
                <a:xfrm rot="-5400000">
                  <a:off x="4366" y="1679"/>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2" name="Line 26">
                  <a:extLst>
                    <a:ext uri="{FF2B5EF4-FFF2-40B4-BE49-F238E27FC236}">
                      <a16:creationId xmlns:a16="http://schemas.microsoft.com/office/drawing/2014/main" id="{9355791D-F967-4C63-9F99-794D117C66DD}"/>
                    </a:ext>
                  </a:extLst>
                </p:cNvPr>
                <p:cNvSpPr>
                  <a:spLocks noChangeShapeType="1"/>
                </p:cNvSpPr>
                <p:nvPr/>
              </p:nvSpPr>
              <p:spPr bwMode="auto">
                <a:xfrm rot="-5400000">
                  <a:off x="4366" y="1268"/>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3" name="Line 30">
                  <a:extLst>
                    <a:ext uri="{FF2B5EF4-FFF2-40B4-BE49-F238E27FC236}">
                      <a16:creationId xmlns:a16="http://schemas.microsoft.com/office/drawing/2014/main" id="{47F3B729-046D-4ECB-A628-5E2BB9B1EB5B}"/>
                    </a:ext>
                  </a:extLst>
                </p:cNvPr>
                <p:cNvSpPr>
                  <a:spLocks noChangeShapeType="1"/>
                </p:cNvSpPr>
                <p:nvPr/>
              </p:nvSpPr>
              <p:spPr bwMode="auto">
                <a:xfrm rot="-5400000">
                  <a:off x="4366" y="857"/>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44" name="Line 31">
                  <a:extLst>
                    <a:ext uri="{FF2B5EF4-FFF2-40B4-BE49-F238E27FC236}">
                      <a16:creationId xmlns:a16="http://schemas.microsoft.com/office/drawing/2014/main" id="{322E191D-16CB-4A36-95BC-744253145067}"/>
                    </a:ext>
                  </a:extLst>
                </p:cNvPr>
                <p:cNvSpPr>
                  <a:spLocks noChangeShapeType="1"/>
                </p:cNvSpPr>
                <p:nvPr/>
              </p:nvSpPr>
              <p:spPr bwMode="auto">
                <a:xfrm rot="-5400000">
                  <a:off x="4366" y="446"/>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1538" name="Line 74">
                <a:extLst>
                  <a:ext uri="{FF2B5EF4-FFF2-40B4-BE49-F238E27FC236}">
                    <a16:creationId xmlns:a16="http://schemas.microsoft.com/office/drawing/2014/main" id="{6FF582AA-2B21-4960-8DD7-697D95F50914}"/>
                  </a:ext>
                </a:extLst>
              </p:cNvPr>
              <p:cNvSpPr>
                <a:spLocks noChangeShapeType="1"/>
              </p:cNvSpPr>
              <p:nvPr/>
            </p:nvSpPr>
            <p:spPr bwMode="auto">
              <a:xfrm rot="-5400000">
                <a:off x="4366" y="473"/>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39" name="Line 75">
                <a:extLst>
                  <a:ext uri="{FF2B5EF4-FFF2-40B4-BE49-F238E27FC236}">
                    <a16:creationId xmlns:a16="http://schemas.microsoft.com/office/drawing/2014/main" id="{95B3D435-294C-4850-8F9D-1AD3AB475577}"/>
                  </a:ext>
                </a:extLst>
              </p:cNvPr>
              <p:cNvSpPr>
                <a:spLocks noChangeShapeType="1"/>
              </p:cNvSpPr>
              <p:nvPr/>
            </p:nvSpPr>
            <p:spPr bwMode="auto">
              <a:xfrm rot="-5400000">
                <a:off x="4366" y="113"/>
                <a:ext cx="0" cy="2058"/>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1536" name="Line 35">
              <a:extLst>
                <a:ext uri="{FF2B5EF4-FFF2-40B4-BE49-F238E27FC236}">
                  <a16:creationId xmlns:a16="http://schemas.microsoft.com/office/drawing/2014/main" id="{7DFC2FC3-DAA6-4AEB-A7B2-B9C2B0C64F47}"/>
                </a:ext>
              </a:extLst>
            </p:cNvPr>
            <p:cNvSpPr>
              <a:spLocks noChangeShapeType="1"/>
            </p:cNvSpPr>
            <p:nvPr/>
          </p:nvSpPr>
          <p:spPr bwMode="auto">
            <a:xfrm>
              <a:off x="3333" y="868"/>
              <a:ext cx="0" cy="284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5" name="Text Box 8">
            <a:extLst>
              <a:ext uri="{FF2B5EF4-FFF2-40B4-BE49-F238E27FC236}">
                <a16:creationId xmlns:a16="http://schemas.microsoft.com/office/drawing/2014/main" id="{F9BFAFB2-9C53-40B9-8F11-C7ABD8961230}"/>
              </a:ext>
            </a:extLst>
          </p:cNvPr>
          <p:cNvSpPr txBox="1">
            <a:spLocks noChangeArrowheads="1"/>
          </p:cNvSpPr>
          <p:nvPr/>
        </p:nvSpPr>
        <p:spPr bwMode="auto">
          <a:xfrm>
            <a:off x="1403350" y="3094038"/>
            <a:ext cx="523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cs-CZ" sz="2400" b="1"/>
              <a:t>$2</a:t>
            </a:r>
          </a:p>
        </p:txBody>
      </p:sp>
      <p:sp>
        <p:nvSpPr>
          <p:cNvPr id="36" name="Text Box 9">
            <a:extLst>
              <a:ext uri="{FF2B5EF4-FFF2-40B4-BE49-F238E27FC236}">
                <a16:creationId xmlns:a16="http://schemas.microsoft.com/office/drawing/2014/main" id="{7026A903-D0CF-43C8-B0AD-8E30CEA2ADC8}"/>
              </a:ext>
            </a:extLst>
          </p:cNvPr>
          <p:cNvSpPr txBox="1">
            <a:spLocks noChangeArrowheads="1"/>
          </p:cNvSpPr>
          <p:nvPr/>
        </p:nvSpPr>
        <p:spPr bwMode="auto">
          <a:xfrm>
            <a:off x="1573213" y="3568700"/>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cs-CZ" sz="2400" b="1"/>
              <a:t>1</a:t>
            </a:r>
          </a:p>
        </p:txBody>
      </p:sp>
      <p:sp>
        <p:nvSpPr>
          <p:cNvPr id="37" name="Text Box 10">
            <a:extLst>
              <a:ext uri="{FF2B5EF4-FFF2-40B4-BE49-F238E27FC236}">
                <a16:creationId xmlns:a16="http://schemas.microsoft.com/office/drawing/2014/main" id="{3642F19B-66DA-45CA-89F7-D3AB4E6EADC7}"/>
              </a:ext>
            </a:extLst>
          </p:cNvPr>
          <p:cNvSpPr txBox="1">
            <a:spLocks noChangeArrowheads="1"/>
          </p:cNvSpPr>
          <p:nvPr/>
        </p:nvSpPr>
        <p:spPr bwMode="auto">
          <a:xfrm>
            <a:off x="2438400" y="309086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cs-CZ" sz="2400" b="1"/>
              <a:t>4</a:t>
            </a:r>
          </a:p>
        </p:txBody>
      </p:sp>
      <p:sp>
        <p:nvSpPr>
          <p:cNvPr id="38" name="Text Box 11">
            <a:extLst>
              <a:ext uri="{FF2B5EF4-FFF2-40B4-BE49-F238E27FC236}">
                <a16:creationId xmlns:a16="http://schemas.microsoft.com/office/drawing/2014/main" id="{8D25B98D-72A7-4D52-8BFB-6EB3860B582B}"/>
              </a:ext>
            </a:extLst>
          </p:cNvPr>
          <p:cNvSpPr txBox="1">
            <a:spLocks noChangeArrowheads="1"/>
          </p:cNvSpPr>
          <p:nvPr/>
        </p:nvSpPr>
        <p:spPr bwMode="auto">
          <a:xfrm>
            <a:off x="2438400" y="35655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cs-CZ" sz="2400" b="1"/>
              <a:t>6</a:t>
            </a:r>
          </a:p>
        </p:txBody>
      </p:sp>
      <p:grpSp>
        <p:nvGrpSpPr>
          <p:cNvPr id="6" name="Group 48">
            <a:extLst>
              <a:ext uri="{FF2B5EF4-FFF2-40B4-BE49-F238E27FC236}">
                <a16:creationId xmlns:a16="http://schemas.microsoft.com/office/drawing/2014/main" id="{9E1C8A30-1F50-407E-8208-65262EA888DA}"/>
              </a:ext>
            </a:extLst>
          </p:cNvPr>
          <p:cNvGrpSpPr>
            <a:grpSpLocks/>
          </p:cNvGrpSpPr>
          <p:nvPr/>
        </p:nvGrpSpPr>
        <p:grpSpPr bwMode="auto">
          <a:xfrm>
            <a:off x="762000" y="2362200"/>
            <a:ext cx="2667000" cy="1604963"/>
            <a:chOff x="1145" y="1687"/>
            <a:chExt cx="1680" cy="1011"/>
          </a:xfrm>
        </p:grpSpPr>
        <p:sp>
          <p:nvSpPr>
            <p:cNvPr id="21521" name="Rectangle 46">
              <a:extLst>
                <a:ext uri="{FF2B5EF4-FFF2-40B4-BE49-F238E27FC236}">
                  <a16:creationId xmlns:a16="http://schemas.microsoft.com/office/drawing/2014/main" id="{2566B5D5-FA9B-456D-A6AC-D202202BCBB1}"/>
                </a:ext>
              </a:extLst>
            </p:cNvPr>
            <p:cNvSpPr>
              <a:spLocks noChangeArrowheads="1"/>
            </p:cNvSpPr>
            <p:nvPr/>
          </p:nvSpPr>
          <p:spPr bwMode="auto">
            <a:xfrm>
              <a:off x="1145" y="1687"/>
              <a:ext cx="1680" cy="44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1522" name="Line 47">
              <a:extLst>
                <a:ext uri="{FF2B5EF4-FFF2-40B4-BE49-F238E27FC236}">
                  <a16:creationId xmlns:a16="http://schemas.microsoft.com/office/drawing/2014/main" id="{FBCEB278-FCD6-45C1-83FC-E4E833D601AB}"/>
                </a:ext>
              </a:extLst>
            </p:cNvPr>
            <p:cNvSpPr>
              <a:spLocks noChangeShapeType="1"/>
            </p:cNvSpPr>
            <p:nvPr/>
          </p:nvSpPr>
          <p:spPr bwMode="auto">
            <a:xfrm flipH="1">
              <a:off x="1913" y="1694"/>
              <a:ext cx="14" cy="100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523" name="Text Box 7">
              <a:extLst>
                <a:ext uri="{FF2B5EF4-FFF2-40B4-BE49-F238E27FC236}">
                  <a16:creationId xmlns:a16="http://schemas.microsoft.com/office/drawing/2014/main" id="{7E5242F7-A4B9-4980-AB15-66BAB22F84B1}"/>
                </a:ext>
              </a:extLst>
            </p:cNvPr>
            <p:cNvSpPr txBox="1">
              <a:spLocks noChangeArrowheads="1"/>
            </p:cNvSpPr>
            <p:nvPr/>
          </p:nvSpPr>
          <p:spPr bwMode="auto">
            <a:xfrm>
              <a:off x="1912" y="1708"/>
              <a:ext cx="85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bg1"/>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b="1">
                  <a:solidFill>
                    <a:srgbClr val="008000"/>
                  </a:solidFill>
                </a:rPr>
                <a:t>Quantity</a:t>
              </a:r>
            </a:p>
            <a:p>
              <a:pPr algn="ctr" eaLnBrk="1" hangingPunct="1">
                <a:spcBef>
                  <a:spcPct val="0"/>
                </a:spcBef>
                <a:buFontTx/>
                <a:buNone/>
              </a:pPr>
              <a:r>
                <a:rPr lang="en-US" altLang="cs-CZ" sz="1800" b="1">
                  <a:solidFill>
                    <a:srgbClr val="008000"/>
                  </a:solidFill>
                </a:rPr>
                <a:t>Demanded</a:t>
              </a:r>
            </a:p>
          </p:txBody>
        </p:sp>
        <p:sp>
          <p:nvSpPr>
            <p:cNvPr id="21524" name="Text Box 6">
              <a:extLst>
                <a:ext uri="{FF2B5EF4-FFF2-40B4-BE49-F238E27FC236}">
                  <a16:creationId xmlns:a16="http://schemas.microsoft.com/office/drawing/2014/main" id="{0B3A5927-ACC3-415D-BA9F-15A045D9B411}"/>
                </a:ext>
              </a:extLst>
            </p:cNvPr>
            <p:cNvSpPr txBox="1">
              <a:spLocks noChangeArrowheads="1"/>
            </p:cNvSpPr>
            <p:nvPr/>
          </p:nvSpPr>
          <p:spPr bwMode="auto">
            <a:xfrm>
              <a:off x="1180" y="1710"/>
              <a:ext cx="78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1800" b="1">
                  <a:solidFill>
                    <a:srgbClr val="008000"/>
                  </a:solidFill>
                </a:rPr>
                <a:t>Price Per </a:t>
              </a:r>
            </a:p>
            <a:p>
              <a:pPr algn="ctr" eaLnBrk="1" hangingPunct="1">
                <a:spcBef>
                  <a:spcPct val="0"/>
                </a:spcBef>
                <a:buFontTx/>
                <a:buNone/>
              </a:pPr>
              <a:r>
                <a:rPr lang="en-US" altLang="cs-CZ" sz="1800" b="1">
                  <a:solidFill>
                    <a:srgbClr val="008000"/>
                  </a:solidFill>
                </a:rPr>
                <a:t>Orange</a:t>
              </a:r>
            </a:p>
          </p:txBody>
        </p:sp>
      </p:grpSp>
      <p:sp>
        <p:nvSpPr>
          <p:cNvPr id="44" name="Line 78">
            <a:extLst>
              <a:ext uri="{FF2B5EF4-FFF2-40B4-BE49-F238E27FC236}">
                <a16:creationId xmlns:a16="http://schemas.microsoft.com/office/drawing/2014/main" id="{3118E5A0-DDF7-4999-8245-217A3AFE3C55}"/>
              </a:ext>
            </a:extLst>
          </p:cNvPr>
          <p:cNvSpPr>
            <a:spLocks noChangeShapeType="1"/>
          </p:cNvSpPr>
          <p:nvPr/>
        </p:nvSpPr>
        <p:spPr bwMode="auto">
          <a:xfrm>
            <a:off x="5387975" y="1420813"/>
            <a:ext cx="2058988" cy="3614737"/>
          </a:xfrm>
          <a:prstGeom prst="line">
            <a:avLst/>
          </a:prstGeom>
          <a:noFill/>
          <a:ln w="57150">
            <a:solidFill>
              <a:srgbClr val="008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Oval 49">
            <a:extLst>
              <a:ext uri="{FF2B5EF4-FFF2-40B4-BE49-F238E27FC236}">
                <a16:creationId xmlns:a16="http://schemas.microsoft.com/office/drawing/2014/main" id="{7FFBBC00-7A84-4F3B-B44F-59DEB91643DE}"/>
              </a:ext>
            </a:extLst>
          </p:cNvPr>
          <p:cNvSpPr>
            <a:spLocks noChangeArrowheads="1"/>
          </p:cNvSpPr>
          <p:nvPr/>
        </p:nvSpPr>
        <p:spPr bwMode="auto">
          <a:xfrm>
            <a:off x="5665788" y="1979613"/>
            <a:ext cx="152400" cy="152400"/>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6" name="Oval 50">
            <a:extLst>
              <a:ext uri="{FF2B5EF4-FFF2-40B4-BE49-F238E27FC236}">
                <a16:creationId xmlns:a16="http://schemas.microsoft.com/office/drawing/2014/main" id="{ACAD81FA-488B-4642-9DD1-54E247DACF1C}"/>
              </a:ext>
            </a:extLst>
          </p:cNvPr>
          <p:cNvSpPr>
            <a:spLocks noChangeArrowheads="1"/>
          </p:cNvSpPr>
          <p:nvPr/>
        </p:nvSpPr>
        <p:spPr bwMode="auto">
          <a:xfrm>
            <a:off x="6934200" y="4191000"/>
            <a:ext cx="152400" cy="152400"/>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7" name="Text Box 81">
            <a:extLst>
              <a:ext uri="{FF2B5EF4-FFF2-40B4-BE49-F238E27FC236}">
                <a16:creationId xmlns:a16="http://schemas.microsoft.com/office/drawing/2014/main" id="{734B817E-DDA5-4405-839F-38EA45EEEA49}"/>
              </a:ext>
            </a:extLst>
          </p:cNvPr>
          <p:cNvSpPr txBox="1">
            <a:spLocks noChangeArrowheads="1"/>
          </p:cNvSpPr>
          <p:nvPr/>
        </p:nvSpPr>
        <p:spPr bwMode="auto">
          <a:xfrm>
            <a:off x="7296150" y="4995863"/>
            <a:ext cx="4714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chemeClr val="tx2"/>
                </a:solidFill>
              </a:rPr>
              <a:t>D</a:t>
            </a:r>
            <a:r>
              <a:rPr lang="en-US" altLang="cs-CZ" sz="1800" b="1" i="1" baseline="-25000">
                <a:solidFill>
                  <a:schemeClr val="tx2"/>
                </a:solidFill>
              </a:rPr>
              <a:t>O</a:t>
            </a:r>
          </a:p>
        </p:txBody>
      </p:sp>
      <p:sp>
        <p:nvSpPr>
          <p:cNvPr id="21520" name="Text Box 11">
            <a:extLst>
              <a:ext uri="{FF2B5EF4-FFF2-40B4-BE49-F238E27FC236}">
                <a16:creationId xmlns:a16="http://schemas.microsoft.com/office/drawing/2014/main" id="{BFAD55D4-7980-471B-BF87-8120F69B658E}"/>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FB96AC05-B8CF-429C-8303-2E75B6A3466B}" type="slidenum">
              <a:rPr lang="en-US" altLang="cs-CZ" sz="1400">
                <a:solidFill>
                  <a:schemeClr val="bg1"/>
                </a:solidFill>
                <a:cs typeface="Arial" panose="020B0604020202020204" pitchFamily="34" charset="0"/>
              </a:rPr>
              <a:pPr eaLnBrk="1" hangingPunct="1">
                <a:spcBef>
                  <a:spcPct val="0"/>
                </a:spcBef>
                <a:buFontTx/>
                <a:buNone/>
              </a:pPr>
              <a:t>10</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p:cTn id="16" dur="1000" fill="hold"/>
                                        <p:tgtEl>
                                          <p:spTgt spid="35"/>
                                        </p:tgtEl>
                                        <p:attrNameLst>
                                          <p:attrName>ppt_w</p:attrName>
                                        </p:attrNameLst>
                                      </p:cBhvr>
                                      <p:tavLst>
                                        <p:tav tm="0">
                                          <p:val>
                                            <p:fltVal val="0"/>
                                          </p:val>
                                        </p:tav>
                                        <p:tav tm="100000">
                                          <p:val>
                                            <p:strVal val="#ppt_w"/>
                                          </p:val>
                                        </p:tav>
                                      </p:tavLst>
                                    </p:anim>
                                    <p:anim calcmode="lin" valueType="num">
                                      <p:cBhvr>
                                        <p:cTn id="17" dur="1000" fill="hold"/>
                                        <p:tgtEl>
                                          <p:spTgt spid="35"/>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1000" fill="hold"/>
                                        <p:tgtEl>
                                          <p:spTgt spid="37"/>
                                        </p:tgtEl>
                                        <p:attrNameLst>
                                          <p:attrName>ppt_w</p:attrName>
                                        </p:attrNameLst>
                                      </p:cBhvr>
                                      <p:tavLst>
                                        <p:tav tm="0">
                                          <p:val>
                                            <p:fltVal val="0"/>
                                          </p:val>
                                        </p:tav>
                                        <p:tav tm="100000">
                                          <p:val>
                                            <p:strVal val="#ppt_w"/>
                                          </p:val>
                                        </p:tav>
                                      </p:tavLst>
                                    </p:anim>
                                    <p:anim calcmode="lin" valueType="num">
                                      <p:cBhvr>
                                        <p:cTn id="21" dur="1000" fill="hold"/>
                                        <p:tgtEl>
                                          <p:spTgt spid="37"/>
                                        </p:tgtEl>
                                        <p:attrNameLst>
                                          <p:attrName>ppt_h</p:attrName>
                                        </p:attrNameLst>
                                      </p:cBhvr>
                                      <p:tavLst>
                                        <p:tav tm="0">
                                          <p:val>
                                            <p:fltVal val="0"/>
                                          </p:val>
                                        </p:tav>
                                        <p:tav tm="100000">
                                          <p:val>
                                            <p:strVal val="#ppt_h"/>
                                          </p:val>
                                        </p:tav>
                                      </p:tavLst>
                                    </p:anim>
                                  </p:childTnLst>
                                </p:cTn>
                              </p:par>
                            </p:childTnLst>
                          </p:cTn>
                        </p:par>
                        <p:par>
                          <p:cTn id="22" fill="hold" nodeType="afterGroup">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childTnLst>
                          </p:cTn>
                        </p:par>
                        <p:par>
                          <p:cTn id="25" fill="hold" nodeType="afterGroup">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p:cTn id="28" dur="1000" fill="hold"/>
                                        <p:tgtEl>
                                          <p:spTgt spid="36"/>
                                        </p:tgtEl>
                                        <p:attrNameLst>
                                          <p:attrName>ppt_w</p:attrName>
                                        </p:attrNameLst>
                                      </p:cBhvr>
                                      <p:tavLst>
                                        <p:tav tm="0">
                                          <p:val>
                                            <p:fltVal val="0"/>
                                          </p:val>
                                        </p:tav>
                                        <p:tav tm="100000">
                                          <p:val>
                                            <p:strVal val="#ppt_w"/>
                                          </p:val>
                                        </p:tav>
                                      </p:tavLst>
                                    </p:anim>
                                    <p:anim calcmode="lin" valueType="num">
                                      <p:cBhvr>
                                        <p:cTn id="29" dur="1000" fill="hold"/>
                                        <p:tgtEl>
                                          <p:spTgt spid="36"/>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 calcmode="lin" valueType="num">
                                      <p:cBhvr>
                                        <p:cTn id="32" dur="1000" fill="hold"/>
                                        <p:tgtEl>
                                          <p:spTgt spid="38"/>
                                        </p:tgtEl>
                                        <p:attrNameLst>
                                          <p:attrName>ppt_w</p:attrName>
                                        </p:attrNameLst>
                                      </p:cBhvr>
                                      <p:tavLst>
                                        <p:tav tm="0">
                                          <p:val>
                                            <p:fltVal val="0"/>
                                          </p:val>
                                        </p:tav>
                                        <p:tav tm="100000">
                                          <p:val>
                                            <p:strVal val="#ppt_w"/>
                                          </p:val>
                                        </p:tav>
                                      </p:tavLst>
                                    </p:anim>
                                    <p:anim calcmode="lin" valueType="num">
                                      <p:cBhvr>
                                        <p:cTn id="33" dur="1000" fill="hold"/>
                                        <p:tgtEl>
                                          <p:spTgt spid="38"/>
                                        </p:tgtEl>
                                        <p:attrNameLst>
                                          <p:attrName>ppt_h</p:attrName>
                                        </p:attrNameLst>
                                      </p:cBhvr>
                                      <p:tavLst>
                                        <p:tav tm="0">
                                          <p:val>
                                            <p:fltVal val="0"/>
                                          </p:val>
                                        </p:tav>
                                        <p:tav tm="100000">
                                          <p:val>
                                            <p:strVal val="#ppt_h"/>
                                          </p:val>
                                        </p:tav>
                                      </p:tavLst>
                                    </p:anim>
                                  </p:childTnLst>
                                </p:cTn>
                              </p:par>
                            </p:childTnLst>
                          </p:cTn>
                        </p:par>
                        <p:par>
                          <p:cTn id="34" fill="hold" nodeType="afterGroup">
                            <p:stCondLst>
                              <p:cond delay="3000"/>
                            </p:stCondLst>
                            <p:childTnLst>
                              <p:par>
                                <p:cTn id="35" presetID="1" presetClass="entr" presetSubtype="0" fill="hold" grpId="0" nodeType="after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par>
                          <p:cTn id="37" fill="hold" nodeType="afterGroup">
                            <p:stCondLst>
                              <p:cond delay="3000"/>
                            </p:stCondLst>
                            <p:childTnLst>
                              <p:par>
                                <p:cTn id="38" presetID="22" presetClass="entr" presetSubtype="1" fill="hold"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wipe(up)">
                                      <p:cBhvr>
                                        <p:cTn id="40" dur="2000"/>
                                        <p:tgtEl>
                                          <p:spTgt spid="44"/>
                                        </p:tgtEl>
                                      </p:cBhvr>
                                    </p:animEffect>
                                  </p:childTnLst>
                                </p:cTn>
                              </p:par>
                            </p:childTnLst>
                          </p:cTn>
                        </p:par>
                        <p:par>
                          <p:cTn id="41" fill="hold" nodeType="afterGroup">
                            <p:stCondLst>
                              <p:cond delay="5000"/>
                            </p:stCondLst>
                            <p:childTnLst>
                              <p:par>
                                <p:cTn id="42" presetID="1" presetClass="entr" presetSubtype="0" fill="hold" grpId="0" nodeType="afterEffect">
                                  <p:stCondLst>
                                    <p:cond delay="0"/>
                                  </p:stCondLst>
                                  <p:childTnLst>
                                    <p:set>
                                      <p:cBhvr>
                                        <p:cTn id="43"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P spid="45" grpId="0" animBg="1"/>
      <p:bldP spid="46" grpId="0" animBg="1"/>
      <p:bldP spid="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a:extLst>
              <a:ext uri="{FF2B5EF4-FFF2-40B4-BE49-F238E27FC236}">
                <a16:creationId xmlns:a16="http://schemas.microsoft.com/office/drawing/2014/main" id="{D6878F42-484B-458C-9D1A-3FE548103B6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3555" name="Rectangle 2">
            <a:extLst>
              <a:ext uri="{FF2B5EF4-FFF2-40B4-BE49-F238E27FC236}">
                <a16:creationId xmlns:a16="http://schemas.microsoft.com/office/drawing/2014/main" id="{BA0A3627-93A7-4F49-B8F6-A6A608A0480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Income and Substitution Effects</a:t>
            </a:r>
          </a:p>
        </p:txBody>
      </p:sp>
      <p:sp>
        <p:nvSpPr>
          <p:cNvPr id="23556" name="Rectangle 3">
            <a:extLst>
              <a:ext uri="{FF2B5EF4-FFF2-40B4-BE49-F238E27FC236}">
                <a16:creationId xmlns:a16="http://schemas.microsoft.com/office/drawing/2014/main" id="{0CFBB3CC-FAC5-4442-86AC-85E9FC440537}"/>
              </a:ext>
            </a:extLst>
          </p:cNvPr>
          <p:cNvSpPr>
            <a:spLocks noGrp="1" noChangeArrowheads="1"/>
          </p:cNvSpPr>
          <p:nvPr>
            <p:ph type="body" idx="1"/>
          </p:nvPr>
        </p:nvSpPr>
        <p:spPr>
          <a:xfrm>
            <a:off x="685800" y="1143000"/>
            <a:ext cx="8229600" cy="4525963"/>
          </a:xfrm>
        </p:spPr>
        <p:txBody>
          <a:bodyPr/>
          <a:lstStyle/>
          <a:p>
            <a:pPr eaLnBrk="1" hangingPunct="1">
              <a:buClr>
                <a:srgbClr val="3399FF"/>
              </a:buClr>
              <a:buSzPct val="125000"/>
            </a:pPr>
            <a:r>
              <a:rPr lang="en-US" altLang="cs-CZ" sz="3600"/>
              <a:t>Income effect</a:t>
            </a:r>
          </a:p>
          <a:p>
            <a:pPr lvl="1" eaLnBrk="1" hangingPunct="1">
              <a:buClr>
                <a:srgbClr val="3399FF"/>
              </a:buClr>
              <a:buSzPct val="125000"/>
              <a:buFont typeface="Arial" panose="020B0604020202020204" pitchFamily="34" charset="0"/>
              <a:buChar char="•"/>
            </a:pPr>
            <a:r>
              <a:rPr lang="en-US" altLang="cs-CZ" sz="3600"/>
              <a:t>The impact that a price change has on a consumer’s real income</a:t>
            </a:r>
          </a:p>
          <a:p>
            <a:pPr eaLnBrk="1" hangingPunct="1">
              <a:buClr>
                <a:srgbClr val="3399FF"/>
              </a:buClr>
              <a:buSzPct val="125000"/>
            </a:pPr>
            <a:r>
              <a:rPr lang="en-US" altLang="cs-CZ" sz="3600"/>
              <a:t>Substitution effect</a:t>
            </a:r>
          </a:p>
          <a:p>
            <a:pPr lvl="1" eaLnBrk="1" hangingPunct="1">
              <a:buClr>
                <a:srgbClr val="3399FF"/>
              </a:buClr>
              <a:buSzPct val="125000"/>
              <a:buFont typeface="Arial" panose="020B0604020202020204" pitchFamily="34" charset="0"/>
              <a:buChar char="•"/>
            </a:pPr>
            <a:r>
              <a:rPr lang="en-US" altLang="cs-CZ" sz="3600"/>
              <a:t>The impact that a change in a product’s price has on it’s relative expensiveness</a:t>
            </a:r>
            <a:endParaRPr lang="cs-CZ" altLang="cs-CZ" sz="3600"/>
          </a:p>
          <a:p>
            <a:pPr lvl="1" eaLnBrk="1" hangingPunct="1">
              <a:buClr>
                <a:srgbClr val="3399FF"/>
              </a:buClr>
              <a:buSzPct val="125000"/>
              <a:buFont typeface="Arial" panose="020B0604020202020204" pitchFamily="34" charset="0"/>
              <a:buChar char="•"/>
            </a:pPr>
            <a:endParaRPr lang="cs-CZ" altLang="cs-CZ" sz="1400" b="1"/>
          </a:p>
          <a:p>
            <a:pPr lvl="1" eaLnBrk="1" hangingPunct="1">
              <a:buClr>
                <a:srgbClr val="3399FF"/>
              </a:buClr>
              <a:buSzPct val="125000"/>
              <a:buFont typeface="Arial" panose="020B0604020202020204" pitchFamily="34" charset="0"/>
              <a:buChar char="•"/>
            </a:pPr>
            <a:endParaRPr lang="cs-CZ" altLang="cs-CZ" sz="1400" b="1"/>
          </a:p>
          <a:p>
            <a:pPr lvl="1" eaLnBrk="1" hangingPunct="1">
              <a:buClr>
                <a:srgbClr val="3399FF"/>
              </a:buClr>
              <a:buSzPct val="125000"/>
              <a:buFont typeface="Arial" panose="020B0604020202020204" pitchFamily="34" charset="0"/>
              <a:buChar char="•"/>
            </a:pPr>
            <a:endParaRPr lang="en-US" altLang="cs-CZ" sz="3600"/>
          </a:p>
        </p:txBody>
      </p:sp>
      <p:sp>
        <p:nvSpPr>
          <p:cNvPr id="23557" name="Rectangle 4">
            <a:extLst>
              <a:ext uri="{FF2B5EF4-FFF2-40B4-BE49-F238E27FC236}">
                <a16:creationId xmlns:a16="http://schemas.microsoft.com/office/drawing/2014/main" id="{6B8A643E-6B5E-4D0D-A74A-C78D5B85406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3558" name="Rectangle 5">
            <a:extLst>
              <a:ext uri="{FF2B5EF4-FFF2-40B4-BE49-F238E27FC236}">
                <a16:creationId xmlns:a16="http://schemas.microsoft.com/office/drawing/2014/main" id="{2D78D8B4-DB93-4ACF-B543-48E45A504E9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LO4</a:t>
            </a:r>
          </a:p>
        </p:txBody>
      </p:sp>
      <p:sp>
        <p:nvSpPr>
          <p:cNvPr id="23559" name="Text Box 11">
            <a:extLst>
              <a:ext uri="{FF2B5EF4-FFF2-40B4-BE49-F238E27FC236}">
                <a16:creationId xmlns:a16="http://schemas.microsoft.com/office/drawing/2014/main" id="{FD919B1C-AEEA-4E8E-879A-7D8036B4F72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9C2BC5CF-2B73-48AF-B916-7D5508BA873F}" type="slidenum">
              <a:rPr lang="en-US" altLang="cs-CZ" sz="1400">
                <a:solidFill>
                  <a:schemeClr val="bg1"/>
                </a:solidFill>
                <a:cs typeface="Arial" panose="020B0604020202020204" pitchFamily="34" charset="0"/>
              </a:rPr>
              <a:pPr eaLnBrk="1" hangingPunct="1">
                <a:spcBef>
                  <a:spcPct val="0"/>
                </a:spcBef>
                <a:buFontTx/>
                <a:buNone/>
              </a:pPr>
              <a:t>11</a:t>
            </a:fld>
            <a:endParaRPr lang="en-US" altLang="cs-CZ" sz="1400">
              <a:solidFill>
                <a:schemeClr val="bg1"/>
              </a:solidFill>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DD516DD6-1EDF-4AE9-B49F-3951C5F40E11}"/>
              </a:ext>
            </a:extLst>
          </p:cNvPr>
          <p:cNvSpPr>
            <a:spLocks noGrp="1"/>
          </p:cNvSpPr>
          <p:nvPr>
            <p:ph type="title"/>
          </p:nvPr>
        </p:nvSpPr>
        <p:spPr/>
        <p:txBody>
          <a:bodyPr/>
          <a:lstStyle/>
          <a:p>
            <a:r>
              <a:rPr lang="en-US" altLang="cs-CZ" b="1"/>
              <a:t>Consumer Motivational Theories</a:t>
            </a:r>
            <a:endParaRPr lang="cs-CZ" altLang="cs-CZ"/>
          </a:p>
        </p:txBody>
      </p:sp>
      <p:pic>
        <p:nvPicPr>
          <p:cNvPr id="25603" name="Zástupný symbol pro obsah 3">
            <a:extLst>
              <a:ext uri="{FF2B5EF4-FFF2-40B4-BE49-F238E27FC236}">
                <a16:creationId xmlns:a16="http://schemas.microsoft.com/office/drawing/2014/main" id="{30E27903-07AB-42FF-9808-AD53B7CD123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28875" y="2347913"/>
            <a:ext cx="4286250" cy="3028950"/>
          </a:xfrm>
        </p:spPr>
      </p:pic>
      <p:sp>
        <p:nvSpPr>
          <p:cNvPr id="25604" name="Obdélník 4">
            <a:extLst>
              <a:ext uri="{FF2B5EF4-FFF2-40B4-BE49-F238E27FC236}">
                <a16:creationId xmlns:a16="http://schemas.microsoft.com/office/drawing/2014/main" id="{CFE961B9-2CDA-4C69-9B9C-2E8B20240FCA}"/>
              </a:ext>
            </a:extLst>
          </p:cNvPr>
          <p:cNvSpPr>
            <a:spLocks noChangeArrowheads="1"/>
          </p:cNvSpPr>
          <p:nvPr/>
        </p:nvSpPr>
        <p:spPr bwMode="auto">
          <a:xfrm>
            <a:off x="1524000" y="5638800"/>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eaLnBrk="1" hangingPunct="1">
              <a:spcBef>
                <a:spcPct val="0"/>
              </a:spcBef>
              <a:buClr>
                <a:srgbClr val="3399FF"/>
              </a:buClr>
              <a:buSzPct val="125000"/>
              <a:buFont typeface="Arial" panose="020B0604020202020204" pitchFamily="34" charset="0"/>
              <a:buChar char="•"/>
            </a:pPr>
            <a:r>
              <a:rPr lang="en-US" altLang="cs-CZ" sz="1400" b="1"/>
              <a:t>Consumer Motivational Theories - Thorndike and Alderfe</a:t>
            </a:r>
            <a:endParaRPr lang="cs-CZ" altLang="cs-CZ" sz="1400" b="1"/>
          </a:p>
          <a:p>
            <a:pPr lvl="1" eaLnBrk="1" hangingPunct="1">
              <a:spcBef>
                <a:spcPct val="0"/>
              </a:spcBef>
              <a:buClr>
                <a:srgbClr val="3399FF"/>
              </a:buClr>
              <a:buSzPct val="125000"/>
              <a:buFont typeface="Arial" panose="020B0604020202020204" pitchFamily="34" charset="0"/>
              <a:buChar char="•"/>
            </a:pPr>
            <a:r>
              <a:rPr lang="en-US" altLang="cs-CZ" sz="1400" b="1"/>
              <a:t>https://www.youtube.com/watch?v=LoJ4EsIXChE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E843FD42-A2D6-46E9-A092-CD0102D10D7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6627" name="Rectangle 2">
            <a:extLst>
              <a:ext uri="{FF2B5EF4-FFF2-40B4-BE49-F238E27FC236}">
                <a16:creationId xmlns:a16="http://schemas.microsoft.com/office/drawing/2014/main" id="{B6BEA9FF-5CFB-4889-BC93-613F4C95D95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Prospect Theory</a:t>
            </a:r>
          </a:p>
        </p:txBody>
      </p:sp>
      <p:sp>
        <p:nvSpPr>
          <p:cNvPr id="26628" name="Rectangle 3">
            <a:extLst>
              <a:ext uri="{FF2B5EF4-FFF2-40B4-BE49-F238E27FC236}">
                <a16:creationId xmlns:a16="http://schemas.microsoft.com/office/drawing/2014/main" id="{61B93B80-AC34-4ED6-B929-3E9B90452DBF}"/>
              </a:ext>
            </a:extLst>
          </p:cNvPr>
          <p:cNvSpPr>
            <a:spLocks noGrp="1" noChangeArrowheads="1"/>
          </p:cNvSpPr>
          <p:nvPr>
            <p:ph type="body" idx="1"/>
          </p:nvPr>
        </p:nvSpPr>
        <p:spPr>
          <a:xfrm>
            <a:off x="304800" y="1066800"/>
            <a:ext cx="8229600" cy="4953000"/>
          </a:xfrm>
        </p:spPr>
        <p:txBody>
          <a:bodyPr/>
          <a:lstStyle/>
          <a:p>
            <a:pPr eaLnBrk="1" hangingPunct="1">
              <a:buClr>
                <a:srgbClr val="3399FF"/>
              </a:buClr>
              <a:buSzPct val="125000"/>
            </a:pPr>
            <a:r>
              <a:rPr lang="en-US" altLang="cs-CZ" sz="3600"/>
              <a:t>How people actually deal with life’s up and downs</a:t>
            </a:r>
          </a:p>
          <a:p>
            <a:pPr eaLnBrk="1" hangingPunct="1">
              <a:buClr>
                <a:srgbClr val="3399FF"/>
              </a:buClr>
              <a:buSzPct val="125000"/>
            </a:pPr>
            <a:r>
              <a:rPr lang="en-US" altLang="cs-CZ" sz="3600"/>
              <a:t>People judge things relative to the status quo</a:t>
            </a:r>
          </a:p>
          <a:p>
            <a:pPr eaLnBrk="1" hangingPunct="1">
              <a:buClr>
                <a:srgbClr val="3399FF"/>
              </a:buClr>
              <a:buSzPct val="125000"/>
            </a:pPr>
            <a:r>
              <a:rPr lang="en-US" altLang="cs-CZ" sz="3600"/>
              <a:t>People experience:</a:t>
            </a:r>
          </a:p>
          <a:p>
            <a:pPr lvl="1" eaLnBrk="1" hangingPunct="1">
              <a:buClr>
                <a:srgbClr val="3399FF"/>
              </a:buClr>
              <a:buSzPct val="125000"/>
              <a:buFont typeface="Arial" panose="020B0604020202020204" pitchFamily="34" charset="0"/>
              <a:buChar char="•"/>
            </a:pPr>
            <a:r>
              <a:rPr lang="en-US" altLang="cs-CZ" sz="3200"/>
              <a:t>Diminishing marginal utility for gains</a:t>
            </a:r>
          </a:p>
          <a:p>
            <a:pPr lvl="1" eaLnBrk="1" hangingPunct="1">
              <a:buClr>
                <a:srgbClr val="3399FF"/>
              </a:buClr>
              <a:buSzPct val="125000"/>
              <a:buFont typeface="Arial" panose="020B0604020202020204" pitchFamily="34" charset="0"/>
              <a:buChar char="•"/>
            </a:pPr>
            <a:r>
              <a:rPr lang="en-US" altLang="cs-CZ" sz="3200"/>
              <a:t>Diminishing marginal disutility for losses</a:t>
            </a:r>
          </a:p>
          <a:p>
            <a:pPr eaLnBrk="1" hangingPunct="1">
              <a:buClr>
                <a:srgbClr val="3399FF"/>
              </a:buClr>
              <a:buSzPct val="125000"/>
            </a:pPr>
            <a:r>
              <a:rPr lang="en-US" altLang="cs-CZ" sz="3600"/>
              <a:t>People are loss adverse</a:t>
            </a:r>
          </a:p>
          <a:p>
            <a:pPr eaLnBrk="1" hangingPunct="1">
              <a:buClr>
                <a:srgbClr val="3399FF"/>
              </a:buClr>
              <a:buSzPct val="125000"/>
            </a:pPr>
            <a:endParaRPr lang="en-US" altLang="cs-CZ" sz="3600"/>
          </a:p>
        </p:txBody>
      </p:sp>
      <p:sp>
        <p:nvSpPr>
          <p:cNvPr id="26629" name="Rectangle 4">
            <a:extLst>
              <a:ext uri="{FF2B5EF4-FFF2-40B4-BE49-F238E27FC236}">
                <a16:creationId xmlns:a16="http://schemas.microsoft.com/office/drawing/2014/main" id="{32F22B8A-BE24-4181-864F-F60111A82BD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6630" name="Rectangle 5">
            <a:extLst>
              <a:ext uri="{FF2B5EF4-FFF2-40B4-BE49-F238E27FC236}">
                <a16:creationId xmlns:a16="http://schemas.microsoft.com/office/drawing/2014/main" id="{AE7CECD1-933C-419F-84DA-4BB3730C41B8}"/>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26631" name="Text Box 11">
            <a:extLst>
              <a:ext uri="{FF2B5EF4-FFF2-40B4-BE49-F238E27FC236}">
                <a16:creationId xmlns:a16="http://schemas.microsoft.com/office/drawing/2014/main" id="{498E012D-0F5E-40C7-83AC-20F29E65A023}"/>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1A8E0353-D7F6-4EB0-A5C9-5E6653AFF59C}" type="slidenum">
              <a:rPr lang="en-US" altLang="cs-CZ" sz="1400">
                <a:solidFill>
                  <a:schemeClr val="bg1"/>
                </a:solidFill>
                <a:cs typeface="Arial" panose="020B0604020202020204" pitchFamily="34" charset="0"/>
              </a:rPr>
              <a:pPr eaLnBrk="1" hangingPunct="1">
                <a:spcBef>
                  <a:spcPct val="0"/>
                </a:spcBef>
                <a:buFontTx/>
                <a:buNone/>
              </a:pPr>
              <a:t>13</a:t>
            </a:fld>
            <a:endParaRPr lang="en-US" altLang="cs-CZ" sz="1400">
              <a:solidFill>
                <a:schemeClr val="bg1"/>
              </a:solidFill>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id="{0EB8A792-CC58-4458-BBBB-B11728AD14D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8675" name="Rectangle 2">
            <a:extLst>
              <a:ext uri="{FF2B5EF4-FFF2-40B4-BE49-F238E27FC236}">
                <a16:creationId xmlns:a16="http://schemas.microsoft.com/office/drawing/2014/main" id="{E14F438B-9184-4FCC-9C6B-DAB0EC410911}"/>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Losses and Shrinking Packages</a:t>
            </a:r>
          </a:p>
        </p:txBody>
      </p:sp>
      <p:sp>
        <p:nvSpPr>
          <p:cNvPr id="28676" name="Rectangle 3">
            <a:extLst>
              <a:ext uri="{FF2B5EF4-FFF2-40B4-BE49-F238E27FC236}">
                <a16:creationId xmlns:a16="http://schemas.microsoft.com/office/drawing/2014/main" id="{BCE496A5-2404-4C9C-BBBF-B7A46F860156}"/>
              </a:ext>
            </a:extLst>
          </p:cNvPr>
          <p:cNvSpPr>
            <a:spLocks noGrp="1" noChangeArrowheads="1"/>
          </p:cNvSpPr>
          <p:nvPr>
            <p:ph type="body" idx="1"/>
          </p:nvPr>
        </p:nvSpPr>
        <p:spPr>
          <a:xfrm>
            <a:off x="457200" y="1143000"/>
            <a:ext cx="8229600" cy="4525963"/>
          </a:xfrm>
        </p:spPr>
        <p:txBody>
          <a:bodyPr/>
          <a:lstStyle/>
          <a:p>
            <a:pPr eaLnBrk="1" hangingPunct="1">
              <a:buClr>
                <a:srgbClr val="3399FF"/>
              </a:buClr>
              <a:buSzPct val="125000"/>
            </a:pPr>
            <a:r>
              <a:rPr lang="en-US" altLang="cs-CZ" sz="3600"/>
              <a:t>Consumers see any price increase as a loss relative to the status quo</a:t>
            </a:r>
          </a:p>
          <a:p>
            <a:pPr eaLnBrk="1" hangingPunct="1">
              <a:buClr>
                <a:srgbClr val="3399FF"/>
              </a:buClr>
              <a:buSzPct val="125000"/>
            </a:pPr>
            <a:r>
              <a:rPr lang="en-US" altLang="cs-CZ" sz="3600"/>
              <a:t>Producers are reducing package size instead of raising prices</a:t>
            </a:r>
          </a:p>
        </p:txBody>
      </p:sp>
      <p:sp>
        <p:nvSpPr>
          <p:cNvPr id="28677" name="Rectangle 4">
            <a:extLst>
              <a:ext uri="{FF2B5EF4-FFF2-40B4-BE49-F238E27FC236}">
                <a16:creationId xmlns:a16="http://schemas.microsoft.com/office/drawing/2014/main" id="{8B40B2F7-BFEC-4B40-BCEF-159C016A3C5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8678" name="Rectangle 5">
            <a:extLst>
              <a:ext uri="{FF2B5EF4-FFF2-40B4-BE49-F238E27FC236}">
                <a16:creationId xmlns:a16="http://schemas.microsoft.com/office/drawing/2014/main" id="{8C8EF3BC-6CBA-451A-B471-825431B301E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28679" name="Text Box 11">
            <a:extLst>
              <a:ext uri="{FF2B5EF4-FFF2-40B4-BE49-F238E27FC236}">
                <a16:creationId xmlns:a16="http://schemas.microsoft.com/office/drawing/2014/main" id="{0D847BC0-4D81-4913-81C9-4AE2F177DE5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936EBCEC-53D7-4105-BA81-865B166B15A1}" type="slidenum">
              <a:rPr lang="en-US" altLang="cs-CZ" sz="1400">
                <a:solidFill>
                  <a:schemeClr val="bg1"/>
                </a:solidFill>
                <a:cs typeface="Arial" panose="020B0604020202020204" pitchFamily="34" charset="0"/>
              </a:rPr>
              <a:pPr eaLnBrk="1" hangingPunct="1">
                <a:spcBef>
                  <a:spcPct val="0"/>
                </a:spcBef>
                <a:buFontTx/>
                <a:buNone/>
              </a:pPr>
              <a:t>14</a:t>
            </a:fld>
            <a:endParaRPr lang="en-US" altLang="cs-CZ" sz="1400">
              <a:solidFill>
                <a:schemeClr val="bg1"/>
              </a:solidFill>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a:extLst>
              <a:ext uri="{FF2B5EF4-FFF2-40B4-BE49-F238E27FC236}">
                <a16:creationId xmlns:a16="http://schemas.microsoft.com/office/drawing/2014/main" id="{4AB1F6C8-E870-446A-9093-D293EEB65BB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0723" name="Rectangle 2">
            <a:extLst>
              <a:ext uri="{FF2B5EF4-FFF2-40B4-BE49-F238E27FC236}">
                <a16:creationId xmlns:a16="http://schemas.microsoft.com/office/drawing/2014/main" id="{1833EECB-5CDE-4200-9526-DB0A805B7D1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Framing Effects and Advertising</a:t>
            </a:r>
          </a:p>
        </p:txBody>
      </p:sp>
      <p:sp>
        <p:nvSpPr>
          <p:cNvPr id="30724" name="Rectangle 3">
            <a:extLst>
              <a:ext uri="{FF2B5EF4-FFF2-40B4-BE49-F238E27FC236}">
                <a16:creationId xmlns:a16="http://schemas.microsoft.com/office/drawing/2014/main" id="{CE4AA6C5-C8BA-44A5-A3CB-7F5118F680BB}"/>
              </a:ext>
            </a:extLst>
          </p:cNvPr>
          <p:cNvSpPr>
            <a:spLocks noGrp="1" noChangeArrowheads="1"/>
          </p:cNvSpPr>
          <p:nvPr>
            <p:ph type="body" idx="1"/>
          </p:nvPr>
        </p:nvSpPr>
        <p:spPr>
          <a:xfrm>
            <a:off x="457200" y="1219200"/>
            <a:ext cx="8229600" cy="4525963"/>
          </a:xfrm>
        </p:spPr>
        <p:txBody>
          <a:bodyPr/>
          <a:lstStyle/>
          <a:p>
            <a:pPr eaLnBrk="1" hangingPunct="1">
              <a:buClr>
                <a:srgbClr val="3399FF"/>
              </a:buClr>
              <a:buSzPct val="125000"/>
            </a:pPr>
            <a:r>
              <a:rPr lang="en-US" altLang="cs-CZ" sz="3600"/>
              <a:t>Consumers evaluate events in a particular mental frame</a:t>
            </a:r>
          </a:p>
          <a:p>
            <a:pPr eaLnBrk="1" hangingPunct="1">
              <a:buClr>
                <a:srgbClr val="3399FF"/>
              </a:buClr>
              <a:buSzPct val="125000"/>
            </a:pPr>
            <a:r>
              <a:rPr lang="en-US" altLang="cs-CZ" sz="3600"/>
              <a:t>New information alters the frame in which the consumer defines whether situations are gains or losses</a:t>
            </a:r>
          </a:p>
        </p:txBody>
      </p:sp>
      <p:sp>
        <p:nvSpPr>
          <p:cNvPr id="30725" name="Rectangle 4">
            <a:extLst>
              <a:ext uri="{FF2B5EF4-FFF2-40B4-BE49-F238E27FC236}">
                <a16:creationId xmlns:a16="http://schemas.microsoft.com/office/drawing/2014/main" id="{09B1230C-6526-45B4-962A-AFDF9E6C4DF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0726" name="Rectangle 5">
            <a:extLst>
              <a:ext uri="{FF2B5EF4-FFF2-40B4-BE49-F238E27FC236}">
                <a16:creationId xmlns:a16="http://schemas.microsoft.com/office/drawing/2014/main" id="{38E580FF-70C5-415A-BB5F-1AB31325174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30727" name="Text Box 11">
            <a:extLst>
              <a:ext uri="{FF2B5EF4-FFF2-40B4-BE49-F238E27FC236}">
                <a16:creationId xmlns:a16="http://schemas.microsoft.com/office/drawing/2014/main" id="{42FFFCE3-A7B0-4576-8BBD-8E8342A47E3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024A4F6B-D8B9-4C85-AA78-5B8F746BB42D}" type="slidenum">
              <a:rPr lang="en-US" altLang="cs-CZ" sz="1400">
                <a:solidFill>
                  <a:schemeClr val="bg1"/>
                </a:solidFill>
                <a:cs typeface="Arial" panose="020B0604020202020204" pitchFamily="34" charset="0"/>
              </a:rPr>
              <a:pPr eaLnBrk="1" hangingPunct="1">
                <a:spcBef>
                  <a:spcPct val="0"/>
                </a:spcBef>
                <a:buFontTx/>
                <a:buNone/>
              </a:pPr>
              <a:t>15</a:t>
            </a:fld>
            <a:endParaRPr lang="en-US" altLang="cs-CZ" sz="1400">
              <a:solidFill>
                <a:schemeClr val="bg1"/>
              </a:solidFill>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E05E317D-5515-4668-8311-CFFDBB6D525C}"/>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2771" name="Rectangle 2">
            <a:extLst>
              <a:ext uri="{FF2B5EF4-FFF2-40B4-BE49-F238E27FC236}">
                <a16:creationId xmlns:a16="http://schemas.microsoft.com/office/drawing/2014/main" id="{59AF4960-F90F-49A6-9670-B2BB33F232C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Anchoring and Credit Card Bills</a:t>
            </a:r>
          </a:p>
        </p:txBody>
      </p:sp>
      <p:sp>
        <p:nvSpPr>
          <p:cNvPr id="32772" name="Rectangle 3">
            <a:extLst>
              <a:ext uri="{FF2B5EF4-FFF2-40B4-BE49-F238E27FC236}">
                <a16:creationId xmlns:a16="http://schemas.microsoft.com/office/drawing/2014/main" id="{DF2DAB2B-1FB1-4E1D-A8B9-A57322FD57DF}"/>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Estimates of value are influenced by recent information no matter how irrelevant</a:t>
            </a:r>
          </a:p>
          <a:p>
            <a:pPr eaLnBrk="1" hangingPunct="1">
              <a:buClr>
                <a:srgbClr val="3399FF"/>
              </a:buClr>
              <a:buSzPct val="125000"/>
            </a:pPr>
            <a:r>
              <a:rPr lang="en-US" altLang="cs-CZ" sz="3600"/>
              <a:t>Can lead to people altering valuations unconsciously</a:t>
            </a:r>
          </a:p>
        </p:txBody>
      </p:sp>
      <p:sp>
        <p:nvSpPr>
          <p:cNvPr id="32773" name="Rectangle 4">
            <a:extLst>
              <a:ext uri="{FF2B5EF4-FFF2-40B4-BE49-F238E27FC236}">
                <a16:creationId xmlns:a16="http://schemas.microsoft.com/office/drawing/2014/main" id="{5CF396B7-DD71-401F-9346-669EF1B5E023}"/>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2774" name="Rectangle 5">
            <a:extLst>
              <a:ext uri="{FF2B5EF4-FFF2-40B4-BE49-F238E27FC236}">
                <a16:creationId xmlns:a16="http://schemas.microsoft.com/office/drawing/2014/main" id="{6B075921-97D2-4830-B7A5-8E55CE71C539}"/>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32775" name="Text Box 11">
            <a:extLst>
              <a:ext uri="{FF2B5EF4-FFF2-40B4-BE49-F238E27FC236}">
                <a16:creationId xmlns:a16="http://schemas.microsoft.com/office/drawing/2014/main" id="{72CB37A5-7C41-4823-84CC-39CFFB9F089E}"/>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4BC0FA83-DA03-4688-B4AD-B9C7B30A6410}" type="slidenum">
              <a:rPr lang="en-US" altLang="cs-CZ" sz="1400">
                <a:solidFill>
                  <a:schemeClr val="bg1"/>
                </a:solidFill>
                <a:cs typeface="Arial" panose="020B0604020202020204" pitchFamily="34" charset="0"/>
              </a:rPr>
              <a:pPr eaLnBrk="1" hangingPunct="1">
                <a:spcBef>
                  <a:spcPct val="0"/>
                </a:spcBef>
                <a:buFontTx/>
                <a:buNone/>
              </a:pPr>
              <a:t>16</a:t>
            </a:fld>
            <a:endParaRPr lang="en-US" altLang="cs-CZ" sz="1400">
              <a:solidFill>
                <a:schemeClr val="bg1"/>
              </a:solidFill>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a:extLst>
              <a:ext uri="{FF2B5EF4-FFF2-40B4-BE49-F238E27FC236}">
                <a16:creationId xmlns:a16="http://schemas.microsoft.com/office/drawing/2014/main" id="{F7E79CF6-2F86-4CFD-8842-1ED463233BC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4819" name="Rectangle 2">
            <a:extLst>
              <a:ext uri="{FF2B5EF4-FFF2-40B4-BE49-F238E27FC236}">
                <a16:creationId xmlns:a16="http://schemas.microsoft.com/office/drawing/2014/main" id="{277C6411-009D-4F64-B401-C4BAD3E5493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Mental Accounting and Warranties</a:t>
            </a:r>
          </a:p>
        </p:txBody>
      </p:sp>
      <p:sp>
        <p:nvSpPr>
          <p:cNvPr id="34820" name="Rectangle 3">
            <a:extLst>
              <a:ext uri="{FF2B5EF4-FFF2-40B4-BE49-F238E27FC236}">
                <a16:creationId xmlns:a16="http://schemas.microsoft.com/office/drawing/2014/main" id="{0959420D-5EA2-4A97-8298-8163C107C115}"/>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Separate purchases into “mental accounts” rather than looking at the big picture</a:t>
            </a:r>
          </a:p>
          <a:p>
            <a:pPr eaLnBrk="1" hangingPunct="1">
              <a:buClr>
                <a:srgbClr val="3399FF"/>
              </a:buClr>
              <a:buSzPct val="125000"/>
            </a:pPr>
            <a:r>
              <a:rPr lang="en-US" altLang="cs-CZ" sz="3600"/>
              <a:t>Mental accounting exaggerates any potential loss</a:t>
            </a:r>
          </a:p>
        </p:txBody>
      </p:sp>
      <p:sp>
        <p:nvSpPr>
          <p:cNvPr id="34821" name="Rectangle 4">
            <a:extLst>
              <a:ext uri="{FF2B5EF4-FFF2-40B4-BE49-F238E27FC236}">
                <a16:creationId xmlns:a16="http://schemas.microsoft.com/office/drawing/2014/main" id="{5882276D-54F9-4204-BDC3-C74F2957000E}"/>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4822" name="Rectangle 5">
            <a:extLst>
              <a:ext uri="{FF2B5EF4-FFF2-40B4-BE49-F238E27FC236}">
                <a16:creationId xmlns:a16="http://schemas.microsoft.com/office/drawing/2014/main" id="{399C3CA0-B35E-4A20-80DB-2D83E83AFF01}"/>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34823" name="Text Box 11">
            <a:extLst>
              <a:ext uri="{FF2B5EF4-FFF2-40B4-BE49-F238E27FC236}">
                <a16:creationId xmlns:a16="http://schemas.microsoft.com/office/drawing/2014/main" id="{374F11D1-78DC-45E7-8168-ABED0EB3CEA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2931A81F-96E4-467C-8796-497608BA6E7B}" type="slidenum">
              <a:rPr lang="en-US" altLang="cs-CZ" sz="1400">
                <a:solidFill>
                  <a:schemeClr val="bg1"/>
                </a:solidFill>
                <a:cs typeface="Arial" panose="020B0604020202020204" pitchFamily="34" charset="0"/>
              </a:rPr>
              <a:pPr eaLnBrk="1" hangingPunct="1">
                <a:spcBef>
                  <a:spcPct val="0"/>
                </a:spcBef>
                <a:buFontTx/>
                <a:buNone/>
              </a:pPr>
              <a:t>17</a:t>
            </a:fld>
            <a:endParaRPr lang="en-US" altLang="cs-CZ" sz="1400">
              <a:solidFill>
                <a:schemeClr val="bg1"/>
              </a:solidFill>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a:extLst>
              <a:ext uri="{FF2B5EF4-FFF2-40B4-BE49-F238E27FC236}">
                <a16:creationId xmlns:a16="http://schemas.microsoft.com/office/drawing/2014/main" id="{ED669D13-A2CD-486D-B2A0-ED0F43332BC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6867" name="Rectangle 2">
            <a:extLst>
              <a:ext uri="{FF2B5EF4-FFF2-40B4-BE49-F238E27FC236}">
                <a16:creationId xmlns:a16="http://schemas.microsoft.com/office/drawing/2014/main" id="{60FE3B88-AFE6-46AA-B0B5-147819A4E5B4}"/>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 Endowment Effect</a:t>
            </a:r>
          </a:p>
        </p:txBody>
      </p:sp>
      <p:sp>
        <p:nvSpPr>
          <p:cNvPr id="36868" name="Rectangle 3">
            <a:extLst>
              <a:ext uri="{FF2B5EF4-FFF2-40B4-BE49-F238E27FC236}">
                <a16:creationId xmlns:a16="http://schemas.microsoft.com/office/drawing/2014/main" id="{1F12BC4D-9590-474B-B565-F1FD758B52A3}"/>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Market transactions may be affected by the endowment effect because:</a:t>
            </a:r>
          </a:p>
          <a:p>
            <a:pPr lvl="1" eaLnBrk="1" hangingPunct="1">
              <a:buClr>
                <a:srgbClr val="3399FF"/>
              </a:buClr>
              <a:buSzPct val="125000"/>
              <a:buFont typeface="Arial" panose="020B0604020202020204" pitchFamily="34" charset="0"/>
              <a:buChar char="•"/>
            </a:pPr>
            <a:r>
              <a:rPr lang="en-US" altLang="cs-CZ" sz="3600"/>
              <a:t>The seller has a tendency to demand a higher price</a:t>
            </a:r>
          </a:p>
          <a:p>
            <a:pPr lvl="1" eaLnBrk="1" hangingPunct="1">
              <a:buClr>
                <a:srgbClr val="3399FF"/>
              </a:buClr>
              <a:buSzPct val="125000"/>
              <a:buFont typeface="Arial" panose="020B0604020202020204" pitchFamily="34" charset="0"/>
              <a:buChar char="•"/>
            </a:pPr>
            <a:r>
              <a:rPr lang="en-US" altLang="cs-CZ" sz="3600"/>
              <a:t>The buyer has a tendency to offer a lower price</a:t>
            </a:r>
          </a:p>
        </p:txBody>
      </p:sp>
      <p:sp>
        <p:nvSpPr>
          <p:cNvPr id="36869" name="Rectangle 4">
            <a:extLst>
              <a:ext uri="{FF2B5EF4-FFF2-40B4-BE49-F238E27FC236}">
                <a16:creationId xmlns:a16="http://schemas.microsoft.com/office/drawing/2014/main" id="{800D77FC-FD9D-4393-BB9E-C918137FBCE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870" name="Rectangle 5">
            <a:extLst>
              <a:ext uri="{FF2B5EF4-FFF2-40B4-BE49-F238E27FC236}">
                <a16:creationId xmlns:a16="http://schemas.microsoft.com/office/drawing/2014/main" id="{CBC6D331-09F0-4A9D-8722-35E407DA8797}"/>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36871" name="Text Box 11">
            <a:extLst>
              <a:ext uri="{FF2B5EF4-FFF2-40B4-BE49-F238E27FC236}">
                <a16:creationId xmlns:a16="http://schemas.microsoft.com/office/drawing/2014/main" id="{6AC817FD-3080-4FA6-8942-7A9F6C9A7FC4}"/>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A650FFA6-7AFD-47BE-A612-67F8B15CDBCE}" type="slidenum">
              <a:rPr lang="en-US" altLang="cs-CZ" sz="1400">
                <a:solidFill>
                  <a:schemeClr val="bg1"/>
                </a:solidFill>
                <a:cs typeface="Arial" panose="020B0604020202020204" pitchFamily="34" charset="0"/>
              </a:rPr>
              <a:pPr eaLnBrk="1" hangingPunct="1">
                <a:spcBef>
                  <a:spcPct val="0"/>
                </a:spcBef>
                <a:buFontTx/>
                <a:buNone/>
              </a:pPr>
              <a:t>18</a:t>
            </a:fld>
            <a:endParaRPr lang="en-US" altLang="cs-CZ" sz="1400">
              <a:solidFill>
                <a:schemeClr val="bg1"/>
              </a:solidFill>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0D0D777F-A5C7-4916-8DAE-6EF4557C0CB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8915" name="Rectangle 2">
            <a:extLst>
              <a:ext uri="{FF2B5EF4-FFF2-40B4-BE49-F238E27FC236}">
                <a16:creationId xmlns:a16="http://schemas.microsoft.com/office/drawing/2014/main" id="{71FBA87B-7740-44CD-8CED-EBA63F9A1D3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Nudging People </a:t>
            </a:r>
          </a:p>
        </p:txBody>
      </p:sp>
      <p:sp>
        <p:nvSpPr>
          <p:cNvPr id="38916" name="Rectangle 3">
            <a:extLst>
              <a:ext uri="{FF2B5EF4-FFF2-40B4-BE49-F238E27FC236}">
                <a16:creationId xmlns:a16="http://schemas.microsoft.com/office/drawing/2014/main" id="{BD749C17-83E5-40E1-ADC7-00A7EE3C2F62}"/>
              </a:ext>
            </a:extLst>
          </p:cNvPr>
          <p:cNvSpPr>
            <a:spLocks noGrp="1" noChangeArrowheads="1"/>
          </p:cNvSpPr>
          <p:nvPr>
            <p:ph type="body" idx="1"/>
          </p:nvPr>
        </p:nvSpPr>
        <p:spPr>
          <a:xfrm>
            <a:off x="457200" y="1143000"/>
            <a:ext cx="8229600" cy="4525963"/>
          </a:xfrm>
        </p:spPr>
        <p:txBody>
          <a:bodyPr/>
          <a:lstStyle/>
          <a:p>
            <a:pPr eaLnBrk="1" hangingPunct="1">
              <a:buClr>
                <a:srgbClr val="3399FF"/>
              </a:buClr>
              <a:buSzPct val="125000"/>
            </a:pPr>
            <a:r>
              <a:rPr lang="en-US" altLang="cs-CZ" sz="3600"/>
              <a:t>Using behavioral economics to change people’s behavior</a:t>
            </a:r>
          </a:p>
          <a:p>
            <a:pPr eaLnBrk="1" hangingPunct="1">
              <a:buClr>
                <a:srgbClr val="3399FF"/>
              </a:buClr>
              <a:buSzPct val="125000"/>
            </a:pPr>
            <a:r>
              <a:rPr lang="en-US" altLang="cs-CZ" sz="3600"/>
              <a:t>Subtle manipulations are used to generate socially better outcomes</a:t>
            </a:r>
          </a:p>
          <a:p>
            <a:pPr eaLnBrk="1" hangingPunct="1">
              <a:buClr>
                <a:srgbClr val="3399FF"/>
              </a:buClr>
              <a:buSzPct val="125000"/>
            </a:pPr>
            <a:r>
              <a:rPr lang="en-US" altLang="cs-CZ" sz="3600"/>
              <a:t>Unaware of being manipulated</a:t>
            </a:r>
          </a:p>
        </p:txBody>
      </p:sp>
      <p:sp>
        <p:nvSpPr>
          <p:cNvPr id="38917" name="Rectangle 4">
            <a:extLst>
              <a:ext uri="{FF2B5EF4-FFF2-40B4-BE49-F238E27FC236}">
                <a16:creationId xmlns:a16="http://schemas.microsoft.com/office/drawing/2014/main" id="{0642F5B6-FA24-4C48-BCE5-244D2FFE9884}"/>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8918" name="Rectangle 5">
            <a:extLst>
              <a:ext uri="{FF2B5EF4-FFF2-40B4-BE49-F238E27FC236}">
                <a16:creationId xmlns:a16="http://schemas.microsoft.com/office/drawing/2014/main" id="{6416E17D-7E12-4302-AC34-4A02F3008E4E}"/>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LO5</a:t>
            </a:r>
          </a:p>
        </p:txBody>
      </p:sp>
      <p:sp>
        <p:nvSpPr>
          <p:cNvPr id="38919" name="Text Box 11">
            <a:extLst>
              <a:ext uri="{FF2B5EF4-FFF2-40B4-BE49-F238E27FC236}">
                <a16:creationId xmlns:a16="http://schemas.microsoft.com/office/drawing/2014/main" id="{F6E6F027-47C2-4999-824E-C2D4F722ABA0}"/>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90B613B7-0FB6-4F90-A285-B28478B89C3C}" type="slidenum">
              <a:rPr lang="en-US" altLang="cs-CZ" sz="1400">
                <a:solidFill>
                  <a:schemeClr val="bg1"/>
                </a:solidFill>
                <a:cs typeface="Arial" panose="020B0604020202020204" pitchFamily="34" charset="0"/>
              </a:rPr>
              <a:pPr eaLnBrk="1" hangingPunct="1">
                <a:spcBef>
                  <a:spcPct val="0"/>
                </a:spcBef>
                <a:buFontTx/>
                <a:buNone/>
              </a:pPr>
              <a:t>19</a:t>
            </a:fld>
            <a:endParaRPr lang="en-US" altLang="cs-CZ" sz="1400">
              <a:solidFill>
                <a:schemeClr val="bg1"/>
              </a:solidFill>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E4495622-D1DB-4143-888E-0D738316D728}"/>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123" name="Rectangle 2">
            <a:extLst>
              <a:ext uri="{FF2B5EF4-FFF2-40B4-BE49-F238E27FC236}">
                <a16:creationId xmlns:a16="http://schemas.microsoft.com/office/drawing/2014/main" id="{46E5721B-AA62-4546-B9C5-B00C2D783D9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Law of Diminishing Marginal Utility</a:t>
            </a:r>
          </a:p>
        </p:txBody>
      </p:sp>
      <p:sp>
        <p:nvSpPr>
          <p:cNvPr id="5124" name="Rectangle 3">
            <a:extLst>
              <a:ext uri="{FF2B5EF4-FFF2-40B4-BE49-F238E27FC236}">
                <a16:creationId xmlns:a16="http://schemas.microsoft.com/office/drawing/2014/main" id="{1F58C223-7E34-4A2C-8952-74611CF579C0}"/>
              </a:ext>
            </a:extLst>
          </p:cNvPr>
          <p:cNvSpPr>
            <a:spLocks noGrp="1" noChangeArrowheads="1"/>
          </p:cNvSpPr>
          <p:nvPr>
            <p:ph type="body" idx="1"/>
          </p:nvPr>
        </p:nvSpPr>
        <p:spPr>
          <a:xfrm>
            <a:off x="457200" y="1219200"/>
            <a:ext cx="8229600" cy="4114800"/>
          </a:xfrm>
        </p:spPr>
        <p:txBody>
          <a:bodyPr/>
          <a:lstStyle/>
          <a:p>
            <a:pPr eaLnBrk="1" hangingPunct="1">
              <a:buClr>
                <a:srgbClr val="3399FF"/>
              </a:buClr>
              <a:buSzPct val="125000"/>
            </a:pPr>
            <a:r>
              <a:rPr lang="en-US" altLang="cs-CZ" sz="3600"/>
              <a:t>Utility is the satisfaction one gets from consuming a good or service</a:t>
            </a:r>
          </a:p>
          <a:p>
            <a:pPr lvl="1" eaLnBrk="1" hangingPunct="1">
              <a:buClr>
                <a:srgbClr val="3399FF"/>
              </a:buClr>
              <a:buSzPct val="125000"/>
              <a:buFont typeface="Arial" panose="020B0604020202020204" pitchFamily="34" charset="0"/>
              <a:buChar char="•"/>
            </a:pPr>
            <a:r>
              <a:rPr lang="en-US" altLang="cs-CZ" sz="3600"/>
              <a:t>Not the same as usefulness</a:t>
            </a:r>
          </a:p>
          <a:p>
            <a:pPr lvl="1" eaLnBrk="1" hangingPunct="1">
              <a:buClr>
                <a:srgbClr val="3399FF"/>
              </a:buClr>
              <a:buSzPct val="125000"/>
              <a:buFont typeface="Arial" panose="020B0604020202020204" pitchFamily="34" charset="0"/>
              <a:buChar char="•"/>
            </a:pPr>
            <a:r>
              <a:rPr lang="en-US" altLang="cs-CZ" sz="3600"/>
              <a:t>Subjective</a:t>
            </a:r>
          </a:p>
          <a:p>
            <a:pPr lvl="1" eaLnBrk="1" hangingPunct="1">
              <a:buClr>
                <a:srgbClr val="3399FF"/>
              </a:buClr>
              <a:buSzPct val="125000"/>
              <a:buFont typeface="Arial" panose="020B0604020202020204" pitchFamily="34" charset="0"/>
              <a:buChar char="•"/>
            </a:pPr>
            <a:r>
              <a:rPr lang="en-US" altLang="cs-CZ" sz="3600"/>
              <a:t>Difficult to quantify</a:t>
            </a:r>
          </a:p>
          <a:p>
            <a:pPr lvl="1" eaLnBrk="1" hangingPunct="1">
              <a:lnSpc>
                <a:spcPct val="90000"/>
              </a:lnSpc>
              <a:buClr>
                <a:srgbClr val="3399FF"/>
              </a:buClr>
              <a:buSzPct val="125000"/>
            </a:pPr>
            <a:r>
              <a:rPr lang="cs-CZ" altLang="cs-CZ" sz="1400" b="1"/>
              <a:t>Science Of Persuasion </a:t>
            </a:r>
          </a:p>
          <a:p>
            <a:pPr lvl="1" eaLnBrk="1" hangingPunct="1">
              <a:lnSpc>
                <a:spcPct val="90000"/>
              </a:lnSpc>
              <a:buClr>
                <a:srgbClr val="3399FF"/>
              </a:buClr>
              <a:buSzPct val="125000"/>
            </a:pPr>
            <a:r>
              <a:rPr lang="en-US" altLang="cs-CZ" sz="1200"/>
              <a:t>https://www.youtube.com/watch?v=cFdCzN7RYbw&amp;list=PLX0AqIN0JyENn4ZtT6cFPg3vRHMzqQsCm</a:t>
            </a:r>
          </a:p>
        </p:txBody>
      </p:sp>
      <p:sp>
        <p:nvSpPr>
          <p:cNvPr id="5125" name="Rectangle 4">
            <a:extLst>
              <a:ext uri="{FF2B5EF4-FFF2-40B4-BE49-F238E27FC236}">
                <a16:creationId xmlns:a16="http://schemas.microsoft.com/office/drawing/2014/main" id="{9C0C0D88-F0E2-4D89-BA44-36572C483EA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126" name="Rectangle 5">
            <a:extLst>
              <a:ext uri="{FF2B5EF4-FFF2-40B4-BE49-F238E27FC236}">
                <a16:creationId xmlns:a16="http://schemas.microsoft.com/office/drawing/2014/main" id="{4C16B7A6-CE61-46A4-9578-FBEE73E3CAD4}"/>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5127" name="Text Box 11">
            <a:extLst>
              <a:ext uri="{FF2B5EF4-FFF2-40B4-BE49-F238E27FC236}">
                <a16:creationId xmlns:a16="http://schemas.microsoft.com/office/drawing/2014/main" id="{E167C820-3748-4DBD-BCC3-CF0FC32B692D}"/>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04530162-8178-48E0-88FB-73A1123A902A}" type="slidenum">
              <a:rPr lang="en-US" altLang="cs-CZ" sz="1400">
                <a:solidFill>
                  <a:schemeClr val="bg1"/>
                </a:solidFill>
                <a:cs typeface="Arial" panose="020B0604020202020204" pitchFamily="34" charset="0"/>
              </a:rPr>
              <a:pPr eaLnBrk="1" hangingPunct="1">
                <a:spcBef>
                  <a:spcPct val="0"/>
                </a:spcBef>
                <a:buFontTx/>
                <a:buNone/>
              </a:pPr>
              <a:t>2</a:t>
            </a:fld>
            <a:endParaRPr lang="en-US" altLang="cs-CZ" sz="1400">
              <a:solidFill>
                <a:schemeClr val="bg1"/>
              </a:solidFill>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id="{8078C16E-8266-455A-A972-A0A5E36B8CB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7171" name="Rectangle 2">
            <a:extLst>
              <a:ext uri="{FF2B5EF4-FFF2-40B4-BE49-F238E27FC236}">
                <a16:creationId xmlns:a16="http://schemas.microsoft.com/office/drawing/2014/main" id="{DA034931-A4B3-41D0-84AF-F0EF2FCE92A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Law of Diminishing Marginal Utility</a:t>
            </a:r>
          </a:p>
        </p:txBody>
      </p:sp>
      <p:sp>
        <p:nvSpPr>
          <p:cNvPr id="7172" name="Rectangle 3">
            <a:extLst>
              <a:ext uri="{FF2B5EF4-FFF2-40B4-BE49-F238E27FC236}">
                <a16:creationId xmlns:a16="http://schemas.microsoft.com/office/drawing/2014/main" id="{7F900728-59E0-44DE-9ABC-E76A40CED715}"/>
              </a:ext>
            </a:extLst>
          </p:cNvPr>
          <p:cNvSpPr>
            <a:spLocks noGrp="1" noChangeArrowheads="1"/>
          </p:cNvSpPr>
          <p:nvPr>
            <p:ph type="body" idx="1"/>
          </p:nvPr>
        </p:nvSpPr>
        <p:spPr>
          <a:xfrm>
            <a:off x="457200" y="990600"/>
            <a:ext cx="8229600" cy="5181600"/>
          </a:xfrm>
        </p:spPr>
        <p:txBody>
          <a:bodyPr/>
          <a:lstStyle/>
          <a:p>
            <a:pPr eaLnBrk="1" hangingPunct="1">
              <a:buClr>
                <a:srgbClr val="3399FF"/>
              </a:buClr>
              <a:buSzPct val="125000"/>
            </a:pPr>
            <a:r>
              <a:rPr lang="en-US" altLang="cs-CZ" sz="3600"/>
              <a:t>Until is one unit of satisfaction or pleasure</a:t>
            </a:r>
          </a:p>
          <a:p>
            <a:pPr eaLnBrk="1" hangingPunct="1">
              <a:buClr>
                <a:srgbClr val="3399FF"/>
              </a:buClr>
              <a:buSzPct val="125000"/>
            </a:pPr>
            <a:r>
              <a:rPr lang="en-US" altLang="cs-CZ" sz="3600"/>
              <a:t>Total utility is the total amount of satisfaction</a:t>
            </a:r>
          </a:p>
          <a:p>
            <a:pPr eaLnBrk="1" hangingPunct="1">
              <a:buClr>
                <a:srgbClr val="3399FF"/>
              </a:buClr>
              <a:buSzPct val="125000"/>
            </a:pPr>
            <a:r>
              <a:rPr lang="en-US" altLang="cs-CZ" sz="3600"/>
              <a:t>Marginal utility is the extra satisfaction from an additional unit of the good MU = </a:t>
            </a:r>
            <a:r>
              <a:rPr lang="el-GR" altLang="cs-CZ" sz="3600"/>
              <a:t>Δ</a:t>
            </a:r>
            <a:r>
              <a:rPr lang="en-US" altLang="cs-CZ" sz="3600"/>
              <a:t>TU/</a:t>
            </a:r>
            <a:r>
              <a:rPr lang="el-GR" altLang="cs-CZ" sz="3600"/>
              <a:t>Δ</a:t>
            </a:r>
            <a:r>
              <a:rPr lang="en-US" altLang="cs-CZ" sz="3600"/>
              <a:t>Q</a:t>
            </a:r>
            <a:endParaRPr lang="cs-CZ" altLang="cs-CZ" sz="3600"/>
          </a:p>
          <a:p>
            <a:pPr eaLnBrk="1" hangingPunct="1">
              <a:buClr>
                <a:srgbClr val="3399FF"/>
              </a:buClr>
              <a:buSzPct val="125000"/>
            </a:pPr>
            <a:r>
              <a:rPr lang="en-US" altLang="cs-CZ" sz="1200"/>
              <a:t>Micro 2.12- Maximizing Utility Practice and the Law of Diminishing Marginal Utility</a:t>
            </a:r>
          </a:p>
          <a:p>
            <a:pPr eaLnBrk="1" hangingPunct="1">
              <a:buClr>
                <a:srgbClr val="3399FF"/>
              </a:buClr>
              <a:buSzPct val="125000"/>
            </a:pPr>
            <a:r>
              <a:rPr lang="en-US" altLang="cs-CZ" sz="1200">
                <a:hlinkClick r:id="rId3"/>
              </a:rPr>
              <a:t>https://www.youtube.com/watch?v=1exopHOl1jo</a:t>
            </a:r>
            <a:endParaRPr lang="cs-CZ" altLang="cs-CZ" sz="1200"/>
          </a:p>
          <a:p>
            <a:pPr eaLnBrk="1" hangingPunct="1">
              <a:buClr>
                <a:srgbClr val="3399FF"/>
              </a:buClr>
              <a:buSzPct val="125000"/>
            </a:pPr>
            <a:endParaRPr lang="en-US" altLang="cs-CZ" sz="1200"/>
          </a:p>
          <a:p>
            <a:pPr lvl="1" eaLnBrk="1" hangingPunct="1">
              <a:lnSpc>
                <a:spcPct val="90000"/>
              </a:lnSpc>
              <a:buClr>
                <a:srgbClr val="3399FF"/>
              </a:buClr>
              <a:buSzPct val="125000"/>
            </a:pPr>
            <a:endParaRPr lang="en-US" altLang="cs-CZ" sz="3600"/>
          </a:p>
          <a:p>
            <a:pPr lvl="1" eaLnBrk="1" hangingPunct="1">
              <a:lnSpc>
                <a:spcPct val="90000"/>
              </a:lnSpc>
              <a:buClr>
                <a:srgbClr val="3399FF"/>
              </a:buClr>
              <a:buSzPct val="125000"/>
            </a:pPr>
            <a:endParaRPr lang="en-US" altLang="cs-CZ"/>
          </a:p>
          <a:p>
            <a:pPr lvl="1" eaLnBrk="1" hangingPunct="1">
              <a:lnSpc>
                <a:spcPct val="90000"/>
              </a:lnSpc>
              <a:buClr>
                <a:srgbClr val="3399FF"/>
              </a:buClr>
              <a:buSzPct val="125000"/>
            </a:pPr>
            <a:endParaRPr lang="en-US" altLang="cs-CZ"/>
          </a:p>
        </p:txBody>
      </p:sp>
      <p:sp>
        <p:nvSpPr>
          <p:cNvPr id="7173" name="Rectangle 4">
            <a:extLst>
              <a:ext uri="{FF2B5EF4-FFF2-40B4-BE49-F238E27FC236}">
                <a16:creationId xmlns:a16="http://schemas.microsoft.com/office/drawing/2014/main" id="{4D7ECE8F-31FE-471A-8C51-8C186E952ED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7174" name="Rectangle 5">
            <a:extLst>
              <a:ext uri="{FF2B5EF4-FFF2-40B4-BE49-F238E27FC236}">
                <a16:creationId xmlns:a16="http://schemas.microsoft.com/office/drawing/2014/main" id="{4740EAFC-B273-408F-88C1-7915AFC012F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7175" name="Text Box 11">
            <a:extLst>
              <a:ext uri="{FF2B5EF4-FFF2-40B4-BE49-F238E27FC236}">
                <a16:creationId xmlns:a16="http://schemas.microsoft.com/office/drawing/2014/main" id="{6FC313C6-B053-4F4C-84FE-C0764A0A3C62}"/>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C297C30A-0CAA-4FF8-9371-512DA11A54BA}" type="slidenum">
              <a:rPr lang="en-US" altLang="cs-CZ" sz="1400">
                <a:solidFill>
                  <a:schemeClr val="bg1"/>
                </a:solidFill>
                <a:cs typeface="Arial" panose="020B0604020202020204" pitchFamily="34" charset="0"/>
              </a:rPr>
              <a:pPr eaLnBrk="1" hangingPunct="1">
                <a:spcBef>
                  <a:spcPct val="0"/>
                </a:spcBef>
                <a:buFontTx/>
                <a:buNone/>
              </a:pPr>
              <a:t>3</a:t>
            </a:fld>
            <a:endParaRPr lang="en-US" altLang="cs-CZ" sz="1400">
              <a:solidFill>
                <a:schemeClr val="bg1"/>
              </a:solidFill>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626773D3-4D39-48C4-9C31-9D7ABC091293}"/>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9219" name="Rectangle 2">
            <a:extLst>
              <a:ext uri="{FF2B5EF4-FFF2-40B4-BE49-F238E27FC236}">
                <a16:creationId xmlns:a16="http://schemas.microsoft.com/office/drawing/2014/main" id="{892ADE72-E1CC-4772-95EF-0436836AD05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Law of Diminishing Marginal Utility</a:t>
            </a:r>
          </a:p>
        </p:txBody>
      </p:sp>
      <p:sp>
        <p:nvSpPr>
          <p:cNvPr id="9220" name="Rectangle 3">
            <a:extLst>
              <a:ext uri="{FF2B5EF4-FFF2-40B4-BE49-F238E27FC236}">
                <a16:creationId xmlns:a16="http://schemas.microsoft.com/office/drawing/2014/main" id="{1F90D673-90D7-4B78-BA2C-07C01771E5B7}"/>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sz="3600"/>
              <a:t>As consumption of a good or service increases, the marginal utility obtained from each additional unit of the good or service decreases</a:t>
            </a:r>
          </a:p>
          <a:p>
            <a:pPr eaLnBrk="1" hangingPunct="1">
              <a:buClr>
                <a:srgbClr val="3399FF"/>
              </a:buClr>
              <a:buSzPct val="125000"/>
            </a:pPr>
            <a:r>
              <a:rPr lang="en-US" altLang="cs-CZ" sz="3600"/>
              <a:t>Explains downward sloping demand</a:t>
            </a:r>
          </a:p>
        </p:txBody>
      </p:sp>
      <p:sp>
        <p:nvSpPr>
          <p:cNvPr id="9221" name="Rectangle 4">
            <a:extLst>
              <a:ext uri="{FF2B5EF4-FFF2-40B4-BE49-F238E27FC236}">
                <a16:creationId xmlns:a16="http://schemas.microsoft.com/office/drawing/2014/main" id="{5432329A-AEE5-40B2-8673-DDEC29E5861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222" name="Rectangle 5">
            <a:extLst>
              <a:ext uri="{FF2B5EF4-FFF2-40B4-BE49-F238E27FC236}">
                <a16:creationId xmlns:a16="http://schemas.microsoft.com/office/drawing/2014/main" id="{B1159A9F-9754-474A-840E-C1BC00EAA30F}"/>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sp>
        <p:nvSpPr>
          <p:cNvPr id="9223" name="Text Box 11">
            <a:extLst>
              <a:ext uri="{FF2B5EF4-FFF2-40B4-BE49-F238E27FC236}">
                <a16:creationId xmlns:a16="http://schemas.microsoft.com/office/drawing/2014/main" id="{710C436F-DD3D-4AE8-97FA-7CACF926984B}"/>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A19374CF-988D-42AD-BDCE-E161B4788862}" type="slidenum">
              <a:rPr lang="en-US" altLang="cs-CZ" sz="1400">
                <a:solidFill>
                  <a:schemeClr val="bg1"/>
                </a:solidFill>
                <a:cs typeface="Arial" panose="020B0604020202020204" pitchFamily="34" charset="0"/>
              </a:rPr>
              <a:pPr eaLnBrk="1" hangingPunct="1">
                <a:spcBef>
                  <a:spcPct val="0"/>
                </a:spcBef>
                <a:buFontTx/>
                <a:buNone/>
              </a:pPr>
              <a:t>4</a:t>
            </a:fld>
            <a:endParaRPr lang="en-US" altLang="cs-CZ" sz="1400">
              <a:solidFill>
                <a:schemeClr val="bg1"/>
              </a:solidFill>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ectangle 155">
            <a:extLst>
              <a:ext uri="{FF2B5EF4-FFF2-40B4-BE49-F238E27FC236}">
                <a16:creationId xmlns:a16="http://schemas.microsoft.com/office/drawing/2014/main" id="{DA16ACAA-5201-4402-89BE-B3C6DAB84759}"/>
              </a:ext>
            </a:extLst>
          </p:cNvPr>
          <p:cNvSpPr>
            <a:spLocks noChangeArrowheads="1"/>
          </p:cNvSpPr>
          <p:nvPr/>
        </p:nvSpPr>
        <p:spPr bwMode="auto">
          <a:xfrm>
            <a:off x="6781800" y="5638800"/>
            <a:ext cx="412750" cy="300038"/>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02" name="Rectangle 153">
            <a:extLst>
              <a:ext uri="{FF2B5EF4-FFF2-40B4-BE49-F238E27FC236}">
                <a16:creationId xmlns:a16="http://schemas.microsoft.com/office/drawing/2014/main" id="{F8632D60-531D-4691-9F52-5AD95703CB6B}"/>
              </a:ext>
            </a:extLst>
          </p:cNvPr>
          <p:cNvSpPr>
            <a:spLocks noChangeArrowheads="1"/>
          </p:cNvSpPr>
          <p:nvPr/>
        </p:nvSpPr>
        <p:spPr bwMode="auto">
          <a:xfrm>
            <a:off x="5988050" y="5395913"/>
            <a:ext cx="412750" cy="228600"/>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3" name="Rectangle 148">
            <a:extLst>
              <a:ext uri="{FF2B5EF4-FFF2-40B4-BE49-F238E27FC236}">
                <a16:creationId xmlns:a16="http://schemas.microsoft.com/office/drawing/2014/main" id="{A47AA55A-5A1F-4A24-BA67-94839AB6EA7A}"/>
              </a:ext>
            </a:extLst>
          </p:cNvPr>
          <p:cNvSpPr>
            <a:spLocks noChangeArrowheads="1"/>
          </p:cNvSpPr>
          <p:nvPr/>
        </p:nvSpPr>
        <p:spPr bwMode="auto">
          <a:xfrm>
            <a:off x="6400800" y="1847850"/>
            <a:ext cx="412750" cy="209550"/>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2" name="Rectangle 147">
            <a:extLst>
              <a:ext uri="{FF2B5EF4-FFF2-40B4-BE49-F238E27FC236}">
                <a16:creationId xmlns:a16="http://schemas.microsoft.com/office/drawing/2014/main" id="{3686DCDF-462F-413A-8E95-94B0EFA325F7}"/>
              </a:ext>
            </a:extLst>
          </p:cNvPr>
          <p:cNvSpPr>
            <a:spLocks noChangeArrowheads="1"/>
          </p:cNvSpPr>
          <p:nvPr/>
        </p:nvSpPr>
        <p:spPr bwMode="auto">
          <a:xfrm>
            <a:off x="5562600" y="1771650"/>
            <a:ext cx="412750" cy="209550"/>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1" name="Rectangle 146">
            <a:extLst>
              <a:ext uri="{FF2B5EF4-FFF2-40B4-BE49-F238E27FC236}">
                <a16:creationId xmlns:a16="http://schemas.microsoft.com/office/drawing/2014/main" id="{DB022FF2-7F94-480C-BB5E-3F1D7B174D64}"/>
              </a:ext>
            </a:extLst>
          </p:cNvPr>
          <p:cNvSpPr>
            <a:spLocks noChangeArrowheads="1"/>
          </p:cNvSpPr>
          <p:nvPr/>
        </p:nvSpPr>
        <p:spPr bwMode="auto">
          <a:xfrm>
            <a:off x="5181600" y="1993900"/>
            <a:ext cx="381000" cy="354013"/>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0" name="Rectangle 145">
            <a:extLst>
              <a:ext uri="{FF2B5EF4-FFF2-40B4-BE49-F238E27FC236}">
                <a16:creationId xmlns:a16="http://schemas.microsoft.com/office/drawing/2014/main" id="{95EF3664-1930-43CB-A1F3-9430C4A33517}"/>
              </a:ext>
            </a:extLst>
          </p:cNvPr>
          <p:cNvSpPr>
            <a:spLocks noChangeArrowheads="1"/>
          </p:cNvSpPr>
          <p:nvPr/>
        </p:nvSpPr>
        <p:spPr bwMode="auto">
          <a:xfrm>
            <a:off x="4768850" y="2471738"/>
            <a:ext cx="412750" cy="511175"/>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1272" name="Rectangle 5">
            <a:extLst>
              <a:ext uri="{FF2B5EF4-FFF2-40B4-BE49-F238E27FC236}">
                <a16:creationId xmlns:a16="http://schemas.microsoft.com/office/drawing/2014/main" id="{D95E67C4-ADA8-4AE0-8DAF-802E544A49B2}"/>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1273" name="Rectangle 2">
            <a:extLst>
              <a:ext uri="{FF2B5EF4-FFF2-40B4-BE49-F238E27FC236}">
                <a16:creationId xmlns:a16="http://schemas.microsoft.com/office/drawing/2014/main" id="{424E97FD-8558-4409-AD69-12497CD3FEA2}"/>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Total Utility and Marginal Utility</a:t>
            </a:r>
          </a:p>
        </p:txBody>
      </p:sp>
      <p:sp>
        <p:nvSpPr>
          <p:cNvPr id="11274" name="Rectangle 4">
            <a:extLst>
              <a:ext uri="{FF2B5EF4-FFF2-40B4-BE49-F238E27FC236}">
                <a16:creationId xmlns:a16="http://schemas.microsoft.com/office/drawing/2014/main" id="{C730A5A3-7B93-49E4-A85C-E3E4F654DDC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1275" name="Rectangle 8">
            <a:extLst>
              <a:ext uri="{FF2B5EF4-FFF2-40B4-BE49-F238E27FC236}">
                <a16:creationId xmlns:a16="http://schemas.microsoft.com/office/drawing/2014/main" id="{FD5212BF-2B26-49CA-96A3-7ED5F1F822F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LO1</a:t>
            </a:r>
          </a:p>
        </p:txBody>
      </p:sp>
      <p:grpSp>
        <p:nvGrpSpPr>
          <p:cNvPr id="2" name="Group 143">
            <a:extLst>
              <a:ext uri="{FF2B5EF4-FFF2-40B4-BE49-F238E27FC236}">
                <a16:creationId xmlns:a16="http://schemas.microsoft.com/office/drawing/2014/main" id="{66BE5241-F23C-40DA-9A93-6C614C753055}"/>
              </a:ext>
            </a:extLst>
          </p:cNvPr>
          <p:cNvGrpSpPr>
            <a:grpSpLocks/>
          </p:cNvGrpSpPr>
          <p:nvPr/>
        </p:nvGrpSpPr>
        <p:grpSpPr bwMode="auto">
          <a:xfrm>
            <a:off x="3635375" y="1222375"/>
            <a:ext cx="3984625" cy="5073650"/>
            <a:chOff x="2926" y="834"/>
            <a:chExt cx="2510" cy="3196"/>
          </a:xfrm>
        </p:grpSpPr>
        <p:grpSp>
          <p:nvGrpSpPr>
            <p:cNvPr id="11320" name="Group 47">
              <a:extLst>
                <a:ext uri="{FF2B5EF4-FFF2-40B4-BE49-F238E27FC236}">
                  <a16:creationId xmlns:a16="http://schemas.microsoft.com/office/drawing/2014/main" id="{A61830B8-CB08-4CE4-9F99-83CAF768133A}"/>
                </a:ext>
              </a:extLst>
            </p:cNvPr>
            <p:cNvGrpSpPr>
              <a:grpSpLocks/>
            </p:cNvGrpSpPr>
            <p:nvPr/>
          </p:nvGrpSpPr>
          <p:grpSpPr bwMode="auto">
            <a:xfrm>
              <a:off x="3376" y="834"/>
              <a:ext cx="2058" cy="1516"/>
              <a:chOff x="3110" y="974"/>
              <a:chExt cx="2058" cy="1516"/>
            </a:xfrm>
          </p:grpSpPr>
          <p:grpSp>
            <p:nvGrpSpPr>
              <p:cNvPr id="11367" name="Group 14">
                <a:extLst>
                  <a:ext uri="{FF2B5EF4-FFF2-40B4-BE49-F238E27FC236}">
                    <a16:creationId xmlns:a16="http://schemas.microsoft.com/office/drawing/2014/main" id="{96CFE76E-C3EB-451A-B167-E3386B981007}"/>
                  </a:ext>
                </a:extLst>
              </p:cNvPr>
              <p:cNvGrpSpPr>
                <a:grpSpLocks/>
              </p:cNvGrpSpPr>
              <p:nvPr/>
            </p:nvGrpSpPr>
            <p:grpSpPr bwMode="auto">
              <a:xfrm>
                <a:off x="3112" y="974"/>
                <a:ext cx="2056" cy="1510"/>
                <a:chOff x="3112" y="827"/>
                <a:chExt cx="2056" cy="1503"/>
              </a:xfrm>
            </p:grpSpPr>
            <p:sp>
              <p:nvSpPr>
                <p:cNvPr id="11374" name="Line 5">
                  <a:extLst>
                    <a:ext uri="{FF2B5EF4-FFF2-40B4-BE49-F238E27FC236}">
                      <a16:creationId xmlns:a16="http://schemas.microsoft.com/office/drawing/2014/main" id="{7A1A779F-6577-401D-9FE2-FADDC2D16E44}"/>
                    </a:ext>
                  </a:extLst>
                </p:cNvPr>
                <p:cNvSpPr>
                  <a:spLocks noChangeShapeType="1"/>
                </p:cNvSpPr>
                <p:nvPr/>
              </p:nvSpPr>
              <p:spPr bwMode="auto">
                <a:xfrm>
                  <a:off x="3112"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5" name="Line 6">
                  <a:extLst>
                    <a:ext uri="{FF2B5EF4-FFF2-40B4-BE49-F238E27FC236}">
                      <a16:creationId xmlns:a16="http://schemas.microsoft.com/office/drawing/2014/main" id="{11CF5BD8-CB45-41F6-B73E-4CD91F636F87}"/>
                    </a:ext>
                  </a:extLst>
                </p:cNvPr>
                <p:cNvSpPr>
                  <a:spLocks noChangeShapeType="1"/>
                </p:cNvSpPr>
                <p:nvPr/>
              </p:nvSpPr>
              <p:spPr bwMode="auto">
                <a:xfrm>
                  <a:off x="3369"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6" name="Line 7">
                  <a:extLst>
                    <a:ext uri="{FF2B5EF4-FFF2-40B4-BE49-F238E27FC236}">
                      <a16:creationId xmlns:a16="http://schemas.microsoft.com/office/drawing/2014/main" id="{5FC8CBB8-F213-45C2-835B-49176602FF95}"/>
                    </a:ext>
                  </a:extLst>
                </p:cNvPr>
                <p:cNvSpPr>
                  <a:spLocks noChangeShapeType="1"/>
                </p:cNvSpPr>
                <p:nvPr/>
              </p:nvSpPr>
              <p:spPr bwMode="auto">
                <a:xfrm>
                  <a:off x="3626"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7" name="Line 8">
                  <a:extLst>
                    <a:ext uri="{FF2B5EF4-FFF2-40B4-BE49-F238E27FC236}">
                      <a16:creationId xmlns:a16="http://schemas.microsoft.com/office/drawing/2014/main" id="{20F4F2D0-F8AD-456E-916F-F31995E9F511}"/>
                    </a:ext>
                  </a:extLst>
                </p:cNvPr>
                <p:cNvSpPr>
                  <a:spLocks noChangeShapeType="1"/>
                </p:cNvSpPr>
                <p:nvPr/>
              </p:nvSpPr>
              <p:spPr bwMode="auto">
                <a:xfrm>
                  <a:off x="3883"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8" name="Line 9">
                  <a:extLst>
                    <a:ext uri="{FF2B5EF4-FFF2-40B4-BE49-F238E27FC236}">
                      <a16:creationId xmlns:a16="http://schemas.microsoft.com/office/drawing/2014/main" id="{E4AD7EAA-1864-4F36-824E-5651BC43DDBB}"/>
                    </a:ext>
                  </a:extLst>
                </p:cNvPr>
                <p:cNvSpPr>
                  <a:spLocks noChangeShapeType="1"/>
                </p:cNvSpPr>
                <p:nvPr/>
              </p:nvSpPr>
              <p:spPr bwMode="auto">
                <a:xfrm>
                  <a:off x="4140"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9" name="Line 10">
                  <a:extLst>
                    <a:ext uri="{FF2B5EF4-FFF2-40B4-BE49-F238E27FC236}">
                      <a16:creationId xmlns:a16="http://schemas.microsoft.com/office/drawing/2014/main" id="{D0E3D391-CA1B-43E9-9F10-E52619FDBD7D}"/>
                    </a:ext>
                  </a:extLst>
                </p:cNvPr>
                <p:cNvSpPr>
                  <a:spLocks noChangeShapeType="1"/>
                </p:cNvSpPr>
                <p:nvPr/>
              </p:nvSpPr>
              <p:spPr bwMode="auto">
                <a:xfrm>
                  <a:off x="4397"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80" name="Line 11">
                  <a:extLst>
                    <a:ext uri="{FF2B5EF4-FFF2-40B4-BE49-F238E27FC236}">
                      <a16:creationId xmlns:a16="http://schemas.microsoft.com/office/drawing/2014/main" id="{AE02F20F-8FE5-46CE-98ED-5E6702E3CABB}"/>
                    </a:ext>
                  </a:extLst>
                </p:cNvPr>
                <p:cNvSpPr>
                  <a:spLocks noChangeShapeType="1"/>
                </p:cNvSpPr>
                <p:nvPr/>
              </p:nvSpPr>
              <p:spPr bwMode="auto">
                <a:xfrm>
                  <a:off x="4654"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81" name="Line 12">
                  <a:extLst>
                    <a:ext uri="{FF2B5EF4-FFF2-40B4-BE49-F238E27FC236}">
                      <a16:creationId xmlns:a16="http://schemas.microsoft.com/office/drawing/2014/main" id="{7676349B-5A8A-4FB8-8E59-61A2A4317F2D}"/>
                    </a:ext>
                  </a:extLst>
                </p:cNvPr>
                <p:cNvSpPr>
                  <a:spLocks noChangeShapeType="1"/>
                </p:cNvSpPr>
                <p:nvPr/>
              </p:nvSpPr>
              <p:spPr bwMode="auto">
                <a:xfrm>
                  <a:off x="4911"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82" name="Line 13">
                  <a:extLst>
                    <a:ext uri="{FF2B5EF4-FFF2-40B4-BE49-F238E27FC236}">
                      <a16:creationId xmlns:a16="http://schemas.microsoft.com/office/drawing/2014/main" id="{C22B56B5-6CE7-4490-801A-C9611156A9CA}"/>
                    </a:ext>
                  </a:extLst>
                </p:cNvPr>
                <p:cNvSpPr>
                  <a:spLocks noChangeShapeType="1"/>
                </p:cNvSpPr>
                <p:nvPr/>
              </p:nvSpPr>
              <p:spPr bwMode="auto">
                <a:xfrm>
                  <a:off x="5168"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68" name="Group 32">
                <a:extLst>
                  <a:ext uri="{FF2B5EF4-FFF2-40B4-BE49-F238E27FC236}">
                    <a16:creationId xmlns:a16="http://schemas.microsoft.com/office/drawing/2014/main" id="{22645B12-582C-4A31-B26F-83E1CEF23D31}"/>
                  </a:ext>
                </a:extLst>
              </p:cNvPr>
              <p:cNvGrpSpPr>
                <a:grpSpLocks/>
              </p:cNvGrpSpPr>
              <p:nvPr/>
            </p:nvGrpSpPr>
            <p:grpSpPr bwMode="auto">
              <a:xfrm>
                <a:off x="3110" y="984"/>
                <a:ext cx="2058" cy="1506"/>
                <a:chOff x="3110" y="826"/>
                <a:chExt cx="2058" cy="1506"/>
              </a:xfrm>
            </p:grpSpPr>
            <p:sp>
              <p:nvSpPr>
                <p:cNvPr id="11369" name="Line 25">
                  <a:extLst>
                    <a:ext uri="{FF2B5EF4-FFF2-40B4-BE49-F238E27FC236}">
                      <a16:creationId xmlns:a16="http://schemas.microsoft.com/office/drawing/2014/main" id="{EFF2D9F2-DDB6-4ED1-A102-FE627E109CCD}"/>
                    </a:ext>
                  </a:extLst>
                </p:cNvPr>
                <p:cNvSpPr>
                  <a:spLocks noChangeShapeType="1"/>
                </p:cNvSpPr>
                <p:nvPr/>
              </p:nvSpPr>
              <p:spPr bwMode="auto">
                <a:xfrm>
                  <a:off x="3110" y="2332"/>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0" name="Line 26">
                  <a:extLst>
                    <a:ext uri="{FF2B5EF4-FFF2-40B4-BE49-F238E27FC236}">
                      <a16:creationId xmlns:a16="http://schemas.microsoft.com/office/drawing/2014/main" id="{B21EBD96-2136-43FC-B25F-BCD656CD5899}"/>
                    </a:ext>
                  </a:extLst>
                </p:cNvPr>
                <p:cNvSpPr>
                  <a:spLocks noChangeShapeType="1"/>
                </p:cNvSpPr>
                <p:nvPr/>
              </p:nvSpPr>
              <p:spPr bwMode="auto">
                <a:xfrm>
                  <a:off x="3110" y="1924"/>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1" name="Line 29">
                  <a:extLst>
                    <a:ext uri="{FF2B5EF4-FFF2-40B4-BE49-F238E27FC236}">
                      <a16:creationId xmlns:a16="http://schemas.microsoft.com/office/drawing/2014/main" id="{8CF91CEC-B407-4676-A508-0C3AFF8DB2AA}"/>
                    </a:ext>
                  </a:extLst>
                </p:cNvPr>
                <p:cNvSpPr>
                  <a:spLocks noChangeShapeType="1"/>
                </p:cNvSpPr>
                <p:nvPr/>
              </p:nvSpPr>
              <p:spPr bwMode="auto">
                <a:xfrm>
                  <a:off x="3110" y="1523"/>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2" name="Line 30">
                  <a:extLst>
                    <a:ext uri="{FF2B5EF4-FFF2-40B4-BE49-F238E27FC236}">
                      <a16:creationId xmlns:a16="http://schemas.microsoft.com/office/drawing/2014/main" id="{CB74A38E-14AF-47A5-9193-347153B3E430}"/>
                    </a:ext>
                  </a:extLst>
                </p:cNvPr>
                <p:cNvSpPr>
                  <a:spLocks noChangeShapeType="1"/>
                </p:cNvSpPr>
                <p:nvPr/>
              </p:nvSpPr>
              <p:spPr bwMode="auto">
                <a:xfrm>
                  <a:off x="3110" y="1122"/>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73" name="Line 31">
                  <a:extLst>
                    <a:ext uri="{FF2B5EF4-FFF2-40B4-BE49-F238E27FC236}">
                      <a16:creationId xmlns:a16="http://schemas.microsoft.com/office/drawing/2014/main" id="{1BDE753E-1541-42E5-B888-86ABBF4966E2}"/>
                    </a:ext>
                  </a:extLst>
                </p:cNvPr>
                <p:cNvSpPr>
                  <a:spLocks noChangeShapeType="1"/>
                </p:cNvSpPr>
                <p:nvPr/>
              </p:nvSpPr>
              <p:spPr bwMode="auto">
                <a:xfrm>
                  <a:off x="3110" y="826"/>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grpSp>
          <p:nvGrpSpPr>
            <p:cNvPr id="11321" name="Group 48">
              <a:extLst>
                <a:ext uri="{FF2B5EF4-FFF2-40B4-BE49-F238E27FC236}">
                  <a16:creationId xmlns:a16="http://schemas.microsoft.com/office/drawing/2014/main" id="{FAFADA50-DA1D-44CE-8A87-9645F3225131}"/>
                </a:ext>
              </a:extLst>
            </p:cNvPr>
            <p:cNvGrpSpPr>
              <a:grpSpLocks/>
            </p:cNvGrpSpPr>
            <p:nvPr/>
          </p:nvGrpSpPr>
          <p:grpSpPr bwMode="auto">
            <a:xfrm>
              <a:off x="3376" y="2753"/>
              <a:ext cx="2060" cy="1101"/>
              <a:chOff x="3110" y="2767"/>
              <a:chExt cx="2060" cy="1101"/>
            </a:xfrm>
          </p:grpSpPr>
          <p:grpSp>
            <p:nvGrpSpPr>
              <p:cNvPr id="11353" name="Group 15">
                <a:extLst>
                  <a:ext uri="{FF2B5EF4-FFF2-40B4-BE49-F238E27FC236}">
                    <a16:creationId xmlns:a16="http://schemas.microsoft.com/office/drawing/2014/main" id="{240ED435-4EBA-4279-A81C-ED45C22DF194}"/>
                  </a:ext>
                </a:extLst>
              </p:cNvPr>
              <p:cNvGrpSpPr>
                <a:grpSpLocks/>
              </p:cNvGrpSpPr>
              <p:nvPr/>
            </p:nvGrpSpPr>
            <p:grpSpPr bwMode="auto">
              <a:xfrm>
                <a:off x="3110" y="2767"/>
                <a:ext cx="2056" cy="1101"/>
                <a:chOff x="3112" y="827"/>
                <a:chExt cx="2056" cy="1503"/>
              </a:xfrm>
            </p:grpSpPr>
            <p:sp>
              <p:nvSpPr>
                <p:cNvPr id="11358" name="Line 16">
                  <a:extLst>
                    <a:ext uri="{FF2B5EF4-FFF2-40B4-BE49-F238E27FC236}">
                      <a16:creationId xmlns:a16="http://schemas.microsoft.com/office/drawing/2014/main" id="{20ACCDB9-C542-427A-B3F7-BEA6FB93E9DB}"/>
                    </a:ext>
                  </a:extLst>
                </p:cNvPr>
                <p:cNvSpPr>
                  <a:spLocks noChangeShapeType="1"/>
                </p:cNvSpPr>
                <p:nvPr/>
              </p:nvSpPr>
              <p:spPr bwMode="auto">
                <a:xfrm>
                  <a:off x="3112"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59" name="Line 17">
                  <a:extLst>
                    <a:ext uri="{FF2B5EF4-FFF2-40B4-BE49-F238E27FC236}">
                      <a16:creationId xmlns:a16="http://schemas.microsoft.com/office/drawing/2014/main" id="{64045BEC-7EA5-4896-8DB3-D464C2AC96D0}"/>
                    </a:ext>
                  </a:extLst>
                </p:cNvPr>
                <p:cNvSpPr>
                  <a:spLocks noChangeShapeType="1"/>
                </p:cNvSpPr>
                <p:nvPr/>
              </p:nvSpPr>
              <p:spPr bwMode="auto">
                <a:xfrm>
                  <a:off x="3369"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0" name="Line 18">
                  <a:extLst>
                    <a:ext uri="{FF2B5EF4-FFF2-40B4-BE49-F238E27FC236}">
                      <a16:creationId xmlns:a16="http://schemas.microsoft.com/office/drawing/2014/main" id="{F8EB784D-4AFB-4C17-B66B-438F492AB53A}"/>
                    </a:ext>
                  </a:extLst>
                </p:cNvPr>
                <p:cNvSpPr>
                  <a:spLocks noChangeShapeType="1"/>
                </p:cNvSpPr>
                <p:nvPr/>
              </p:nvSpPr>
              <p:spPr bwMode="auto">
                <a:xfrm>
                  <a:off x="3626"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1" name="Line 19">
                  <a:extLst>
                    <a:ext uri="{FF2B5EF4-FFF2-40B4-BE49-F238E27FC236}">
                      <a16:creationId xmlns:a16="http://schemas.microsoft.com/office/drawing/2014/main" id="{F2F6E5DD-935A-4FBD-AFF2-53200EA3D2BA}"/>
                    </a:ext>
                  </a:extLst>
                </p:cNvPr>
                <p:cNvSpPr>
                  <a:spLocks noChangeShapeType="1"/>
                </p:cNvSpPr>
                <p:nvPr/>
              </p:nvSpPr>
              <p:spPr bwMode="auto">
                <a:xfrm>
                  <a:off x="3883"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2" name="Line 20">
                  <a:extLst>
                    <a:ext uri="{FF2B5EF4-FFF2-40B4-BE49-F238E27FC236}">
                      <a16:creationId xmlns:a16="http://schemas.microsoft.com/office/drawing/2014/main" id="{7B4D055A-411E-460F-A01F-6DA77054E746}"/>
                    </a:ext>
                  </a:extLst>
                </p:cNvPr>
                <p:cNvSpPr>
                  <a:spLocks noChangeShapeType="1"/>
                </p:cNvSpPr>
                <p:nvPr/>
              </p:nvSpPr>
              <p:spPr bwMode="auto">
                <a:xfrm>
                  <a:off x="4140"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3" name="Line 21">
                  <a:extLst>
                    <a:ext uri="{FF2B5EF4-FFF2-40B4-BE49-F238E27FC236}">
                      <a16:creationId xmlns:a16="http://schemas.microsoft.com/office/drawing/2014/main" id="{FA2C5859-DFB5-40DC-BBAA-37F6CC8B062C}"/>
                    </a:ext>
                  </a:extLst>
                </p:cNvPr>
                <p:cNvSpPr>
                  <a:spLocks noChangeShapeType="1"/>
                </p:cNvSpPr>
                <p:nvPr/>
              </p:nvSpPr>
              <p:spPr bwMode="auto">
                <a:xfrm>
                  <a:off x="4397"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4" name="Line 22">
                  <a:extLst>
                    <a:ext uri="{FF2B5EF4-FFF2-40B4-BE49-F238E27FC236}">
                      <a16:creationId xmlns:a16="http://schemas.microsoft.com/office/drawing/2014/main" id="{3F76C10B-E5C1-4FFF-900E-E77E3FB40C6B}"/>
                    </a:ext>
                  </a:extLst>
                </p:cNvPr>
                <p:cNvSpPr>
                  <a:spLocks noChangeShapeType="1"/>
                </p:cNvSpPr>
                <p:nvPr/>
              </p:nvSpPr>
              <p:spPr bwMode="auto">
                <a:xfrm>
                  <a:off x="4654"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5" name="Line 23">
                  <a:extLst>
                    <a:ext uri="{FF2B5EF4-FFF2-40B4-BE49-F238E27FC236}">
                      <a16:creationId xmlns:a16="http://schemas.microsoft.com/office/drawing/2014/main" id="{022F95EF-08CD-4643-AB7D-3454BDA9BF42}"/>
                    </a:ext>
                  </a:extLst>
                </p:cNvPr>
                <p:cNvSpPr>
                  <a:spLocks noChangeShapeType="1"/>
                </p:cNvSpPr>
                <p:nvPr/>
              </p:nvSpPr>
              <p:spPr bwMode="auto">
                <a:xfrm>
                  <a:off x="4911"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66" name="Line 24">
                  <a:extLst>
                    <a:ext uri="{FF2B5EF4-FFF2-40B4-BE49-F238E27FC236}">
                      <a16:creationId xmlns:a16="http://schemas.microsoft.com/office/drawing/2014/main" id="{6FF8EB8C-3B32-499C-9E51-87680827A9A0}"/>
                    </a:ext>
                  </a:extLst>
                </p:cNvPr>
                <p:cNvSpPr>
                  <a:spLocks noChangeShapeType="1"/>
                </p:cNvSpPr>
                <p:nvPr/>
              </p:nvSpPr>
              <p:spPr bwMode="auto">
                <a:xfrm>
                  <a:off x="5168" y="827"/>
                  <a:ext cx="0" cy="1503"/>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54" name="Group 46">
                <a:extLst>
                  <a:ext uri="{FF2B5EF4-FFF2-40B4-BE49-F238E27FC236}">
                    <a16:creationId xmlns:a16="http://schemas.microsoft.com/office/drawing/2014/main" id="{8267329D-D882-48DD-A219-8DB771AFE164}"/>
                  </a:ext>
                </a:extLst>
              </p:cNvPr>
              <p:cNvGrpSpPr>
                <a:grpSpLocks/>
              </p:cNvGrpSpPr>
              <p:nvPr/>
            </p:nvGrpSpPr>
            <p:grpSpPr bwMode="auto">
              <a:xfrm>
                <a:off x="3112" y="3129"/>
                <a:ext cx="2058" cy="697"/>
                <a:chOff x="1446" y="566"/>
                <a:chExt cx="2058" cy="697"/>
              </a:xfrm>
            </p:grpSpPr>
            <p:sp>
              <p:nvSpPr>
                <p:cNvPr id="11355" name="Line 36">
                  <a:extLst>
                    <a:ext uri="{FF2B5EF4-FFF2-40B4-BE49-F238E27FC236}">
                      <a16:creationId xmlns:a16="http://schemas.microsoft.com/office/drawing/2014/main" id="{940ADD79-9702-40FF-8E5B-F1649DEC4BBF}"/>
                    </a:ext>
                  </a:extLst>
                </p:cNvPr>
                <p:cNvSpPr>
                  <a:spLocks noChangeShapeType="1"/>
                </p:cNvSpPr>
                <p:nvPr/>
              </p:nvSpPr>
              <p:spPr bwMode="auto">
                <a:xfrm>
                  <a:off x="1446" y="1263"/>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56" name="Line 37">
                  <a:extLst>
                    <a:ext uri="{FF2B5EF4-FFF2-40B4-BE49-F238E27FC236}">
                      <a16:creationId xmlns:a16="http://schemas.microsoft.com/office/drawing/2014/main" id="{9FA67382-3C7D-4C50-98EC-383B1B1B6885}"/>
                    </a:ext>
                  </a:extLst>
                </p:cNvPr>
                <p:cNvSpPr>
                  <a:spLocks noChangeShapeType="1"/>
                </p:cNvSpPr>
                <p:nvPr/>
              </p:nvSpPr>
              <p:spPr bwMode="auto">
                <a:xfrm>
                  <a:off x="1446" y="862"/>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357" name="Line 38">
                  <a:extLst>
                    <a:ext uri="{FF2B5EF4-FFF2-40B4-BE49-F238E27FC236}">
                      <a16:creationId xmlns:a16="http://schemas.microsoft.com/office/drawing/2014/main" id="{5F36D1C7-D2C2-4F13-80F3-9469A494B64A}"/>
                    </a:ext>
                  </a:extLst>
                </p:cNvPr>
                <p:cNvSpPr>
                  <a:spLocks noChangeShapeType="1"/>
                </p:cNvSpPr>
                <p:nvPr/>
              </p:nvSpPr>
              <p:spPr bwMode="auto">
                <a:xfrm>
                  <a:off x="1446" y="566"/>
                  <a:ext cx="2058" cy="0"/>
                </a:xfrm>
                <a:prstGeom prst="line">
                  <a:avLst/>
                </a:prstGeom>
                <a:noFill/>
                <a:ln w="19050">
                  <a:solidFill>
                    <a:srgbClr val="C0C0C0"/>
                  </a:solidFill>
                  <a:round/>
                  <a:headEnd/>
                  <a:tailEnd/>
                </a:ln>
                <a:extLst>
                  <a:ext uri="{909E8E84-426E-40DD-AFC4-6F175D3DCCD1}">
                    <a14:hiddenFill xmlns:a14="http://schemas.microsoft.com/office/drawing/2010/main">
                      <a:noFill/>
                    </a14:hiddenFill>
                  </a:ext>
                </a:extLst>
              </p:spPr>
              <p:txBody>
                <a:bodyPr/>
                <a:lstStyle/>
                <a:p>
                  <a:endParaRPr lang="cs-CZ"/>
                </a:p>
              </p:txBody>
            </p:sp>
          </p:grpSp>
        </p:grpSp>
        <p:grpSp>
          <p:nvGrpSpPr>
            <p:cNvPr id="11322" name="Group 62">
              <a:extLst>
                <a:ext uri="{FF2B5EF4-FFF2-40B4-BE49-F238E27FC236}">
                  <a16:creationId xmlns:a16="http://schemas.microsoft.com/office/drawing/2014/main" id="{60B438BE-A5D6-40A8-9C9A-F660628E39FE}"/>
                </a:ext>
              </a:extLst>
            </p:cNvPr>
            <p:cNvGrpSpPr>
              <a:grpSpLocks/>
            </p:cNvGrpSpPr>
            <p:nvPr/>
          </p:nvGrpSpPr>
          <p:grpSpPr bwMode="auto">
            <a:xfrm>
              <a:off x="3121" y="1025"/>
              <a:ext cx="258" cy="1422"/>
              <a:chOff x="2855" y="1165"/>
              <a:chExt cx="258" cy="1422"/>
            </a:xfrm>
          </p:grpSpPr>
          <p:sp>
            <p:nvSpPr>
              <p:cNvPr id="11349" name="Text Box 49">
                <a:extLst>
                  <a:ext uri="{FF2B5EF4-FFF2-40B4-BE49-F238E27FC236}">
                    <a16:creationId xmlns:a16="http://schemas.microsoft.com/office/drawing/2014/main" id="{96F86F0D-7D90-46B8-8737-2E34167651CD}"/>
                  </a:ext>
                </a:extLst>
              </p:cNvPr>
              <p:cNvSpPr txBox="1">
                <a:spLocks noChangeArrowheads="1"/>
              </p:cNvSpPr>
              <p:nvPr/>
            </p:nvSpPr>
            <p:spPr bwMode="auto">
              <a:xfrm>
                <a:off x="2926" y="2375"/>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11350" name="Text Box 50">
                <a:extLst>
                  <a:ext uri="{FF2B5EF4-FFF2-40B4-BE49-F238E27FC236}">
                    <a16:creationId xmlns:a16="http://schemas.microsoft.com/office/drawing/2014/main" id="{6986A188-85C2-45C1-988A-513C824BD925}"/>
                  </a:ext>
                </a:extLst>
              </p:cNvPr>
              <p:cNvSpPr txBox="1">
                <a:spLocks noChangeArrowheads="1"/>
              </p:cNvSpPr>
              <p:nvPr/>
            </p:nvSpPr>
            <p:spPr bwMode="auto">
              <a:xfrm>
                <a:off x="2855" y="1967"/>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10</a:t>
                </a:r>
              </a:p>
            </p:txBody>
          </p:sp>
          <p:sp>
            <p:nvSpPr>
              <p:cNvPr id="11351" name="Text Box 51">
                <a:extLst>
                  <a:ext uri="{FF2B5EF4-FFF2-40B4-BE49-F238E27FC236}">
                    <a16:creationId xmlns:a16="http://schemas.microsoft.com/office/drawing/2014/main" id="{9BE65113-93C8-433C-B82D-E3B946F033FD}"/>
                  </a:ext>
                </a:extLst>
              </p:cNvPr>
              <p:cNvSpPr txBox="1">
                <a:spLocks noChangeArrowheads="1"/>
              </p:cNvSpPr>
              <p:nvPr/>
            </p:nvSpPr>
            <p:spPr bwMode="auto">
              <a:xfrm>
                <a:off x="2855" y="1566"/>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20</a:t>
                </a:r>
              </a:p>
            </p:txBody>
          </p:sp>
          <p:sp>
            <p:nvSpPr>
              <p:cNvPr id="11352" name="Text Box 52">
                <a:extLst>
                  <a:ext uri="{FF2B5EF4-FFF2-40B4-BE49-F238E27FC236}">
                    <a16:creationId xmlns:a16="http://schemas.microsoft.com/office/drawing/2014/main" id="{74650315-8A04-4B49-AD7D-E5C18E8C6C56}"/>
                  </a:ext>
                </a:extLst>
              </p:cNvPr>
              <p:cNvSpPr txBox="1">
                <a:spLocks noChangeArrowheads="1"/>
              </p:cNvSpPr>
              <p:nvPr/>
            </p:nvSpPr>
            <p:spPr bwMode="auto">
              <a:xfrm>
                <a:off x="2855" y="1165"/>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30</a:t>
                </a:r>
              </a:p>
            </p:txBody>
          </p:sp>
        </p:grpSp>
        <p:grpSp>
          <p:nvGrpSpPr>
            <p:cNvPr id="11323" name="Group 61">
              <a:extLst>
                <a:ext uri="{FF2B5EF4-FFF2-40B4-BE49-F238E27FC236}">
                  <a16:creationId xmlns:a16="http://schemas.microsoft.com/office/drawing/2014/main" id="{F3A948DC-8E92-488E-9D5E-7081D7DB77DE}"/>
                </a:ext>
              </a:extLst>
            </p:cNvPr>
            <p:cNvGrpSpPr>
              <a:grpSpLocks/>
            </p:cNvGrpSpPr>
            <p:nvPr/>
          </p:nvGrpSpPr>
          <p:grpSpPr bwMode="auto">
            <a:xfrm>
              <a:off x="3092" y="2744"/>
              <a:ext cx="258" cy="1075"/>
              <a:chOff x="2826" y="2758"/>
              <a:chExt cx="258" cy="1075"/>
            </a:xfrm>
          </p:grpSpPr>
          <p:sp>
            <p:nvSpPr>
              <p:cNvPr id="11342" name="Text Box 53">
                <a:extLst>
                  <a:ext uri="{FF2B5EF4-FFF2-40B4-BE49-F238E27FC236}">
                    <a16:creationId xmlns:a16="http://schemas.microsoft.com/office/drawing/2014/main" id="{1F7CBC6E-48CA-4295-A0CF-3DC176D4C7E8}"/>
                  </a:ext>
                </a:extLst>
              </p:cNvPr>
              <p:cNvSpPr txBox="1">
                <a:spLocks noChangeArrowheads="1"/>
              </p:cNvSpPr>
              <p:nvPr/>
            </p:nvSpPr>
            <p:spPr bwMode="auto">
              <a:xfrm>
                <a:off x="2826" y="2758"/>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10</a:t>
                </a:r>
              </a:p>
            </p:txBody>
          </p:sp>
          <p:sp>
            <p:nvSpPr>
              <p:cNvPr id="11343" name="Text Box 54">
                <a:extLst>
                  <a:ext uri="{FF2B5EF4-FFF2-40B4-BE49-F238E27FC236}">
                    <a16:creationId xmlns:a16="http://schemas.microsoft.com/office/drawing/2014/main" id="{112E9B9A-71C0-42A2-BC13-5C50D9C5482F}"/>
                  </a:ext>
                </a:extLst>
              </p:cNvPr>
              <p:cNvSpPr txBox="1">
                <a:spLocks noChangeArrowheads="1"/>
              </p:cNvSpPr>
              <p:nvPr/>
            </p:nvSpPr>
            <p:spPr bwMode="auto">
              <a:xfrm>
                <a:off x="2897" y="2910"/>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8</a:t>
                </a:r>
              </a:p>
            </p:txBody>
          </p:sp>
          <p:sp>
            <p:nvSpPr>
              <p:cNvPr id="11344" name="Text Box 55">
                <a:extLst>
                  <a:ext uri="{FF2B5EF4-FFF2-40B4-BE49-F238E27FC236}">
                    <a16:creationId xmlns:a16="http://schemas.microsoft.com/office/drawing/2014/main" id="{6CDC6F1B-6413-459E-9A61-28481B7750DA}"/>
                  </a:ext>
                </a:extLst>
              </p:cNvPr>
              <p:cNvSpPr txBox="1">
                <a:spLocks noChangeArrowheads="1"/>
              </p:cNvSpPr>
              <p:nvPr/>
            </p:nvSpPr>
            <p:spPr bwMode="auto">
              <a:xfrm>
                <a:off x="2897" y="3055"/>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6</a:t>
                </a:r>
              </a:p>
            </p:txBody>
          </p:sp>
          <p:sp>
            <p:nvSpPr>
              <p:cNvPr id="11345" name="Text Box 56">
                <a:extLst>
                  <a:ext uri="{FF2B5EF4-FFF2-40B4-BE49-F238E27FC236}">
                    <a16:creationId xmlns:a16="http://schemas.microsoft.com/office/drawing/2014/main" id="{554BB8B1-8F1D-4F6E-8B48-3E248D94E5A3}"/>
                  </a:ext>
                </a:extLst>
              </p:cNvPr>
              <p:cNvSpPr txBox="1">
                <a:spLocks noChangeArrowheads="1"/>
              </p:cNvSpPr>
              <p:nvPr/>
            </p:nvSpPr>
            <p:spPr bwMode="auto">
              <a:xfrm>
                <a:off x="2897" y="3193"/>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4</a:t>
                </a:r>
              </a:p>
            </p:txBody>
          </p:sp>
          <p:sp>
            <p:nvSpPr>
              <p:cNvPr id="11346" name="Text Box 57">
                <a:extLst>
                  <a:ext uri="{FF2B5EF4-FFF2-40B4-BE49-F238E27FC236}">
                    <a16:creationId xmlns:a16="http://schemas.microsoft.com/office/drawing/2014/main" id="{8BCCFE65-35DB-460C-8FE1-8D3B3D9937AF}"/>
                  </a:ext>
                </a:extLst>
              </p:cNvPr>
              <p:cNvSpPr txBox="1">
                <a:spLocks noChangeArrowheads="1"/>
              </p:cNvSpPr>
              <p:nvPr/>
            </p:nvSpPr>
            <p:spPr bwMode="auto">
              <a:xfrm>
                <a:off x="2897" y="3331"/>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a:t>
                </a:r>
              </a:p>
            </p:txBody>
          </p:sp>
          <p:sp>
            <p:nvSpPr>
              <p:cNvPr id="11347" name="Text Box 58">
                <a:extLst>
                  <a:ext uri="{FF2B5EF4-FFF2-40B4-BE49-F238E27FC236}">
                    <a16:creationId xmlns:a16="http://schemas.microsoft.com/office/drawing/2014/main" id="{4864125C-3879-467B-9BC8-D431D76851B2}"/>
                  </a:ext>
                </a:extLst>
              </p:cNvPr>
              <p:cNvSpPr txBox="1">
                <a:spLocks noChangeArrowheads="1"/>
              </p:cNvSpPr>
              <p:nvPr/>
            </p:nvSpPr>
            <p:spPr bwMode="auto">
              <a:xfrm>
                <a:off x="2897" y="3483"/>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0</a:t>
                </a:r>
              </a:p>
            </p:txBody>
          </p:sp>
          <p:sp>
            <p:nvSpPr>
              <p:cNvPr id="11348" name="Text Box 59">
                <a:extLst>
                  <a:ext uri="{FF2B5EF4-FFF2-40B4-BE49-F238E27FC236}">
                    <a16:creationId xmlns:a16="http://schemas.microsoft.com/office/drawing/2014/main" id="{5672C7F0-0067-4D0E-8BAC-891166C5C220}"/>
                  </a:ext>
                </a:extLst>
              </p:cNvPr>
              <p:cNvSpPr txBox="1">
                <a:spLocks noChangeArrowheads="1"/>
              </p:cNvSpPr>
              <p:nvPr/>
            </p:nvSpPr>
            <p:spPr bwMode="auto">
              <a:xfrm>
                <a:off x="2854" y="3621"/>
                <a:ext cx="23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a:t>
                </a:r>
              </a:p>
            </p:txBody>
          </p:sp>
        </p:grpSp>
        <p:grpSp>
          <p:nvGrpSpPr>
            <p:cNvPr id="11324" name="Group 70">
              <a:extLst>
                <a:ext uri="{FF2B5EF4-FFF2-40B4-BE49-F238E27FC236}">
                  <a16:creationId xmlns:a16="http://schemas.microsoft.com/office/drawing/2014/main" id="{20580918-DA8D-425E-B723-04AB8750A54F}"/>
                </a:ext>
              </a:extLst>
            </p:cNvPr>
            <p:cNvGrpSpPr>
              <a:grpSpLocks/>
            </p:cNvGrpSpPr>
            <p:nvPr/>
          </p:nvGrpSpPr>
          <p:grpSpPr bwMode="auto">
            <a:xfrm>
              <a:off x="3537" y="2294"/>
              <a:ext cx="1729" cy="212"/>
              <a:chOff x="3271" y="2434"/>
              <a:chExt cx="1729" cy="212"/>
            </a:xfrm>
          </p:grpSpPr>
          <p:sp>
            <p:nvSpPr>
              <p:cNvPr id="11335" name="Text Box 63">
                <a:extLst>
                  <a:ext uri="{FF2B5EF4-FFF2-40B4-BE49-F238E27FC236}">
                    <a16:creationId xmlns:a16="http://schemas.microsoft.com/office/drawing/2014/main" id="{ED9DABE0-4E88-4AF6-90D5-41ABA6CD766B}"/>
                  </a:ext>
                </a:extLst>
              </p:cNvPr>
              <p:cNvSpPr txBox="1">
                <a:spLocks noChangeArrowheads="1"/>
              </p:cNvSpPr>
              <p:nvPr/>
            </p:nvSpPr>
            <p:spPr bwMode="auto">
              <a:xfrm>
                <a:off x="3271"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1</a:t>
                </a:r>
              </a:p>
            </p:txBody>
          </p:sp>
          <p:sp>
            <p:nvSpPr>
              <p:cNvPr id="11336" name="Text Box 64">
                <a:extLst>
                  <a:ext uri="{FF2B5EF4-FFF2-40B4-BE49-F238E27FC236}">
                    <a16:creationId xmlns:a16="http://schemas.microsoft.com/office/drawing/2014/main" id="{D71BC426-F2B7-4D36-BD7A-4038ED1E6ACE}"/>
                  </a:ext>
                </a:extLst>
              </p:cNvPr>
              <p:cNvSpPr txBox="1">
                <a:spLocks noChangeArrowheads="1"/>
              </p:cNvSpPr>
              <p:nvPr/>
            </p:nvSpPr>
            <p:spPr bwMode="auto">
              <a:xfrm>
                <a:off x="3528"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a:t>
                </a:r>
              </a:p>
            </p:txBody>
          </p:sp>
          <p:sp>
            <p:nvSpPr>
              <p:cNvPr id="11337" name="Text Box 65">
                <a:extLst>
                  <a:ext uri="{FF2B5EF4-FFF2-40B4-BE49-F238E27FC236}">
                    <a16:creationId xmlns:a16="http://schemas.microsoft.com/office/drawing/2014/main" id="{08FEDA61-3970-4FA5-96DD-4CB0FC6D095A}"/>
                  </a:ext>
                </a:extLst>
              </p:cNvPr>
              <p:cNvSpPr txBox="1">
                <a:spLocks noChangeArrowheads="1"/>
              </p:cNvSpPr>
              <p:nvPr/>
            </p:nvSpPr>
            <p:spPr bwMode="auto">
              <a:xfrm>
                <a:off x="3792"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3</a:t>
                </a:r>
              </a:p>
            </p:txBody>
          </p:sp>
          <p:sp>
            <p:nvSpPr>
              <p:cNvPr id="11338" name="Text Box 66">
                <a:extLst>
                  <a:ext uri="{FF2B5EF4-FFF2-40B4-BE49-F238E27FC236}">
                    <a16:creationId xmlns:a16="http://schemas.microsoft.com/office/drawing/2014/main" id="{403B8AD9-BC40-4649-AF75-A099C884E915}"/>
                  </a:ext>
                </a:extLst>
              </p:cNvPr>
              <p:cNvSpPr txBox="1">
                <a:spLocks noChangeArrowheads="1"/>
              </p:cNvSpPr>
              <p:nvPr/>
            </p:nvSpPr>
            <p:spPr bwMode="auto">
              <a:xfrm>
                <a:off x="4042"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4</a:t>
                </a:r>
              </a:p>
            </p:txBody>
          </p:sp>
          <p:sp>
            <p:nvSpPr>
              <p:cNvPr id="11339" name="Text Box 67">
                <a:extLst>
                  <a:ext uri="{FF2B5EF4-FFF2-40B4-BE49-F238E27FC236}">
                    <a16:creationId xmlns:a16="http://schemas.microsoft.com/office/drawing/2014/main" id="{F33114BA-1B08-4507-BA13-3268DB980103}"/>
                  </a:ext>
                </a:extLst>
              </p:cNvPr>
              <p:cNvSpPr txBox="1">
                <a:spLocks noChangeArrowheads="1"/>
              </p:cNvSpPr>
              <p:nvPr/>
            </p:nvSpPr>
            <p:spPr bwMode="auto">
              <a:xfrm>
                <a:off x="4299"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5</a:t>
                </a:r>
              </a:p>
            </p:txBody>
          </p:sp>
          <p:sp>
            <p:nvSpPr>
              <p:cNvPr id="11340" name="Text Box 68">
                <a:extLst>
                  <a:ext uri="{FF2B5EF4-FFF2-40B4-BE49-F238E27FC236}">
                    <a16:creationId xmlns:a16="http://schemas.microsoft.com/office/drawing/2014/main" id="{26000D4A-3D50-4677-A497-A6FEEB4A4736}"/>
                  </a:ext>
                </a:extLst>
              </p:cNvPr>
              <p:cNvSpPr txBox="1">
                <a:spLocks noChangeArrowheads="1"/>
              </p:cNvSpPr>
              <p:nvPr/>
            </p:nvSpPr>
            <p:spPr bwMode="auto">
              <a:xfrm>
                <a:off x="4556"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6</a:t>
                </a:r>
              </a:p>
            </p:txBody>
          </p:sp>
          <p:sp>
            <p:nvSpPr>
              <p:cNvPr id="11341" name="Text Box 69">
                <a:extLst>
                  <a:ext uri="{FF2B5EF4-FFF2-40B4-BE49-F238E27FC236}">
                    <a16:creationId xmlns:a16="http://schemas.microsoft.com/office/drawing/2014/main" id="{3D4E4F18-C340-4B57-80F9-06F60A9CD5EC}"/>
                  </a:ext>
                </a:extLst>
              </p:cNvPr>
              <p:cNvSpPr txBox="1">
                <a:spLocks noChangeArrowheads="1"/>
              </p:cNvSpPr>
              <p:nvPr/>
            </p:nvSpPr>
            <p:spPr bwMode="auto">
              <a:xfrm>
                <a:off x="4813"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7</a:t>
                </a:r>
              </a:p>
            </p:txBody>
          </p:sp>
        </p:grpSp>
        <p:grpSp>
          <p:nvGrpSpPr>
            <p:cNvPr id="11325" name="Group 71">
              <a:extLst>
                <a:ext uri="{FF2B5EF4-FFF2-40B4-BE49-F238E27FC236}">
                  <a16:creationId xmlns:a16="http://schemas.microsoft.com/office/drawing/2014/main" id="{F5BB531E-0743-494A-9627-74DD8C3704F3}"/>
                </a:ext>
              </a:extLst>
            </p:cNvPr>
            <p:cNvGrpSpPr>
              <a:grpSpLocks/>
            </p:cNvGrpSpPr>
            <p:nvPr/>
          </p:nvGrpSpPr>
          <p:grpSpPr bwMode="auto">
            <a:xfrm>
              <a:off x="3535" y="3818"/>
              <a:ext cx="1729" cy="212"/>
              <a:chOff x="3271" y="2434"/>
              <a:chExt cx="1729" cy="212"/>
            </a:xfrm>
          </p:grpSpPr>
          <p:sp>
            <p:nvSpPr>
              <p:cNvPr id="11328" name="Text Box 72">
                <a:extLst>
                  <a:ext uri="{FF2B5EF4-FFF2-40B4-BE49-F238E27FC236}">
                    <a16:creationId xmlns:a16="http://schemas.microsoft.com/office/drawing/2014/main" id="{935E21D6-A539-439C-9C86-7C477137265A}"/>
                  </a:ext>
                </a:extLst>
              </p:cNvPr>
              <p:cNvSpPr txBox="1">
                <a:spLocks noChangeArrowheads="1"/>
              </p:cNvSpPr>
              <p:nvPr/>
            </p:nvSpPr>
            <p:spPr bwMode="auto">
              <a:xfrm>
                <a:off x="3271"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1</a:t>
                </a:r>
              </a:p>
            </p:txBody>
          </p:sp>
          <p:sp>
            <p:nvSpPr>
              <p:cNvPr id="11329" name="Text Box 73">
                <a:extLst>
                  <a:ext uri="{FF2B5EF4-FFF2-40B4-BE49-F238E27FC236}">
                    <a16:creationId xmlns:a16="http://schemas.microsoft.com/office/drawing/2014/main" id="{92E49BEF-8076-4D5A-89FF-95F3EF9CE741}"/>
                  </a:ext>
                </a:extLst>
              </p:cNvPr>
              <p:cNvSpPr txBox="1">
                <a:spLocks noChangeArrowheads="1"/>
              </p:cNvSpPr>
              <p:nvPr/>
            </p:nvSpPr>
            <p:spPr bwMode="auto">
              <a:xfrm>
                <a:off x="3528"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2</a:t>
                </a:r>
              </a:p>
            </p:txBody>
          </p:sp>
          <p:sp>
            <p:nvSpPr>
              <p:cNvPr id="11330" name="Text Box 74">
                <a:extLst>
                  <a:ext uri="{FF2B5EF4-FFF2-40B4-BE49-F238E27FC236}">
                    <a16:creationId xmlns:a16="http://schemas.microsoft.com/office/drawing/2014/main" id="{F48FD9F7-40B2-43C2-84FA-6163025FFC1D}"/>
                  </a:ext>
                </a:extLst>
              </p:cNvPr>
              <p:cNvSpPr txBox="1">
                <a:spLocks noChangeArrowheads="1"/>
              </p:cNvSpPr>
              <p:nvPr/>
            </p:nvSpPr>
            <p:spPr bwMode="auto">
              <a:xfrm>
                <a:off x="3792"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3</a:t>
                </a:r>
              </a:p>
            </p:txBody>
          </p:sp>
          <p:sp>
            <p:nvSpPr>
              <p:cNvPr id="11331" name="Text Box 75">
                <a:extLst>
                  <a:ext uri="{FF2B5EF4-FFF2-40B4-BE49-F238E27FC236}">
                    <a16:creationId xmlns:a16="http://schemas.microsoft.com/office/drawing/2014/main" id="{601CAEFC-DA77-4D60-8AB7-17D92F0B52DE}"/>
                  </a:ext>
                </a:extLst>
              </p:cNvPr>
              <p:cNvSpPr txBox="1">
                <a:spLocks noChangeArrowheads="1"/>
              </p:cNvSpPr>
              <p:nvPr/>
            </p:nvSpPr>
            <p:spPr bwMode="auto">
              <a:xfrm>
                <a:off x="4042"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4</a:t>
                </a:r>
              </a:p>
            </p:txBody>
          </p:sp>
          <p:sp>
            <p:nvSpPr>
              <p:cNvPr id="11332" name="Text Box 76">
                <a:extLst>
                  <a:ext uri="{FF2B5EF4-FFF2-40B4-BE49-F238E27FC236}">
                    <a16:creationId xmlns:a16="http://schemas.microsoft.com/office/drawing/2014/main" id="{E8CB852A-054F-4C68-9D61-C5CF9255BA9A}"/>
                  </a:ext>
                </a:extLst>
              </p:cNvPr>
              <p:cNvSpPr txBox="1">
                <a:spLocks noChangeArrowheads="1"/>
              </p:cNvSpPr>
              <p:nvPr/>
            </p:nvSpPr>
            <p:spPr bwMode="auto">
              <a:xfrm>
                <a:off x="4299"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5</a:t>
                </a:r>
              </a:p>
            </p:txBody>
          </p:sp>
          <p:sp>
            <p:nvSpPr>
              <p:cNvPr id="11333" name="Text Box 77">
                <a:extLst>
                  <a:ext uri="{FF2B5EF4-FFF2-40B4-BE49-F238E27FC236}">
                    <a16:creationId xmlns:a16="http://schemas.microsoft.com/office/drawing/2014/main" id="{A05EF876-F62D-409D-83DE-F0A225815F05}"/>
                  </a:ext>
                </a:extLst>
              </p:cNvPr>
              <p:cNvSpPr txBox="1">
                <a:spLocks noChangeArrowheads="1"/>
              </p:cNvSpPr>
              <p:nvPr/>
            </p:nvSpPr>
            <p:spPr bwMode="auto">
              <a:xfrm>
                <a:off x="4556"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6</a:t>
                </a:r>
              </a:p>
            </p:txBody>
          </p:sp>
          <p:sp>
            <p:nvSpPr>
              <p:cNvPr id="11334" name="Text Box 78">
                <a:extLst>
                  <a:ext uri="{FF2B5EF4-FFF2-40B4-BE49-F238E27FC236}">
                    <a16:creationId xmlns:a16="http://schemas.microsoft.com/office/drawing/2014/main" id="{0BD43EB7-45F6-4149-9D69-9B723BB87383}"/>
                  </a:ext>
                </a:extLst>
              </p:cNvPr>
              <p:cNvSpPr txBox="1">
                <a:spLocks noChangeArrowheads="1"/>
              </p:cNvSpPr>
              <p:nvPr/>
            </p:nvSpPr>
            <p:spPr bwMode="auto">
              <a:xfrm>
                <a:off x="4813" y="2434"/>
                <a:ext cx="18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7</a:t>
                </a:r>
              </a:p>
            </p:txBody>
          </p:sp>
        </p:grpSp>
        <p:sp>
          <p:nvSpPr>
            <p:cNvPr id="11326" name="Text Box 79">
              <a:extLst>
                <a:ext uri="{FF2B5EF4-FFF2-40B4-BE49-F238E27FC236}">
                  <a16:creationId xmlns:a16="http://schemas.microsoft.com/office/drawing/2014/main" id="{A36506C9-5D17-4CB1-937C-07B71E996546}"/>
                </a:ext>
              </a:extLst>
            </p:cNvPr>
            <p:cNvSpPr txBox="1">
              <a:spLocks noChangeArrowheads="1"/>
            </p:cNvSpPr>
            <p:nvPr/>
          </p:nvSpPr>
          <p:spPr bwMode="auto">
            <a:xfrm rot="-5400000">
              <a:off x="2424" y="1593"/>
              <a:ext cx="121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Total Utility (Utils)</a:t>
              </a:r>
            </a:p>
          </p:txBody>
        </p:sp>
        <p:sp>
          <p:nvSpPr>
            <p:cNvPr id="11327" name="Text Box 80">
              <a:extLst>
                <a:ext uri="{FF2B5EF4-FFF2-40B4-BE49-F238E27FC236}">
                  <a16:creationId xmlns:a16="http://schemas.microsoft.com/office/drawing/2014/main" id="{CD42ECDB-B095-4833-BDE4-A77966A3D7D8}"/>
                </a:ext>
              </a:extLst>
            </p:cNvPr>
            <p:cNvSpPr txBox="1">
              <a:spLocks noChangeArrowheads="1"/>
            </p:cNvSpPr>
            <p:nvPr/>
          </p:nvSpPr>
          <p:spPr bwMode="auto">
            <a:xfrm rot="-5400000">
              <a:off x="2319" y="3096"/>
              <a:ext cx="143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Marginal Utility (Utils)</a:t>
              </a:r>
            </a:p>
          </p:txBody>
        </p:sp>
      </p:grpSp>
      <p:sp>
        <p:nvSpPr>
          <p:cNvPr id="81" name="Text Box 83">
            <a:extLst>
              <a:ext uri="{FF2B5EF4-FFF2-40B4-BE49-F238E27FC236}">
                <a16:creationId xmlns:a16="http://schemas.microsoft.com/office/drawing/2014/main" id="{D329075A-1BD4-4B0C-8880-9A1DDD88EBDE}"/>
              </a:ext>
            </a:extLst>
          </p:cNvPr>
          <p:cNvSpPr txBox="1">
            <a:spLocks noChangeArrowheads="1"/>
          </p:cNvSpPr>
          <p:nvPr/>
        </p:nvSpPr>
        <p:spPr bwMode="auto">
          <a:xfrm>
            <a:off x="1246188" y="1733550"/>
            <a:ext cx="725487"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400" b="1"/>
              <a:t>(2)</a:t>
            </a:r>
          </a:p>
          <a:p>
            <a:pPr algn="ctr" eaLnBrk="1" hangingPunct="1">
              <a:lnSpc>
                <a:spcPct val="85000"/>
              </a:lnSpc>
              <a:spcBef>
                <a:spcPct val="0"/>
              </a:spcBef>
              <a:buFontTx/>
              <a:buNone/>
            </a:pPr>
            <a:r>
              <a:rPr lang="en-US" altLang="cs-CZ" sz="1400" b="1"/>
              <a:t>Total</a:t>
            </a:r>
          </a:p>
          <a:p>
            <a:pPr algn="ctr" eaLnBrk="1" hangingPunct="1">
              <a:lnSpc>
                <a:spcPct val="85000"/>
              </a:lnSpc>
              <a:spcBef>
                <a:spcPct val="0"/>
              </a:spcBef>
              <a:buFontTx/>
              <a:buNone/>
            </a:pPr>
            <a:r>
              <a:rPr lang="en-US" altLang="cs-CZ" sz="1400" b="1"/>
              <a:t>Utility,</a:t>
            </a:r>
          </a:p>
          <a:p>
            <a:pPr algn="ctr" eaLnBrk="1" hangingPunct="1">
              <a:lnSpc>
                <a:spcPct val="85000"/>
              </a:lnSpc>
              <a:spcBef>
                <a:spcPct val="0"/>
              </a:spcBef>
              <a:buFontTx/>
              <a:buNone/>
            </a:pPr>
            <a:r>
              <a:rPr lang="en-US" altLang="cs-CZ" sz="1400" b="1"/>
              <a:t>Utils</a:t>
            </a:r>
          </a:p>
        </p:txBody>
      </p:sp>
      <p:sp>
        <p:nvSpPr>
          <p:cNvPr id="82" name="Text Box 84">
            <a:extLst>
              <a:ext uri="{FF2B5EF4-FFF2-40B4-BE49-F238E27FC236}">
                <a16:creationId xmlns:a16="http://schemas.microsoft.com/office/drawing/2014/main" id="{6E4806E1-A81A-430D-8D3D-6AB0B71752D8}"/>
              </a:ext>
            </a:extLst>
          </p:cNvPr>
          <p:cNvSpPr txBox="1">
            <a:spLocks noChangeArrowheads="1"/>
          </p:cNvSpPr>
          <p:nvPr/>
        </p:nvSpPr>
        <p:spPr bwMode="auto">
          <a:xfrm>
            <a:off x="1927225" y="1733550"/>
            <a:ext cx="912813"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400" b="1"/>
              <a:t>(3)</a:t>
            </a:r>
          </a:p>
          <a:p>
            <a:pPr algn="ctr" eaLnBrk="1" hangingPunct="1">
              <a:lnSpc>
                <a:spcPct val="85000"/>
              </a:lnSpc>
              <a:spcBef>
                <a:spcPct val="0"/>
              </a:spcBef>
              <a:buFontTx/>
              <a:buNone/>
            </a:pPr>
            <a:r>
              <a:rPr lang="en-US" altLang="cs-CZ" sz="1400" b="1"/>
              <a:t>Marginal</a:t>
            </a:r>
          </a:p>
          <a:p>
            <a:pPr algn="ctr" eaLnBrk="1" hangingPunct="1">
              <a:lnSpc>
                <a:spcPct val="85000"/>
              </a:lnSpc>
              <a:spcBef>
                <a:spcPct val="0"/>
              </a:spcBef>
              <a:buFontTx/>
              <a:buNone/>
            </a:pPr>
            <a:r>
              <a:rPr lang="en-US" altLang="cs-CZ" sz="1400" b="1"/>
              <a:t>Utility,</a:t>
            </a:r>
          </a:p>
          <a:p>
            <a:pPr algn="ctr" eaLnBrk="1" hangingPunct="1">
              <a:lnSpc>
                <a:spcPct val="85000"/>
              </a:lnSpc>
              <a:spcBef>
                <a:spcPct val="0"/>
              </a:spcBef>
              <a:buFontTx/>
              <a:buNone/>
            </a:pPr>
            <a:r>
              <a:rPr lang="en-US" altLang="cs-CZ" sz="1400" b="1"/>
              <a:t>Utils</a:t>
            </a:r>
          </a:p>
        </p:txBody>
      </p:sp>
      <p:sp>
        <p:nvSpPr>
          <p:cNvPr id="83" name="Text Box 88">
            <a:extLst>
              <a:ext uri="{FF2B5EF4-FFF2-40B4-BE49-F238E27FC236}">
                <a16:creationId xmlns:a16="http://schemas.microsoft.com/office/drawing/2014/main" id="{BE210685-3E70-4A57-99A5-2859DB67A14D}"/>
              </a:ext>
            </a:extLst>
          </p:cNvPr>
          <p:cNvSpPr txBox="1">
            <a:spLocks noChangeArrowheads="1"/>
          </p:cNvSpPr>
          <p:nvPr/>
        </p:nvSpPr>
        <p:spPr bwMode="auto">
          <a:xfrm>
            <a:off x="609600" y="2597150"/>
            <a:ext cx="3111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25000"/>
              </a:lnSpc>
              <a:spcBef>
                <a:spcPct val="0"/>
              </a:spcBef>
              <a:buFontTx/>
              <a:buNone/>
            </a:pPr>
            <a:r>
              <a:rPr lang="en-US" altLang="cs-CZ" sz="1800" b="1"/>
              <a:t>0</a:t>
            </a:r>
          </a:p>
          <a:p>
            <a:pPr eaLnBrk="1" hangingPunct="1">
              <a:lnSpc>
                <a:spcPct val="125000"/>
              </a:lnSpc>
              <a:spcBef>
                <a:spcPct val="0"/>
              </a:spcBef>
              <a:buFontTx/>
              <a:buNone/>
            </a:pPr>
            <a:r>
              <a:rPr lang="en-US" altLang="cs-CZ" sz="1800" b="1"/>
              <a:t>1</a:t>
            </a:r>
          </a:p>
          <a:p>
            <a:pPr eaLnBrk="1" hangingPunct="1">
              <a:lnSpc>
                <a:spcPct val="125000"/>
              </a:lnSpc>
              <a:spcBef>
                <a:spcPct val="0"/>
              </a:spcBef>
              <a:buFontTx/>
              <a:buNone/>
            </a:pPr>
            <a:r>
              <a:rPr lang="en-US" altLang="cs-CZ" sz="1800" b="1"/>
              <a:t>2</a:t>
            </a:r>
          </a:p>
          <a:p>
            <a:pPr eaLnBrk="1" hangingPunct="1">
              <a:lnSpc>
                <a:spcPct val="125000"/>
              </a:lnSpc>
              <a:spcBef>
                <a:spcPct val="0"/>
              </a:spcBef>
              <a:buFontTx/>
              <a:buNone/>
            </a:pPr>
            <a:r>
              <a:rPr lang="en-US" altLang="cs-CZ" sz="1800" b="1"/>
              <a:t>3</a:t>
            </a:r>
          </a:p>
          <a:p>
            <a:pPr eaLnBrk="1" hangingPunct="1">
              <a:lnSpc>
                <a:spcPct val="125000"/>
              </a:lnSpc>
              <a:spcBef>
                <a:spcPct val="0"/>
              </a:spcBef>
              <a:buFontTx/>
              <a:buNone/>
            </a:pPr>
            <a:r>
              <a:rPr lang="en-US" altLang="cs-CZ" sz="1800" b="1"/>
              <a:t>4</a:t>
            </a:r>
          </a:p>
          <a:p>
            <a:pPr eaLnBrk="1" hangingPunct="1">
              <a:lnSpc>
                <a:spcPct val="125000"/>
              </a:lnSpc>
              <a:spcBef>
                <a:spcPct val="0"/>
              </a:spcBef>
              <a:buFontTx/>
              <a:buNone/>
            </a:pPr>
            <a:r>
              <a:rPr lang="en-US" altLang="cs-CZ" sz="1800" b="1"/>
              <a:t>5</a:t>
            </a:r>
          </a:p>
          <a:p>
            <a:pPr eaLnBrk="1" hangingPunct="1">
              <a:lnSpc>
                <a:spcPct val="125000"/>
              </a:lnSpc>
              <a:spcBef>
                <a:spcPct val="0"/>
              </a:spcBef>
              <a:buFontTx/>
              <a:buNone/>
            </a:pPr>
            <a:r>
              <a:rPr lang="en-US" altLang="cs-CZ" sz="1800" b="1"/>
              <a:t>6</a:t>
            </a:r>
          </a:p>
          <a:p>
            <a:pPr eaLnBrk="1" hangingPunct="1">
              <a:lnSpc>
                <a:spcPct val="125000"/>
              </a:lnSpc>
              <a:spcBef>
                <a:spcPct val="0"/>
              </a:spcBef>
              <a:buFontTx/>
              <a:buNone/>
            </a:pPr>
            <a:r>
              <a:rPr lang="en-US" altLang="cs-CZ" sz="1800" b="1"/>
              <a:t>7</a:t>
            </a:r>
          </a:p>
        </p:txBody>
      </p:sp>
      <p:sp>
        <p:nvSpPr>
          <p:cNvPr id="84" name="Text Box 89">
            <a:extLst>
              <a:ext uri="{FF2B5EF4-FFF2-40B4-BE49-F238E27FC236}">
                <a16:creationId xmlns:a16="http://schemas.microsoft.com/office/drawing/2014/main" id="{10F9577E-7026-44A4-B714-8FB23EF75E5A}"/>
              </a:ext>
            </a:extLst>
          </p:cNvPr>
          <p:cNvSpPr txBox="1">
            <a:spLocks noChangeArrowheads="1"/>
          </p:cNvSpPr>
          <p:nvPr/>
        </p:nvSpPr>
        <p:spPr bwMode="auto">
          <a:xfrm>
            <a:off x="1395413" y="2593975"/>
            <a:ext cx="4381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25000"/>
              </a:lnSpc>
              <a:spcBef>
                <a:spcPct val="0"/>
              </a:spcBef>
              <a:buFontTx/>
              <a:buNone/>
            </a:pPr>
            <a:r>
              <a:rPr lang="en-US" altLang="cs-CZ" sz="1800" b="1"/>
              <a:t>0</a:t>
            </a:r>
          </a:p>
          <a:p>
            <a:pPr algn="r" eaLnBrk="1" hangingPunct="1">
              <a:lnSpc>
                <a:spcPct val="125000"/>
              </a:lnSpc>
              <a:spcBef>
                <a:spcPct val="0"/>
              </a:spcBef>
              <a:buFontTx/>
              <a:buNone/>
            </a:pPr>
            <a:r>
              <a:rPr lang="en-US" altLang="cs-CZ" sz="1800" b="1"/>
              <a:t>10</a:t>
            </a:r>
          </a:p>
          <a:p>
            <a:pPr algn="r" eaLnBrk="1" hangingPunct="1">
              <a:lnSpc>
                <a:spcPct val="125000"/>
              </a:lnSpc>
              <a:spcBef>
                <a:spcPct val="0"/>
              </a:spcBef>
              <a:buFontTx/>
              <a:buNone/>
            </a:pPr>
            <a:r>
              <a:rPr lang="en-US" altLang="cs-CZ" sz="1800" b="1"/>
              <a:t>18</a:t>
            </a:r>
          </a:p>
          <a:p>
            <a:pPr algn="r" eaLnBrk="1" hangingPunct="1">
              <a:lnSpc>
                <a:spcPct val="125000"/>
              </a:lnSpc>
              <a:spcBef>
                <a:spcPct val="0"/>
              </a:spcBef>
              <a:buFontTx/>
              <a:buNone/>
            </a:pPr>
            <a:r>
              <a:rPr lang="en-US" altLang="cs-CZ" sz="1800" b="1"/>
              <a:t>24</a:t>
            </a:r>
          </a:p>
          <a:p>
            <a:pPr algn="r" eaLnBrk="1" hangingPunct="1">
              <a:lnSpc>
                <a:spcPct val="125000"/>
              </a:lnSpc>
              <a:spcBef>
                <a:spcPct val="0"/>
              </a:spcBef>
              <a:buFontTx/>
              <a:buNone/>
            </a:pPr>
            <a:r>
              <a:rPr lang="en-US" altLang="cs-CZ" sz="1800" b="1"/>
              <a:t>28</a:t>
            </a:r>
          </a:p>
          <a:p>
            <a:pPr algn="r" eaLnBrk="1" hangingPunct="1">
              <a:lnSpc>
                <a:spcPct val="125000"/>
              </a:lnSpc>
              <a:spcBef>
                <a:spcPct val="0"/>
              </a:spcBef>
              <a:buFontTx/>
              <a:buNone/>
            </a:pPr>
            <a:r>
              <a:rPr lang="en-US" altLang="cs-CZ" sz="1800" b="1"/>
              <a:t>30</a:t>
            </a:r>
          </a:p>
          <a:p>
            <a:pPr algn="r" eaLnBrk="1" hangingPunct="1">
              <a:lnSpc>
                <a:spcPct val="125000"/>
              </a:lnSpc>
              <a:spcBef>
                <a:spcPct val="0"/>
              </a:spcBef>
              <a:buFontTx/>
              <a:buNone/>
            </a:pPr>
            <a:r>
              <a:rPr lang="en-US" altLang="cs-CZ" sz="1800" b="1"/>
              <a:t>30</a:t>
            </a:r>
          </a:p>
          <a:p>
            <a:pPr algn="r" eaLnBrk="1" hangingPunct="1">
              <a:lnSpc>
                <a:spcPct val="125000"/>
              </a:lnSpc>
              <a:spcBef>
                <a:spcPct val="0"/>
              </a:spcBef>
              <a:buFontTx/>
              <a:buNone/>
            </a:pPr>
            <a:r>
              <a:rPr lang="en-US" altLang="cs-CZ" sz="1800" b="1"/>
              <a:t>28</a:t>
            </a:r>
          </a:p>
        </p:txBody>
      </p:sp>
      <p:sp>
        <p:nvSpPr>
          <p:cNvPr id="85" name="Text Box 141">
            <a:extLst>
              <a:ext uri="{FF2B5EF4-FFF2-40B4-BE49-F238E27FC236}">
                <a16:creationId xmlns:a16="http://schemas.microsoft.com/office/drawing/2014/main" id="{5968E35E-9B4F-4C70-A106-9103D1F4BB47}"/>
              </a:ext>
            </a:extLst>
          </p:cNvPr>
          <p:cNvSpPr txBox="1">
            <a:spLocks noChangeArrowheads="1"/>
          </p:cNvSpPr>
          <p:nvPr/>
        </p:nvSpPr>
        <p:spPr bwMode="auto">
          <a:xfrm>
            <a:off x="2128838" y="2693988"/>
            <a:ext cx="438150" cy="2592387"/>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130000"/>
              </a:lnSpc>
              <a:spcBef>
                <a:spcPct val="0"/>
              </a:spcBef>
              <a:buFontTx/>
              <a:buNone/>
            </a:pPr>
            <a:r>
              <a:rPr lang="en-US" altLang="cs-CZ" sz="1800" b="1"/>
              <a:t>10</a:t>
            </a:r>
          </a:p>
          <a:p>
            <a:pPr algn="r" eaLnBrk="1" hangingPunct="1">
              <a:lnSpc>
                <a:spcPct val="130000"/>
              </a:lnSpc>
              <a:spcBef>
                <a:spcPct val="0"/>
              </a:spcBef>
              <a:buFontTx/>
              <a:buNone/>
            </a:pPr>
            <a:r>
              <a:rPr lang="en-US" altLang="cs-CZ" sz="1800" b="1"/>
              <a:t>8</a:t>
            </a:r>
          </a:p>
          <a:p>
            <a:pPr algn="r" eaLnBrk="1" hangingPunct="1">
              <a:lnSpc>
                <a:spcPct val="130000"/>
              </a:lnSpc>
              <a:spcBef>
                <a:spcPct val="0"/>
              </a:spcBef>
              <a:buFontTx/>
              <a:buNone/>
            </a:pPr>
            <a:r>
              <a:rPr lang="en-US" altLang="cs-CZ" sz="1800" b="1"/>
              <a:t>6</a:t>
            </a:r>
          </a:p>
          <a:p>
            <a:pPr algn="r" eaLnBrk="1" hangingPunct="1">
              <a:lnSpc>
                <a:spcPct val="130000"/>
              </a:lnSpc>
              <a:spcBef>
                <a:spcPct val="0"/>
              </a:spcBef>
              <a:buFontTx/>
              <a:buNone/>
            </a:pPr>
            <a:r>
              <a:rPr lang="en-US" altLang="cs-CZ" sz="1800" b="1"/>
              <a:t>4</a:t>
            </a:r>
          </a:p>
          <a:p>
            <a:pPr algn="r" eaLnBrk="1" hangingPunct="1">
              <a:lnSpc>
                <a:spcPct val="130000"/>
              </a:lnSpc>
              <a:spcBef>
                <a:spcPct val="0"/>
              </a:spcBef>
              <a:buFontTx/>
              <a:buNone/>
            </a:pPr>
            <a:r>
              <a:rPr lang="en-US" altLang="cs-CZ" sz="1800" b="1"/>
              <a:t>2</a:t>
            </a:r>
          </a:p>
          <a:p>
            <a:pPr algn="r" eaLnBrk="1" hangingPunct="1">
              <a:lnSpc>
                <a:spcPct val="130000"/>
              </a:lnSpc>
              <a:spcBef>
                <a:spcPct val="0"/>
              </a:spcBef>
              <a:buFontTx/>
              <a:buNone/>
            </a:pPr>
            <a:r>
              <a:rPr lang="en-US" altLang="cs-CZ" sz="1800" b="1"/>
              <a:t>0</a:t>
            </a:r>
          </a:p>
          <a:p>
            <a:pPr algn="r" eaLnBrk="1" hangingPunct="1">
              <a:lnSpc>
                <a:spcPct val="130000"/>
              </a:lnSpc>
              <a:spcBef>
                <a:spcPct val="0"/>
              </a:spcBef>
              <a:buFontTx/>
              <a:buNone/>
            </a:pPr>
            <a:r>
              <a:rPr lang="en-US" altLang="cs-CZ" sz="1800" b="1"/>
              <a:t>-2</a:t>
            </a:r>
          </a:p>
        </p:txBody>
      </p:sp>
      <p:sp>
        <p:nvSpPr>
          <p:cNvPr id="86" name="Text Box 175">
            <a:extLst>
              <a:ext uri="{FF2B5EF4-FFF2-40B4-BE49-F238E27FC236}">
                <a16:creationId xmlns:a16="http://schemas.microsoft.com/office/drawing/2014/main" id="{AFB86DD4-0884-42D7-976E-0E49189E877C}"/>
              </a:ext>
            </a:extLst>
          </p:cNvPr>
          <p:cNvSpPr txBox="1">
            <a:spLocks noChangeArrowheads="1"/>
          </p:cNvSpPr>
          <p:nvPr/>
        </p:nvSpPr>
        <p:spPr bwMode="auto">
          <a:xfrm>
            <a:off x="5446713" y="914400"/>
            <a:ext cx="145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Total Utility</a:t>
            </a:r>
          </a:p>
        </p:txBody>
      </p:sp>
      <p:sp>
        <p:nvSpPr>
          <p:cNvPr id="88" name="Rectangle 144">
            <a:extLst>
              <a:ext uri="{FF2B5EF4-FFF2-40B4-BE49-F238E27FC236}">
                <a16:creationId xmlns:a16="http://schemas.microsoft.com/office/drawing/2014/main" id="{A0B886C9-5509-4D84-8B0F-61BEDD1749F7}"/>
              </a:ext>
            </a:extLst>
          </p:cNvPr>
          <p:cNvSpPr>
            <a:spLocks noChangeArrowheads="1"/>
          </p:cNvSpPr>
          <p:nvPr/>
        </p:nvSpPr>
        <p:spPr bwMode="auto">
          <a:xfrm>
            <a:off x="4343400" y="2928938"/>
            <a:ext cx="412750" cy="695325"/>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89" name="Freeform 172">
            <a:extLst>
              <a:ext uri="{FF2B5EF4-FFF2-40B4-BE49-F238E27FC236}">
                <a16:creationId xmlns:a16="http://schemas.microsoft.com/office/drawing/2014/main" id="{D47B408D-7CEA-4E17-93B7-623D1D414999}"/>
              </a:ext>
            </a:extLst>
          </p:cNvPr>
          <p:cNvSpPr>
            <a:spLocks/>
          </p:cNvSpPr>
          <p:nvPr/>
        </p:nvSpPr>
        <p:spPr bwMode="auto">
          <a:xfrm>
            <a:off x="4343400" y="1676400"/>
            <a:ext cx="2449513" cy="1768475"/>
          </a:xfrm>
          <a:custGeom>
            <a:avLst/>
            <a:gdLst>
              <a:gd name="T0" fmla="*/ 0 w 1543"/>
              <a:gd name="T1" fmla="*/ 2147483646 h 1114"/>
              <a:gd name="T2" fmla="*/ 2147483646 w 1543"/>
              <a:gd name="T3" fmla="*/ 2147483646 h 1114"/>
              <a:gd name="T4" fmla="*/ 2147483646 w 1543"/>
              <a:gd name="T5" fmla="*/ 2147483646 h 1114"/>
              <a:gd name="T6" fmla="*/ 2147483646 w 1543"/>
              <a:gd name="T7" fmla="*/ 2147483646 h 1114"/>
              <a:gd name="T8" fmla="*/ 2147483646 w 1543"/>
              <a:gd name="T9" fmla="*/ 2147483646 h 1114"/>
              <a:gd name="T10" fmla="*/ 2147483646 w 1543"/>
              <a:gd name="T11" fmla="*/ 2147483646 h 1114"/>
              <a:gd name="T12" fmla="*/ 2147483646 w 1543"/>
              <a:gd name="T13" fmla="*/ 2147483646 h 1114"/>
              <a:gd name="T14" fmla="*/ 0 60000 65536"/>
              <a:gd name="T15" fmla="*/ 0 60000 65536"/>
              <a:gd name="T16" fmla="*/ 0 60000 65536"/>
              <a:gd name="T17" fmla="*/ 0 60000 65536"/>
              <a:gd name="T18" fmla="*/ 0 60000 65536"/>
              <a:gd name="T19" fmla="*/ 0 60000 65536"/>
              <a:gd name="T20" fmla="*/ 0 60000 65536"/>
              <a:gd name="T21" fmla="*/ 0 w 1543"/>
              <a:gd name="T22" fmla="*/ 0 h 1114"/>
              <a:gd name="T23" fmla="*/ 1543 w 1543"/>
              <a:gd name="T24" fmla="*/ 1114 h 11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43" h="1114">
                <a:moveTo>
                  <a:pt x="0" y="1114"/>
                </a:moveTo>
                <a:cubicBezTo>
                  <a:pt x="85" y="970"/>
                  <a:pt x="171" y="826"/>
                  <a:pt x="256" y="704"/>
                </a:cubicBezTo>
                <a:cubicBezTo>
                  <a:pt x="341" y="582"/>
                  <a:pt x="425" y="477"/>
                  <a:pt x="512" y="384"/>
                </a:cubicBezTo>
                <a:cubicBezTo>
                  <a:pt x="599" y="291"/>
                  <a:pt x="690" y="208"/>
                  <a:pt x="775" y="148"/>
                </a:cubicBezTo>
                <a:cubicBezTo>
                  <a:pt x="860" y="88"/>
                  <a:pt x="940" y="47"/>
                  <a:pt x="1024" y="26"/>
                </a:cubicBezTo>
                <a:cubicBezTo>
                  <a:pt x="1108" y="5"/>
                  <a:pt x="1194" y="0"/>
                  <a:pt x="1280" y="20"/>
                </a:cubicBezTo>
                <a:cubicBezTo>
                  <a:pt x="1366" y="40"/>
                  <a:pt x="1454" y="94"/>
                  <a:pt x="1543" y="148"/>
                </a:cubicBezTo>
              </a:path>
            </a:pathLst>
          </a:custGeom>
          <a:noFill/>
          <a:ln w="38100">
            <a:solidFill>
              <a:srgbClr val="990033"/>
            </a:solidFill>
            <a:round/>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94" name="Text Box 173">
            <a:extLst>
              <a:ext uri="{FF2B5EF4-FFF2-40B4-BE49-F238E27FC236}">
                <a16:creationId xmlns:a16="http://schemas.microsoft.com/office/drawing/2014/main" id="{AD3E416F-92E0-4D8F-93FF-8327A9B9F3EC}"/>
              </a:ext>
            </a:extLst>
          </p:cNvPr>
          <p:cNvSpPr txBox="1">
            <a:spLocks noChangeArrowheads="1"/>
          </p:cNvSpPr>
          <p:nvPr/>
        </p:nvSpPr>
        <p:spPr bwMode="auto">
          <a:xfrm>
            <a:off x="6870700" y="1758950"/>
            <a:ext cx="4540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TU</a:t>
            </a:r>
          </a:p>
        </p:txBody>
      </p:sp>
      <p:sp>
        <p:nvSpPr>
          <p:cNvPr id="95" name="Text Box 82">
            <a:extLst>
              <a:ext uri="{FF2B5EF4-FFF2-40B4-BE49-F238E27FC236}">
                <a16:creationId xmlns:a16="http://schemas.microsoft.com/office/drawing/2014/main" id="{A256AB89-65CE-428C-9D19-4AD9B4E9DB33}"/>
              </a:ext>
            </a:extLst>
          </p:cNvPr>
          <p:cNvSpPr txBox="1">
            <a:spLocks noChangeArrowheads="1"/>
          </p:cNvSpPr>
          <p:nvPr/>
        </p:nvSpPr>
        <p:spPr bwMode="auto">
          <a:xfrm>
            <a:off x="152400" y="1727200"/>
            <a:ext cx="110013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400" b="1"/>
              <a:t>(1)</a:t>
            </a:r>
          </a:p>
          <a:p>
            <a:pPr algn="ctr" eaLnBrk="1" hangingPunct="1">
              <a:lnSpc>
                <a:spcPct val="85000"/>
              </a:lnSpc>
              <a:spcBef>
                <a:spcPct val="0"/>
              </a:spcBef>
              <a:buFontTx/>
              <a:buNone/>
            </a:pPr>
            <a:r>
              <a:rPr lang="en-US" altLang="cs-CZ" sz="1400" b="1"/>
              <a:t>Tacos</a:t>
            </a:r>
          </a:p>
          <a:p>
            <a:pPr algn="ctr" eaLnBrk="1" hangingPunct="1">
              <a:lnSpc>
                <a:spcPct val="85000"/>
              </a:lnSpc>
              <a:spcBef>
                <a:spcPct val="0"/>
              </a:spcBef>
              <a:buFontTx/>
              <a:buNone/>
            </a:pPr>
            <a:r>
              <a:rPr lang="en-US" altLang="cs-CZ" sz="1400" b="1"/>
              <a:t>Consumed</a:t>
            </a:r>
          </a:p>
          <a:p>
            <a:pPr algn="ctr" eaLnBrk="1" hangingPunct="1">
              <a:lnSpc>
                <a:spcPct val="85000"/>
              </a:lnSpc>
              <a:spcBef>
                <a:spcPct val="0"/>
              </a:spcBef>
              <a:buFontTx/>
              <a:buNone/>
            </a:pPr>
            <a:r>
              <a:rPr lang="en-US" altLang="cs-CZ" sz="1400" b="1"/>
              <a:t>Per Meal</a:t>
            </a:r>
          </a:p>
        </p:txBody>
      </p:sp>
      <p:sp>
        <p:nvSpPr>
          <p:cNvPr id="96" name="Rectangle 149">
            <a:extLst>
              <a:ext uri="{FF2B5EF4-FFF2-40B4-BE49-F238E27FC236}">
                <a16:creationId xmlns:a16="http://schemas.microsoft.com/office/drawing/2014/main" id="{886E1A6C-AD31-4905-AB93-1A150C168B6F}"/>
              </a:ext>
            </a:extLst>
          </p:cNvPr>
          <p:cNvSpPr>
            <a:spLocks noChangeArrowheads="1"/>
          </p:cNvSpPr>
          <p:nvPr/>
        </p:nvSpPr>
        <p:spPr bwMode="auto">
          <a:xfrm>
            <a:off x="4343400" y="4495800"/>
            <a:ext cx="412750" cy="1125538"/>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7" name="Text Box 174">
            <a:extLst>
              <a:ext uri="{FF2B5EF4-FFF2-40B4-BE49-F238E27FC236}">
                <a16:creationId xmlns:a16="http://schemas.microsoft.com/office/drawing/2014/main" id="{6608714D-1236-40A0-A271-827AD1201602}"/>
              </a:ext>
            </a:extLst>
          </p:cNvPr>
          <p:cNvSpPr txBox="1">
            <a:spLocks noChangeArrowheads="1"/>
          </p:cNvSpPr>
          <p:nvPr/>
        </p:nvSpPr>
        <p:spPr bwMode="auto">
          <a:xfrm>
            <a:off x="7232650" y="6059488"/>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MU</a:t>
            </a:r>
          </a:p>
        </p:txBody>
      </p:sp>
      <p:sp>
        <p:nvSpPr>
          <p:cNvPr id="98" name="Rectangle 150">
            <a:extLst>
              <a:ext uri="{FF2B5EF4-FFF2-40B4-BE49-F238E27FC236}">
                <a16:creationId xmlns:a16="http://schemas.microsoft.com/office/drawing/2014/main" id="{5D7D7244-D6DE-4B8E-ADDE-ADC2281ECA3F}"/>
              </a:ext>
            </a:extLst>
          </p:cNvPr>
          <p:cNvSpPr>
            <a:spLocks noChangeArrowheads="1"/>
          </p:cNvSpPr>
          <p:nvPr/>
        </p:nvSpPr>
        <p:spPr bwMode="auto">
          <a:xfrm>
            <a:off x="4740275" y="4710113"/>
            <a:ext cx="441325" cy="903287"/>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99" name="Rectangle 151">
            <a:extLst>
              <a:ext uri="{FF2B5EF4-FFF2-40B4-BE49-F238E27FC236}">
                <a16:creationId xmlns:a16="http://schemas.microsoft.com/office/drawing/2014/main" id="{8F242518-89DD-49FF-8985-647EADB55094}"/>
              </a:ext>
            </a:extLst>
          </p:cNvPr>
          <p:cNvSpPr>
            <a:spLocks noChangeArrowheads="1"/>
          </p:cNvSpPr>
          <p:nvPr/>
        </p:nvSpPr>
        <p:spPr bwMode="auto">
          <a:xfrm>
            <a:off x="5181600" y="4848225"/>
            <a:ext cx="457200" cy="762000"/>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00" name="Rectangle 152">
            <a:extLst>
              <a:ext uri="{FF2B5EF4-FFF2-40B4-BE49-F238E27FC236}">
                <a16:creationId xmlns:a16="http://schemas.microsoft.com/office/drawing/2014/main" id="{97EE7803-9AC0-476E-AE4D-7819CFDA329B}"/>
              </a:ext>
            </a:extLst>
          </p:cNvPr>
          <p:cNvSpPr>
            <a:spLocks noChangeArrowheads="1"/>
          </p:cNvSpPr>
          <p:nvPr/>
        </p:nvSpPr>
        <p:spPr bwMode="auto">
          <a:xfrm>
            <a:off x="5570538" y="5167313"/>
            <a:ext cx="412750" cy="457200"/>
          </a:xfrm>
          <a:prstGeom prst="rect">
            <a:avLst/>
          </a:prstGeom>
          <a:solidFill>
            <a:srgbClr val="FFDC9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01" name="Line 171">
            <a:extLst>
              <a:ext uri="{FF2B5EF4-FFF2-40B4-BE49-F238E27FC236}">
                <a16:creationId xmlns:a16="http://schemas.microsoft.com/office/drawing/2014/main" id="{6392B22A-F8F0-4B02-997F-0227DAA7FBCD}"/>
              </a:ext>
            </a:extLst>
          </p:cNvPr>
          <p:cNvSpPr>
            <a:spLocks noChangeShapeType="1"/>
          </p:cNvSpPr>
          <p:nvPr/>
        </p:nvSpPr>
        <p:spPr bwMode="auto">
          <a:xfrm>
            <a:off x="4495800" y="4495800"/>
            <a:ext cx="2846388" cy="1582738"/>
          </a:xfrm>
          <a:prstGeom prst="line">
            <a:avLst/>
          </a:prstGeom>
          <a:noFill/>
          <a:ln w="38100">
            <a:solidFill>
              <a:srgbClr val="990033"/>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3" name="Group 142">
            <a:extLst>
              <a:ext uri="{FF2B5EF4-FFF2-40B4-BE49-F238E27FC236}">
                <a16:creationId xmlns:a16="http://schemas.microsoft.com/office/drawing/2014/main" id="{B4852FA5-D46B-497C-A046-866ED7E44E38}"/>
              </a:ext>
            </a:extLst>
          </p:cNvPr>
          <p:cNvGrpSpPr>
            <a:grpSpLocks/>
          </p:cNvGrpSpPr>
          <p:nvPr/>
        </p:nvGrpSpPr>
        <p:grpSpPr bwMode="auto">
          <a:xfrm>
            <a:off x="1676400" y="2624138"/>
            <a:ext cx="446088" cy="2633662"/>
            <a:chOff x="2125" y="1750"/>
            <a:chExt cx="281" cy="1659"/>
          </a:xfrm>
        </p:grpSpPr>
        <p:grpSp>
          <p:nvGrpSpPr>
            <p:cNvPr id="11299" name="Group 122">
              <a:extLst>
                <a:ext uri="{FF2B5EF4-FFF2-40B4-BE49-F238E27FC236}">
                  <a16:creationId xmlns:a16="http://schemas.microsoft.com/office/drawing/2014/main" id="{EEEB88D4-1284-462A-81F5-B04D3614895D}"/>
                </a:ext>
              </a:extLst>
            </p:cNvPr>
            <p:cNvGrpSpPr>
              <a:grpSpLocks/>
            </p:cNvGrpSpPr>
            <p:nvPr/>
          </p:nvGrpSpPr>
          <p:grpSpPr bwMode="auto">
            <a:xfrm>
              <a:off x="2125" y="1750"/>
              <a:ext cx="281" cy="327"/>
              <a:chOff x="2116" y="1750"/>
              <a:chExt cx="281" cy="327"/>
            </a:xfrm>
          </p:grpSpPr>
          <p:sp>
            <p:nvSpPr>
              <p:cNvPr id="11318" name="Text Box 92">
                <a:extLst>
                  <a:ext uri="{FF2B5EF4-FFF2-40B4-BE49-F238E27FC236}">
                    <a16:creationId xmlns:a16="http://schemas.microsoft.com/office/drawing/2014/main" id="{1EBF3877-5E01-453A-86FB-F529D887D960}"/>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19" name="Line 93">
                <a:extLst>
                  <a:ext uri="{FF2B5EF4-FFF2-40B4-BE49-F238E27FC236}">
                    <a16:creationId xmlns:a16="http://schemas.microsoft.com/office/drawing/2014/main" id="{21166901-3874-455D-99C8-C2A8A738360C}"/>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0" name="Group 123">
              <a:extLst>
                <a:ext uri="{FF2B5EF4-FFF2-40B4-BE49-F238E27FC236}">
                  <a16:creationId xmlns:a16="http://schemas.microsoft.com/office/drawing/2014/main" id="{BA47974A-EB2F-4FA2-AC60-BB1B843E7415}"/>
                </a:ext>
              </a:extLst>
            </p:cNvPr>
            <p:cNvGrpSpPr>
              <a:grpSpLocks/>
            </p:cNvGrpSpPr>
            <p:nvPr/>
          </p:nvGrpSpPr>
          <p:grpSpPr bwMode="auto">
            <a:xfrm>
              <a:off x="2125" y="1972"/>
              <a:ext cx="281" cy="327"/>
              <a:chOff x="2116" y="1750"/>
              <a:chExt cx="281" cy="327"/>
            </a:xfrm>
          </p:grpSpPr>
          <p:sp>
            <p:nvSpPr>
              <p:cNvPr id="11316" name="Text Box 124">
                <a:extLst>
                  <a:ext uri="{FF2B5EF4-FFF2-40B4-BE49-F238E27FC236}">
                    <a16:creationId xmlns:a16="http://schemas.microsoft.com/office/drawing/2014/main" id="{809E3350-545D-426D-8E39-B83F5C2E6B4A}"/>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17" name="Line 125">
                <a:extLst>
                  <a:ext uri="{FF2B5EF4-FFF2-40B4-BE49-F238E27FC236}">
                    <a16:creationId xmlns:a16="http://schemas.microsoft.com/office/drawing/2014/main" id="{C846E70D-7EBA-4EB5-B293-A55F5C9C2828}"/>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1" name="Group 126">
              <a:extLst>
                <a:ext uri="{FF2B5EF4-FFF2-40B4-BE49-F238E27FC236}">
                  <a16:creationId xmlns:a16="http://schemas.microsoft.com/office/drawing/2014/main" id="{C6561DA4-DBEC-4049-9273-3702FAC41BD8}"/>
                </a:ext>
              </a:extLst>
            </p:cNvPr>
            <p:cNvGrpSpPr>
              <a:grpSpLocks/>
            </p:cNvGrpSpPr>
            <p:nvPr/>
          </p:nvGrpSpPr>
          <p:grpSpPr bwMode="auto">
            <a:xfrm>
              <a:off x="2125" y="2194"/>
              <a:ext cx="281" cy="327"/>
              <a:chOff x="2116" y="1750"/>
              <a:chExt cx="281" cy="327"/>
            </a:xfrm>
          </p:grpSpPr>
          <p:sp>
            <p:nvSpPr>
              <p:cNvPr id="11314" name="Text Box 127">
                <a:extLst>
                  <a:ext uri="{FF2B5EF4-FFF2-40B4-BE49-F238E27FC236}">
                    <a16:creationId xmlns:a16="http://schemas.microsoft.com/office/drawing/2014/main" id="{D1F46EE9-6383-44E7-A931-D822973A23A6}"/>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15" name="Line 128">
                <a:extLst>
                  <a:ext uri="{FF2B5EF4-FFF2-40B4-BE49-F238E27FC236}">
                    <a16:creationId xmlns:a16="http://schemas.microsoft.com/office/drawing/2014/main" id="{4450DC53-15C8-46BA-936A-B4C6B7694AC3}"/>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2" name="Group 129">
              <a:extLst>
                <a:ext uri="{FF2B5EF4-FFF2-40B4-BE49-F238E27FC236}">
                  <a16:creationId xmlns:a16="http://schemas.microsoft.com/office/drawing/2014/main" id="{717A6242-99F2-44E9-9386-C470AFC82949}"/>
                </a:ext>
              </a:extLst>
            </p:cNvPr>
            <p:cNvGrpSpPr>
              <a:grpSpLocks/>
            </p:cNvGrpSpPr>
            <p:nvPr/>
          </p:nvGrpSpPr>
          <p:grpSpPr bwMode="auto">
            <a:xfrm>
              <a:off x="2125" y="2416"/>
              <a:ext cx="281" cy="327"/>
              <a:chOff x="2116" y="1750"/>
              <a:chExt cx="281" cy="327"/>
            </a:xfrm>
          </p:grpSpPr>
          <p:sp>
            <p:nvSpPr>
              <p:cNvPr id="11312" name="Text Box 130">
                <a:extLst>
                  <a:ext uri="{FF2B5EF4-FFF2-40B4-BE49-F238E27FC236}">
                    <a16:creationId xmlns:a16="http://schemas.microsoft.com/office/drawing/2014/main" id="{2795AF83-DFF8-46FA-B5AE-CFFB056D11BB}"/>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13" name="Line 131">
                <a:extLst>
                  <a:ext uri="{FF2B5EF4-FFF2-40B4-BE49-F238E27FC236}">
                    <a16:creationId xmlns:a16="http://schemas.microsoft.com/office/drawing/2014/main" id="{F1AC2BC8-1B3E-45E9-8DA0-7EFCD407CD22}"/>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3" name="Group 132">
              <a:extLst>
                <a:ext uri="{FF2B5EF4-FFF2-40B4-BE49-F238E27FC236}">
                  <a16:creationId xmlns:a16="http://schemas.microsoft.com/office/drawing/2014/main" id="{7F46E2D0-8ADE-4250-8E1F-DE6B4819D2C3}"/>
                </a:ext>
              </a:extLst>
            </p:cNvPr>
            <p:cNvGrpSpPr>
              <a:grpSpLocks/>
            </p:cNvGrpSpPr>
            <p:nvPr/>
          </p:nvGrpSpPr>
          <p:grpSpPr bwMode="auto">
            <a:xfrm>
              <a:off x="2125" y="2638"/>
              <a:ext cx="281" cy="327"/>
              <a:chOff x="2116" y="1750"/>
              <a:chExt cx="281" cy="327"/>
            </a:xfrm>
          </p:grpSpPr>
          <p:sp>
            <p:nvSpPr>
              <p:cNvPr id="11310" name="Text Box 133">
                <a:extLst>
                  <a:ext uri="{FF2B5EF4-FFF2-40B4-BE49-F238E27FC236}">
                    <a16:creationId xmlns:a16="http://schemas.microsoft.com/office/drawing/2014/main" id="{92AA336E-0A77-4C10-BEB6-CC529C5139CF}"/>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11" name="Line 134">
                <a:extLst>
                  <a:ext uri="{FF2B5EF4-FFF2-40B4-BE49-F238E27FC236}">
                    <a16:creationId xmlns:a16="http://schemas.microsoft.com/office/drawing/2014/main" id="{C4DB05E3-1C4C-483A-84ED-2D74C967EA59}"/>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4" name="Group 135">
              <a:extLst>
                <a:ext uri="{FF2B5EF4-FFF2-40B4-BE49-F238E27FC236}">
                  <a16:creationId xmlns:a16="http://schemas.microsoft.com/office/drawing/2014/main" id="{97DB47D3-8B28-46F2-B119-D98456647102}"/>
                </a:ext>
              </a:extLst>
            </p:cNvPr>
            <p:cNvGrpSpPr>
              <a:grpSpLocks/>
            </p:cNvGrpSpPr>
            <p:nvPr/>
          </p:nvGrpSpPr>
          <p:grpSpPr bwMode="auto">
            <a:xfrm>
              <a:off x="2125" y="2860"/>
              <a:ext cx="281" cy="327"/>
              <a:chOff x="2116" y="1750"/>
              <a:chExt cx="281" cy="327"/>
            </a:xfrm>
          </p:grpSpPr>
          <p:sp>
            <p:nvSpPr>
              <p:cNvPr id="11308" name="Text Box 136">
                <a:extLst>
                  <a:ext uri="{FF2B5EF4-FFF2-40B4-BE49-F238E27FC236}">
                    <a16:creationId xmlns:a16="http://schemas.microsoft.com/office/drawing/2014/main" id="{F2E77C49-289B-4FFF-943E-943CF44E2CB8}"/>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09" name="Line 137">
                <a:extLst>
                  <a:ext uri="{FF2B5EF4-FFF2-40B4-BE49-F238E27FC236}">
                    <a16:creationId xmlns:a16="http://schemas.microsoft.com/office/drawing/2014/main" id="{288C7D7F-245B-4C72-AD25-AD5AF4E96495}"/>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11305" name="Group 138">
              <a:extLst>
                <a:ext uri="{FF2B5EF4-FFF2-40B4-BE49-F238E27FC236}">
                  <a16:creationId xmlns:a16="http://schemas.microsoft.com/office/drawing/2014/main" id="{502B0303-7AE6-41BE-8E42-A1D757927DD2}"/>
                </a:ext>
              </a:extLst>
            </p:cNvPr>
            <p:cNvGrpSpPr>
              <a:grpSpLocks/>
            </p:cNvGrpSpPr>
            <p:nvPr/>
          </p:nvGrpSpPr>
          <p:grpSpPr bwMode="auto">
            <a:xfrm>
              <a:off x="2125" y="3082"/>
              <a:ext cx="281" cy="327"/>
              <a:chOff x="2116" y="1750"/>
              <a:chExt cx="281" cy="327"/>
            </a:xfrm>
          </p:grpSpPr>
          <p:sp>
            <p:nvSpPr>
              <p:cNvPr id="11306" name="Text Box 139">
                <a:extLst>
                  <a:ext uri="{FF2B5EF4-FFF2-40B4-BE49-F238E27FC236}">
                    <a16:creationId xmlns:a16="http://schemas.microsoft.com/office/drawing/2014/main" id="{02B5D3E8-B3CE-4D55-AAE2-53C10A504867}"/>
                  </a:ext>
                </a:extLst>
              </p:cNvPr>
              <p:cNvSpPr txBox="1">
                <a:spLocks noChangeArrowheads="1"/>
              </p:cNvSpPr>
              <p:nvPr/>
            </p:nvSpPr>
            <p:spPr bwMode="auto">
              <a:xfrm>
                <a:off x="2116" y="1750"/>
                <a:ext cx="17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a:t>]</a:t>
                </a:r>
              </a:p>
            </p:txBody>
          </p:sp>
          <p:sp>
            <p:nvSpPr>
              <p:cNvPr id="11307" name="Line 140">
                <a:extLst>
                  <a:ext uri="{FF2B5EF4-FFF2-40B4-BE49-F238E27FC236}">
                    <a16:creationId xmlns:a16="http://schemas.microsoft.com/office/drawing/2014/main" id="{F142655A-8A74-41A0-948A-E1B1F0440BB7}"/>
                  </a:ext>
                </a:extLst>
              </p:cNvPr>
              <p:cNvSpPr>
                <a:spLocks noChangeShapeType="1"/>
              </p:cNvSpPr>
              <p:nvPr/>
            </p:nvSpPr>
            <p:spPr bwMode="auto">
              <a:xfrm>
                <a:off x="2211" y="1936"/>
                <a:ext cx="186"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grpSp>
      <p:cxnSp>
        <p:nvCxnSpPr>
          <p:cNvPr id="226" name="Straight Connector 225">
            <a:extLst>
              <a:ext uri="{FF2B5EF4-FFF2-40B4-BE49-F238E27FC236}">
                <a16:creationId xmlns:a16="http://schemas.microsoft.com/office/drawing/2014/main" id="{234123D8-6049-4FC7-8C59-6B63466C7C45}"/>
              </a:ext>
            </a:extLst>
          </p:cNvPr>
          <p:cNvCxnSpPr/>
          <p:nvPr/>
        </p:nvCxnSpPr>
        <p:spPr>
          <a:xfrm>
            <a:off x="6400800" y="5624513"/>
            <a:ext cx="381000" cy="0"/>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
        <p:nvSpPr>
          <p:cNvPr id="6260" name="Line 116">
            <a:extLst>
              <a:ext uri="{FF2B5EF4-FFF2-40B4-BE49-F238E27FC236}">
                <a16:creationId xmlns:a16="http://schemas.microsoft.com/office/drawing/2014/main" id="{BB5F8EAC-2F28-48AD-89FD-C1DF9296972A}"/>
              </a:ext>
            </a:extLst>
          </p:cNvPr>
          <p:cNvSpPr>
            <a:spLocks noChangeShapeType="1"/>
          </p:cNvSpPr>
          <p:nvPr/>
        </p:nvSpPr>
        <p:spPr bwMode="auto">
          <a:xfrm>
            <a:off x="114300" y="2590800"/>
            <a:ext cx="2895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261" name="Line 117">
            <a:extLst>
              <a:ext uri="{FF2B5EF4-FFF2-40B4-BE49-F238E27FC236}">
                <a16:creationId xmlns:a16="http://schemas.microsoft.com/office/drawing/2014/main" id="{D00D0D48-98C1-4D92-9CC9-DD2AA2E8EBB8}"/>
              </a:ext>
            </a:extLst>
          </p:cNvPr>
          <p:cNvSpPr>
            <a:spLocks noChangeShapeType="1"/>
          </p:cNvSpPr>
          <p:nvPr/>
        </p:nvSpPr>
        <p:spPr bwMode="auto">
          <a:xfrm>
            <a:off x="1228725" y="1752600"/>
            <a:ext cx="0"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262" name="Line 118">
            <a:extLst>
              <a:ext uri="{FF2B5EF4-FFF2-40B4-BE49-F238E27FC236}">
                <a16:creationId xmlns:a16="http://schemas.microsoft.com/office/drawing/2014/main" id="{25D6B4EF-4540-4B9C-9612-CAC542C9E027}"/>
              </a:ext>
            </a:extLst>
          </p:cNvPr>
          <p:cNvSpPr>
            <a:spLocks noChangeShapeType="1"/>
          </p:cNvSpPr>
          <p:nvPr/>
        </p:nvSpPr>
        <p:spPr bwMode="auto">
          <a:xfrm>
            <a:off x="1976438" y="1747838"/>
            <a:ext cx="0"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298" name="Text Box 11">
            <a:extLst>
              <a:ext uri="{FF2B5EF4-FFF2-40B4-BE49-F238E27FC236}">
                <a16:creationId xmlns:a16="http://schemas.microsoft.com/office/drawing/2014/main" id="{415CC632-D2E8-4F5C-A57A-36E3796BC5AF}"/>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B63EDFC2-6BF9-4FC8-913B-2DAB014F30A4}" type="slidenum">
              <a:rPr lang="en-US" altLang="cs-CZ" sz="1400">
                <a:solidFill>
                  <a:schemeClr val="bg1"/>
                </a:solidFill>
                <a:cs typeface="Arial" panose="020B0604020202020204" pitchFamily="34" charset="0"/>
              </a:rPr>
              <a:pPr eaLnBrk="1" hangingPunct="1">
                <a:spcBef>
                  <a:spcPct val="0"/>
                </a:spcBef>
                <a:buFontTx/>
                <a:buNone/>
              </a:pPr>
              <a:t>5</a:t>
            </a:fld>
            <a:endParaRPr lang="en-US" altLang="cs-CZ" sz="1400">
              <a:solidFill>
                <a:schemeClr val="bg1"/>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p:cTn id="11" dur="1000" fill="hold"/>
                                        <p:tgtEl>
                                          <p:spTgt spid="86"/>
                                        </p:tgtEl>
                                        <p:attrNameLst>
                                          <p:attrName>ppt_w</p:attrName>
                                        </p:attrNameLst>
                                      </p:cBhvr>
                                      <p:tavLst>
                                        <p:tav tm="0">
                                          <p:val>
                                            <p:fltVal val="0"/>
                                          </p:val>
                                        </p:tav>
                                        <p:tav tm="100000">
                                          <p:val>
                                            <p:strVal val="#ppt_w"/>
                                          </p:val>
                                        </p:tav>
                                      </p:tavLst>
                                    </p:anim>
                                    <p:anim calcmode="lin" valueType="num">
                                      <p:cBhvr>
                                        <p:cTn id="12" dur="1000" fill="hold"/>
                                        <p:tgtEl>
                                          <p:spTgt spid="86"/>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3"/>
                                        </p:tgtEl>
                                        <p:attrNameLst>
                                          <p:attrName>style.visibility</p:attrName>
                                        </p:attrNameLst>
                                      </p:cBhvr>
                                      <p:to>
                                        <p:strVal val="visible"/>
                                      </p:to>
                                    </p:set>
                                    <p:animEffect transition="in" filter="wipe(up)">
                                      <p:cBhvr>
                                        <p:cTn id="16" dur="1000"/>
                                        <p:tgtEl>
                                          <p:spTgt spid="83"/>
                                        </p:tgtEl>
                                      </p:cBhvr>
                                    </p:animEffect>
                                  </p:childTnLst>
                                </p:cTn>
                              </p:par>
                              <p:par>
                                <p:cTn id="17" presetID="23" presetClass="entr" presetSubtype="16" fill="hold" grpId="0" nodeType="withEffect">
                                  <p:stCondLst>
                                    <p:cond delay="0"/>
                                  </p:stCondLst>
                                  <p:childTnLst>
                                    <p:set>
                                      <p:cBhvr>
                                        <p:cTn id="18" dur="1" fill="hold">
                                          <p:stCondLst>
                                            <p:cond delay="0"/>
                                          </p:stCondLst>
                                        </p:cTn>
                                        <p:tgtEl>
                                          <p:spTgt spid="95"/>
                                        </p:tgtEl>
                                        <p:attrNameLst>
                                          <p:attrName>style.visibility</p:attrName>
                                        </p:attrNameLst>
                                      </p:cBhvr>
                                      <p:to>
                                        <p:strVal val="visible"/>
                                      </p:to>
                                    </p:set>
                                    <p:anim calcmode="lin" valueType="num">
                                      <p:cBhvr>
                                        <p:cTn id="19" dur="500" fill="hold"/>
                                        <p:tgtEl>
                                          <p:spTgt spid="95"/>
                                        </p:tgtEl>
                                        <p:attrNameLst>
                                          <p:attrName>ppt_w</p:attrName>
                                        </p:attrNameLst>
                                      </p:cBhvr>
                                      <p:tavLst>
                                        <p:tav tm="0">
                                          <p:val>
                                            <p:fltVal val="0"/>
                                          </p:val>
                                        </p:tav>
                                        <p:tav tm="100000">
                                          <p:val>
                                            <p:strVal val="#ppt_w"/>
                                          </p:val>
                                        </p:tav>
                                      </p:tavLst>
                                    </p:anim>
                                    <p:anim calcmode="lin" valueType="num">
                                      <p:cBhvr>
                                        <p:cTn id="20" dur="500" fill="hold"/>
                                        <p:tgtEl>
                                          <p:spTgt spid="95"/>
                                        </p:tgtEl>
                                        <p:attrNameLst>
                                          <p:attrName>ppt_h</p:attrName>
                                        </p:attrNameLst>
                                      </p:cBhvr>
                                      <p:tavLst>
                                        <p:tav tm="0">
                                          <p:val>
                                            <p:fltVal val="0"/>
                                          </p:val>
                                        </p:tav>
                                        <p:tav tm="100000">
                                          <p:val>
                                            <p:strVal val="#ppt_h"/>
                                          </p:val>
                                        </p:tav>
                                      </p:tavLst>
                                    </p:anim>
                                  </p:childTnLst>
                                </p:cTn>
                              </p:par>
                              <p:par>
                                <p:cTn id="21" presetID="1" presetClass="entr" presetSubtype="0" fill="hold" nodeType="withEffect">
                                  <p:stCondLst>
                                    <p:cond delay="0"/>
                                  </p:stCondLst>
                                  <p:childTnLst>
                                    <p:set>
                                      <p:cBhvr>
                                        <p:cTn id="22" dur="1" fill="hold">
                                          <p:stCondLst>
                                            <p:cond delay="0"/>
                                          </p:stCondLst>
                                        </p:cTn>
                                        <p:tgtEl>
                                          <p:spTgt spid="626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26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62"/>
                                        </p:tgtEl>
                                        <p:attrNameLst>
                                          <p:attrName>style.visibility</p:attrName>
                                        </p:attrNameLst>
                                      </p:cBhvr>
                                      <p:to>
                                        <p:strVal val="visible"/>
                                      </p:to>
                                    </p:set>
                                  </p:childTnLst>
                                </p:cTn>
                              </p:par>
                            </p:childTnLst>
                          </p:cTn>
                        </p:par>
                        <p:par>
                          <p:cTn id="27" fill="hold" nodeType="afterGroup">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81"/>
                                        </p:tgtEl>
                                        <p:attrNameLst>
                                          <p:attrName>style.visibility</p:attrName>
                                        </p:attrNameLst>
                                      </p:cBhvr>
                                      <p:to>
                                        <p:strVal val="visible"/>
                                      </p:to>
                                    </p:set>
                                    <p:animEffect transition="in" filter="wipe(up)">
                                      <p:cBhvr>
                                        <p:cTn id="30" dur="1000"/>
                                        <p:tgtEl>
                                          <p:spTgt spid="81"/>
                                        </p:tgtEl>
                                      </p:cBhvr>
                                    </p:animEffect>
                                  </p:childTnLst>
                                </p:cTn>
                              </p:par>
                            </p:childTnLst>
                          </p:cTn>
                        </p:par>
                        <p:par>
                          <p:cTn id="31" fill="hold" nodeType="afterGroup">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84"/>
                                        </p:tgtEl>
                                        <p:attrNameLst>
                                          <p:attrName>style.visibility</p:attrName>
                                        </p:attrNameLst>
                                      </p:cBhvr>
                                      <p:to>
                                        <p:strVal val="visible"/>
                                      </p:to>
                                    </p:set>
                                    <p:animEffect transition="in" filter="wipe(up)">
                                      <p:cBhvr>
                                        <p:cTn id="34" dur="1000"/>
                                        <p:tgtEl>
                                          <p:spTgt spid="84"/>
                                        </p:tgtEl>
                                      </p:cBhvr>
                                    </p:animEffect>
                                  </p:childTnLst>
                                </p:cTn>
                              </p:par>
                            </p:childTnLst>
                          </p:cTn>
                        </p:par>
                        <p:par>
                          <p:cTn id="35" fill="hold" nodeType="afterGroup">
                            <p:stCondLst>
                              <p:cond delay="4000"/>
                            </p:stCondLst>
                            <p:childTnLst>
                              <p:par>
                                <p:cTn id="36" presetID="22" presetClass="entr" presetSubtype="1" fill="hold" grpId="0" nodeType="after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wipe(up)">
                                      <p:cBhvr>
                                        <p:cTn id="38" dur="1000"/>
                                        <p:tgtEl>
                                          <p:spTgt spid="82"/>
                                        </p:tgtEl>
                                      </p:cBhvr>
                                    </p:animEffect>
                                  </p:childTnLst>
                                </p:cTn>
                              </p:par>
                            </p:childTnLst>
                          </p:cTn>
                        </p:par>
                        <p:par>
                          <p:cTn id="39" fill="hold" nodeType="afterGroup">
                            <p:stCondLst>
                              <p:cond delay="5000"/>
                            </p:stCondLst>
                            <p:childTnLst>
                              <p:par>
                                <p:cTn id="40" presetID="22" presetClass="entr" presetSubtype="1" fill="hold" grpId="0" nodeType="after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wipe(up)">
                                      <p:cBhvr>
                                        <p:cTn id="42" dur="1000"/>
                                        <p:tgtEl>
                                          <p:spTgt spid="85"/>
                                        </p:tgtEl>
                                      </p:cBhvr>
                                    </p:animEffect>
                                  </p:childTnLst>
                                </p:cTn>
                              </p:par>
                            </p:childTnLst>
                          </p:cTn>
                        </p:par>
                        <p:par>
                          <p:cTn id="43" fill="hold" nodeType="afterGroup">
                            <p:stCondLst>
                              <p:cond delay="6000"/>
                            </p:stCondLst>
                            <p:childTnLst>
                              <p:par>
                                <p:cTn id="44" presetID="2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Effect transition="in" filter="wipe(down)">
                                      <p:cBhvr>
                                        <p:cTn id="46" dur="1000"/>
                                        <p:tgtEl>
                                          <p:spTgt spid="88"/>
                                        </p:tgtEl>
                                      </p:cBhvr>
                                    </p:animEffect>
                                  </p:childTnLst>
                                </p:cTn>
                              </p:par>
                            </p:childTnLst>
                          </p:cTn>
                        </p:par>
                        <p:par>
                          <p:cTn id="47" fill="hold" nodeType="afterGroup">
                            <p:stCondLst>
                              <p:cond delay="7000"/>
                            </p:stCondLst>
                            <p:childTnLst>
                              <p:par>
                                <p:cTn id="48" presetID="22" presetClass="entr" presetSubtype="4" fill="hold" grpId="0" nodeType="afterEffect">
                                  <p:stCondLst>
                                    <p:cond delay="0"/>
                                  </p:stCondLst>
                                  <p:childTnLst>
                                    <p:set>
                                      <p:cBhvr>
                                        <p:cTn id="49" dur="1" fill="hold">
                                          <p:stCondLst>
                                            <p:cond delay="0"/>
                                          </p:stCondLst>
                                        </p:cTn>
                                        <p:tgtEl>
                                          <p:spTgt spid="90"/>
                                        </p:tgtEl>
                                        <p:attrNameLst>
                                          <p:attrName>style.visibility</p:attrName>
                                        </p:attrNameLst>
                                      </p:cBhvr>
                                      <p:to>
                                        <p:strVal val="visible"/>
                                      </p:to>
                                    </p:set>
                                    <p:animEffect transition="in" filter="wipe(down)">
                                      <p:cBhvr>
                                        <p:cTn id="50" dur="2000"/>
                                        <p:tgtEl>
                                          <p:spTgt spid="90"/>
                                        </p:tgtEl>
                                      </p:cBhvr>
                                    </p:animEffect>
                                  </p:childTnLst>
                                </p:cTn>
                              </p:par>
                            </p:childTnLst>
                          </p:cTn>
                        </p:par>
                        <p:par>
                          <p:cTn id="51" fill="hold" nodeType="afterGroup">
                            <p:stCondLst>
                              <p:cond delay="9000"/>
                            </p:stCondLst>
                            <p:childTnLst>
                              <p:par>
                                <p:cTn id="52" presetID="22" presetClass="entr" presetSubtype="4" fill="hold" grpId="0" nodeType="afterEffect">
                                  <p:stCondLst>
                                    <p:cond delay="0"/>
                                  </p:stCondLst>
                                  <p:childTnLst>
                                    <p:set>
                                      <p:cBhvr>
                                        <p:cTn id="53" dur="1" fill="hold">
                                          <p:stCondLst>
                                            <p:cond delay="0"/>
                                          </p:stCondLst>
                                        </p:cTn>
                                        <p:tgtEl>
                                          <p:spTgt spid="91"/>
                                        </p:tgtEl>
                                        <p:attrNameLst>
                                          <p:attrName>style.visibility</p:attrName>
                                        </p:attrNameLst>
                                      </p:cBhvr>
                                      <p:to>
                                        <p:strVal val="visible"/>
                                      </p:to>
                                    </p:set>
                                    <p:animEffect transition="in" filter="wipe(down)">
                                      <p:cBhvr>
                                        <p:cTn id="54" dur="1000"/>
                                        <p:tgtEl>
                                          <p:spTgt spid="91"/>
                                        </p:tgtEl>
                                      </p:cBhvr>
                                    </p:animEffect>
                                  </p:childTnLst>
                                </p:cTn>
                              </p:par>
                            </p:childTnLst>
                          </p:cTn>
                        </p:par>
                        <p:par>
                          <p:cTn id="55" fill="hold" nodeType="afterGroup">
                            <p:stCondLst>
                              <p:cond delay="10000"/>
                            </p:stCondLst>
                            <p:childTnLst>
                              <p:par>
                                <p:cTn id="56" presetID="22" presetClass="entr" presetSubtype="4" fill="hold" grpId="0" nodeType="afterEffect">
                                  <p:stCondLst>
                                    <p:cond delay="0"/>
                                  </p:stCondLst>
                                  <p:childTnLst>
                                    <p:set>
                                      <p:cBhvr>
                                        <p:cTn id="57" dur="1" fill="hold">
                                          <p:stCondLst>
                                            <p:cond delay="0"/>
                                          </p:stCondLst>
                                        </p:cTn>
                                        <p:tgtEl>
                                          <p:spTgt spid="92"/>
                                        </p:tgtEl>
                                        <p:attrNameLst>
                                          <p:attrName>style.visibility</p:attrName>
                                        </p:attrNameLst>
                                      </p:cBhvr>
                                      <p:to>
                                        <p:strVal val="visible"/>
                                      </p:to>
                                    </p:set>
                                    <p:animEffect transition="in" filter="wipe(down)">
                                      <p:cBhvr>
                                        <p:cTn id="58" dur="1000"/>
                                        <p:tgtEl>
                                          <p:spTgt spid="92"/>
                                        </p:tgtEl>
                                      </p:cBhvr>
                                    </p:animEffect>
                                  </p:childTnLst>
                                </p:cTn>
                              </p:par>
                            </p:childTnLst>
                          </p:cTn>
                        </p:par>
                        <p:par>
                          <p:cTn id="59" fill="hold" nodeType="afterGroup">
                            <p:stCondLst>
                              <p:cond delay="11000"/>
                            </p:stCondLst>
                            <p:childTnLst>
                              <p:par>
                                <p:cTn id="60" presetID="22" presetClass="entr" presetSubtype="1" fill="hold" grpId="0" nodeType="afterEffect">
                                  <p:stCondLst>
                                    <p:cond delay="0"/>
                                  </p:stCondLst>
                                  <p:childTnLst>
                                    <p:set>
                                      <p:cBhvr>
                                        <p:cTn id="61" dur="1" fill="hold">
                                          <p:stCondLst>
                                            <p:cond delay="0"/>
                                          </p:stCondLst>
                                        </p:cTn>
                                        <p:tgtEl>
                                          <p:spTgt spid="93"/>
                                        </p:tgtEl>
                                        <p:attrNameLst>
                                          <p:attrName>style.visibility</p:attrName>
                                        </p:attrNameLst>
                                      </p:cBhvr>
                                      <p:to>
                                        <p:strVal val="visible"/>
                                      </p:to>
                                    </p:set>
                                    <p:animEffect transition="in" filter="wipe(up)">
                                      <p:cBhvr>
                                        <p:cTn id="62" dur="1000"/>
                                        <p:tgtEl>
                                          <p:spTgt spid="93"/>
                                        </p:tgtEl>
                                      </p:cBhvr>
                                    </p:animEffect>
                                  </p:childTnLst>
                                </p:cTn>
                              </p:par>
                            </p:childTnLst>
                          </p:cTn>
                        </p:par>
                        <p:par>
                          <p:cTn id="63" fill="hold" nodeType="afterGroup">
                            <p:stCondLst>
                              <p:cond delay="12000"/>
                            </p:stCondLst>
                            <p:childTnLst>
                              <p:par>
                                <p:cTn id="64" presetID="22" presetClass="entr" presetSubtype="8" fill="hold" nodeType="afterEffect">
                                  <p:stCondLst>
                                    <p:cond delay="0"/>
                                  </p:stCondLst>
                                  <p:childTnLst>
                                    <p:set>
                                      <p:cBhvr>
                                        <p:cTn id="65" dur="1" fill="hold">
                                          <p:stCondLst>
                                            <p:cond delay="0"/>
                                          </p:stCondLst>
                                        </p:cTn>
                                        <p:tgtEl>
                                          <p:spTgt spid="89"/>
                                        </p:tgtEl>
                                        <p:attrNameLst>
                                          <p:attrName>style.visibility</p:attrName>
                                        </p:attrNameLst>
                                      </p:cBhvr>
                                      <p:to>
                                        <p:strVal val="visible"/>
                                      </p:to>
                                    </p:set>
                                    <p:animEffect transition="in" filter="wipe(left)">
                                      <p:cBhvr>
                                        <p:cTn id="66" dur="2000"/>
                                        <p:tgtEl>
                                          <p:spTgt spid="89"/>
                                        </p:tgtEl>
                                      </p:cBhvr>
                                    </p:animEffect>
                                  </p:childTnLst>
                                </p:cTn>
                              </p:par>
                            </p:childTnLst>
                          </p:cTn>
                        </p:par>
                        <p:par>
                          <p:cTn id="67" fill="hold" nodeType="afterGroup">
                            <p:stCondLst>
                              <p:cond delay="14000"/>
                            </p:stCondLst>
                            <p:childTnLst>
                              <p:par>
                                <p:cTn id="68" presetID="1" presetClass="entr" presetSubtype="0" fill="hold" grpId="0" nodeType="afterEffect">
                                  <p:stCondLst>
                                    <p:cond delay="0"/>
                                  </p:stCondLst>
                                  <p:childTnLst>
                                    <p:set>
                                      <p:cBhvr>
                                        <p:cTn id="69" dur="1" fill="hold">
                                          <p:stCondLst>
                                            <p:cond delay="0"/>
                                          </p:stCondLst>
                                        </p:cTn>
                                        <p:tgtEl>
                                          <p:spTgt spid="94"/>
                                        </p:tgtEl>
                                        <p:attrNameLst>
                                          <p:attrName>style.visibility</p:attrName>
                                        </p:attrNameLst>
                                      </p:cBhvr>
                                      <p:to>
                                        <p:strVal val="visible"/>
                                      </p:to>
                                    </p:set>
                                  </p:childTnLst>
                                </p:cTn>
                              </p:par>
                            </p:childTnLst>
                          </p:cTn>
                        </p:par>
                        <p:par>
                          <p:cTn id="70" fill="hold" nodeType="afterGroup">
                            <p:stCondLst>
                              <p:cond delay="14000"/>
                            </p:stCondLst>
                            <p:childTnLst>
                              <p:par>
                                <p:cTn id="71" presetID="22" presetClass="entr" presetSubtype="4"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down)">
                                      <p:cBhvr>
                                        <p:cTn id="73" dur="1000"/>
                                        <p:tgtEl>
                                          <p:spTgt spid="96"/>
                                        </p:tgtEl>
                                      </p:cBhvr>
                                    </p:animEffect>
                                  </p:childTnLst>
                                </p:cTn>
                              </p:par>
                            </p:childTnLst>
                          </p:cTn>
                        </p:par>
                        <p:par>
                          <p:cTn id="74" fill="hold" nodeType="afterGroup">
                            <p:stCondLst>
                              <p:cond delay="15000"/>
                            </p:stCondLst>
                            <p:childTnLst>
                              <p:par>
                                <p:cTn id="75" presetID="22" presetClass="entr" presetSubtype="4" fill="hold" grpId="0" nodeType="afterEffect">
                                  <p:stCondLst>
                                    <p:cond delay="0"/>
                                  </p:stCondLst>
                                  <p:childTnLst>
                                    <p:set>
                                      <p:cBhvr>
                                        <p:cTn id="76" dur="1" fill="hold">
                                          <p:stCondLst>
                                            <p:cond delay="0"/>
                                          </p:stCondLst>
                                        </p:cTn>
                                        <p:tgtEl>
                                          <p:spTgt spid="98"/>
                                        </p:tgtEl>
                                        <p:attrNameLst>
                                          <p:attrName>style.visibility</p:attrName>
                                        </p:attrNameLst>
                                      </p:cBhvr>
                                      <p:to>
                                        <p:strVal val="visible"/>
                                      </p:to>
                                    </p:set>
                                    <p:animEffect transition="in" filter="wipe(down)">
                                      <p:cBhvr>
                                        <p:cTn id="77" dur="1000"/>
                                        <p:tgtEl>
                                          <p:spTgt spid="98"/>
                                        </p:tgtEl>
                                      </p:cBhvr>
                                    </p:animEffect>
                                  </p:childTnLst>
                                </p:cTn>
                              </p:par>
                            </p:childTnLst>
                          </p:cTn>
                        </p:par>
                        <p:par>
                          <p:cTn id="78" fill="hold" nodeType="afterGroup">
                            <p:stCondLst>
                              <p:cond delay="16000"/>
                            </p:stCondLst>
                            <p:childTnLst>
                              <p:par>
                                <p:cTn id="79" presetID="22" presetClass="entr" presetSubtype="4" fill="hold" grpId="0" nodeType="afterEffect">
                                  <p:stCondLst>
                                    <p:cond delay="0"/>
                                  </p:stCondLst>
                                  <p:childTnLst>
                                    <p:set>
                                      <p:cBhvr>
                                        <p:cTn id="80" dur="1" fill="hold">
                                          <p:stCondLst>
                                            <p:cond delay="0"/>
                                          </p:stCondLst>
                                        </p:cTn>
                                        <p:tgtEl>
                                          <p:spTgt spid="99"/>
                                        </p:tgtEl>
                                        <p:attrNameLst>
                                          <p:attrName>style.visibility</p:attrName>
                                        </p:attrNameLst>
                                      </p:cBhvr>
                                      <p:to>
                                        <p:strVal val="visible"/>
                                      </p:to>
                                    </p:set>
                                    <p:animEffect transition="in" filter="wipe(down)">
                                      <p:cBhvr>
                                        <p:cTn id="81" dur="1000"/>
                                        <p:tgtEl>
                                          <p:spTgt spid="99"/>
                                        </p:tgtEl>
                                      </p:cBhvr>
                                    </p:animEffect>
                                  </p:childTnLst>
                                </p:cTn>
                              </p:par>
                            </p:childTnLst>
                          </p:cTn>
                        </p:par>
                        <p:par>
                          <p:cTn id="82" fill="hold" nodeType="afterGroup">
                            <p:stCondLst>
                              <p:cond delay="17000"/>
                            </p:stCondLst>
                            <p:childTnLst>
                              <p:par>
                                <p:cTn id="83" presetID="22" presetClass="entr" presetSubtype="4" fill="hold" grpId="0" nodeType="afterEffect">
                                  <p:stCondLst>
                                    <p:cond delay="0"/>
                                  </p:stCondLst>
                                  <p:childTnLst>
                                    <p:set>
                                      <p:cBhvr>
                                        <p:cTn id="84" dur="1" fill="hold">
                                          <p:stCondLst>
                                            <p:cond delay="0"/>
                                          </p:stCondLst>
                                        </p:cTn>
                                        <p:tgtEl>
                                          <p:spTgt spid="100"/>
                                        </p:tgtEl>
                                        <p:attrNameLst>
                                          <p:attrName>style.visibility</p:attrName>
                                        </p:attrNameLst>
                                      </p:cBhvr>
                                      <p:to>
                                        <p:strVal val="visible"/>
                                      </p:to>
                                    </p:set>
                                    <p:animEffect transition="in" filter="wipe(down)">
                                      <p:cBhvr>
                                        <p:cTn id="85" dur="1000"/>
                                        <p:tgtEl>
                                          <p:spTgt spid="100"/>
                                        </p:tgtEl>
                                      </p:cBhvr>
                                    </p:animEffect>
                                  </p:childTnLst>
                                </p:cTn>
                              </p:par>
                            </p:childTnLst>
                          </p:cTn>
                        </p:par>
                        <p:par>
                          <p:cTn id="86" fill="hold" nodeType="afterGroup">
                            <p:stCondLst>
                              <p:cond delay="18000"/>
                            </p:stCondLst>
                            <p:childTnLst>
                              <p:par>
                                <p:cTn id="87" presetID="22" presetClass="entr" presetSubtype="4" fill="hold" grpId="0" nodeType="afterEffect">
                                  <p:stCondLst>
                                    <p:cond delay="0"/>
                                  </p:stCondLst>
                                  <p:childTnLst>
                                    <p:set>
                                      <p:cBhvr>
                                        <p:cTn id="88" dur="1" fill="hold">
                                          <p:stCondLst>
                                            <p:cond delay="0"/>
                                          </p:stCondLst>
                                        </p:cTn>
                                        <p:tgtEl>
                                          <p:spTgt spid="102"/>
                                        </p:tgtEl>
                                        <p:attrNameLst>
                                          <p:attrName>style.visibility</p:attrName>
                                        </p:attrNameLst>
                                      </p:cBhvr>
                                      <p:to>
                                        <p:strVal val="visible"/>
                                      </p:to>
                                    </p:set>
                                    <p:animEffect transition="in" filter="wipe(down)">
                                      <p:cBhvr>
                                        <p:cTn id="89" dur="1000"/>
                                        <p:tgtEl>
                                          <p:spTgt spid="102"/>
                                        </p:tgtEl>
                                      </p:cBhvr>
                                    </p:animEffect>
                                  </p:childTnLst>
                                </p:cTn>
                              </p:par>
                            </p:childTnLst>
                          </p:cTn>
                        </p:par>
                        <p:par>
                          <p:cTn id="90" fill="hold" nodeType="afterGroup">
                            <p:stCondLst>
                              <p:cond delay="19000"/>
                            </p:stCondLst>
                            <p:childTnLst>
                              <p:par>
                                <p:cTn id="91" presetID="22" presetClass="entr" presetSubtype="4" fill="hold" nodeType="afterEffect">
                                  <p:stCondLst>
                                    <p:cond delay="0"/>
                                  </p:stCondLst>
                                  <p:childTnLst>
                                    <p:set>
                                      <p:cBhvr>
                                        <p:cTn id="92" dur="1" fill="hold">
                                          <p:stCondLst>
                                            <p:cond delay="0"/>
                                          </p:stCondLst>
                                        </p:cTn>
                                        <p:tgtEl>
                                          <p:spTgt spid="226"/>
                                        </p:tgtEl>
                                        <p:attrNameLst>
                                          <p:attrName>style.visibility</p:attrName>
                                        </p:attrNameLst>
                                      </p:cBhvr>
                                      <p:to>
                                        <p:strVal val="visible"/>
                                      </p:to>
                                    </p:set>
                                    <p:animEffect transition="in" filter="wipe(down)">
                                      <p:cBhvr>
                                        <p:cTn id="93" dur="500"/>
                                        <p:tgtEl>
                                          <p:spTgt spid="226"/>
                                        </p:tgtEl>
                                      </p:cBhvr>
                                    </p:animEffect>
                                  </p:childTnLst>
                                </p:cTn>
                              </p:par>
                            </p:childTnLst>
                          </p:cTn>
                        </p:par>
                        <p:par>
                          <p:cTn id="94" fill="hold" nodeType="afterGroup">
                            <p:stCondLst>
                              <p:cond delay="19500"/>
                            </p:stCondLst>
                            <p:childTnLst>
                              <p:par>
                                <p:cTn id="95" presetID="22" presetClass="entr" presetSubtype="1"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up)">
                                      <p:cBhvr>
                                        <p:cTn id="97" dur="1000"/>
                                        <p:tgtEl>
                                          <p:spTgt spid="103"/>
                                        </p:tgtEl>
                                      </p:cBhvr>
                                    </p:animEffect>
                                  </p:childTnLst>
                                </p:cTn>
                              </p:par>
                            </p:childTnLst>
                          </p:cTn>
                        </p:par>
                        <p:par>
                          <p:cTn id="98" fill="hold" nodeType="afterGroup">
                            <p:stCondLst>
                              <p:cond delay="20500"/>
                            </p:stCondLst>
                            <p:childTnLst>
                              <p:par>
                                <p:cTn id="99" presetID="22" presetClass="entr" presetSubtype="8" fill="hold" nodeType="afterEffect">
                                  <p:stCondLst>
                                    <p:cond delay="0"/>
                                  </p:stCondLst>
                                  <p:childTnLst>
                                    <p:set>
                                      <p:cBhvr>
                                        <p:cTn id="100" dur="1" fill="hold">
                                          <p:stCondLst>
                                            <p:cond delay="0"/>
                                          </p:stCondLst>
                                        </p:cTn>
                                        <p:tgtEl>
                                          <p:spTgt spid="101"/>
                                        </p:tgtEl>
                                        <p:attrNameLst>
                                          <p:attrName>style.visibility</p:attrName>
                                        </p:attrNameLst>
                                      </p:cBhvr>
                                      <p:to>
                                        <p:strVal val="visible"/>
                                      </p:to>
                                    </p:set>
                                    <p:animEffect transition="in" filter="wipe(left)">
                                      <p:cBhvr>
                                        <p:cTn id="101" dur="2000"/>
                                        <p:tgtEl>
                                          <p:spTgt spid="101"/>
                                        </p:tgtEl>
                                      </p:cBhvr>
                                    </p:animEffect>
                                  </p:childTnLst>
                                </p:cTn>
                              </p:par>
                            </p:childTnLst>
                          </p:cTn>
                        </p:par>
                        <p:par>
                          <p:cTn id="102" fill="hold" nodeType="afterGroup">
                            <p:stCondLst>
                              <p:cond delay="22500"/>
                            </p:stCondLst>
                            <p:childTnLst>
                              <p:par>
                                <p:cTn id="103" presetID="1" presetClass="entr" presetSubtype="0" fill="hold" grpId="0" nodeType="afterEffect">
                                  <p:stCondLst>
                                    <p:cond delay="0"/>
                                  </p:stCondLst>
                                  <p:childTnLst>
                                    <p:set>
                                      <p:cBhvr>
                                        <p:cTn id="104" dur="1" fill="hold">
                                          <p:stCondLst>
                                            <p:cond delay="0"/>
                                          </p:stCondLst>
                                        </p:cTn>
                                        <p:tgtEl>
                                          <p:spTgt spid="97"/>
                                        </p:tgtEl>
                                        <p:attrNameLst>
                                          <p:attrName>style.visibility</p:attrName>
                                        </p:attrNameLst>
                                      </p:cBhvr>
                                      <p:to>
                                        <p:strVal val="visible"/>
                                      </p:to>
                                    </p:set>
                                  </p:childTnLst>
                                </p:cTn>
                              </p:par>
                            </p:childTnLst>
                          </p:cTn>
                        </p:par>
                        <p:par>
                          <p:cTn id="105" fill="hold" nodeType="afterGroup">
                            <p:stCondLst>
                              <p:cond delay="22500"/>
                            </p:stCondLst>
                            <p:childTnLst>
                              <p:par>
                                <p:cTn id="106" presetID="22" presetClass="entr" presetSubtype="8" fill="hold" nodeType="afterEffect">
                                  <p:stCondLst>
                                    <p:cond delay="0"/>
                                  </p:stCondLst>
                                  <p:childTnLst>
                                    <p:set>
                                      <p:cBhvr>
                                        <p:cTn id="107" dur="1" fill="hold">
                                          <p:stCondLst>
                                            <p:cond delay="0"/>
                                          </p:stCondLst>
                                        </p:cTn>
                                        <p:tgtEl>
                                          <p:spTgt spid="13"/>
                                        </p:tgtEl>
                                        <p:attrNameLst>
                                          <p:attrName>style.visibility</p:attrName>
                                        </p:attrNameLst>
                                      </p:cBhvr>
                                      <p:to>
                                        <p:strVal val="visible"/>
                                      </p:to>
                                    </p:set>
                                    <p:animEffect transition="in" filter="wipe(left)">
                                      <p:cBhvr>
                                        <p:cTn id="10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02" grpId="0" animBg="1"/>
      <p:bldP spid="93" grpId="0" animBg="1"/>
      <p:bldP spid="92" grpId="0" animBg="1"/>
      <p:bldP spid="91" grpId="0" animBg="1"/>
      <p:bldP spid="90" grpId="0" animBg="1"/>
      <p:bldP spid="81" grpId="0"/>
      <p:bldP spid="82" grpId="0"/>
      <p:bldP spid="83" grpId="0"/>
      <p:bldP spid="84" grpId="0"/>
      <p:bldP spid="85" grpId="0" animBg="1"/>
      <p:bldP spid="86" grpId="0"/>
      <p:bldP spid="88" grpId="0" animBg="1"/>
      <p:bldP spid="94" grpId="0"/>
      <p:bldP spid="95" grpId="0"/>
      <p:bldP spid="96" grpId="0" animBg="1"/>
      <p:bldP spid="97" grpId="0"/>
      <p:bldP spid="98" grpId="0" animBg="1"/>
      <p:bldP spid="99" grpId="0" animBg="1"/>
      <p:bldP spid="10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7C732C3A-21BB-42AC-A113-FA0460F2E33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3315" name="Rectangle 2">
            <a:extLst>
              <a:ext uri="{FF2B5EF4-FFF2-40B4-BE49-F238E27FC236}">
                <a16:creationId xmlns:a16="http://schemas.microsoft.com/office/drawing/2014/main" id="{36E7C0B1-BD08-48EC-AECC-AA11DB1E36B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Theory of Consumer Behavior</a:t>
            </a:r>
          </a:p>
        </p:txBody>
      </p:sp>
      <p:sp>
        <p:nvSpPr>
          <p:cNvPr id="13316" name="Rectangle 3">
            <a:extLst>
              <a:ext uri="{FF2B5EF4-FFF2-40B4-BE49-F238E27FC236}">
                <a16:creationId xmlns:a16="http://schemas.microsoft.com/office/drawing/2014/main" id="{B80795C0-BF33-427C-863C-DC1638A1D91E}"/>
              </a:ext>
            </a:extLst>
          </p:cNvPr>
          <p:cNvSpPr>
            <a:spLocks noGrp="1" noChangeArrowheads="1"/>
          </p:cNvSpPr>
          <p:nvPr>
            <p:ph type="body" idx="1"/>
          </p:nvPr>
        </p:nvSpPr>
        <p:spPr>
          <a:xfrm>
            <a:off x="762000" y="1066800"/>
            <a:ext cx="8229600" cy="4525963"/>
          </a:xfrm>
        </p:spPr>
        <p:txBody>
          <a:bodyPr/>
          <a:lstStyle/>
          <a:p>
            <a:pPr eaLnBrk="1" hangingPunct="1">
              <a:buClr>
                <a:srgbClr val="3399FF"/>
              </a:buClr>
              <a:buSzPct val="125000"/>
            </a:pPr>
            <a:r>
              <a:rPr lang="en-US" altLang="cs-CZ" sz="3600"/>
              <a:t>Rational behavior</a:t>
            </a:r>
          </a:p>
          <a:p>
            <a:pPr eaLnBrk="1" hangingPunct="1">
              <a:buClr>
                <a:srgbClr val="3399FF"/>
              </a:buClr>
              <a:buSzPct val="125000"/>
            </a:pPr>
            <a:r>
              <a:rPr lang="en-US" altLang="cs-CZ" sz="3600"/>
              <a:t>Preferences</a:t>
            </a:r>
          </a:p>
          <a:p>
            <a:pPr eaLnBrk="1" hangingPunct="1">
              <a:buClr>
                <a:srgbClr val="3399FF"/>
              </a:buClr>
              <a:buSzPct val="125000"/>
            </a:pPr>
            <a:r>
              <a:rPr lang="en-US" altLang="cs-CZ" sz="3600"/>
              <a:t>Budget constraint</a:t>
            </a:r>
          </a:p>
          <a:p>
            <a:pPr eaLnBrk="1" hangingPunct="1">
              <a:buClr>
                <a:srgbClr val="3399FF"/>
              </a:buClr>
              <a:buSzPct val="125000"/>
            </a:pPr>
            <a:r>
              <a:rPr lang="en-US" altLang="cs-CZ" sz="3600"/>
              <a:t>Prices</a:t>
            </a:r>
          </a:p>
          <a:p>
            <a:pPr eaLnBrk="1" hangingPunct="1">
              <a:buClr>
                <a:srgbClr val="3399FF"/>
              </a:buClr>
              <a:buSzPct val="125000"/>
            </a:pPr>
            <a:endParaRPr lang="en-US" altLang="cs-CZ" sz="3600"/>
          </a:p>
        </p:txBody>
      </p:sp>
      <p:sp>
        <p:nvSpPr>
          <p:cNvPr id="13317" name="Rectangle 4">
            <a:extLst>
              <a:ext uri="{FF2B5EF4-FFF2-40B4-BE49-F238E27FC236}">
                <a16:creationId xmlns:a16="http://schemas.microsoft.com/office/drawing/2014/main" id="{12DFC1C1-0F60-47AA-885A-FD745BD54AF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3318" name="Rectangle 5">
            <a:extLst>
              <a:ext uri="{FF2B5EF4-FFF2-40B4-BE49-F238E27FC236}">
                <a16:creationId xmlns:a16="http://schemas.microsoft.com/office/drawing/2014/main" id="{6DCD9F5C-FBDD-46D3-85C1-178F97487FDC}"/>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13319" name="Text Box 11">
            <a:extLst>
              <a:ext uri="{FF2B5EF4-FFF2-40B4-BE49-F238E27FC236}">
                <a16:creationId xmlns:a16="http://schemas.microsoft.com/office/drawing/2014/main" id="{D0C01D53-AC89-4711-9AE4-62523509A7C2}"/>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4C15756E-557F-4F95-A2AA-20AD9E1BBC76}" type="slidenum">
              <a:rPr lang="en-US" altLang="cs-CZ" sz="1400">
                <a:solidFill>
                  <a:schemeClr val="bg1"/>
                </a:solidFill>
                <a:cs typeface="Arial" panose="020B0604020202020204" pitchFamily="34" charset="0"/>
              </a:rPr>
              <a:pPr eaLnBrk="1" hangingPunct="1">
                <a:spcBef>
                  <a:spcPct val="0"/>
                </a:spcBef>
                <a:buFontTx/>
                <a:buNone/>
              </a:pPr>
              <a:t>6</a:t>
            </a:fld>
            <a:endParaRPr lang="en-US" altLang="cs-CZ" sz="1400">
              <a:solidFill>
                <a:schemeClr val="bg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05EF16E8-44E7-44F6-8AC9-D601295F1F4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5363" name="Rectangle 2">
            <a:extLst>
              <a:ext uri="{FF2B5EF4-FFF2-40B4-BE49-F238E27FC236}">
                <a16:creationId xmlns:a16="http://schemas.microsoft.com/office/drawing/2014/main" id="{144E4A5E-CD21-4167-A7B0-E69F757C6A6D}"/>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Utility Maximizing Rule</a:t>
            </a:r>
          </a:p>
        </p:txBody>
      </p:sp>
      <p:sp>
        <p:nvSpPr>
          <p:cNvPr id="15364" name="Rectangle 3">
            <a:extLst>
              <a:ext uri="{FF2B5EF4-FFF2-40B4-BE49-F238E27FC236}">
                <a16:creationId xmlns:a16="http://schemas.microsoft.com/office/drawing/2014/main" id="{D5AEF9E5-8C19-400B-A506-CD49720D40D5}"/>
              </a:ext>
            </a:extLst>
          </p:cNvPr>
          <p:cNvSpPr>
            <a:spLocks noGrp="1" noChangeArrowheads="1"/>
          </p:cNvSpPr>
          <p:nvPr>
            <p:ph type="body" idx="1"/>
          </p:nvPr>
        </p:nvSpPr>
        <p:spPr>
          <a:xfrm>
            <a:off x="457200" y="1066800"/>
            <a:ext cx="8229600" cy="4525963"/>
          </a:xfrm>
        </p:spPr>
        <p:txBody>
          <a:bodyPr/>
          <a:lstStyle/>
          <a:p>
            <a:pPr eaLnBrk="1" hangingPunct="1">
              <a:spcAft>
                <a:spcPts val="1200"/>
              </a:spcAft>
              <a:buClr>
                <a:srgbClr val="3399FF"/>
              </a:buClr>
              <a:buSzPct val="125000"/>
            </a:pPr>
            <a:r>
              <a:rPr lang="en-US" altLang="cs-CZ" sz="3600"/>
              <a:t>Consumer allocates his or her income so that the last dollar spent on each product yields the same amount of extra (marginal) utility</a:t>
            </a:r>
          </a:p>
          <a:p>
            <a:pPr eaLnBrk="1" hangingPunct="1">
              <a:spcAft>
                <a:spcPts val="1200"/>
              </a:spcAft>
              <a:buClr>
                <a:srgbClr val="3399FF"/>
              </a:buClr>
              <a:buSzPct val="125000"/>
            </a:pPr>
            <a:r>
              <a:rPr lang="en-US" altLang="cs-CZ" sz="3600"/>
              <a:t>Algebraically</a:t>
            </a:r>
          </a:p>
          <a:p>
            <a:pPr eaLnBrk="1" hangingPunct="1">
              <a:buClr>
                <a:srgbClr val="3399FF"/>
              </a:buClr>
              <a:buSzPct val="125000"/>
              <a:buFontTx/>
              <a:buNone/>
            </a:pPr>
            <a:r>
              <a:rPr lang="en-US" altLang="cs-CZ" sz="2800"/>
              <a:t>		</a:t>
            </a:r>
            <a:r>
              <a:rPr lang="en-US" altLang="cs-CZ" sz="2800" u="sng"/>
              <a:t>MU of product A</a:t>
            </a:r>
            <a:r>
              <a:rPr lang="en-US" altLang="cs-CZ" sz="2800"/>
              <a:t>		 </a:t>
            </a:r>
            <a:r>
              <a:rPr lang="en-US" altLang="cs-CZ" sz="2800" u="sng"/>
              <a:t>MU of product B</a:t>
            </a:r>
          </a:p>
          <a:p>
            <a:pPr eaLnBrk="1" hangingPunct="1">
              <a:buClr>
                <a:srgbClr val="3399FF"/>
              </a:buClr>
              <a:buSzPct val="125000"/>
              <a:buFontTx/>
              <a:buNone/>
            </a:pPr>
            <a:r>
              <a:rPr lang="en-US" altLang="cs-CZ" sz="2800"/>
              <a:t>		     Price of A		      Price of B</a:t>
            </a:r>
          </a:p>
        </p:txBody>
      </p:sp>
      <p:sp>
        <p:nvSpPr>
          <p:cNvPr id="15365" name="Rectangle 4">
            <a:extLst>
              <a:ext uri="{FF2B5EF4-FFF2-40B4-BE49-F238E27FC236}">
                <a16:creationId xmlns:a16="http://schemas.microsoft.com/office/drawing/2014/main" id="{C5A511A3-D91F-492D-B554-4BBA9B284C4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5366" name="Rectangle 5">
            <a:extLst>
              <a:ext uri="{FF2B5EF4-FFF2-40B4-BE49-F238E27FC236}">
                <a16:creationId xmlns:a16="http://schemas.microsoft.com/office/drawing/2014/main" id="{8E8851ED-2D94-4EE9-8DE5-38A7BE8C30A3}"/>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sp>
        <p:nvSpPr>
          <p:cNvPr id="15367" name="TextBox 6">
            <a:extLst>
              <a:ext uri="{FF2B5EF4-FFF2-40B4-BE49-F238E27FC236}">
                <a16:creationId xmlns:a16="http://schemas.microsoft.com/office/drawing/2014/main" id="{61EE3F67-F079-48E5-A348-7C5C7E8621FF}"/>
              </a:ext>
            </a:extLst>
          </p:cNvPr>
          <p:cNvSpPr txBox="1">
            <a:spLocks noChangeArrowheads="1"/>
          </p:cNvSpPr>
          <p:nvPr/>
        </p:nvSpPr>
        <p:spPr bwMode="auto">
          <a:xfrm>
            <a:off x="4343400" y="4491038"/>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b="1"/>
              <a:t>=</a:t>
            </a:r>
          </a:p>
        </p:txBody>
      </p:sp>
      <p:sp>
        <p:nvSpPr>
          <p:cNvPr id="15368" name="Text Box 11">
            <a:extLst>
              <a:ext uri="{FF2B5EF4-FFF2-40B4-BE49-F238E27FC236}">
                <a16:creationId xmlns:a16="http://schemas.microsoft.com/office/drawing/2014/main" id="{3940966C-E960-4BB8-A4C6-4011E9486DC3}"/>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C54F4DDA-9BCC-4AD7-8AB6-99424DE9BABB}" type="slidenum">
              <a:rPr lang="en-US" altLang="cs-CZ" sz="1400">
                <a:solidFill>
                  <a:schemeClr val="bg1"/>
                </a:solidFill>
                <a:cs typeface="Arial" panose="020B0604020202020204" pitchFamily="34" charset="0"/>
              </a:rPr>
              <a:pPr eaLnBrk="1" hangingPunct="1">
                <a:spcBef>
                  <a:spcPct val="0"/>
                </a:spcBef>
                <a:buFontTx/>
                <a:buNone/>
              </a:pPr>
              <a:t>7</a:t>
            </a:fld>
            <a:endParaRPr lang="en-US" altLang="cs-CZ" sz="1400">
              <a:solidFill>
                <a:schemeClr val="bg1"/>
              </a:solidFill>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135B7503-062B-4716-AE93-D9A25BD3CC9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7411" name="Rectangle 2">
            <a:extLst>
              <a:ext uri="{FF2B5EF4-FFF2-40B4-BE49-F238E27FC236}">
                <a16:creationId xmlns:a16="http://schemas.microsoft.com/office/drawing/2014/main" id="{1BC20E72-D0C7-45C5-9B71-478FCA20338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Numerical Example</a:t>
            </a:r>
          </a:p>
        </p:txBody>
      </p:sp>
      <p:sp>
        <p:nvSpPr>
          <p:cNvPr id="17412" name="Rectangle 4">
            <a:extLst>
              <a:ext uri="{FF2B5EF4-FFF2-40B4-BE49-F238E27FC236}">
                <a16:creationId xmlns:a16="http://schemas.microsoft.com/office/drawing/2014/main" id="{F6C1A3FF-673B-4FD3-8793-0C45E2C5379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7413" name="Rectangle 6">
            <a:extLst>
              <a:ext uri="{FF2B5EF4-FFF2-40B4-BE49-F238E27FC236}">
                <a16:creationId xmlns:a16="http://schemas.microsoft.com/office/drawing/2014/main" id="{38225D5C-09FF-4666-A543-3882F073B345}"/>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aphicFrame>
        <p:nvGraphicFramePr>
          <p:cNvPr id="9" name="Table 8">
            <a:extLst>
              <a:ext uri="{FF2B5EF4-FFF2-40B4-BE49-F238E27FC236}">
                <a16:creationId xmlns:a16="http://schemas.microsoft.com/office/drawing/2014/main" id="{B0652563-35F0-42DB-B1B0-20DBF1550AE2}"/>
              </a:ext>
            </a:extLst>
          </p:cNvPr>
          <p:cNvGraphicFramePr>
            <a:graphicFrameLocks noGrp="1"/>
          </p:cNvGraphicFramePr>
          <p:nvPr/>
        </p:nvGraphicFramePr>
        <p:xfrm>
          <a:off x="76200" y="914400"/>
          <a:ext cx="8961438" cy="5607050"/>
        </p:xfrm>
        <a:graphic>
          <a:graphicData uri="http://schemas.openxmlformats.org/drawingml/2006/table">
            <a:tbl>
              <a:tblPr/>
              <a:tblGrid>
                <a:gridCol w="1708150">
                  <a:extLst>
                    <a:ext uri="{9D8B030D-6E8A-4147-A177-3AD203B41FA5}">
                      <a16:colId xmlns:a16="http://schemas.microsoft.com/office/drawing/2014/main" val="20000"/>
                    </a:ext>
                  </a:extLst>
                </a:gridCol>
                <a:gridCol w="1708150">
                  <a:extLst>
                    <a:ext uri="{9D8B030D-6E8A-4147-A177-3AD203B41FA5}">
                      <a16:colId xmlns:a16="http://schemas.microsoft.com/office/drawing/2014/main" val="20001"/>
                    </a:ext>
                  </a:extLst>
                </a:gridCol>
                <a:gridCol w="1709738">
                  <a:extLst>
                    <a:ext uri="{9D8B030D-6E8A-4147-A177-3AD203B41FA5}">
                      <a16:colId xmlns:a16="http://schemas.microsoft.com/office/drawing/2014/main" val="20002"/>
                    </a:ext>
                  </a:extLst>
                </a:gridCol>
                <a:gridCol w="417512">
                  <a:extLst>
                    <a:ext uri="{9D8B030D-6E8A-4147-A177-3AD203B41FA5}">
                      <a16:colId xmlns:a16="http://schemas.microsoft.com/office/drawing/2014/main" val="20003"/>
                    </a:ext>
                  </a:extLst>
                </a:gridCol>
                <a:gridCol w="1709738">
                  <a:extLst>
                    <a:ext uri="{9D8B030D-6E8A-4147-A177-3AD203B41FA5}">
                      <a16:colId xmlns:a16="http://schemas.microsoft.com/office/drawing/2014/main" val="20004"/>
                    </a:ext>
                  </a:extLst>
                </a:gridCol>
                <a:gridCol w="1708150">
                  <a:extLst>
                    <a:ext uri="{9D8B030D-6E8A-4147-A177-3AD203B41FA5}">
                      <a16:colId xmlns:a16="http://schemas.microsoft.com/office/drawing/2014/main" val="20005"/>
                    </a:ext>
                  </a:extLst>
                </a:gridCol>
              </a:tblGrid>
              <a:tr h="640116">
                <a:tc gridSpan="6">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The Utility Maximizing Combination of Apples and Oranges Obtainable with an Income of $10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914451">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grid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Apple (Product 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 $1</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cs-CZ"/>
                    </a:p>
                  </a:txBody>
                  <a:tcPr/>
                </a:tc>
                <a:tc row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1" i="0" u="none" strike="noStrike" cap="none" normalizeH="0" baseline="0">
                        <a:ln>
                          <a:noFill/>
                        </a:ln>
                        <a:solidFill>
                          <a:srgbClr val="000000"/>
                        </a:solidFill>
                        <a:effectLst/>
                        <a:latin typeface="Arial" panose="020B0604020202020204" pitchFamily="34" charset="0"/>
                      </a:endParaRP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gridSpan="2">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Oranges (Product 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Price = $2</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cs-CZ"/>
                    </a:p>
                  </a:txBody>
                  <a:tcPr/>
                </a:tc>
                <a:extLst>
                  <a:ext uri="{0D108BD9-81ED-4DB2-BD59-A6C34878D82A}">
                    <a16:rowId xmlns:a16="http://schemas.microsoft.com/office/drawing/2014/main" val="10001"/>
                  </a:ext>
                </a:extLst>
              </a:tr>
              <a:tr h="1463121">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(1)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Unit of Product</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Utility,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Utils</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Utility per dollar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(MU/Price)</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vMerge="1">
                  <a:txBody>
                    <a:bodyPr/>
                    <a:lstStyle/>
                    <a:p>
                      <a:endParaRPr lang="cs-CZ"/>
                    </a:p>
                  </a:txBody>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Utility,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Utils</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Utility per dollar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(MU/Price)</a:t>
                      </a:r>
                    </a:p>
                  </a:txBody>
                  <a:tcPr marT="45723" marB="45723"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Second</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Third</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7</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Fourth</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Fifth</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Sixth</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8"/>
                  </a:ext>
                </a:extLst>
              </a:tr>
              <a:tr h="369909">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Seventh</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a:ln>
                          <a:noFill/>
                        </a:ln>
                        <a:solidFill>
                          <a:srgbClr val="000000"/>
                        </a:solidFill>
                        <a:effectLst/>
                        <a:latin typeface="Arial" panose="020B0604020202020204" pitchFamily="34" charset="0"/>
                      </a:endParaRP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bl>
          </a:graphicData>
        </a:graphic>
      </p:graphicFrame>
      <p:sp>
        <p:nvSpPr>
          <p:cNvPr id="17487" name="Text Box 11">
            <a:extLst>
              <a:ext uri="{FF2B5EF4-FFF2-40B4-BE49-F238E27FC236}">
                <a16:creationId xmlns:a16="http://schemas.microsoft.com/office/drawing/2014/main" id="{4629875E-29BE-41BD-B05F-A9BFDF396030}"/>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B18A2A35-028B-433E-8F2F-1D4ECDD81470}" type="slidenum">
              <a:rPr lang="en-US" altLang="cs-CZ" sz="1400">
                <a:solidFill>
                  <a:schemeClr val="bg1"/>
                </a:solidFill>
                <a:cs typeface="Arial" panose="020B0604020202020204" pitchFamily="34" charset="0"/>
              </a:rPr>
              <a:pPr eaLnBrk="1" hangingPunct="1">
                <a:spcBef>
                  <a:spcPct val="0"/>
                </a:spcBef>
                <a:buFontTx/>
                <a:buNone/>
              </a:pPr>
              <a:t>8</a:t>
            </a:fld>
            <a:endParaRPr lang="en-US" altLang="cs-CZ" sz="1400">
              <a:solidFill>
                <a:schemeClr val="bg1"/>
              </a:solidFill>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a:extLst>
              <a:ext uri="{FF2B5EF4-FFF2-40B4-BE49-F238E27FC236}">
                <a16:creationId xmlns:a16="http://schemas.microsoft.com/office/drawing/2014/main" id="{ED4DA090-DA22-4E50-9257-86BCC1ECF90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9459" name="Rectangle 2">
            <a:extLst>
              <a:ext uri="{FF2B5EF4-FFF2-40B4-BE49-F238E27FC236}">
                <a16:creationId xmlns:a16="http://schemas.microsoft.com/office/drawing/2014/main" id="{F8E4AC5A-357F-4D21-AB37-B04C8ABBD97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Decision-Making Process</a:t>
            </a:r>
          </a:p>
        </p:txBody>
      </p:sp>
      <p:sp>
        <p:nvSpPr>
          <p:cNvPr id="19460" name="Rectangle 4">
            <a:extLst>
              <a:ext uri="{FF2B5EF4-FFF2-40B4-BE49-F238E27FC236}">
                <a16:creationId xmlns:a16="http://schemas.microsoft.com/office/drawing/2014/main" id="{FDC92137-3FF2-45CF-AC80-305552E6A3D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9461" name="Rectangle 6">
            <a:extLst>
              <a:ext uri="{FF2B5EF4-FFF2-40B4-BE49-F238E27FC236}">
                <a16:creationId xmlns:a16="http://schemas.microsoft.com/office/drawing/2014/main" id="{503F81F6-A5A8-47C9-9250-B723840182AA}"/>
              </a:ext>
            </a:extLst>
          </p:cNvPr>
          <p:cNvSpPr>
            <a:spLocks noChangeArrowheads="1"/>
          </p:cNvSpPr>
          <p:nvPr/>
        </p:nvSpPr>
        <p:spPr bwMode="auto">
          <a:xfrm>
            <a:off x="0" y="6629400"/>
            <a:ext cx="484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rgbClr val="FFFFFF"/>
                </a:solidFill>
              </a:rPr>
              <a:t>LO2</a:t>
            </a:r>
          </a:p>
        </p:txBody>
      </p:sp>
      <p:graphicFrame>
        <p:nvGraphicFramePr>
          <p:cNvPr id="10287" name="Group 47">
            <a:extLst>
              <a:ext uri="{FF2B5EF4-FFF2-40B4-BE49-F238E27FC236}">
                <a16:creationId xmlns:a16="http://schemas.microsoft.com/office/drawing/2014/main" id="{C7DEE02D-02A8-4B22-A50C-DDC73A759332}"/>
              </a:ext>
            </a:extLst>
          </p:cNvPr>
          <p:cNvGraphicFramePr>
            <a:graphicFrameLocks noGrp="1"/>
          </p:cNvGraphicFramePr>
          <p:nvPr/>
        </p:nvGraphicFramePr>
        <p:xfrm>
          <a:off x="76200" y="990600"/>
          <a:ext cx="9051925" cy="5575300"/>
        </p:xfrm>
        <a:graphic>
          <a:graphicData uri="http://schemas.openxmlformats.org/drawingml/2006/table">
            <a:tbl>
              <a:tblPr/>
              <a:tblGrid>
                <a:gridCol w="1096963">
                  <a:extLst>
                    <a:ext uri="{9D8B030D-6E8A-4147-A177-3AD203B41FA5}">
                      <a16:colId xmlns:a16="http://schemas.microsoft.com/office/drawing/2014/main" val="20000"/>
                    </a:ext>
                  </a:extLst>
                </a:gridCol>
                <a:gridCol w="2103437">
                  <a:extLst>
                    <a:ext uri="{9D8B030D-6E8A-4147-A177-3AD203B41FA5}">
                      <a16:colId xmlns:a16="http://schemas.microsoft.com/office/drawing/2014/main" val="20001"/>
                    </a:ext>
                  </a:extLst>
                </a:gridCol>
                <a:gridCol w="1279525">
                  <a:extLst>
                    <a:ext uri="{9D8B030D-6E8A-4147-A177-3AD203B41FA5}">
                      <a16:colId xmlns:a16="http://schemas.microsoft.com/office/drawing/2014/main" val="20002"/>
                    </a:ext>
                  </a:extLst>
                </a:gridCol>
                <a:gridCol w="3017838">
                  <a:extLst>
                    <a:ext uri="{9D8B030D-6E8A-4147-A177-3AD203B41FA5}">
                      <a16:colId xmlns:a16="http://schemas.microsoft.com/office/drawing/2014/main" val="20003"/>
                    </a:ext>
                  </a:extLst>
                </a:gridCol>
                <a:gridCol w="1554162">
                  <a:extLst>
                    <a:ext uri="{9D8B030D-6E8A-4147-A177-3AD203B41FA5}">
                      <a16:colId xmlns:a16="http://schemas.microsoft.com/office/drawing/2014/main" val="20004"/>
                    </a:ext>
                  </a:extLst>
                </a:gridCol>
              </a:tblGrid>
              <a:tr h="954088">
                <a:tc gridSpan="5">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1"/>
                          </a:solidFill>
                          <a:effectLst/>
                          <a:latin typeface="Arial" panose="020B0604020202020204" pitchFamily="34" charset="0"/>
                        </a:rPr>
                        <a:t>Sequence of Purchases to Achieve Consumer Equilibrium, Given the data in Table 6.1</a:t>
                      </a:r>
                      <a:endParaRPr kumimoji="0" lang="en-US" altLang="cs-CZ" sz="1800" b="1" i="0" u="none" strike="noStrike" cap="none" normalizeH="0" baseline="0">
                        <a:ln>
                          <a:noFill/>
                        </a:ln>
                        <a:solidFill>
                          <a:srgbClr val="FFFFFF"/>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1271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Choice Number</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Potential Choices</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Marginal Utility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per Dollar</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Purchase Decision</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rgbClr val="000000"/>
                          </a:solidFill>
                          <a:effectLst/>
                          <a:latin typeface="Arial" panose="020B0604020202020204" pitchFamily="34" charset="0"/>
                        </a:rPr>
                        <a:t>Income Remaining</a:t>
                      </a:r>
                    </a:p>
                  </a:txBody>
                  <a:tcPr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7889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 Apple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 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 orange for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 = $10 - $2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cs-CZ" sz="1800" b="0" i="0" u="none" strike="noStrike" cap="none" normalizeH="0" baseline="0">
                        <a:ln>
                          <a:noFill/>
                        </a:ln>
                        <a:solidFill>
                          <a:srgbClr val="000000"/>
                        </a:solidFill>
                        <a:effectLst/>
                        <a:latin typeface="Arial" panose="020B0604020202020204"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7889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 Apple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Second 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First apple for $1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and Second orange for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$5 = $8 -$3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788988">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Second Apple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Third 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Third orange for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 = $5 -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112712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Second Apple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Fourth Orange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Second apple for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and Fourth orange for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 = $3 -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bl>
          </a:graphicData>
        </a:graphic>
      </p:graphicFrame>
      <p:sp>
        <p:nvSpPr>
          <p:cNvPr id="19502" name="Text Box 11">
            <a:extLst>
              <a:ext uri="{FF2B5EF4-FFF2-40B4-BE49-F238E27FC236}">
                <a16:creationId xmlns:a16="http://schemas.microsoft.com/office/drawing/2014/main" id="{3B80DDD7-264E-4525-A41F-01A3110FD1A3}"/>
              </a:ext>
            </a:extLst>
          </p:cNvPr>
          <p:cNvSpPr txBox="1">
            <a:spLocks noChangeArrowheads="1"/>
          </p:cNvSpPr>
          <p:nvPr/>
        </p:nvSpPr>
        <p:spPr bwMode="auto">
          <a:xfrm>
            <a:off x="8382000" y="6553200"/>
            <a:ext cx="439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cs typeface="Arial" panose="020B0604020202020204" pitchFamily="34" charset="0"/>
              </a:rPr>
              <a:t>6-</a:t>
            </a:r>
            <a:fld id="{7AA2F0D9-C37A-42D4-AAB6-90B477E6BED0}" type="slidenum">
              <a:rPr lang="en-US" altLang="cs-CZ" sz="1400">
                <a:solidFill>
                  <a:schemeClr val="bg1"/>
                </a:solidFill>
                <a:cs typeface="Arial" panose="020B0604020202020204" pitchFamily="34" charset="0"/>
              </a:rPr>
              <a:pPr eaLnBrk="1" hangingPunct="1">
                <a:spcBef>
                  <a:spcPct val="0"/>
                </a:spcBef>
                <a:buFontTx/>
                <a:buNone/>
              </a:pPr>
              <a:t>9</a:t>
            </a:fld>
            <a:endParaRPr lang="en-US" altLang="cs-CZ" sz="1400">
              <a:solidFill>
                <a:schemeClr val="bg1"/>
              </a:solidFill>
              <a:cs typeface="Arial" panose="020B060402020202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6"/>
  <p:tag name="MMPROD_UIDATA" val="&lt;database version=&quot;7.0&quot;&gt;&lt;object type=&quot;1&quot; unique_id=&quot;10001&quot;&gt;&lt;object type=&quot;2&quot; unique_id=&quot;11858&quot;&gt;&lt;object type=&quot;3&quot; unique_id=&quot;11859&quot;&gt;&lt;property id=&quot;20148&quot; value=&quot;5&quot;/&gt;&lt;property id=&quot;20300&quot; value=&quot;Slide 1 - &amp;quot;Consumer Behavior&amp;quot;&quot;/&gt;&lt;property id=&quot;20307&quot; value=&quot;256&quot;/&gt;&lt;/object&gt;&lt;object type=&quot;3&quot; unique_id=&quot;11860&quot;&gt;&lt;property id=&quot;20148&quot; value=&quot;5&quot;/&gt;&lt;property id=&quot;20300&quot; value=&quot;Slide 2 - &amp;quot;Law of Diminishing Marginal Utility&amp;quot;&quot;/&gt;&lt;property id=&quot;20307&quot; value=&quot;290&quot;/&gt;&lt;/object&gt;&lt;object type=&quot;3&quot; unique_id=&quot;11861&quot;&gt;&lt;property id=&quot;20148&quot; value=&quot;5&quot;/&gt;&lt;property id=&quot;20300&quot; value=&quot;Slide 3 - &amp;quot;Law of Diminishing Marginal Utility&amp;quot;&quot;/&gt;&lt;property id=&quot;20307&quot; value=&quot;257&quot;/&gt;&lt;/object&gt;&lt;object type=&quot;3&quot; unique_id=&quot;11862&quot;&gt;&lt;property id=&quot;20148&quot; value=&quot;5&quot;/&gt;&lt;property id=&quot;20300&quot; value=&quot;Slide 4 - &amp;quot;Law of Diminishing Marginal Utility&amp;quot;&quot;/&gt;&lt;property id=&quot;20307&quot; value=&quot;258&quot;/&gt;&lt;/object&gt;&lt;object type=&quot;3&quot; unique_id=&quot;11863&quot;&gt;&lt;property id=&quot;20148&quot; value=&quot;5&quot;/&gt;&lt;property id=&quot;20300&quot; value=&quot;Slide 5 - &amp;quot;Total Utility and Marginal Utility&amp;quot;&quot;/&gt;&lt;property id=&quot;20307&quot; value=&quot;266&quot;/&gt;&lt;/object&gt;&lt;object type=&quot;3&quot; unique_id=&quot;11864&quot;&gt;&lt;property id=&quot;20148&quot; value=&quot;5&quot;/&gt;&lt;property id=&quot;20300&quot; value=&quot;Slide 6 - &amp;quot;Theory of Consumer Behavior&amp;quot;&quot;/&gt;&lt;property id=&quot;20307&quot; value=&quot;263&quot;/&gt;&lt;/object&gt;&lt;object type=&quot;3&quot; unique_id=&quot;11865&quot;&gt;&lt;property id=&quot;20148&quot; value=&quot;5&quot;/&gt;&lt;property id=&quot;20300&quot; value=&quot;Slide 7 - &amp;quot;Utility Maximizing Rule&amp;quot;&quot;/&gt;&lt;property id=&quot;20307&quot; value=&quot;259&quot;/&gt;&lt;/object&gt;&lt;object type=&quot;3&quot; unique_id=&quot;11866&quot;&gt;&lt;property id=&quot;20148&quot; value=&quot;5&quot;/&gt;&lt;property id=&quot;20300&quot; value=&quot;Slide 8 - &amp;quot;Numerical Example&amp;quot;&quot;/&gt;&lt;property id=&quot;20307&quot; value=&quot;267&quot;/&gt;&lt;/object&gt;&lt;object type=&quot;3&quot; unique_id=&quot;11867&quot;&gt;&lt;property id=&quot;20148&quot; value=&quot;5&quot;/&gt;&lt;property id=&quot;20300&quot; value=&quot;Slide 9 - &amp;quot;Decision-Making Process&amp;quot;&quot;/&gt;&lt;property id=&quot;20307&quot; value=&quot;268&quot;/&gt;&lt;/object&gt;&lt;object type=&quot;3&quot; unique_id=&quot;11868&quot;&gt;&lt;property id=&quot;20148&quot; value=&quot;5&quot;/&gt;&lt;property id=&quot;20300&quot; value=&quot;Slide 10 - &amp;quot;Deriving the Demand Curve&amp;quot;&quot;/&gt;&lt;property id=&quot;20307&quot; value=&quot;260&quot;/&gt;&lt;/object&gt;&lt;object type=&quot;3&quot; unique_id=&quot;11869&quot;&gt;&lt;property id=&quot;20148&quot; value=&quot;5&quot;/&gt;&lt;property id=&quot;20300&quot; value=&quot;Slide 11 - &amp;quot;Income and Substitution Effects&amp;quot;&quot;/&gt;&lt;property id=&quot;20307&quot; value=&quot;261&quot;/&gt;&lt;/object&gt;&lt;object type=&quot;3&quot; unique_id=&quot;11870&quot;&gt;&lt;property id=&quot;20148&quot; value=&quot;5&quot;/&gt;&lt;property id=&quot;20300&quot; value=&quot;Slide 12 - &amp;quot;Applications and Extensions&amp;quot;&quot;/&gt;&lt;property id=&quot;20307&quot; value=&quot;288&quot;/&gt;&lt;/object&gt;&lt;object type=&quot;3&quot; unique_id=&quot;11871&quot;&gt;&lt;property id=&quot;20148&quot; value=&quot;5&quot;/&gt;&lt;property id=&quot;20300&quot; value=&quot;Slide 13 - &amp;quot;Prospect Theory&amp;quot;&quot;/&gt;&lt;property id=&quot;20307&quot; value=&quot;275&quot;/&gt;&lt;/object&gt;&lt;object type=&quot;3&quot; unique_id=&quot;11872&quot;&gt;&lt;property id=&quot;20148&quot; value=&quot;5&quot;/&gt;&lt;property id=&quot;20300&quot; value=&quot;Slide 14 - &amp;quot;Losses and Shrinking Packages&amp;quot;&quot;/&gt;&lt;property id=&quot;20307&quot; value=&quot;276&quot;/&gt;&lt;/object&gt;&lt;object type=&quot;3&quot; unique_id=&quot;11873&quot;&gt;&lt;property id=&quot;20148&quot; value=&quot;5&quot;/&gt;&lt;property id=&quot;20300&quot; value=&quot;Slide 15 - &amp;quot;Framing Effects and Advertising&amp;quot;&quot;/&gt;&lt;property id=&quot;20307&quot; value=&quot;279&quot;/&gt;&lt;/object&gt;&lt;object type=&quot;3&quot; unique_id=&quot;11874&quot;&gt;&lt;property id=&quot;20148&quot; value=&quot;5&quot;/&gt;&lt;property id=&quot;20300&quot; value=&quot;Slide 16 - &amp;quot;Anchoring and Credit Card Bills&amp;quot;&quot;/&gt;&lt;property id=&quot;20307&quot; value=&quot;280&quot;/&gt;&lt;/object&gt;&lt;object type=&quot;3&quot; unique_id=&quot;11875&quot;&gt;&lt;property id=&quot;20148&quot; value=&quot;5&quot;/&gt;&lt;property id=&quot;20300&quot; value=&quot;Slide 17 - &amp;quot;Mental Accounting and Warranties&amp;quot;&quot;/&gt;&lt;property id=&quot;20307&quot; value=&quot;282&quot;/&gt;&lt;/object&gt;&lt;object type=&quot;3&quot; unique_id=&quot;11876&quot;&gt;&lt;property id=&quot;20148&quot; value=&quot;5&quot;/&gt;&lt;property id=&quot;20300&quot; value=&quot;Slide 18 - &amp;quot;The Endowment Effect&amp;quot;&quot;/&gt;&lt;property id=&quot;20307&quot; value=&quot;284&quot;/&gt;&lt;/object&gt;&lt;object type=&quot;3&quot; unique_id=&quot;11877&quot;&gt;&lt;property id=&quot;20148&quot; value=&quot;5&quot;/&gt;&lt;property id=&quot;20300&quot; value=&quot;Slide 19 - &amp;quot;Nudging People &amp;quot;&quot;/&gt;&lt;property id=&quot;20307&quot; value=&quot;281&quot;/&gt;&lt;/object&gt;&lt;/object&gt;&lt;object type=&quot;8&quot; unique_id=&quot;11898&quot;&gt;&lt;/object&gt;&lt;/object&gt;&lt;/database&gt;"/>
  <p:tag name="SECTOMILLISECCONVERTED" val="1"/>
</p:tagLst>
</file>

<file path=ppt/theme/theme1.xml><?xml version="1.0" encoding="utf-8"?>
<a:theme xmlns:a="http://schemas.openxmlformats.org/drawingml/2006/main" name="19e%20PPT%20template[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19e%20PPT%20template[1]</Template>
  <TotalTime>5175</TotalTime>
  <Words>2464</Words>
  <Application>Microsoft Office PowerPoint</Application>
  <PresentationFormat>Předvádění na obrazovce (4:3)</PresentationFormat>
  <Paragraphs>329</Paragraphs>
  <Slides>19</Slides>
  <Notes>18</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19</vt:i4>
      </vt:variant>
    </vt:vector>
  </HeadingPairs>
  <TitlesOfParts>
    <vt:vector size="27" baseType="lpstr">
      <vt:lpstr>Arial</vt:lpstr>
      <vt:lpstr>Tw Cen MT</vt:lpstr>
      <vt:lpstr>Tahoma</vt:lpstr>
      <vt:lpstr>Times New Roman</vt:lpstr>
      <vt:lpstr>MS PGothic</vt:lpstr>
      <vt:lpstr>Dotum</vt:lpstr>
      <vt:lpstr>Calibri</vt:lpstr>
      <vt:lpstr>19e%20PPT%20template[1]</vt:lpstr>
      <vt:lpstr>Consumer Behavior</vt:lpstr>
      <vt:lpstr>Law of Diminishing Marginal Utility</vt:lpstr>
      <vt:lpstr>Law of Diminishing Marginal Utility</vt:lpstr>
      <vt:lpstr>Law of Diminishing Marginal Utility</vt:lpstr>
      <vt:lpstr>Total Utility and Marginal Utility</vt:lpstr>
      <vt:lpstr>Theory of Consumer Behavior</vt:lpstr>
      <vt:lpstr>Utility Maximizing Rule</vt:lpstr>
      <vt:lpstr>Numerical Example</vt:lpstr>
      <vt:lpstr>Decision-Making Process</vt:lpstr>
      <vt:lpstr>Deriving the Demand Curve</vt:lpstr>
      <vt:lpstr>Income and Substitution Effects</vt:lpstr>
      <vt:lpstr>Consumer Motivational Theories</vt:lpstr>
      <vt:lpstr>Prospect Theory</vt:lpstr>
      <vt:lpstr>Losses and Shrinking Packages</vt:lpstr>
      <vt:lpstr>Framing Effects and Advertising</vt:lpstr>
      <vt:lpstr>Anchoring and Credit Card Bills</vt:lpstr>
      <vt:lpstr>Mental Accounting and Warranties</vt:lpstr>
      <vt:lpstr>The Endowment Effect</vt:lpstr>
      <vt:lpstr>Nudging People </vt:lpstr>
    </vt:vector>
  </TitlesOfParts>
  <Company>Mineral Area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Behavior</dc:title>
  <dc:creator>MACNet</dc:creator>
  <cp:lastModifiedBy>Čábelková Inna</cp:lastModifiedBy>
  <cp:revision>124</cp:revision>
  <dcterms:created xsi:type="dcterms:W3CDTF">2010-07-14T17:56:16Z</dcterms:created>
  <dcterms:modified xsi:type="dcterms:W3CDTF">2020-11-04T12:21:03Z</dcterms:modified>
</cp:coreProperties>
</file>