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5" r:id="rId20"/>
    <p:sldId id="276" r:id="rId21"/>
    <p:sldId id="272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E47E14-C718-42B6-A8B4-D368DA3C1EA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FCC2EEA-4313-43A5-8CDA-74BD1F94996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600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7E14-C718-42B6-A8B4-D368DA3C1EA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2EEA-4313-43A5-8CDA-74BD1F949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2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7E14-C718-42B6-A8B4-D368DA3C1EA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2EEA-4313-43A5-8CDA-74BD1F949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9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7E14-C718-42B6-A8B4-D368DA3C1EA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2EEA-4313-43A5-8CDA-74BD1F949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E47E14-C718-42B6-A8B4-D368DA3C1EA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FCC2EEA-4313-43A5-8CDA-74BD1F94996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11889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7E14-C718-42B6-A8B4-D368DA3C1EA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2EEA-4313-43A5-8CDA-74BD1F949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905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7E14-C718-42B6-A8B4-D368DA3C1EA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2EEA-4313-43A5-8CDA-74BD1F949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285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7E14-C718-42B6-A8B4-D368DA3C1EA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2EEA-4313-43A5-8CDA-74BD1F949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3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7E14-C718-42B6-A8B4-D368DA3C1EA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2EEA-4313-43A5-8CDA-74BD1F949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3E47E14-C718-42B6-A8B4-D368DA3C1EA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FCC2EEA-4313-43A5-8CDA-74BD1F9499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65646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3E47E14-C718-42B6-A8B4-D368DA3C1EA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FCC2EEA-4313-43A5-8CDA-74BD1F949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0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3E47E14-C718-42B6-A8B4-D368DA3C1EA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CC2EEA-4313-43A5-8CDA-74BD1F9499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341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vspoty.cz/mcdonalds-poradna-snidane-pro-chlap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info.arte.tv/fr/france-netre-ni-fille-ni-garcon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lesreinesprochaines.bandcamp.com/track/identit-t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un.edu/~snk1966/McIntosh%20-%20The%20Homosexual%20Role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uzTLhq0DO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6A2620-91CA-44B4-B0EF-04E53BD998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Pohlaví, rod, identita…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33AAE3-23C9-41D3-9016-19BE33BB27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Olga </a:t>
            </a:r>
            <a:r>
              <a:rPr lang="cs-CZ" dirty="0" err="1"/>
              <a:t>Słowik</a:t>
            </a:r>
            <a:br>
              <a:rPr lang="cs-CZ" dirty="0"/>
            </a:br>
            <a:r>
              <a:rPr lang="cs-CZ" dirty="0"/>
              <a:t>16. 4. 2018.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46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873CB-BADB-4B64-A09C-C31C0B08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Pohlaví (</a:t>
            </a:r>
            <a:r>
              <a:rPr lang="cs-CZ" i="1" dirty="0"/>
              <a:t>Sex</a:t>
            </a:r>
            <a:r>
              <a:rPr lang="cs-CZ" dirty="0"/>
              <a:t>) a rod (</a:t>
            </a:r>
            <a:r>
              <a:rPr lang="cs-CZ" i="1" dirty="0"/>
              <a:t>gender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218444-6EF9-43BE-9B48-384FE6DCF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593591"/>
          </a:xfrm>
        </p:spPr>
        <p:txBody>
          <a:bodyPr>
            <a:noAutofit/>
          </a:bodyPr>
          <a:lstStyle/>
          <a:p>
            <a:r>
              <a:rPr lang="cs-CZ" sz="2400" dirty="0"/>
              <a:t>19. století: změna ve vnímání role pohlaví (rodu?), pohlaví (rod?) jako faktor ovlivňující všechny aspekty lidského života. (</a:t>
            </a:r>
            <a:r>
              <a:rPr lang="cs-CZ" sz="2400" dirty="0" err="1"/>
              <a:t>Toril</a:t>
            </a:r>
            <a:r>
              <a:rPr lang="cs-CZ" sz="2400" dirty="0"/>
              <a:t> Moi)</a:t>
            </a:r>
          </a:p>
          <a:p>
            <a:r>
              <a:rPr lang="cs-CZ" sz="2400" dirty="0"/>
              <a:t>Odpověď na biologický redukcionismus: zavedení </a:t>
            </a:r>
            <a:r>
              <a:rPr lang="cs-CZ" sz="2400" b="1" dirty="0"/>
              <a:t>kategorie rodu (</a:t>
            </a:r>
            <a:r>
              <a:rPr lang="cs-CZ" sz="2400" b="1" i="1" dirty="0"/>
              <a:t>gender</a:t>
            </a:r>
            <a:r>
              <a:rPr lang="cs-CZ" sz="2400" b="1" dirty="0"/>
              <a:t>) </a:t>
            </a:r>
            <a:r>
              <a:rPr lang="cs-CZ" sz="2400" dirty="0"/>
              <a:t>v 60. letech 20. st.</a:t>
            </a:r>
          </a:p>
          <a:p>
            <a:r>
              <a:rPr lang="cs-CZ" sz="2400" dirty="0"/>
              <a:t>Pohlaví a rod ve feministických teoriích </a:t>
            </a:r>
            <a:r>
              <a:rPr lang="cs-CZ" sz="2400" b="1" dirty="0"/>
              <a:t>70. let</a:t>
            </a:r>
            <a:r>
              <a:rPr lang="cs-CZ" sz="2400" dirty="0"/>
              <a:t>: </a:t>
            </a:r>
            <a:r>
              <a:rPr lang="cs-CZ" sz="2400" b="1" dirty="0"/>
              <a:t>pohlaví</a:t>
            </a:r>
            <a:r>
              <a:rPr lang="cs-CZ" sz="2400" dirty="0"/>
              <a:t> je určované u porodu, </a:t>
            </a:r>
            <a:r>
              <a:rPr lang="cs-CZ" sz="2400" b="1" dirty="0"/>
              <a:t>rod</a:t>
            </a:r>
            <a:r>
              <a:rPr lang="cs-CZ" sz="2400" dirty="0"/>
              <a:t> je pozdější psychický fenomén.</a:t>
            </a:r>
          </a:p>
        </p:txBody>
      </p:sp>
    </p:spTree>
    <p:extLst>
      <p:ext uri="{BB962C8B-B14F-4D97-AF65-F5344CB8AC3E}">
        <p14:creationId xmlns:p14="http://schemas.microsoft.com/office/powerpoint/2010/main" val="348659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873CB-BADB-4B64-A09C-C31C0B08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Pohlaví (</a:t>
            </a:r>
            <a:r>
              <a:rPr lang="cs-CZ" i="1" dirty="0"/>
              <a:t>Sex</a:t>
            </a:r>
            <a:r>
              <a:rPr lang="cs-CZ" dirty="0"/>
              <a:t>) a rod (</a:t>
            </a:r>
            <a:r>
              <a:rPr lang="cs-CZ" i="1" dirty="0"/>
              <a:t>gender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218444-6EF9-43BE-9B48-384FE6DCF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Příkladová definice ze 70. let:</a:t>
            </a:r>
          </a:p>
          <a:p>
            <a:r>
              <a:rPr lang="cs-CZ" sz="2400" dirty="0"/>
              <a:t>„</a:t>
            </a:r>
            <a:r>
              <a:rPr lang="cs-CZ" sz="2400" b="1" i="1" dirty="0"/>
              <a:t>Pohlaví</a:t>
            </a:r>
            <a:r>
              <a:rPr lang="cs-CZ" sz="2400" dirty="0"/>
              <a:t> (…) se týká </a:t>
            </a:r>
            <a:r>
              <a:rPr lang="cs-CZ" sz="2400" b="1" dirty="0"/>
              <a:t>biologických rozdílů </a:t>
            </a:r>
            <a:r>
              <a:rPr lang="cs-CZ" sz="2400" dirty="0"/>
              <a:t>mezi samcem a samicí druhu – viditelných rozdílů v pohlavních orgánech a z toho vyplývajících rozdílů v reprodukční funkci. </a:t>
            </a:r>
            <a:r>
              <a:rPr lang="cs-CZ" sz="2400" b="1" i="1" dirty="0"/>
              <a:t>Gender</a:t>
            </a:r>
            <a:r>
              <a:rPr lang="cs-CZ" sz="2400" dirty="0"/>
              <a:t> (…) se naopak týká </a:t>
            </a:r>
            <a:r>
              <a:rPr lang="cs-CZ" sz="2400" b="1" dirty="0"/>
              <a:t>kultury – sociálního rozlišení maskulinity a feminity</a:t>
            </a:r>
            <a:r>
              <a:rPr lang="cs-CZ" sz="2400" dirty="0"/>
              <a:t>.“ (2000, s. 20)</a:t>
            </a:r>
          </a:p>
          <a:p>
            <a:pPr marL="0" indent="0" algn="r">
              <a:buNone/>
            </a:pPr>
            <a:r>
              <a:rPr lang="cs-CZ" sz="2400" dirty="0"/>
              <a:t>Anne </a:t>
            </a:r>
            <a:r>
              <a:rPr lang="cs-CZ" sz="2400" dirty="0" err="1"/>
              <a:t>Oakley</a:t>
            </a:r>
            <a:r>
              <a:rPr lang="cs-CZ" sz="2400" dirty="0"/>
              <a:t>: „Pohlaví, gender a společnost“ (1972, český překlad 2000, s. 20)</a:t>
            </a:r>
          </a:p>
        </p:txBody>
      </p:sp>
    </p:spTree>
    <p:extLst>
      <p:ext uri="{BB962C8B-B14F-4D97-AF65-F5344CB8AC3E}">
        <p14:creationId xmlns:p14="http://schemas.microsoft.com/office/powerpoint/2010/main" val="198782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873CB-BADB-4B64-A09C-C31C0B08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Pohlaví (</a:t>
            </a:r>
            <a:r>
              <a:rPr lang="cs-CZ" i="1" dirty="0"/>
              <a:t>Sex</a:t>
            </a:r>
            <a:r>
              <a:rPr lang="cs-CZ" dirty="0"/>
              <a:t>) a rod (</a:t>
            </a:r>
            <a:r>
              <a:rPr lang="cs-CZ" i="1" dirty="0"/>
              <a:t>gender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218444-6EF9-43BE-9B48-384FE6DCF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593591"/>
          </a:xfrm>
        </p:spPr>
        <p:txBody>
          <a:bodyPr>
            <a:noAutofit/>
          </a:bodyPr>
          <a:lstStyle/>
          <a:p>
            <a:r>
              <a:rPr lang="cs-CZ" dirty="0"/>
              <a:t>„</a:t>
            </a:r>
            <a:r>
              <a:rPr lang="sk-SK" dirty="0"/>
              <a:t>Oproti</a:t>
            </a:r>
            <a:r>
              <a:rPr lang="en-US" dirty="0"/>
              <a:t> </a:t>
            </a:r>
            <a:r>
              <a:rPr lang="cs-CZ" dirty="0"/>
              <a:t>„</a:t>
            </a:r>
            <a:r>
              <a:rPr lang="sk-SK" dirty="0"/>
              <a:t>biologickému</a:t>
            </a:r>
            <a:r>
              <a:rPr lang="cs-CZ" dirty="0"/>
              <a:t>“</a:t>
            </a:r>
            <a:r>
              <a:rPr lang="en-US" dirty="0"/>
              <a:t> </a:t>
            </a:r>
            <a:r>
              <a:rPr lang="sk-SK" dirty="0"/>
              <a:t>pohlaviu</a:t>
            </a:r>
            <a:r>
              <a:rPr lang="en-US" dirty="0"/>
              <a:t> </a:t>
            </a:r>
            <a:r>
              <a:rPr lang="sk-SK" dirty="0"/>
              <a:t>sa </a:t>
            </a:r>
            <a:r>
              <a:rPr lang="sk-SK" b="1" dirty="0"/>
              <a:t>rod začal vysvetľovať ako všetko to, čo utvára (alebo spoluutvára) ženskosť a mužskosť</a:t>
            </a:r>
            <a:r>
              <a:rPr lang="sk-SK" dirty="0"/>
              <a:t>, význam</a:t>
            </a:r>
            <a:r>
              <a:rPr lang="en-US" dirty="0"/>
              <a:t> </a:t>
            </a:r>
            <a:r>
              <a:rPr lang="sk-SK" dirty="0"/>
              <a:t>slova</a:t>
            </a:r>
            <a:r>
              <a:rPr lang="en-US" dirty="0"/>
              <a:t> </a:t>
            </a:r>
            <a:r>
              <a:rPr lang="cs-CZ" dirty="0"/>
              <a:t>„</a:t>
            </a:r>
            <a:r>
              <a:rPr lang="sk-SK" dirty="0"/>
              <a:t>žena</a:t>
            </a:r>
            <a:r>
              <a:rPr lang="cs-CZ" dirty="0"/>
              <a:t>“</a:t>
            </a:r>
            <a:r>
              <a:rPr lang="en-US" dirty="0"/>
              <a:t> a </a:t>
            </a:r>
            <a:r>
              <a:rPr lang="cs-CZ" dirty="0"/>
              <a:t>„</a:t>
            </a:r>
            <a:r>
              <a:rPr lang="sk-SK" dirty="0"/>
              <a:t>muž</a:t>
            </a:r>
            <a:r>
              <a:rPr lang="cs-CZ" dirty="0"/>
              <a:t>“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sk-SK" b="1" dirty="0"/>
              <a:t>konkrétnych spoločenských </a:t>
            </a:r>
            <a:r>
              <a:rPr lang="en-US" b="1" dirty="0"/>
              <a:t>a </a:t>
            </a:r>
            <a:r>
              <a:rPr lang="sk-SK" b="1" dirty="0"/>
              <a:t>historických podmienkach</a:t>
            </a:r>
            <a:r>
              <a:rPr lang="en-US" dirty="0"/>
              <a:t>, a </a:t>
            </a:r>
            <a:r>
              <a:rPr lang="sk-SK" dirty="0"/>
              <a:t>čo nemožno ani vysvetliť ani odvodiť od takých rozdielov medzi mužmi a ženami, ktoré sa tradične chápali </a:t>
            </a:r>
            <a:r>
              <a:rPr lang="en-US" dirty="0"/>
              <a:t>a </a:t>
            </a:r>
            <a:r>
              <a:rPr lang="sk-SK" dirty="0"/>
              <a:t>aj v súčasnosti často chápu ako prirodzené, biologické a ktoré sú tradične rámcované či podstatne určené miestom či úlohou</a:t>
            </a:r>
            <a:r>
              <a:rPr lang="en-US" dirty="0"/>
              <a:t>, </a:t>
            </a:r>
            <a:r>
              <a:rPr lang="cs-CZ" dirty="0"/>
              <a:t>„</a:t>
            </a:r>
            <a:r>
              <a:rPr lang="sk-SK" dirty="0"/>
              <a:t>poslaní</a:t>
            </a:r>
            <a:r>
              <a:rPr lang="cs-CZ" dirty="0"/>
              <a:t>m“</a:t>
            </a:r>
            <a:r>
              <a:rPr lang="en-US" dirty="0"/>
              <a:t> </a:t>
            </a:r>
            <a:r>
              <a:rPr lang="sk-SK" dirty="0"/>
              <a:t>ženy</a:t>
            </a:r>
            <a:r>
              <a:rPr lang="en-US" dirty="0"/>
              <a:t> v </a:t>
            </a:r>
            <a:r>
              <a:rPr lang="sk-SK" dirty="0"/>
              <a:t>procesoch</a:t>
            </a:r>
            <a:r>
              <a:rPr lang="cs-CZ" dirty="0"/>
              <a:t> </a:t>
            </a:r>
            <a:r>
              <a:rPr lang="sk-SK" dirty="0"/>
              <a:t>ľudskej biologickej reprodukcie</a:t>
            </a:r>
            <a:r>
              <a:rPr lang="en-US" dirty="0"/>
              <a:t>.</a:t>
            </a:r>
            <a:r>
              <a:rPr lang="cs-CZ" dirty="0"/>
              <a:t>“</a:t>
            </a:r>
          </a:p>
          <a:p>
            <a:pPr marL="0" indent="0" algn="r">
              <a:buNone/>
            </a:pPr>
            <a:r>
              <a:rPr lang="cs-CZ" dirty="0"/>
              <a:t>(Mariana </a:t>
            </a:r>
            <a:r>
              <a:rPr lang="cs-CZ" dirty="0" err="1"/>
              <a:t>Szapuová</a:t>
            </a:r>
            <a:r>
              <a:rPr lang="cs-CZ" dirty="0"/>
              <a:t>: </a:t>
            </a:r>
            <a:r>
              <a:rPr lang="sk-SK" dirty="0"/>
              <a:t>Kategória rodu vo feministickom </a:t>
            </a:r>
            <a:r>
              <a:rPr lang="cs-CZ" dirty="0"/>
              <a:t>diskurze. „Aspekt“ (1998) 1, s. 32–38)</a:t>
            </a:r>
          </a:p>
        </p:txBody>
      </p:sp>
    </p:spTree>
    <p:extLst>
      <p:ext uri="{BB962C8B-B14F-4D97-AF65-F5344CB8AC3E}">
        <p14:creationId xmlns:p14="http://schemas.microsoft.com/office/powerpoint/2010/main" val="609175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873CB-BADB-4B64-A09C-C31C0B08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kategorie rodu (</a:t>
            </a:r>
            <a:r>
              <a:rPr lang="cs-CZ" i="1" dirty="0"/>
              <a:t>gender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218444-6EF9-43BE-9B48-384FE6DCF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593591"/>
          </a:xfrm>
        </p:spPr>
        <p:txBody>
          <a:bodyPr>
            <a:noAutofit/>
          </a:bodyPr>
          <a:lstStyle/>
          <a:p>
            <a:r>
              <a:rPr lang="cs-CZ" sz="2400" dirty="0"/>
              <a:t>Nejednoznačnost kategorie rodu (společenské normy / osobní identita).</a:t>
            </a:r>
          </a:p>
          <a:p>
            <a:r>
              <a:rPr lang="cs-CZ" sz="2400" dirty="0"/>
              <a:t>Nežádoucí dichotomie rodu a pohlaví (</a:t>
            </a:r>
            <a:r>
              <a:rPr lang="cs-CZ" sz="2400" strike="sngStrike" dirty="0"/>
              <a:t>mysl a tělo, kultura a příroda</a:t>
            </a:r>
            <a:r>
              <a:rPr lang="cs-CZ" sz="2400" dirty="0"/>
              <a:t>).</a:t>
            </a:r>
          </a:p>
          <a:p>
            <a:r>
              <a:rPr lang="cs-CZ" sz="2400" dirty="0"/>
              <a:t>Pouhá náhražka slova „pohlaví“?</a:t>
            </a:r>
          </a:p>
          <a:p>
            <a:r>
              <a:rPr lang="cs-CZ" sz="2400" dirty="0"/>
              <a:t>Nežádoucí upřednostňování kategorie rodu (stejně jako pohlaví) jako hlavní analytické kategorie.</a:t>
            </a:r>
          </a:p>
        </p:txBody>
      </p:sp>
    </p:spTree>
    <p:extLst>
      <p:ext uri="{BB962C8B-B14F-4D97-AF65-F5344CB8AC3E}">
        <p14:creationId xmlns:p14="http://schemas.microsoft.com/office/powerpoint/2010/main" val="343010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55344-57BF-45D8-9F5F-37A6F926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pohlaví „čistě“ biologické?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804A3D-E7DE-44A0-BD76-FCB6FD1B2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Společenská konstruovanost pohlaví jako kategorie, která by měla rozdělovat lidí do dvou skupin.</a:t>
            </a:r>
          </a:p>
          <a:p>
            <a:r>
              <a:rPr lang="cs-CZ" sz="2400" dirty="0"/>
              <a:t>Biologické rozdíly jsou spoluutvářené kulturou (např. menší porce jídla -› menší těla).</a:t>
            </a:r>
          </a:p>
          <a:p>
            <a:r>
              <a:rPr lang="cs-CZ" sz="2400" dirty="0"/>
              <a:t>(</a:t>
            </a:r>
            <a:r>
              <a:rPr lang="cs-CZ" sz="2400" dirty="0">
                <a:hlinkClick r:id="rId2"/>
              </a:rPr>
              <a:t>Příklad</a:t>
            </a:r>
            <a:r>
              <a:rPr lang="cs-CZ" sz="2400" dirty="0"/>
              <a:t> z ČR, 2016)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0866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C68F9B4-B38C-4FE5-B37A-F682BC95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pohlaví „čistě“ biologické?</a:t>
            </a:r>
            <a:endParaRPr lang="en-US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70A76E01-7EDD-4A87-B77D-CF81627B73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082800"/>
            <a:ext cx="2413000" cy="3619500"/>
          </a:xfr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982760C-771A-4EFC-981D-6DD80DE5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0" y="2082800"/>
            <a:ext cx="7130396" cy="3962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of the major claims I make in this book is that </a:t>
            </a:r>
            <a:r>
              <a:rPr lang="en-US" b="1" dirty="0"/>
              <a:t>labeling someone a man or a woman is a social decision</a:t>
            </a:r>
            <a:r>
              <a:rPr lang="en-US" dirty="0"/>
              <a:t>. We may use scientific knowledge to help us make the decision, but only our beliefs about gender – not science – can define our sex. Furthermore, </a:t>
            </a:r>
            <a:r>
              <a:rPr lang="en-US" b="1" dirty="0"/>
              <a:t>our beliefs about gender affect what kinds of knowledge scientists produce about sex </a:t>
            </a:r>
            <a:r>
              <a:rPr lang="en-US" dirty="0"/>
              <a:t>in the first place.”</a:t>
            </a:r>
            <a:endParaRPr lang="cs-CZ" dirty="0"/>
          </a:p>
          <a:p>
            <a:r>
              <a:rPr lang="en-US" dirty="0"/>
              <a:t>“While </a:t>
            </a:r>
            <a:r>
              <a:rPr lang="en-US" b="1" dirty="0"/>
              <a:t>male and female stand on the extreme ends of a biological continuum</a:t>
            </a:r>
            <a:r>
              <a:rPr lang="en-US" dirty="0"/>
              <a:t>, there are many other bodies (…) that evidently mix together anatomical components conventionally attributed to both males and females.”</a:t>
            </a:r>
            <a:endParaRPr lang="cs-CZ" dirty="0"/>
          </a:p>
          <a:p>
            <a:pPr marL="0" indent="0" algn="r">
              <a:buNone/>
            </a:pPr>
            <a:r>
              <a:rPr lang="cs-CZ" dirty="0"/>
              <a:t>(Anne </a:t>
            </a:r>
            <a:r>
              <a:rPr lang="cs-CZ" dirty="0" err="1"/>
              <a:t>Fausto</a:t>
            </a:r>
            <a:r>
              <a:rPr lang="cs-CZ" dirty="0"/>
              <a:t>-Sterling, </a:t>
            </a:r>
            <a:r>
              <a:rPr lang="en-US" i="1" dirty="0"/>
              <a:t>Sexing the Body</a:t>
            </a:r>
            <a:r>
              <a:rPr lang="cs-CZ" i="1" dirty="0"/>
              <a:t> : </a:t>
            </a:r>
            <a:r>
              <a:rPr lang="en-US" i="1" dirty="0"/>
              <a:t>Gender Politics and the Construction of Sexuality</a:t>
            </a:r>
            <a:r>
              <a:rPr lang="cs-CZ" i="1" dirty="0"/>
              <a:t>,</a:t>
            </a:r>
            <a:r>
              <a:rPr lang="cs-CZ" dirty="0"/>
              <a:t> 2000, s. 3, 31)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2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D55EE-1123-4C80-94BF-27613B896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>
            <a:noAutofit/>
          </a:bodyPr>
          <a:lstStyle/>
          <a:p>
            <a:r>
              <a:rPr lang="cs-CZ" sz="2400" dirty="0"/>
              <a:t>Je pohlaví „čistě“ biologické?</a:t>
            </a:r>
            <a:endParaRPr lang="en-US" sz="240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222C3415-423D-46E5-BFDB-709DEF7B3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>
            <a:normAutofit/>
          </a:bodyPr>
          <a:lstStyle/>
          <a:p>
            <a:r>
              <a:rPr lang="cs-CZ" sz="2400" dirty="0"/>
              <a:t>Reportáž</a:t>
            </a:r>
          </a:p>
          <a:p>
            <a:r>
              <a:rPr lang="fr-FR" sz="2400" dirty="0">
                <a:hlinkClick r:id="rId2"/>
              </a:rPr>
              <a:t>„France : n’être ni fille ni garçon“</a:t>
            </a:r>
            <a:endParaRPr lang="en-US" sz="2400" dirty="0"/>
          </a:p>
        </p:txBody>
      </p:sp>
      <p:pic>
        <p:nvPicPr>
          <p:cNvPr id="22" name="Zástupný symbol obrázku 21">
            <a:extLst>
              <a:ext uri="{FF2B5EF4-FFF2-40B4-BE49-F238E27FC236}">
                <a16:creationId xmlns:a16="http://schemas.microsoft.com/office/drawing/2014/main" id="{BB0BCD0C-E017-4EF2-9201-ED362E6426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1" r="19971"/>
          <a:stretch>
            <a:fillRect/>
          </a:stretch>
        </p:blipFill>
        <p:spPr>
          <a:xfrm>
            <a:off x="1765300" y="1055535"/>
            <a:ext cx="4591049" cy="4280477"/>
          </a:xfrm>
        </p:spPr>
      </p:pic>
    </p:spTree>
    <p:extLst>
      <p:ext uri="{BB962C8B-B14F-4D97-AF65-F5344CB8AC3E}">
        <p14:creationId xmlns:p14="http://schemas.microsoft.com/office/powerpoint/2010/main" val="3484606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C68F9B4-B38C-4FE5-B37A-F682BC95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trike="sngStrike" dirty="0"/>
              <a:t>Pohlaví (</a:t>
            </a:r>
            <a:r>
              <a:rPr lang="cs-CZ" i="1" strike="sngStrike" dirty="0"/>
              <a:t>Sex</a:t>
            </a:r>
            <a:r>
              <a:rPr lang="cs-CZ" strike="sngStrike" dirty="0"/>
              <a:t>) a rod (</a:t>
            </a:r>
            <a:r>
              <a:rPr lang="cs-CZ" i="1" strike="sngStrike" dirty="0"/>
              <a:t>gender</a:t>
            </a:r>
            <a:r>
              <a:rPr lang="cs-CZ" strike="sngStrike" dirty="0"/>
              <a:t>)</a:t>
            </a:r>
            <a:endParaRPr lang="en-US" strike="sngStrike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70A76E01-7EDD-4A87-B77D-CF81627B73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55" y="1763336"/>
            <a:ext cx="2573245" cy="3875464"/>
          </a:xfr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982760C-771A-4EFC-981D-6DD80DE5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0" y="2082800"/>
            <a:ext cx="7130396" cy="3962400"/>
          </a:xfrm>
        </p:spPr>
        <p:txBody>
          <a:bodyPr>
            <a:normAutofit/>
          </a:bodyPr>
          <a:lstStyle/>
          <a:p>
            <a:r>
              <a:rPr lang="cs-CZ" sz="2400" dirty="0"/>
              <a:t>„</a:t>
            </a:r>
            <a:r>
              <a:rPr lang="en-US" sz="2400" dirty="0"/>
              <a:t>If the immutable character of sex is contested, </a:t>
            </a:r>
            <a:r>
              <a:rPr lang="en-US" sz="2400" b="1" dirty="0"/>
              <a:t>perhaps this construct called ‘sex’ is as culturally constructed as gender; indeed, perhaps it was always already gender</a:t>
            </a:r>
            <a:r>
              <a:rPr lang="en-US" sz="2400" dirty="0"/>
              <a:t>, with the consequence that the distinction between sex and gender turns out to be no distinction at all.</a:t>
            </a:r>
            <a:r>
              <a:rPr lang="cs-CZ" sz="2400" dirty="0"/>
              <a:t>“</a:t>
            </a:r>
          </a:p>
          <a:p>
            <a:pPr marL="0" indent="0" algn="r">
              <a:buNone/>
            </a:pPr>
            <a:r>
              <a:rPr lang="cs-CZ" dirty="0"/>
              <a:t>(Judith </a:t>
            </a:r>
            <a:r>
              <a:rPr lang="cs-CZ" dirty="0" err="1"/>
              <a:t>Butler</a:t>
            </a:r>
            <a:r>
              <a:rPr lang="cs-CZ" dirty="0"/>
              <a:t>, </a:t>
            </a:r>
            <a:r>
              <a:rPr lang="cs-CZ" i="1" dirty="0"/>
              <a:t>Gender </a:t>
            </a:r>
            <a:r>
              <a:rPr lang="cs-CZ" i="1" dirty="0" err="1"/>
              <a:t>Trouble</a:t>
            </a:r>
            <a:r>
              <a:rPr lang="cs-CZ" i="1" dirty="0"/>
              <a:t>, </a:t>
            </a:r>
            <a:r>
              <a:rPr lang="cs-CZ" dirty="0"/>
              <a:t>1990, s. 10-11)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75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C68F9B4-B38C-4FE5-B37A-F682BC95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trike="sngStrike" dirty="0"/>
              <a:t>Pohlaví (</a:t>
            </a:r>
            <a:r>
              <a:rPr lang="cs-CZ" i="1" strike="sngStrike" dirty="0"/>
              <a:t>Sex</a:t>
            </a:r>
            <a:r>
              <a:rPr lang="cs-CZ" strike="sngStrike" dirty="0"/>
              <a:t>) a rod (</a:t>
            </a:r>
            <a:r>
              <a:rPr lang="cs-CZ" i="1" strike="sngStrike" dirty="0"/>
              <a:t>gender</a:t>
            </a:r>
            <a:r>
              <a:rPr lang="cs-CZ" strike="sngStrike" dirty="0"/>
              <a:t>)</a:t>
            </a:r>
            <a:endParaRPr lang="en-US" strike="sngStrike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70A76E01-7EDD-4A87-B77D-CF81627B73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55" y="1763336"/>
            <a:ext cx="2573245" cy="3875464"/>
          </a:xfr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982760C-771A-4EFC-981D-6DD80DE5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0" y="2082800"/>
            <a:ext cx="7130396" cy="3962400"/>
          </a:xfrm>
        </p:spPr>
        <p:txBody>
          <a:bodyPr>
            <a:normAutofit/>
          </a:bodyPr>
          <a:lstStyle/>
          <a:p>
            <a:r>
              <a:rPr lang="cs-CZ" sz="2400" dirty="0"/>
              <a:t>„Říci, že diskurs něco utváří, neznamená tvrdit, že zapříčiňuje, způsobuje či bezvýhradně skládá to, co připouští; znamená to spíše tvrdit, že </a:t>
            </a:r>
            <a:r>
              <a:rPr lang="cs-CZ" sz="2400" b="1" dirty="0"/>
              <a:t>neexistuje žádná reference k nějakému čistému tělu</a:t>
            </a:r>
            <a:r>
              <a:rPr lang="cs-CZ" sz="2400" dirty="0"/>
              <a:t>, která by současně nebyla dalším dotvářením tohoto těla</a:t>
            </a:r>
            <a:r>
              <a:rPr lang="en-US" sz="2400" dirty="0"/>
              <a:t>.</a:t>
            </a:r>
            <a:r>
              <a:rPr lang="cs-CZ" sz="2400" dirty="0"/>
              <a:t> (…) Filosoficky řečeno, </a:t>
            </a:r>
            <a:r>
              <a:rPr lang="cs-CZ" sz="2400" b="1" dirty="0" err="1"/>
              <a:t>konstativní</a:t>
            </a:r>
            <a:r>
              <a:rPr lang="cs-CZ" sz="2400" b="1" dirty="0"/>
              <a:t> tvrzení je vždycky do nějaké míry performativní</a:t>
            </a:r>
            <a:r>
              <a:rPr lang="cs-CZ" sz="2400" dirty="0"/>
              <a:t>.“</a:t>
            </a:r>
          </a:p>
          <a:p>
            <a:pPr marL="0" indent="0" algn="r">
              <a:buNone/>
            </a:pPr>
            <a:r>
              <a:rPr lang="cs-CZ" dirty="0"/>
              <a:t>(Judith </a:t>
            </a:r>
            <a:r>
              <a:rPr lang="cs-CZ" dirty="0" err="1"/>
              <a:t>Butler</a:t>
            </a:r>
            <a:r>
              <a:rPr lang="cs-CZ" dirty="0"/>
              <a:t>: </a:t>
            </a:r>
            <a:r>
              <a:rPr lang="cs-CZ" i="1" dirty="0"/>
              <a:t>Závažná těla</a:t>
            </a:r>
            <a:r>
              <a:rPr lang="cs-CZ" dirty="0"/>
              <a:t>, přel. J. </a:t>
            </a:r>
            <a:r>
              <a:rPr lang="cs-CZ" dirty="0" err="1"/>
              <a:t>Fulka</a:t>
            </a:r>
            <a:r>
              <a:rPr lang="cs-CZ" dirty="0"/>
              <a:t>, 1990/2014, s. 28-29)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60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5D881FE-DBE8-417D-9C05-B1D340103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PERFORMATIVITA (j. </a:t>
            </a:r>
            <a:r>
              <a:rPr lang="cs-CZ" dirty="0" err="1"/>
              <a:t>butler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56B742B-C5B9-4667-BFBA-A2C6D5014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83141"/>
            <a:ext cx="10178322" cy="4776716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„(…) není jedinečný „akt“, neboť </a:t>
            </a:r>
            <a:r>
              <a:rPr lang="cs-CZ" sz="2400" b="1" dirty="0"/>
              <a:t>je vždycky </a:t>
            </a:r>
            <a:r>
              <a:rPr lang="cs-CZ" sz="2400" b="1" dirty="0" err="1"/>
              <a:t>reiterací</a:t>
            </a:r>
            <a:r>
              <a:rPr lang="cs-CZ" sz="2400" b="1" dirty="0"/>
              <a:t> normy </a:t>
            </a:r>
            <a:r>
              <a:rPr lang="cs-CZ" sz="2400" dirty="0"/>
              <a:t>či souboru norem, a v téže míře, v jaké nabývá v přítomném okamžiku status aktu, zároveň </a:t>
            </a:r>
            <a:r>
              <a:rPr lang="cs-CZ" sz="2400" b="1" dirty="0"/>
              <a:t>zahaluje či zakrývá konvence, jichž je opakováním</a:t>
            </a:r>
            <a:r>
              <a:rPr lang="cs-CZ" sz="2400" dirty="0"/>
              <a:t>.“ (s. 31)</a:t>
            </a:r>
          </a:p>
          <a:p>
            <a:r>
              <a:rPr lang="cs-CZ" sz="2400" dirty="0"/>
              <a:t>„</a:t>
            </a:r>
            <a:r>
              <a:rPr lang="cs-CZ" sz="2400" b="1" dirty="0"/>
              <a:t>moc diskursu, která vytváří účinky skrze </a:t>
            </a:r>
            <a:r>
              <a:rPr lang="cs-CZ" sz="2400" b="1" dirty="0" err="1"/>
              <a:t>reiteraci</a:t>
            </a:r>
            <a:r>
              <a:rPr lang="cs-CZ" sz="2400" dirty="0"/>
              <a:t>“ (s. 42)</a:t>
            </a:r>
          </a:p>
          <a:p>
            <a:r>
              <a:rPr lang="cs-CZ" sz="2400" dirty="0"/>
              <a:t>„</a:t>
            </a:r>
            <a:r>
              <a:rPr lang="cs-CZ" sz="2400" dirty="0" err="1"/>
              <a:t>Performativita</a:t>
            </a:r>
            <a:r>
              <a:rPr lang="cs-CZ" sz="2400" dirty="0"/>
              <a:t> </a:t>
            </a:r>
            <a:r>
              <a:rPr lang="cs-CZ" sz="2400" b="1" dirty="0"/>
              <a:t>není ani svobodná hra, ani divadelní </a:t>
            </a:r>
            <a:r>
              <a:rPr lang="cs-CZ" sz="2400" b="1" dirty="0" err="1"/>
              <a:t>sebepředvádění</a:t>
            </a:r>
            <a:r>
              <a:rPr lang="cs-CZ" sz="2400" dirty="0"/>
              <a:t>; stejně tak ji nelze ani prostě ztotožnit s performancí. (…) </a:t>
            </a:r>
            <a:r>
              <a:rPr lang="cs-CZ" sz="2400" dirty="0" err="1"/>
              <a:t>performativitu</a:t>
            </a:r>
            <a:r>
              <a:rPr lang="cs-CZ" sz="2400" dirty="0"/>
              <a:t> nelze chápat odděleně od procesu </a:t>
            </a:r>
            <a:r>
              <a:rPr lang="cs-CZ" sz="2400" dirty="0" err="1"/>
              <a:t>iterability</a:t>
            </a:r>
            <a:r>
              <a:rPr lang="cs-CZ" sz="2400" dirty="0"/>
              <a:t>, </a:t>
            </a:r>
            <a:r>
              <a:rPr lang="cs-CZ" sz="2400" dirty="0" err="1"/>
              <a:t>regularizovaného</a:t>
            </a:r>
            <a:r>
              <a:rPr lang="cs-CZ" sz="2400" dirty="0"/>
              <a:t> a omezeného opakování norem.“ (s. 134)</a:t>
            </a:r>
          </a:p>
          <a:p>
            <a:r>
              <a:rPr lang="cs-CZ" sz="2400" dirty="0"/>
              <a:t>„(…) performance jakožto omezený „akt“ se odlišuje od </a:t>
            </a:r>
            <a:r>
              <a:rPr lang="cs-CZ" sz="2400" dirty="0" err="1"/>
              <a:t>perfomativity</a:t>
            </a:r>
            <a:r>
              <a:rPr lang="cs-CZ" sz="2400" dirty="0"/>
              <a:t> tím, že </a:t>
            </a:r>
            <a:r>
              <a:rPr lang="cs-CZ" sz="2400" dirty="0" err="1"/>
              <a:t>performativita</a:t>
            </a:r>
            <a:r>
              <a:rPr lang="cs-CZ" sz="2400" dirty="0"/>
              <a:t> spočívá v </a:t>
            </a:r>
            <a:r>
              <a:rPr lang="cs-CZ" sz="2400" b="1" dirty="0" err="1"/>
              <a:t>reiteraci</a:t>
            </a:r>
            <a:r>
              <a:rPr lang="cs-CZ" sz="2400" b="1" dirty="0"/>
              <a:t> norem, jež předcházejí, omezují a přesahují toho, kdo </a:t>
            </a:r>
            <a:r>
              <a:rPr lang="cs-CZ" sz="2400" b="1" dirty="0" err="1"/>
              <a:t>performuje</a:t>
            </a:r>
            <a:r>
              <a:rPr lang="cs-CZ" sz="2400" b="1" dirty="0"/>
              <a:t>,</a:t>
            </a:r>
            <a:r>
              <a:rPr lang="cs-CZ" sz="2400" dirty="0"/>
              <a:t> a v tomto smyslu nemůže být považován za výtvor jeho „vůle“ či výsledek „volby“ (…).“ (s. 306)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776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D64270A7-04D0-4150-8353-1A51D3601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Pohlaví, rod, identita…</a:t>
            </a:r>
            <a:endParaRPr lang="en-US" dirty="0"/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2B62F1AD-341B-4868-A32F-F5FE1F02C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spcBef>
                <a:spcPts val="1200"/>
              </a:spcBef>
              <a:buAutoNum type="arabicPeriod"/>
            </a:pPr>
            <a:r>
              <a:rPr lang="cs-CZ" sz="2400" dirty="0"/>
              <a:t>„Sexuální orientace“ a identita.</a:t>
            </a:r>
          </a:p>
          <a:p>
            <a:pPr marL="457200" indent="-457200">
              <a:lnSpc>
                <a:spcPct val="200000"/>
              </a:lnSpc>
              <a:spcBef>
                <a:spcPts val="1200"/>
              </a:spcBef>
              <a:buAutoNum type="arabicPeriod"/>
            </a:pPr>
            <a:r>
              <a:rPr lang="cs-CZ" sz="2400" dirty="0"/>
              <a:t>Esencialismus vs. konstruktivismus.</a:t>
            </a:r>
          </a:p>
          <a:p>
            <a:pPr marL="457200" indent="-457200">
              <a:lnSpc>
                <a:spcPct val="200000"/>
              </a:lnSpc>
              <a:spcBef>
                <a:spcPts val="1200"/>
              </a:spcBef>
              <a:buAutoNum type="arabicPeriod"/>
            </a:pPr>
            <a:r>
              <a:rPr lang="cs-CZ" sz="2800" dirty="0"/>
              <a:t>Pohlaví (</a:t>
            </a:r>
            <a:r>
              <a:rPr lang="cs-CZ" sz="2800" i="1" dirty="0"/>
              <a:t>sex</a:t>
            </a:r>
            <a:r>
              <a:rPr lang="cs-CZ" sz="2800" dirty="0"/>
              <a:t>) a rod (</a:t>
            </a:r>
            <a:r>
              <a:rPr lang="cs-CZ" sz="2800" i="1" dirty="0"/>
              <a:t>gender</a:t>
            </a:r>
            <a:r>
              <a:rPr lang="cs-CZ" sz="2800" dirty="0"/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129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5D881FE-DBE8-417D-9C05-B1D340103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KATEGORIE ŽEN (J. BUTLER)</a:t>
            </a:r>
            <a:endParaRPr lang="en-US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56B742B-C5B9-4667-BFBA-A2C6D5014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83141"/>
            <a:ext cx="10178322" cy="4296452"/>
          </a:xfrm>
        </p:spPr>
        <p:txBody>
          <a:bodyPr>
            <a:normAutofit/>
          </a:bodyPr>
          <a:lstStyle/>
          <a:p>
            <a:r>
              <a:rPr lang="cs-CZ" sz="2400" dirty="0"/>
              <a:t>„(…) kategorie žen nezačne být díky dekonstrukci zbytečná, nýbrž stává se </a:t>
            </a:r>
            <a:r>
              <a:rPr lang="cs-CZ" sz="2400" b="1" dirty="0"/>
              <a:t>kategorií, jejíž způsoby užití již nejsou zvěcňovány do podoby „referentu“ </a:t>
            </a:r>
            <a:r>
              <a:rPr lang="cs-CZ" sz="2400" dirty="0"/>
              <a:t>a která má naději, že začne být otevírána, nebo dokonce že začne značit takovými způsoby, jež nikdo z nás nedokáže předvídat.“ (s. 51)</a:t>
            </a:r>
          </a:p>
          <a:p>
            <a:r>
              <a:rPr lang="cs-CZ" sz="2400" dirty="0"/>
              <a:t>„(…) je nutno naučit se dvojímu pohybu: dovolávat se dané kategorie, a tedy provizorně ustavovat určitou identitu, a zároveň onu kategorii otevírat jakožto místo neustálého politického zápasu. </a:t>
            </a:r>
            <a:r>
              <a:rPr lang="cs-CZ" sz="2400" b="1" dirty="0"/>
              <a:t>Skutečnost, že daný výraz je problematický, neznamená, že bychom jej neměli používat,</a:t>
            </a:r>
            <a:r>
              <a:rPr lang="cs-CZ" sz="2400" dirty="0"/>
              <a:t> ale stejně tak ani nutnost jej používat neznamená, že bychom neměli </a:t>
            </a:r>
            <a:r>
              <a:rPr lang="cs-CZ" sz="2400" b="1" dirty="0"/>
              <a:t>soustavně zkoumat vyloučení, na nichž je založen </a:t>
            </a:r>
            <a:r>
              <a:rPr lang="cs-CZ" sz="2400" dirty="0"/>
              <a:t>(…).“ (s. 291)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702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8B3416E-8B6B-412C-AA6B-97B81F5A4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00315"/>
          </a:xfrm>
        </p:spPr>
        <p:txBody>
          <a:bodyPr/>
          <a:lstStyle/>
          <a:p>
            <a:r>
              <a:rPr lang="cs-CZ" dirty="0"/>
              <a:t>Literatura (výběr)</a:t>
            </a:r>
            <a:endParaRPr lang="en-US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97F3838-1F73-4128-AA87-7955CD5A8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762" y="1692321"/>
            <a:ext cx="10178322" cy="47767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BUTLER, Judith. </a:t>
            </a:r>
            <a:r>
              <a:rPr lang="en-US" dirty="0"/>
              <a:t>Gender Trouble: Feminism and The Subversion of Identity</a:t>
            </a:r>
            <a:r>
              <a:rPr lang="cs-CZ" dirty="0"/>
              <a:t>. New York 1990.</a:t>
            </a:r>
          </a:p>
          <a:p>
            <a:pPr marL="0" indent="0">
              <a:buNone/>
            </a:pPr>
            <a:r>
              <a:rPr lang="cs-CZ" dirty="0"/>
              <a:t>BUTLER, Judith. Závažná těla: O </a:t>
            </a:r>
            <a:r>
              <a:rPr lang="cs-CZ" dirty="0" err="1"/>
              <a:t>materialitě</a:t>
            </a:r>
            <a:r>
              <a:rPr lang="cs-CZ" dirty="0"/>
              <a:t> a diskursivních mezích „pohlaví“. Přel. J. </a:t>
            </a:r>
            <a:r>
              <a:rPr lang="cs-CZ" dirty="0" err="1"/>
              <a:t>Fulka</a:t>
            </a:r>
            <a:r>
              <a:rPr lang="cs-CZ" dirty="0"/>
              <a:t>. Praha 2014.</a:t>
            </a:r>
          </a:p>
          <a:p>
            <a:pPr marL="0" indent="0">
              <a:buNone/>
            </a:pPr>
            <a:r>
              <a:rPr lang="cs-CZ" dirty="0"/>
              <a:t>FAUSTO-STERLING,  Anne.</a:t>
            </a:r>
            <a:r>
              <a:rPr lang="en-US" dirty="0"/>
              <a:t> Sexing the Body</a:t>
            </a:r>
            <a:r>
              <a:rPr lang="cs-CZ" dirty="0"/>
              <a:t> : </a:t>
            </a:r>
            <a:r>
              <a:rPr lang="en-US" dirty="0"/>
              <a:t>Gender Politics and the Construction of Sexuality</a:t>
            </a:r>
            <a:r>
              <a:rPr lang="cs-CZ" dirty="0"/>
              <a:t>. </a:t>
            </a:r>
            <a:r>
              <a:rPr lang="en-US" dirty="0"/>
              <a:t>New York 2000</a:t>
            </a:r>
            <a:r>
              <a:rPr lang="cs-CZ" dirty="0"/>
              <a:t>.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FUSS, Diana. </a:t>
            </a:r>
            <a:r>
              <a:rPr lang="en-US" dirty="0"/>
              <a:t>Essentially Speaking</a:t>
            </a:r>
            <a:r>
              <a:rPr lang="cs-CZ" dirty="0"/>
              <a:t> : </a:t>
            </a:r>
            <a:r>
              <a:rPr lang="en-US" dirty="0"/>
              <a:t>Feminism, Nature &amp; Difference</a:t>
            </a:r>
            <a:r>
              <a:rPr lang="cs-CZ" dirty="0"/>
              <a:t>. </a:t>
            </a:r>
            <a:r>
              <a:rPr lang="en-US" dirty="0"/>
              <a:t>London 1990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pl-PL" dirty="0"/>
              <a:t>HYŻY, Ewa. Kobieta, ciało, tożsamość. Teorie podmiotu w filozofii feministycznej końca XX wieku. Kraków 2012.</a:t>
            </a:r>
          </a:p>
          <a:p>
            <a:pPr marL="0" indent="0">
              <a:buNone/>
            </a:pPr>
            <a:r>
              <a:rPr lang="pl-PL" dirty="0"/>
              <a:t>KOBOVÁ, </a:t>
            </a:r>
            <a:r>
              <a:rPr lang="pl-PL" dirty="0" err="1"/>
              <a:t>Ľubica</a:t>
            </a:r>
            <a:r>
              <a:rPr lang="pl-PL" dirty="0"/>
              <a:t>. </a:t>
            </a:r>
            <a:r>
              <a:rPr lang="pl-PL" dirty="0" err="1"/>
              <a:t>Medzi</a:t>
            </a:r>
            <a:r>
              <a:rPr lang="pl-PL" dirty="0"/>
              <a:t> </a:t>
            </a:r>
            <a:r>
              <a:rPr lang="pl-PL" dirty="0" err="1"/>
              <a:t>nepoddajnosťou</a:t>
            </a:r>
            <a:r>
              <a:rPr lang="pl-PL" dirty="0"/>
              <a:t> </a:t>
            </a:r>
            <a:r>
              <a:rPr lang="pl-PL" dirty="0" err="1"/>
              <a:t>poriadku</a:t>
            </a:r>
            <a:r>
              <a:rPr lang="pl-PL" dirty="0"/>
              <a:t> a </a:t>
            </a:r>
            <a:r>
              <a:rPr lang="pl-PL" dirty="0" err="1"/>
              <a:t>jeho</a:t>
            </a:r>
            <a:r>
              <a:rPr lang="pl-PL" dirty="0"/>
              <a:t> </a:t>
            </a:r>
            <a:r>
              <a:rPr lang="pl-PL" dirty="0" err="1"/>
              <a:t>každodenným</a:t>
            </a:r>
            <a:r>
              <a:rPr lang="pl-PL" dirty="0"/>
              <a:t> </a:t>
            </a:r>
            <a:r>
              <a:rPr lang="pl-PL" dirty="0" err="1"/>
              <a:t>prekračovaním</a:t>
            </a:r>
            <a:r>
              <a:rPr lang="pl-PL" dirty="0"/>
              <a:t>. In </a:t>
            </a:r>
            <a:r>
              <a:rPr lang="en-US" dirty="0"/>
              <a:t>J. Butler, </a:t>
            </a:r>
            <a:r>
              <a:rPr lang="en-US" dirty="0" err="1"/>
              <a:t>Trampoty</a:t>
            </a:r>
            <a:r>
              <a:rPr lang="en-US" dirty="0"/>
              <a:t> s </a:t>
            </a:r>
            <a:r>
              <a:rPr lang="en-US" dirty="0" err="1"/>
              <a:t>rodom</a:t>
            </a:r>
            <a:r>
              <a:rPr lang="en-US" dirty="0"/>
              <a:t> : </a:t>
            </a:r>
            <a:r>
              <a:rPr lang="en-US" dirty="0" err="1"/>
              <a:t>feminizmus</a:t>
            </a:r>
            <a:r>
              <a:rPr lang="en-US" dirty="0"/>
              <a:t>  a </a:t>
            </a:r>
            <a:r>
              <a:rPr lang="en-US" dirty="0" err="1"/>
              <a:t>podrývanie</a:t>
            </a:r>
            <a:r>
              <a:rPr lang="en-US" dirty="0"/>
              <a:t> identity (</a:t>
            </a:r>
            <a:r>
              <a:rPr lang="cs-CZ" dirty="0"/>
              <a:t>s.</a:t>
            </a:r>
            <a:r>
              <a:rPr lang="en-US" dirty="0"/>
              <a:t> 236 - 263)</a:t>
            </a:r>
            <a:r>
              <a:rPr lang="cs-CZ" dirty="0"/>
              <a:t>, Bratislava 2014.</a:t>
            </a:r>
            <a:endParaRPr lang="pl-PL" dirty="0"/>
          </a:p>
          <a:p>
            <a:pPr marL="0" indent="0">
              <a:buNone/>
            </a:pPr>
            <a:r>
              <a:rPr lang="pl-PL" dirty="0" err="1"/>
              <a:t>Lexikon</a:t>
            </a:r>
            <a:r>
              <a:rPr lang="pl-PL" dirty="0"/>
              <a:t> teorie literatury a kultury, </a:t>
            </a:r>
            <a:r>
              <a:rPr lang="pl-PL" dirty="0" err="1"/>
              <a:t>Ansgar</a:t>
            </a:r>
            <a:r>
              <a:rPr lang="pl-PL" dirty="0"/>
              <a:t> </a:t>
            </a:r>
            <a:r>
              <a:rPr lang="pl-PL" dirty="0" err="1"/>
              <a:t>Nünning</a:t>
            </a:r>
            <a:r>
              <a:rPr lang="pl-PL" dirty="0"/>
              <a:t> (ed.). Brno 2006.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MIKKOLA, Mari. </a:t>
            </a:r>
            <a:r>
              <a:rPr lang="en-US" dirty="0"/>
              <a:t>„Feminist Perspectives on Sex and Gender”; Stanford Encyclopedia of Philosophy &lt; https://plato.stanford.edu/entries/feminism-gender/#WitGenUni&gt;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MOI, </a:t>
            </a:r>
            <a:r>
              <a:rPr lang="cs-CZ" dirty="0" err="1"/>
              <a:t>Toril</a:t>
            </a:r>
            <a:r>
              <a:rPr lang="cs-CZ" dirty="0"/>
              <a:t>. </a:t>
            </a:r>
            <a:r>
              <a:rPr lang="en-US" dirty="0"/>
              <a:t>Sex, Gender and the Body. The Student Edition of ‘What Is a Woman?’ </a:t>
            </a:r>
            <a:r>
              <a:rPr lang="cs-CZ" dirty="0"/>
              <a:t>New York 2005.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SZAPUOVÁ, Mariana. </a:t>
            </a:r>
            <a:r>
              <a:rPr lang="sk-SK" dirty="0"/>
              <a:t>Kategória rodu vo feministickom </a:t>
            </a:r>
            <a:r>
              <a:rPr lang="cs-CZ" dirty="0"/>
              <a:t>diskurze. „Aspekt“ (1998) 1, s. 32–38.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18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8387498-76D2-4441-9BE5-E42B585FF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LES REINES PROCHAINES</a:t>
            </a:r>
          </a:p>
          <a:p>
            <a:r>
              <a:rPr lang="cs-CZ" dirty="0">
                <a:hlinkClick r:id="rId2"/>
              </a:rPr>
              <a:t>„IDENTIT</a:t>
            </a:r>
            <a:r>
              <a:rPr lang="de-DE" dirty="0">
                <a:hlinkClick r:id="rId2"/>
              </a:rPr>
              <a:t>ÄT</a:t>
            </a:r>
            <a:r>
              <a:rPr lang="cs-CZ" dirty="0">
                <a:hlinkClick r:id="rId2"/>
              </a:rPr>
              <a:t>“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979AD69-0F9D-43FE-B958-A0B23BA5E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30" y="600502"/>
            <a:ext cx="4394961" cy="435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0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873CB-BADB-4B64-A09C-C31C0B08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Sexuální orientace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218444-6EF9-43BE-9B48-384FE6DCF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33267"/>
            <a:ext cx="10178322" cy="4531056"/>
          </a:xfrm>
        </p:spPr>
        <p:txBody>
          <a:bodyPr>
            <a:noAutofit/>
          </a:bodyPr>
          <a:lstStyle/>
          <a:p>
            <a:r>
              <a:rPr lang="cs-CZ" dirty="0"/>
              <a:t>Homosexualita, bisexualita, heterosexualita, asexualita?</a:t>
            </a:r>
          </a:p>
          <a:p>
            <a:r>
              <a:rPr lang="cs-CZ" dirty="0"/>
              <a:t>Založená na aspektu pohlaví/rodu. (A co např. věk a různé vlastnosti… člověka?)</a:t>
            </a:r>
          </a:p>
          <a:p>
            <a:r>
              <a:rPr lang="cs-CZ" b="1" dirty="0"/>
              <a:t>Historicita sexuální orientace</a:t>
            </a:r>
            <a:r>
              <a:rPr lang="cs-CZ" dirty="0"/>
              <a:t>: Kdy „vznikla“ homosexualita?</a:t>
            </a:r>
          </a:p>
          <a:p>
            <a:r>
              <a:rPr lang="cs-CZ" dirty="0"/>
              <a:t>Sexuální orientace ≠ sexuální praktiky, sexuální chování</a:t>
            </a:r>
          </a:p>
          <a:p>
            <a:r>
              <a:rPr lang="cs-CZ" dirty="0"/>
              <a:t>Androfilie, gynekofilie; </a:t>
            </a:r>
            <a:r>
              <a:rPr lang="cs-CZ" dirty="0" err="1"/>
              <a:t>pansexualita</a:t>
            </a:r>
            <a:r>
              <a:rPr lang="cs-CZ" dirty="0"/>
              <a:t>/</a:t>
            </a:r>
            <a:r>
              <a:rPr lang="cs-CZ" dirty="0" err="1"/>
              <a:t>omnisexualita</a:t>
            </a:r>
            <a:r>
              <a:rPr lang="cs-CZ" dirty="0"/>
              <a:t>…</a:t>
            </a:r>
          </a:p>
          <a:p>
            <a:r>
              <a:rPr lang="cs-CZ" dirty="0"/>
              <a:t>Další (základní) četba:</a:t>
            </a:r>
          </a:p>
          <a:p>
            <a:pPr marL="0" indent="0">
              <a:buNone/>
            </a:pPr>
            <a:r>
              <a:rPr lang="cs-CZ" dirty="0"/>
              <a:t>	Lillian </a:t>
            </a:r>
            <a:r>
              <a:rPr lang="cs-CZ" dirty="0" err="1"/>
              <a:t>Faderman</a:t>
            </a:r>
            <a:r>
              <a:rPr lang="cs-CZ" dirty="0"/>
              <a:t>: </a:t>
            </a:r>
            <a:r>
              <a:rPr lang="cs-CZ" i="1" dirty="0"/>
              <a:t>Krásnější než láska mužů. Romantické přátelství a láska mezi ženami od renesance po současnost</a:t>
            </a:r>
            <a:r>
              <a:rPr lang="cs-CZ" dirty="0"/>
              <a:t>, přel. Martin Pokorný, 2002 (1981).</a:t>
            </a:r>
          </a:p>
          <a:p>
            <a:pPr marL="0" indent="0">
              <a:buNone/>
            </a:pPr>
            <a:r>
              <a:rPr lang="cs-CZ" sz="2000" dirty="0"/>
              <a:t>	Michel </a:t>
            </a:r>
            <a:r>
              <a:rPr lang="cs-CZ" sz="2000" dirty="0" err="1"/>
              <a:t>Foucaul</a:t>
            </a:r>
            <a:r>
              <a:rPr lang="cs-CZ" dirty="0" err="1"/>
              <a:t>t</a:t>
            </a:r>
            <a:r>
              <a:rPr lang="cs-CZ" dirty="0"/>
              <a:t>:</a:t>
            </a:r>
            <a:r>
              <a:rPr lang="cs-CZ" sz="2000" dirty="0"/>
              <a:t> </a:t>
            </a:r>
            <a:r>
              <a:rPr lang="cs-CZ" sz="2000" i="1" dirty="0"/>
              <a:t>Dějiny sexuality II. Užívání slasti</a:t>
            </a:r>
            <a:r>
              <a:rPr lang="cs-CZ" sz="2000" dirty="0"/>
              <a:t>, 2004</a:t>
            </a:r>
            <a:r>
              <a:rPr lang="cs-CZ" sz="2000" i="1" dirty="0"/>
              <a:t> </a:t>
            </a:r>
            <a:r>
              <a:rPr lang="cs-CZ" sz="2000" dirty="0"/>
              <a:t>(</a:t>
            </a:r>
            <a:r>
              <a:rPr lang="cs-CZ" dirty="0"/>
              <a:t>984).</a:t>
            </a:r>
            <a:endParaRPr lang="cs-CZ" sz="2000" dirty="0"/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dirty="0"/>
              <a:t>Mary </a:t>
            </a:r>
            <a:r>
              <a:rPr lang="en-US" dirty="0"/>
              <a:t>McIntosh</a:t>
            </a:r>
            <a:r>
              <a:rPr lang="cs-CZ" dirty="0"/>
              <a:t>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"The Homosexual Role"</a:t>
            </a:r>
            <a:r>
              <a:rPr lang="en-US" dirty="0"/>
              <a:t>. </a:t>
            </a:r>
            <a:r>
              <a:rPr lang="en-US" i="1" dirty="0"/>
              <a:t>Social Problems. </a:t>
            </a:r>
            <a:r>
              <a:rPr lang="en-US" dirty="0"/>
              <a:t>16 (2)</a:t>
            </a:r>
            <a:r>
              <a:rPr lang="cs-CZ" dirty="0"/>
              <a:t>, 1968</a:t>
            </a:r>
            <a:r>
              <a:rPr lang="en-US" dirty="0"/>
              <a:t>: 182–192.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	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25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6" title="scalloped circle">
            <a:extLst>
              <a:ext uri="{FF2B5EF4-FFF2-40B4-BE49-F238E27FC236}">
                <a16:creationId xmlns:a16="http://schemas.microsoft.com/office/drawing/2014/main" id="{B217C2AD-51B4-40CE-A71F-F5D3F846D9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8" name="Rectangle 27" title="left edge border">
            <a:extLst>
              <a:ext uri="{FF2B5EF4-FFF2-40B4-BE49-F238E27FC236}">
                <a16:creationId xmlns:a16="http://schemas.microsoft.com/office/drawing/2014/main" id="{6F1BF92E-23CF-4BFE-9E1F-C359BACFA3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FEF8384-2545-4ACD-9071-49DD1CFC4E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EE86FC58-4B64-4454-A888-DD90DDE679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7" r="19847"/>
          <a:stretch>
            <a:fillRect/>
          </a:stretch>
        </p:blipFill>
        <p:spPr>
          <a:xfrm>
            <a:off x="5056834" y="458053"/>
            <a:ext cx="5976984" cy="5574989"/>
          </a:xfrm>
          <a:prstGeom prst="rect">
            <a:avLst/>
          </a:prstGeom>
        </p:spPr>
      </p:pic>
      <p:sp>
        <p:nvSpPr>
          <p:cNvPr id="32" name="Freeform 22" title="right scallop background shape">
            <a:extLst>
              <a:ext uri="{FF2B5EF4-FFF2-40B4-BE49-F238E27FC236}">
                <a16:creationId xmlns:a16="http://schemas.microsoft.com/office/drawing/2014/main" id="{F77DB8FA-61A7-4DE7-A777-6D258D1724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8F697D-86F0-4B81-B5E8-11BE24D3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i="1" spc="800" dirty="0">
                <a:solidFill>
                  <a:srgbClr val="2A1A00"/>
                </a:solidFill>
                <a:latin typeface="+mj-lt"/>
              </a:rPr>
              <a:t>Crying game </a:t>
            </a:r>
            <a:r>
              <a:rPr lang="en-US" sz="3000" spc="800" dirty="0">
                <a:solidFill>
                  <a:srgbClr val="2A1A00"/>
                </a:solidFill>
                <a:latin typeface="+mj-lt"/>
              </a:rPr>
              <a:t>(</a:t>
            </a:r>
            <a:r>
              <a:rPr lang="en-US" sz="3000" i="1" spc="800" dirty="0" err="1">
                <a:solidFill>
                  <a:srgbClr val="2A1A00"/>
                </a:solidFill>
                <a:latin typeface="+mj-lt"/>
              </a:rPr>
              <a:t>Hra</a:t>
            </a:r>
            <a:r>
              <a:rPr lang="en-US" sz="3000" i="1" spc="800" dirty="0">
                <a:solidFill>
                  <a:srgbClr val="2A1A00"/>
                </a:solidFill>
                <a:latin typeface="+mj-lt"/>
              </a:rPr>
              <a:t> </a:t>
            </a:r>
            <a:r>
              <a:rPr lang="en-US" sz="3000" i="1" spc="800" dirty="0" err="1">
                <a:solidFill>
                  <a:srgbClr val="2A1A00"/>
                </a:solidFill>
                <a:latin typeface="+mj-lt"/>
              </a:rPr>
              <a:t>na</a:t>
            </a:r>
            <a:r>
              <a:rPr lang="en-US" sz="3000" i="1" spc="800" dirty="0">
                <a:solidFill>
                  <a:srgbClr val="2A1A00"/>
                </a:solidFill>
                <a:latin typeface="+mj-lt"/>
              </a:rPr>
              <a:t> </a:t>
            </a:r>
            <a:r>
              <a:rPr lang="en-US" sz="3000" i="1" spc="800" dirty="0" err="1">
                <a:solidFill>
                  <a:srgbClr val="2A1A00"/>
                </a:solidFill>
                <a:latin typeface="+mj-lt"/>
              </a:rPr>
              <a:t>Pláč</a:t>
            </a:r>
            <a:r>
              <a:rPr lang="en-US" sz="3000" spc="800" dirty="0">
                <a:solidFill>
                  <a:srgbClr val="2A1A00"/>
                </a:solidFill>
                <a:latin typeface="+mj-lt"/>
              </a:rPr>
              <a:t>, 1992)</a:t>
            </a:r>
          </a:p>
        </p:txBody>
      </p:sp>
    </p:spTree>
    <p:extLst>
      <p:ext uri="{BB962C8B-B14F-4D97-AF65-F5344CB8AC3E}">
        <p14:creationId xmlns:p14="http://schemas.microsoft.com/office/powerpoint/2010/main" val="134737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6" title="scalloped circle">
            <a:extLst>
              <a:ext uri="{FF2B5EF4-FFF2-40B4-BE49-F238E27FC236}">
                <a16:creationId xmlns:a16="http://schemas.microsoft.com/office/drawing/2014/main" id="{B217C2AD-51B4-40CE-A71F-F5D3F846D9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8" name="Rectangle 27" title="left edge border">
            <a:extLst>
              <a:ext uri="{FF2B5EF4-FFF2-40B4-BE49-F238E27FC236}">
                <a16:creationId xmlns:a16="http://schemas.microsoft.com/office/drawing/2014/main" id="{6F1BF92E-23CF-4BFE-9E1F-C359BACFA3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FEF8384-2545-4ACD-9071-49DD1CFC4E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EE86FC58-4B64-4454-A888-DD90DDE679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44" y="1239461"/>
            <a:ext cx="7132755" cy="4012174"/>
          </a:xfrm>
          <a:prstGeom prst="rect">
            <a:avLst/>
          </a:prstGeom>
        </p:spPr>
      </p:pic>
      <p:sp>
        <p:nvSpPr>
          <p:cNvPr id="32" name="Freeform 22" title="right scallop background shape">
            <a:extLst>
              <a:ext uri="{FF2B5EF4-FFF2-40B4-BE49-F238E27FC236}">
                <a16:creationId xmlns:a16="http://schemas.microsoft.com/office/drawing/2014/main" id="{F77DB8FA-61A7-4DE7-A777-6D258D1724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8F697D-86F0-4B81-B5E8-11BE24D3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i="1" spc="800" dirty="0">
                <a:solidFill>
                  <a:srgbClr val="2A1A00"/>
                </a:solidFill>
                <a:latin typeface="+mj-lt"/>
              </a:rPr>
              <a:t>Crying game </a:t>
            </a:r>
            <a:r>
              <a:rPr lang="en-US" sz="3000" spc="800" dirty="0">
                <a:solidFill>
                  <a:srgbClr val="2A1A00"/>
                </a:solidFill>
                <a:latin typeface="+mj-lt"/>
              </a:rPr>
              <a:t>(</a:t>
            </a:r>
            <a:r>
              <a:rPr lang="en-US" sz="3000" i="1" spc="800" dirty="0" err="1">
                <a:solidFill>
                  <a:srgbClr val="2A1A00"/>
                </a:solidFill>
                <a:latin typeface="+mj-lt"/>
              </a:rPr>
              <a:t>Hra</a:t>
            </a:r>
            <a:r>
              <a:rPr lang="en-US" sz="3000" i="1" spc="800" dirty="0">
                <a:solidFill>
                  <a:srgbClr val="2A1A00"/>
                </a:solidFill>
                <a:latin typeface="+mj-lt"/>
              </a:rPr>
              <a:t> </a:t>
            </a:r>
            <a:r>
              <a:rPr lang="en-US" sz="3000" i="1" spc="800" dirty="0" err="1">
                <a:solidFill>
                  <a:srgbClr val="2A1A00"/>
                </a:solidFill>
                <a:latin typeface="+mj-lt"/>
              </a:rPr>
              <a:t>na</a:t>
            </a:r>
            <a:r>
              <a:rPr lang="en-US" sz="3000" i="1" spc="800" dirty="0">
                <a:solidFill>
                  <a:srgbClr val="2A1A00"/>
                </a:solidFill>
                <a:latin typeface="+mj-lt"/>
              </a:rPr>
              <a:t> </a:t>
            </a:r>
            <a:r>
              <a:rPr lang="en-US" sz="3000" i="1" spc="800" dirty="0" err="1">
                <a:solidFill>
                  <a:srgbClr val="2A1A00"/>
                </a:solidFill>
                <a:latin typeface="+mj-lt"/>
              </a:rPr>
              <a:t>Pláč</a:t>
            </a:r>
            <a:r>
              <a:rPr lang="en-US" sz="3000" spc="800" dirty="0">
                <a:solidFill>
                  <a:srgbClr val="2A1A00"/>
                </a:solidFill>
                <a:latin typeface="+mj-lt"/>
              </a:rPr>
              <a:t>, 1992)</a:t>
            </a:r>
          </a:p>
        </p:txBody>
      </p:sp>
    </p:spTree>
    <p:extLst>
      <p:ext uri="{BB962C8B-B14F-4D97-AF65-F5344CB8AC3E}">
        <p14:creationId xmlns:p14="http://schemas.microsoft.com/office/powerpoint/2010/main" val="350684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6" title="scalloped circle">
            <a:extLst>
              <a:ext uri="{FF2B5EF4-FFF2-40B4-BE49-F238E27FC236}">
                <a16:creationId xmlns:a16="http://schemas.microsoft.com/office/drawing/2014/main" id="{B217C2AD-51B4-40CE-A71F-F5D3F846D9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8" name="Rectangle 27" title="left edge border">
            <a:extLst>
              <a:ext uri="{FF2B5EF4-FFF2-40B4-BE49-F238E27FC236}">
                <a16:creationId xmlns:a16="http://schemas.microsoft.com/office/drawing/2014/main" id="{6F1BF92E-23CF-4BFE-9E1F-C359BACFA3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FEF8384-2545-4ACD-9071-49DD1CFC4E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EE86FC58-4B64-4454-A888-DD90DDE679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24" y="1611993"/>
            <a:ext cx="7350996" cy="3267109"/>
          </a:xfrm>
          <a:prstGeom prst="rect">
            <a:avLst/>
          </a:prstGeom>
        </p:spPr>
      </p:pic>
      <p:sp>
        <p:nvSpPr>
          <p:cNvPr id="32" name="Freeform 22" title="right scallop background shape">
            <a:extLst>
              <a:ext uri="{FF2B5EF4-FFF2-40B4-BE49-F238E27FC236}">
                <a16:creationId xmlns:a16="http://schemas.microsoft.com/office/drawing/2014/main" id="{F77DB8FA-61A7-4DE7-A777-6D258D1724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8F697D-86F0-4B81-B5E8-11BE24D3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i="1" spc="800" dirty="0">
                <a:solidFill>
                  <a:srgbClr val="2A1A00"/>
                </a:solidFill>
                <a:latin typeface="+mj-lt"/>
                <a:hlinkClick r:id="rId3"/>
              </a:rPr>
              <a:t>Crying game </a:t>
            </a:r>
            <a:r>
              <a:rPr lang="en-US" sz="3000" spc="800" dirty="0">
                <a:solidFill>
                  <a:srgbClr val="2A1A00"/>
                </a:solidFill>
                <a:latin typeface="+mj-lt"/>
              </a:rPr>
              <a:t>(</a:t>
            </a:r>
            <a:r>
              <a:rPr lang="en-US" sz="3000" i="1" spc="800" dirty="0" err="1">
                <a:solidFill>
                  <a:srgbClr val="2A1A00"/>
                </a:solidFill>
                <a:latin typeface="+mj-lt"/>
              </a:rPr>
              <a:t>Hra</a:t>
            </a:r>
            <a:r>
              <a:rPr lang="en-US" sz="3000" i="1" spc="800" dirty="0">
                <a:solidFill>
                  <a:srgbClr val="2A1A00"/>
                </a:solidFill>
                <a:latin typeface="+mj-lt"/>
              </a:rPr>
              <a:t> </a:t>
            </a:r>
            <a:r>
              <a:rPr lang="en-US" sz="3000" i="1" spc="800" dirty="0" err="1">
                <a:solidFill>
                  <a:srgbClr val="2A1A00"/>
                </a:solidFill>
                <a:latin typeface="+mj-lt"/>
              </a:rPr>
              <a:t>na</a:t>
            </a:r>
            <a:r>
              <a:rPr lang="en-US" sz="3000" i="1" spc="800" dirty="0">
                <a:solidFill>
                  <a:srgbClr val="2A1A00"/>
                </a:solidFill>
                <a:latin typeface="+mj-lt"/>
              </a:rPr>
              <a:t> </a:t>
            </a:r>
            <a:r>
              <a:rPr lang="en-US" sz="3000" i="1" spc="800" dirty="0" err="1">
                <a:solidFill>
                  <a:srgbClr val="2A1A00"/>
                </a:solidFill>
                <a:latin typeface="+mj-lt"/>
              </a:rPr>
              <a:t>Pláč</a:t>
            </a:r>
            <a:r>
              <a:rPr lang="en-US" sz="3000" spc="800" dirty="0">
                <a:solidFill>
                  <a:srgbClr val="2A1A00"/>
                </a:solidFill>
                <a:latin typeface="+mj-lt"/>
              </a:rPr>
              <a:t>, 1992)</a:t>
            </a:r>
          </a:p>
        </p:txBody>
      </p:sp>
    </p:spTree>
    <p:extLst>
      <p:ext uri="{BB962C8B-B14F-4D97-AF65-F5344CB8AC3E}">
        <p14:creationId xmlns:p14="http://schemas.microsoft.com/office/powerpoint/2010/main" val="125942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873CB-BADB-4B64-A09C-C31C0B08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KONSTRUKTIVISMUS VS. ESENCIALISMUS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218444-6EF9-43BE-9B48-384FE6DCF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Konstruktivismus</a:t>
            </a:r>
            <a:r>
              <a:rPr lang="cs-CZ" dirty="0"/>
              <a:t>: vědění a poznání jsou konstrukce, v sociálních interakcích a prostřednictvím komunikace vytváříme koncepty, schémata, styly vnímání a myšlení, vzory jednání a konání.</a:t>
            </a:r>
          </a:p>
          <a:p>
            <a:r>
              <a:rPr lang="cs-CZ" b="1" dirty="0"/>
              <a:t>Esencialismus</a:t>
            </a:r>
            <a:r>
              <a:rPr lang="cs-CZ" dirty="0"/>
              <a:t>: každý objekt vědeckého poznání má řadu inherentních vlastností, má nějakou (stálou?) esenci	.</a:t>
            </a:r>
          </a:p>
          <a:p>
            <a:r>
              <a:rPr lang="cs-CZ" dirty="0"/>
              <a:t>Feminismus: „existuje určitý (biologický? univerzální? pohlavní?) prvek, který předchází společenským vlivům“ (E) vs. „neexistují žádné stálé, univerzální vlastnosti, které by měly rozhodovat o příslušnosti člověka do konkrétního rodu“ (K).</a:t>
            </a:r>
          </a:p>
        </p:txBody>
      </p:sp>
    </p:spTree>
    <p:extLst>
      <p:ext uri="{BB962C8B-B14F-4D97-AF65-F5344CB8AC3E}">
        <p14:creationId xmlns:p14="http://schemas.microsoft.com/office/powerpoint/2010/main" val="1222251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873CB-BADB-4B64-A09C-C31C0B08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err="1"/>
              <a:t>DianA</a:t>
            </a:r>
            <a:r>
              <a:rPr lang="cs-CZ" sz="2400" dirty="0"/>
              <a:t> </a:t>
            </a:r>
            <a:r>
              <a:rPr lang="cs-CZ" sz="2400" dirty="0" err="1"/>
              <a:t>fuss</a:t>
            </a:r>
            <a:r>
              <a:rPr lang="cs-CZ" sz="2400" dirty="0"/>
              <a:t>: </a:t>
            </a:r>
            <a:r>
              <a:rPr lang="en-US" sz="2400" i="1" dirty="0"/>
              <a:t>essentially speaking</a:t>
            </a:r>
            <a:r>
              <a:rPr lang="cs-CZ" sz="2400" dirty="0"/>
              <a:t> (1989)</a:t>
            </a:r>
            <a:endParaRPr lang="en-US" sz="24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9F23EEA-7195-47F1-B2FE-52C95684E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/>
              <a:t>„</a:t>
            </a:r>
            <a:r>
              <a:rPr lang="en-US" sz="2200" dirty="0"/>
              <a:t>There is an important distinction to be made, I would submit, between ‘deploying’ or ‘activating’ essentialism and ‘falling into’ or ‘lapsing into’ essentialism. ‘Falling into’ or ‘lapsing into’ implies that essentialism is inherently reactionary </a:t>
            </a:r>
            <a:r>
              <a:rPr lang="cs-CZ" sz="2200" dirty="0"/>
              <a:t>–</a:t>
            </a:r>
            <a:r>
              <a:rPr lang="en-US" sz="2200" dirty="0"/>
              <a:t>inevitably and inescapably a problem or a mistake. ‘Deploying’ or ‘activating,’ on the other hand implies that essentialism may have some strategic or </a:t>
            </a:r>
            <a:r>
              <a:rPr lang="en-US" sz="2200" dirty="0" err="1"/>
              <a:t>interventionary</a:t>
            </a:r>
            <a:r>
              <a:rPr lang="en-US" sz="2200" dirty="0"/>
              <a:t> value. </a:t>
            </a:r>
            <a:r>
              <a:rPr lang="en-US" sz="2200" b="1" dirty="0"/>
              <a:t>(…) the radicality or conservatism of essentialism depends</a:t>
            </a:r>
            <a:r>
              <a:rPr lang="en-US" sz="2200" dirty="0"/>
              <a:t>, to a significant degree, </a:t>
            </a:r>
            <a:r>
              <a:rPr lang="en-US" sz="2200" b="1" dirty="0"/>
              <a:t>on </a:t>
            </a:r>
            <a:r>
              <a:rPr lang="en-US" sz="2200" b="1" i="1" dirty="0"/>
              <a:t>who</a:t>
            </a:r>
            <a:r>
              <a:rPr lang="en-US" sz="2200" b="1" dirty="0"/>
              <a:t> is utilizing it, </a:t>
            </a:r>
            <a:r>
              <a:rPr lang="en-US" sz="2200" b="1" i="1" dirty="0"/>
              <a:t>how</a:t>
            </a:r>
            <a:r>
              <a:rPr lang="en-US" sz="2200" b="1" dirty="0"/>
              <a:t> it is deployed, and </a:t>
            </a:r>
            <a:r>
              <a:rPr lang="en-US" sz="2200" b="1" i="1" dirty="0"/>
              <a:t>where</a:t>
            </a:r>
            <a:r>
              <a:rPr lang="en-US" sz="2200" b="1" dirty="0"/>
              <a:t> its effects are concentrated</a:t>
            </a:r>
            <a:r>
              <a:rPr lang="en-US" sz="2200" dirty="0"/>
              <a:t>.</a:t>
            </a:r>
            <a:r>
              <a:rPr lang="cs-CZ" sz="2200" dirty="0"/>
              <a:t>“ (s. 20)</a:t>
            </a:r>
            <a:endParaRPr lang="en-US" sz="220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A2A0D77-1742-4D5D-A7E8-67E1A3717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FE4187-AB49-48EC-B41C-3385A2E8B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212" y="1653870"/>
            <a:ext cx="3519458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3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873CB-BADB-4B64-A09C-C31C0B08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err="1"/>
              <a:t>DianA</a:t>
            </a:r>
            <a:r>
              <a:rPr lang="cs-CZ" sz="2400" dirty="0"/>
              <a:t> </a:t>
            </a:r>
            <a:r>
              <a:rPr lang="cs-CZ" sz="2400" dirty="0" err="1"/>
              <a:t>fuss</a:t>
            </a:r>
            <a:r>
              <a:rPr lang="cs-CZ" sz="2400" dirty="0"/>
              <a:t>: </a:t>
            </a:r>
            <a:r>
              <a:rPr lang="en-US" sz="2400" i="1" dirty="0"/>
              <a:t>essentially speaking</a:t>
            </a:r>
            <a:r>
              <a:rPr lang="cs-CZ" sz="2400" dirty="0"/>
              <a:t> (1989)</a:t>
            </a:r>
            <a:endParaRPr lang="en-US" sz="24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9F23EEA-7195-47F1-B2FE-52C95684E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/>
              <a:t>Nejednoznačnost pojmů „esence“ a „esencialismus“.</a:t>
            </a:r>
          </a:p>
          <a:p>
            <a:r>
              <a:rPr lang="cs-CZ" sz="2200" dirty="0"/>
              <a:t>Není </a:t>
            </a:r>
            <a:r>
              <a:rPr lang="cs-CZ" sz="2200" dirty="0" err="1"/>
              <a:t>esencialistický</a:t>
            </a:r>
            <a:r>
              <a:rPr lang="cs-CZ" sz="2200" dirty="0"/>
              <a:t> samotný feminismus?</a:t>
            </a:r>
          </a:p>
          <a:p>
            <a:r>
              <a:rPr lang="cs-CZ" sz="2200" dirty="0"/>
              <a:t>Esencialismus u konstruktivistek (</a:t>
            </a:r>
            <a:r>
              <a:rPr lang="cs-CZ" sz="2200" dirty="0" err="1"/>
              <a:t>Monique</a:t>
            </a:r>
            <a:r>
              <a:rPr lang="cs-CZ" sz="2200" dirty="0"/>
              <a:t> </a:t>
            </a:r>
            <a:r>
              <a:rPr lang="cs-CZ" sz="2200" dirty="0" err="1"/>
              <a:t>Wittig</a:t>
            </a:r>
            <a:r>
              <a:rPr lang="cs-CZ" sz="2200" dirty="0"/>
              <a:t>).</a:t>
            </a:r>
          </a:p>
          <a:p>
            <a:r>
              <a:rPr lang="cs-CZ" sz="2200" dirty="0"/>
              <a:t>„Obhajoba“ </a:t>
            </a:r>
            <a:r>
              <a:rPr lang="cs-CZ" sz="2200" dirty="0" err="1"/>
              <a:t>Luce</a:t>
            </a:r>
            <a:r>
              <a:rPr lang="cs-CZ" sz="2200" dirty="0"/>
              <a:t> </a:t>
            </a:r>
            <a:r>
              <a:rPr lang="cs-CZ" sz="2200" dirty="0" err="1"/>
              <a:t>Irigaray</a:t>
            </a:r>
            <a:r>
              <a:rPr lang="cs-CZ" sz="2200" dirty="0"/>
              <a:t>: kontext západní filozofie (odpírání esence ženám).</a:t>
            </a:r>
          </a:p>
          <a:p>
            <a:r>
              <a:rPr lang="en-US" sz="2200" dirty="0"/>
              <a:t>“Questions of identity and subjectivity emerge as particularly important questions to those groups historically denied access to the ego or the cogito.” (</a:t>
            </a:r>
            <a:r>
              <a:rPr lang="cs-CZ" sz="2200" dirty="0"/>
              <a:t>s. </a:t>
            </a:r>
            <a:r>
              <a:rPr lang="en-US" sz="2200" dirty="0"/>
              <a:t>96)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A2A0D77-1742-4D5D-A7E8-67E1A3717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FE4187-AB49-48EC-B41C-3385A2E8B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212" y="1653870"/>
            <a:ext cx="3519458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605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423</TotalTime>
  <Words>1553</Words>
  <Application>Microsoft Office PowerPoint</Application>
  <PresentationFormat>Širokoúhlá obrazovka</PresentationFormat>
  <Paragraphs>86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Gill Sans MT</vt:lpstr>
      <vt:lpstr>Impact</vt:lpstr>
      <vt:lpstr>Badge</vt:lpstr>
      <vt:lpstr>Pohlaví, rod, identita…</vt:lpstr>
      <vt:lpstr>Pohlaví, rod, identita…</vt:lpstr>
      <vt:lpstr>Sexuální orientace</vt:lpstr>
      <vt:lpstr>Crying game (Hra na Pláč, 1992)</vt:lpstr>
      <vt:lpstr>Crying game (Hra na Pláč, 1992)</vt:lpstr>
      <vt:lpstr>Crying game (Hra na Pláč, 1992)</vt:lpstr>
      <vt:lpstr>KONSTRUKTIVISMUS VS. ESENCIALISMUS</vt:lpstr>
      <vt:lpstr>DianA fuss: essentially speaking (1989)</vt:lpstr>
      <vt:lpstr>DianA fuss: essentially speaking (1989)</vt:lpstr>
      <vt:lpstr>Pohlaví (Sex) a rod (gender)</vt:lpstr>
      <vt:lpstr>Pohlaví (Sex) a rod (gender)</vt:lpstr>
      <vt:lpstr>Pohlaví (Sex) a rod (gender)</vt:lpstr>
      <vt:lpstr>Kritika kategorie rodu (gender)</vt:lpstr>
      <vt:lpstr>Je pohlaví „čistě“ biologické?</vt:lpstr>
      <vt:lpstr>Je pohlaví „čistě“ biologické?</vt:lpstr>
      <vt:lpstr>Je pohlaví „čistě“ biologické?</vt:lpstr>
      <vt:lpstr>Pohlaví (Sex) a rod (gender)</vt:lpstr>
      <vt:lpstr>Pohlaví (Sex) a rod (gender)</vt:lpstr>
      <vt:lpstr>PERFORMATIVITA (j. butler)</vt:lpstr>
      <vt:lpstr>KATEGORIE ŽEN (J. BUTLER)</vt:lpstr>
      <vt:lpstr>Literatura (výběr)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Pohlaví, rod, identita…</dc:title>
  <dc:creator>Olga Slowik</dc:creator>
  <cp:lastModifiedBy>Olga Slowik</cp:lastModifiedBy>
  <cp:revision>45</cp:revision>
  <dcterms:created xsi:type="dcterms:W3CDTF">2018-04-11T07:28:28Z</dcterms:created>
  <dcterms:modified xsi:type="dcterms:W3CDTF">2018-04-15T19:36:19Z</dcterms:modified>
</cp:coreProperties>
</file>