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3" r:id="rId3"/>
    <p:sldId id="264" r:id="rId4"/>
    <p:sldId id="344" r:id="rId5"/>
    <p:sldId id="265" r:id="rId6"/>
    <p:sldId id="266" r:id="rId7"/>
    <p:sldId id="345" r:id="rId8"/>
    <p:sldId id="273" r:id="rId9"/>
    <p:sldId id="274" r:id="rId10"/>
    <p:sldId id="275" r:id="rId11"/>
    <p:sldId id="341" r:id="rId12"/>
    <p:sldId id="278" r:id="rId13"/>
    <p:sldId id="280" r:id="rId14"/>
    <p:sldId id="282" r:id="rId15"/>
    <p:sldId id="284" r:id="rId16"/>
    <p:sldId id="285" r:id="rId17"/>
    <p:sldId id="339" r:id="rId18"/>
    <p:sldId id="334" r:id="rId19"/>
    <p:sldId id="335" r:id="rId20"/>
    <p:sldId id="296" r:id="rId21"/>
    <p:sldId id="303" r:id="rId22"/>
    <p:sldId id="329" r:id="rId23"/>
    <p:sldId id="336" r:id="rId24"/>
    <p:sldId id="337" r:id="rId25"/>
    <p:sldId id="308" r:id="rId26"/>
    <p:sldId id="346" r:id="rId27"/>
    <p:sldId id="347" r:id="rId28"/>
    <p:sldId id="348" r:id="rId29"/>
    <p:sldId id="349" r:id="rId30"/>
    <p:sldId id="350" r:id="rId31"/>
    <p:sldId id="342" r:id="rId32"/>
    <p:sldId id="332" r:id="rId33"/>
    <p:sldId id="333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18.1.2018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ZÁKLADy EKOLOGIE A environmentalistiky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Test 1 – leden 2018</a:t>
            </a:r>
          </a:p>
        </p:txBody>
      </p:sp>
    </p:spTree>
    <p:extLst>
      <p:ext uri="{BB962C8B-B14F-4D97-AF65-F5344CB8AC3E}">
        <p14:creationId xmlns:p14="http://schemas.microsoft.com/office/powerpoint/2010/main" val="4101834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8. Největší problémy </a:t>
            </a:r>
            <a:br>
              <a:rPr lang="cs-CZ" dirty="0"/>
            </a:br>
            <a:r>
              <a:rPr lang="cs-CZ" dirty="0"/>
              <a:t>s  invazivními druhy má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a) Evropa,</a:t>
            </a:r>
          </a:p>
          <a:p>
            <a:r>
              <a:rPr lang="cs-CZ" sz="3200" dirty="0"/>
              <a:t>b) Asie,</a:t>
            </a:r>
          </a:p>
          <a:p>
            <a:r>
              <a:rPr lang="cs-CZ" sz="3200" dirty="0"/>
              <a:t>c) Austrálie, </a:t>
            </a:r>
          </a:p>
          <a:p>
            <a:r>
              <a:rPr lang="cs-CZ" sz="3200" dirty="0"/>
              <a:t>d) Severní Amerika.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786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84B9BB-EB78-4435-A6E7-6F41B262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10. Napiš příklad </a:t>
            </a:r>
            <a:br>
              <a:rPr lang="cs-CZ" dirty="0"/>
            </a:br>
            <a:r>
              <a:rPr lang="cs-CZ" dirty="0"/>
              <a:t>invazivního druhu rostlin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C947F6-57F2-422F-ACF2-239BF714E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který se vyskytuje jako invazivní na našem území.</a:t>
            </a:r>
          </a:p>
        </p:txBody>
      </p:sp>
    </p:spTree>
    <p:extLst>
      <p:ext uri="{BB962C8B-B14F-4D97-AF65-F5344CB8AC3E}">
        <p14:creationId xmlns:p14="http://schemas.microsoft.com/office/powerpoint/2010/main" val="1251189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11. Bioindikátor  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a) část krajiny, která umožňuje přemísťování organismů urbanizovanou krajinou (a může propojovat jednotlivá biocentra),</a:t>
            </a:r>
          </a:p>
          <a:p>
            <a:r>
              <a:rPr lang="cs-CZ" dirty="0"/>
              <a:t>b) živý organismus, který svým výskytem (nebo absencí) vypovídá o určité vlastnosti (vlastnostech) prostředí, včetně jeho nežádoucích změn (znečištění),</a:t>
            </a:r>
          </a:p>
          <a:p>
            <a:r>
              <a:rPr lang="cs-CZ" dirty="0"/>
              <a:t>c) překážka na zemském povrchu, která brání migraci druhů (pohoří, velké jezero, moře, poušť, antropogenní stavby - dálnice, město aj.). Může být významným faktorem vzniku nových druhů, výrazně ovlivňovat i průběh kolonizace území (ostrovy),</a:t>
            </a:r>
          </a:p>
          <a:p>
            <a:r>
              <a:rPr lang="cs-CZ" dirty="0"/>
              <a:t>d) nejpočetnější druh ve volné ekologické nice.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0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12. KOLIK JE V čr národních parků?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3,</a:t>
            </a:r>
          </a:p>
          <a:p>
            <a:r>
              <a:rPr lang="cs-CZ" dirty="0"/>
              <a:t>b) 4, </a:t>
            </a:r>
          </a:p>
          <a:p>
            <a:r>
              <a:rPr lang="cs-CZ" dirty="0"/>
              <a:t>c) 5,</a:t>
            </a:r>
          </a:p>
          <a:p>
            <a:r>
              <a:rPr lang="cs-CZ" dirty="0"/>
              <a:t>d) 6.</a:t>
            </a:r>
          </a:p>
        </p:txBody>
      </p:sp>
    </p:spTree>
    <p:extLst>
      <p:ext uri="{BB962C8B-B14F-4D97-AF65-F5344CB8AC3E}">
        <p14:creationId xmlns:p14="http://schemas.microsoft.com/office/powerpoint/2010/main" val="234921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13. Napiš tři SEV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Napiš (čitelně) tři Střediska environmentální výchovy a město, ve kterém či u kterého se nacházejí.</a:t>
            </a:r>
          </a:p>
        </p:txBody>
      </p:sp>
    </p:spTree>
    <p:extLst>
      <p:ext uri="{BB962C8B-B14F-4D97-AF65-F5344CB8AC3E}">
        <p14:creationId xmlns:p14="http://schemas.microsoft.com/office/powerpoint/2010/main" val="2747483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14. Etnika etnikum </a:t>
            </a:r>
            <a:r>
              <a:rPr lang="cs-CZ" dirty="0" err="1"/>
              <a:t>Yuppikové</a:t>
            </a:r>
            <a:r>
              <a:rPr lang="cs-CZ" dirty="0"/>
              <a:t>, </a:t>
            </a:r>
            <a:r>
              <a:rPr lang="cs-CZ" dirty="0" err="1"/>
              <a:t>Inuité</a:t>
            </a:r>
            <a:r>
              <a:rPr lang="cs-CZ" dirty="0"/>
              <a:t> (Eskymáci) žijí v biomu?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Napište (čitelně)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140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15. Ekoton 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a) přechodná zóna mezi dvěma a více různými společenstvy,</a:t>
            </a:r>
          </a:p>
          <a:p>
            <a:r>
              <a:rPr lang="cs-CZ" sz="2800" dirty="0"/>
              <a:t>b) vrcholné stádium ekologické sukcese,</a:t>
            </a:r>
          </a:p>
          <a:p>
            <a:r>
              <a:rPr lang="cs-CZ" sz="2800" dirty="0"/>
              <a:t>c) ekologická organizace, která se věnuje boji s firmami, které produkují jaderné odpady,</a:t>
            </a:r>
          </a:p>
          <a:p>
            <a:r>
              <a:rPr lang="cs-CZ" sz="2800" dirty="0"/>
              <a:t>d) organismus, který vznikl a je rozšířen jen v určitém omezeném území a nikde jinde se nevyskytuje. V úvahu se bere pouze přirozený výskyt.</a:t>
            </a:r>
          </a:p>
        </p:txBody>
      </p:sp>
    </p:spTree>
    <p:extLst>
      <p:ext uri="{BB962C8B-B14F-4D97-AF65-F5344CB8AC3E}">
        <p14:creationId xmlns:p14="http://schemas.microsoft.com/office/powerpoint/2010/main" val="2227732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8372"/>
            <a:ext cx="8435280" cy="1580468"/>
          </a:xfrm>
        </p:spPr>
        <p:txBody>
          <a:bodyPr>
            <a:normAutofit fontScale="90000"/>
          </a:bodyPr>
          <a:lstStyle/>
          <a:p>
            <a:r>
              <a:rPr lang="cs-CZ" dirty="0"/>
              <a:t>16. </a:t>
            </a:r>
            <a:r>
              <a:rPr lang="cs-CZ" sz="3600" dirty="0"/>
              <a:t>Jmelí bílé  a</a:t>
            </a:r>
            <a:br>
              <a:rPr lang="cs-CZ" sz="3600" dirty="0"/>
            </a:br>
            <a:r>
              <a:rPr lang="cs-CZ" sz="3600" dirty="0"/>
              <a:t> Parožnatka (Platycerium) </a:t>
            </a:r>
            <a:r>
              <a:rPr lang="cs-CZ" dirty="0"/>
              <a:t>jsou </a:t>
            </a:r>
            <a:endParaRPr lang="cs-CZ" sz="2700" dirty="0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8075240" cy="42813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sz="2800" dirty="0"/>
              <a:t>a) pyrofyty,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b) geofyty,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c) fanerofyty,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d) epifyty.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17. eutrofyzace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je nedostatek základních živin (dusíku a fosforu) ve vodě, </a:t>
            </a:r>
          </a:p>
          <a:p>
            <a:r>
              <a:rPr lang="cs-CZ" dirty="0"/>
              <a:t>b) je proces nadměrného sycení vody o živiny (dusičnany a fosforečnany),</a:t>
            </a:r>
          </a:p>
          <a:p>
            <a:r>
              <a:rPr lang="cs-CZ" dirty="0"/>
              <a:t>c) je nedostatek stopových prvků ve vodě,</a:t>
            </a:r>
          </a:p>
          <a:p>
            <a:r>
              <a:rPr lang="cs-CZ" dirty="0"/>
              <a:t>d) je proces nadměrného sycení vody těžkými kovy  a dalšími životu nebezpečnými látkami.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843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18. Nosná kapacita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člověka je</a:t>
            </a:r>
          </a:p>
          <a:p>
            <a:r>
              <a:rPr lang="cs-CZ" dirty="0"/>
              <a:t>a) 5-10 osob na hektar,</a:t>
            </a:r>
          </a:p>
          <a:p>
            <a:r>
              <a:rPr lang="cs-CZ" dirty="0"/>
              <a:t>b) 10-20 osob na hektar,</a:t>
            </a:r>
          </a:p>
          <a:p>
            <a:r>
              <a:rPr lang="cs-CZ" dirty="0"/>
              <a:t>c) 20-30 osob na hektar,</a:t>
            </a:r>
          </a:p>
          <a:p>
            <a:r>
              <a:rPr lang="cs-CZ" dirty="0"/>
              <a:t>d) nelze jednoznačně vypočítat.</a:t>
            </a:r>
          </a:p>
        </p:txBody>
      </p:sp>
    </p:spTree>
    <p:extLst>
      <p:ext uri="{BB962C8B-B14F-4D97-AF65-F5344CB8AC3E}">
        <p14:creationId xmlns:p14="http://schemas.microsoft.com/office/powerpoint/2010/main" val="2406291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3EE7F-86E0-44BF-8B58-14360E9E9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Ekofyziologie rostlin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B5177F-D213-44CF-AAF6-A6A7FC241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Čím se zabývá ekofyziologie rostlin?</a:t>
            </a:r>
          </a:p>
        </p:txBody>
      </p:sp>
    </p:spTree>
    <p:extLst>
      <p:ext uri="{BB962C8B-B14F-4D97-AF65-F5344CB8AC3E}">
        <p14:creationId xmlns:p14="http://schemas.microsoft.com/office/powerpoint/2010/main" val="385539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19.  Doplň výčet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Environmentální senzitivita, Environmentální zákonitosti, Výzkumné dovednosti, Problémy a konflikty, ______________________.</a:t>
            </a:r>
          </a:p>
          <a:p>
            <a:endParaRPr lang="cs-CZ" sz="2800" dirty="0"/>
          </a:p>
          <a:p>
            <a:r>
              <a:rPr lang="cs-CZ" sz="2800" dirty="0"/>
              <a:t>a) Mediální kompetence,</a:t>
            </a:r>
          </a:p>
          <a:p>
            <a:r>
              <a:rPr lang="cs-CZ" sz="2800" dirty="0"/>
              <a:t>b) Akční strategie,</a:t>
            </a:r>
          </a:p>
          <a:p>
            <a:r>
              <a:rPr lang="cs-CZ" sz="2800" dirty="0"/>
              <a:t>c) Badatelské dovednosti,</a:t>
            </a:r>
          </a:p>
          <a:p>
            <a:r>
              <a:rPr lang="cs-CZ" sz="2800" dirty="0"/>
              <a:t>d) Znalost vybraných druhů živočich a rostlin.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7699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20. PT EV je v ČR povinná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None/>
            </a:pPr>
            <a:r>
              <a:rPr lang="cs-CZ" dirty="0"/>
              <a:t>Průřezové téma environmentální výchova je v České republice povinná (s platností )</a:t>
            </a:r>
          </a:p>
          <a:p>
            <a:pPr marL="571500" indent="-457200">
              <a:buNone/>
            </a:pPr>
            <a:endParaRPr lang="cs-CZ" dirty="0"/>
          </a:p>
          <a:p>
            <a:pPr marL="571500" indent="-457200">
              <a:buAutoNum type="alphaLcParenR"/>
            </a:pPr>
            <a:r>
              <a:rPr lang="cs-CZ" dirty="0"/>
              <a:t>od roku 1978,</a:t>
            </a:r>
          </a:p>
          <a:p>
            <a:pPr marL="571500" indent="-457200">
              <a:buAutoNum type="alphaLcParenR"/>
            </a:pPr>
            <a:r>
              <a:rPr lang="cs-CZ" dirty="0"/>
              <a:t>od roku 1990,</a:t>
            </a:r>
          </a:p>
          <a:p>
            <a:pPr marL="571500" indent="-457200">
              <a:buAutoNum type="alphaLcParenR"/>
            </a:pPr>
            <a:r>
              <a:rPr lang="cs-CZ" dirty="0"/>
              <a:t>od roku 2007,</a:t>
            </a:r>
          </a:p>
          <a:p>
            <a:pPr marL="571500" indent="-457200">
              <a:buAutoNum type="alphaLcParenR"/>
            </a:pPr>
            <a:r>
              <a:rPr lang="cs-CZ" dirty="0"/>
              <a:t>Od roku 2011.</a:t>
            </a:r>
          </a:p>
          <a:p>
            <a:pPr marL="571500" indent="-45720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990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21. První oslavy dne země byly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22.dubna 1978 v Bruselu,</a:t>
            </a:r>
          </a:p>
          <a:p>
            <a:r>
              <a:rPr lang="cs-CZ" dirty="0"/>
              <a:t>b) 22. dubna 1969 v USA,</a:t>
            </a:r>
          </a:p>
          <a:p>
            <a:r>
              <a:rPr lang="cs-CZ" dirty="0"/>
              <a:t>c) 22. dubna 1985 v Bruselu,</a:t>
            </a:r>
          </a:p>
          <a:p>
            <a:r>
              <a:rPr lang="cs-CZ" dirty="0"/>
              <a:t>d) 22. dubna 1989 v Praze .</a:t>
            </a:r>
          </a:p>
        </p:txBody>
      </p:sp>
    </p:spTree>
    <p:extLst>
      <p:ext uri="{BB962C8B-B14F-4D97-AF65-F5344CB8AC3E}">
        <p14:creationId xmlns:p14="http://schemas.microsoft.com/office/powerpoint/2010/main" val="130614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22. Nejvhodnější forma </a:t>
            </a:r>
            <a:br>
              <a:rPr lang="cs-CZ" dirty="0"/>
            </a:br>
            <a:r>
              <a:rPr lang="cs-CZ" dirty="0"/>
              <a:t>hodnocení   Ev  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a) klasický známkový systém (1-5),</a:t>
            </a:r>
          </a:p>
          <a:p>
            <a:r>
              <a:rPr lang="cs-CZ" sz="3200" dirty="0"/>
              <a:t>b) mírnější známkový systém (nehodnotit horší známkou, než 3),</a:t>
            </a:r>
          </a:p>
          <a:p>
            <a:r>
              <a:rPr lang="cs-CZ" sz="3200" dirty="0"/>
              <a:t>c) portfoliové hodnocení,</a:t>
            </a:r>
          </a:p>
          <a:p>
            <a:r>
              <a:rPr lang="cs-CZ" sz="3200" dirty="0"/>
              <a:t>d) nejlepší je EV nehodnotit.</a:t>
            </a:r>
            <a:endParaRPr lang="en-US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</a:t>
            </a:r>
            <a:br>
              <a:rPr lang="cs-CZ" dirty="0"/>
            </a:br>
            <a:r>
              <a:rPr lang="cs-CZ" dirty="0"/>
              <a:t>23. Environmentální výchova </a:t>
            </a:r>
            <a:br>
              <a:rPr lang="cs-CZ" dirty="0"/>
            </a:br>
            <a:r>
              <a:rPr lang="cs-CZ" dirty="0"/>
              <a:t>patří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a) do MŠ,</a:t>
            </a:r>
          </a:p>
          <a:p>
            <a:r>
              <a:rPr lang="cs-CZ" sz="3200" dirty="0"/>
              <a:t>b) na první stupeň ZŠ,</a:t>
            </a:r>
          </a:p>
          <a:p>
            <a:r>
              <a:rPr lang="cs-CZ" sz="3200" dirty="0"/>
              <a:t>c) na střední školy,</a:t>
            </a:r>
          </a:p>
          <a:p>
            <a:r>
              <a:rPr lang="cs-CZ" sz="3200" dirty="0"/>
              <a:t>d) do celoživotního vzdělávání.</a:t>
            </a:r>
            <a:endParaRPr lang="en-US" sz="3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24. EVVO do škol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 Unicode MS" pitchFamily="34" charset="-128"/>
              </a:rPr>
              <a:t>Čili usnesení, že environmentální výchova a výchova k péči o životní prostředí musí být součástí komplexní výchovy a musí začlenit každého jedince do aktivního procesu řešení problémů, které se dotýkají environmentálních problémů Země a celého lidstva, bylo deklarováno závěrečným dokumentem konference</a:t>
            </a:r>
          </a:p>
          <a:p>
            <a:r>
              <a:rPr lang="cs-CZ" dirty="0">
                <a:latin typeface="Arial Unicode MS" pitchFamily="34" charset="-128"/>
              </a:rPr>
              <a:t>a) v roce 1977 v </a:t>
            </a:r>
            <a:r>
              <a:rPr lang="cs-CZ" dirty="0" err="1">
                <a:latin typeface="Arial Unicode MS" pitchFamily="34" charset="-128"/>
              </a:rPr>
              <a:t>Tbilisy</a:t>
            </a:r>
            <a:r>
              <a:rPr lang="cs-CZ" dirty="0">
                <a:latin typeface="Arial Unicode MS" pitchFamily="34" charset="-128"/>
              </a:rPr>
              <a:t>,</a:t>
            </a:r>
          </a:p>
          <a:p>
            <a:r>
              <a:rPr lang="cs-CZ" dirty="0">
                <a:latin typeface="Arial Unicode MS" pitchFamily="34" charset="-128"/>
              </a:rPr>
              <a:t>b) v roce 1985 v Moskvě,</a:t>
            </a:r>
          </a:p>
          <a:p>
            <a:r>
              <a:rPr lang="cs-CZ" dirty="0">
                <a:latin typeface="Arial Unicode MS" pitchFamily="34" charset="-128"/>
              </a:rPr>
              <a:t>c) v roce 1992 v Rio de </a:t>
            </a:r>
            <a:r>
              <a:rPr lang="cs-CZ" dirty="0" err="1">
                <a:latin typeface="Arial Unicode MS" pitchFamily="34" charset="-128"/>
              </a:rPr>
              <a:t>Janeiru</a:t>
            </a:r>
            <a:r>
              <a:rPr lang="cs-CZ" dirty="0">
                <a:latin typeface="Arial Unicode MS" pitchFamily="34" charset="-128"/>
              </a:rPr>
              <a:t>,</a:t>
            </a:r>
          </a:p>
          <a:p>
            <a:r>
              <a:rPr lang="cs-CZ" dirty="0">
                <a:latin typeface="Arial Unicode MS" pitchFamily="34" charset="-128"/>
              </a:rPr>
              <a:t>d) v roce 2007 v New </a:t>
            </a:r>
            <a:r>
              <a:rPr lang="cs-CZ" dirty="0" err="1">
                <a:latin typeface="Arial Unicode MS" pitchFamily="34" charset="-128"/>
              </a:rPr>
              <a:t>Yourku</a:t>
            </a:r>
            <a:r>
              <a:rPr lang="cs-CZ" dirty="0">
                <a:latin typeface="Arial Unicode MS" pitchFamily="34" charset="-128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006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C026C-7AF9-41E2-B4AD-4107A9D40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25. Hormonální </a:t>
            </a:r>
            <a:r>
              <a:rPr lang="cs-CZ" dirty="0" err="1"/>
              <a:t>distruptory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CB8BE9-DC87-4380-9699-2CED0296B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Uveď příklad přípravku, který působí jako hormonální </a:t>
            </a:r>
            <a:r>
              <a:rPr lang="cs-CZ" dirty="0" err="1"/>
              <a:t>distruptor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532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C8286-24B7-4779-8357-A2B0A3F4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26. Přípravek </a:t>
            </a:r>
            <a:r>
              <a:rPr lang="cs-CZ" dirty="0" err="1"/>
              <a:t>roundup</a:t>
            </a:r>
            <a:r>
              <a:rPr lang="cs-CZ" dirty="0"/>
              <a:t> obsahuje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91B0CA-9921-47B4-9C5E-AF2DDE411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a) dioxiny,</a:t>
            </a:r>
          </a:p>
          <a:p>
            <a:r>
              <a:rPr lang="cs-CZ" sz="3200" dirty="0"/>
              <a:t>b) bromové zpomalovače hoření,</a:t>
            </a:r>
          </a:p>
          <a:p>
            <a:r>
              <a:rPr lang="cs-CZ" sz="3200" dirty="0"/>
              <a:t>c) </a:t>
            </a:r>
            <a:r>
              <a:rPr lang="cs-CZ" sz="3200" dirty="0" err="1"/>
              <a:t>glyfosáty</a:t>
            </a:r>
            <a:r>
              <a:rPr lang="cs-CZ" sz="3200" dirty="0"/>
              <a:t>,</a:t>
            </a:r>
          </a:p>
          <a:p>
            <a:r>
              <a:rPr lang="cs-CZ" sz="3200" dirty="0"/>
              <a:t>d) DDT.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1939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09B8B-08B0-46D2-810F-214BABC60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27. Bromové zpomalovače hoření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78874F-DABB-49E7-81ED-9F72678EA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114300" indent="0">
              <a:buNone/>
            </a:pPr>
            <a:r>
              <a:rPr lang="cs-CZ" dirty="0"/>
              <a:t>Vyberte správné tvrzení</a:t>
            </a:r>
          </a:p>
          <a:p>
            <a:r>
              <a:rPr lang="cs-CZ" dirty="0"/>
              <a:t>a) pomáhají při požárech zachraňovat životy i majetek při požárech a nemají žádný negativní vliv na zdraví člověka, </a:t>
            </a:r>
          </a:p>
          <a:p>
            <a:r>
              <a:rPr lang="cs-CZ" dirty="0"/>
              <a:t>b) jsou neurotoxické, ale při požáru pomáhají zachránit životy i majetek,</a:t>
            </a:r>
          </a:p>
          <a:p>
            <a:r>
              <a:rPr lang="cs-CZ" dirty="0"/>
              <a:t>c) jsou neurotoxické a při požáru nijak nepomáhají,</a:t>
            </a:r>
          </a:p>
          <a:p>
            <a:r>
              <a:rPr lang="cs-CZ" dirty="0"/>
              <a:t>d) dnes jsou již zakázané.</a:t>
            </a:r>
          </a:p>
        </p:txBody>
      </p:sp>
    </p:spTree>
    <p:extLst>
      <p:ext uri="{BB962C8B-B14F-4D97-AF65-F5344CB8AC3E}">
        <p14:creationId xmlns:p14="http://schemas.microsoft.com/office/powerpoint/2010/main" val="21827539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FD639-8510-42DC-A1AA-835CAAF5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28. Příkladem Disturbance ekosystému 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4BF76-3CD6-46F2-8600-6117E8D6D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a) lavina,</a:t>
            </a:r>
          </a:p>
          <a:p>
            <a:r>
              <a:rPr lang="cs-CZ" sz="3200" dirty="0"/>
              <a:t>b) invazivní druhy,</a:t>
            </a:r>
          </a:p>
          <a:p>
            <a:r>
              <a:rPr lang="cs-CZ" sz="3200" dirty="0"/>
              <a:t>c) </a:t>
            </a:r>
            <a:r>
              <a:rPr lang="cs-CZ" sz="3200" dirty="0" err="1"/>
              <a:t>alelopathie</a:t>
            </a:r>
            <a:r>
              <a:rPr lang="cs-CZ" sz="3200" dirty="0"/>
              <a:t>,</a:t>
            </a:r>
          </a:p>
          <a:p>
            <a:r>
              <a:rPr lang="cs-CZ" sz="3200" dirty="0"/>
              <a:t>d) ekoton.</a:t>
            </a:r>
          </a:p>
        </p:txBody>
      </p:sp>
    </p:spTree>
    <p:extLst>
      <p:ext uri="{BB962C8B-B14F-4D97-AF65-F5344CB8AC3E}">
        <p14:creationId xmlns:p14="http://schemas.microsoft.com/office/powerpoint/2010/main" val="190265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Biomy země – doplň 4 chybějící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tundra, </a:t>
            </a:r>
          </a:p>
          <a:p>
            <a:r>
              <a:rPr lang="cs-CZ" dirty="0"/>
              <a:t>tajga, </a:t>
            </a:r>
          </a:p>
          <a:p>
            <a:r>
              <a:rPr lang="cs-CZ" dirty="0"/>
              <a:t>širokolistý opadavý les, </a:t>
            </a:r>
          </a:p>
          <a:p>
            <a:r>
              <a:rPr lang="cs-CZ" dirty="0" err="1"/>
              <a:t>tvrdolistý</a:t>
            </a:r>
            <a:r>
              <a:rPr lang="cs-CZ" dirty="0"/>
              <a:t> les a křoviny mediteránního typu, </a:t>
            </a:r>
          </a:p>
          <a:p>
            <a:r>
              <a:rPr lang="cs-CZ" dirty="0" err="1"/>
              <a:t>xxxxxxxxxxxxxxxxxxxxxxxxxxxx</a:t>
            </a:r>
            <a:endParaRPr lang="cs-CZ" dirty="0"/>
          </a:p>
          <a:p>
            <a:r>
              <a:rPr lang="cs-CZ" dirty="0" err="1"/>
              <a:t>xxxxxxxxxxxxxxxxxxxxxxxxxxx</a:t>
            </a:r>
            <a:endParaRPr lang="cs-CZ" dirty="0"/>
          </a:p>
          <a:p>
            <a:r>
              <a:rPr lang="cs-CZ" dirty="0" err="1"/>
              <a:t>Xxxxxxxxxxxxxxxxxxxxxxxxxxx</a:t>
            </a:r>
            <a:endParaRPr lang="cs-CZ" dirty="0"/>
          </a:p>
          <a:p>
            <a:r>
              <a:rPr lang="cs-CZ" dirty="0" err="1"/>
              <a:t>Xxxxxxxxxxxxxxxxxxxxxxxxxxx</a:t>
            </a:r>
            <a:endParaRPr lang="cs-CZ" dirty="0"/>
          </a:p>
          <a:p>
            <a:r>
              <a:rPr lang="cs-CZ" dirty="0"/>
              <a:t>a (dle některých autorů) hory.</a:t>
            </a:r>
          </a:p>
        </p:txBody>
      </p:sp>
    </p:spTree>
    <p:extLst>
      <p:ext uri="{BB962C8B-B14F-4D97-AF65-F5344CB8AC3E}">
        <p14:creationId xmlns:p14="http://schemas.microsoft.com/office/powerpoint/2010/main" val="3576815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E3D5E-F841-463A-A73F-BED8484B6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cs-CZ" dirty="0"/>
              <a:t>29. Délku tělních výběžků teplokrevných živočichů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2AD24D-8017-430B-B870-8B8A6B72A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závislosti na výskytu vysvětluje</a:t>
            </a:r>
          </a:p>
          <a:p>
            <a:r>
              <a:rPr lang="cs-CZ" dirty="0"/>
              <a:t>a) Bergmannovo pravidlo,</a:t>
            </a:r>
          </a:p>
          <a:p>
            <a:r>
              <a:rPr lang="cs-CZ" dirty="0"/>
              <a:t>b) Allenovo pravidlo,</a:t>
            </a:r>
          </a:p>
          <a:p>
            <a:r>
              <a:rPr lang="cs-CZ" dirty="0"/>
              <a:t>c) </a:t>
            </a:r>
            <a:r>
              <a:rPr lang="cs-CZ" dirty="0" err="1"/>
              <a:t>Glogerovo</a:t>
            </a:r>
            <a:r>
              <a:rPr lang="cs-CZ" dirty="0"/>
              <a:t> pravidlo,</a:t>
            </a:r>
          </a:p>
          <a:p>
            <a:r>
              <a:rPr lang="cs-CZ" dirty="0"/>
              <a:t>d) </a:t>
            </a:r>
            <a:r>
              <a:rPr lang="cs-CZ" dirty="0" err="1"/>
              <a:t>Marshalovo</a:t>
            </a:r>
            <a:r>
              <a:rPr lang="cs-CZ" dirty="0"/>
              <a:t> pravidlo.</a:t>
            </a:r>
          </a:p>
        </p:txBody>
      </p:sp>
    </p:spTree>
    <p:extLst>
      <p:ext uri="{BB962C8B-B14F-4D97-AF65-F5344CB8AC3E}">
        <p14:creationId xmlns:p14="http://schemas.microsoft.com/office/powerpoint/2010/main" val="18323712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63CF4-E617-4CD0-9C9D-4F939B3A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30.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766E8D-7591-439B-91F9-CA3293747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Napište jednu knihu z doporučené literatury k předmětu dle SISU či web stránek (autor, plný název)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4459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ctrTitle"/>
          </p:nvPr>
        </p:nvSpPr>
        <p:spPr bwMode="auto">
          <a:xfrm>
            <a:off x="685800" y="1214422"/>
            <a:ext cx="7772400" cy="1214446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>
                <a:latin typeface="Times New Roman" charset="0"/>
              </a:rPr>
              <a:t>Hodně štěstí!</a:t>
            </a:r>
          </a:p>
        </p:txBody>
      </p:sp>
      <p:sp>
        <p:nvSpPr>
          <p:cNvPr id="95235" name="Rectang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114300" eaLnBrk="1" hangingPunct="1"/>
            <a:r>
              <a:rPr lang="cs-CZ" dirty="0">
                <a:latin typeface="Times New Roman" charset="0"/>
              </a:rPr>
              <a:t>.. výsledky budou na internetu do dvou dnů …</a:t>
            </a:r>
          </a:p>
          <a:p>
            <a:pPr marL="114300" eaLnBrk="1" hangingPunct="1"/>
            <a:endParaRPr lang="cs-CZ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0 - 17 ..... nedostatečně,</a:t>
            </a:r>
          </a:p>
          <a:p>
            <a:r>
              <a:rPr lang="cs-CZ" dirty="0"/>
              <a:t>18 – 21 ....dobře,</a:t>
            </a:r>
          </a:p>
          <a:p>
            <a:r>
              <a:rPr lang="cs-CZ" dirty="0"/>
              <a:t>22 – 26.... velmi dobře,</a:t>
            </a:r>
          </a:p>
          <a:p>
            <a:r>
              <a:rPr lang="cs-CZ" dirty="0"/>
              <a:t>26 – 30 ... výborně.</a:t>
            </a:r>
          </a:p>
          <a:p>
            <a:endParaRPr lang="cs-CZ" dirty="0"/>
          </a:p>
          <a:p>
            <a:r>
              <a:rPr lang="cs-CZ" dirty="0"/>
              <a:t>Testy budou k nahlédnutí do začátku následujícího semestru, po začátku ZS 2012 již nebudou skladovány.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Dominantní druh ekosystému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a) nejvzácnější druh ekosystému,</a:t>
            </a:r>
          </a:p>
          <a:p>
            <a:r>
              <a:rPr lang="cs-CZ" sz="2800" dirty="0"/>
              <a:t>b) druh, který by na daném místě rostl, kdyby nedošlo k antropocentrickým změnám,</a:t>
            </a:r>
          </a:p>
          <a:p>
            <a:r>
              <a:rPr lang="cs-CZ" sz="2800" dirty="0"/>
              <a:t>c) druh, který je v ekosystému nejpočetnější a zároveň má největší množství biomasy,</a:t>
            </a:r>
          </a:p>
          <a:p>
            <a:r>
              <a:rPr lang="cs-CZ" sz="2800" dirty="0"/>
              <a:t>d) tento termín ekologie nezná.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41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4. Konkurence je nejsilnější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/>
              <a:t>a) mezi jedinci stejného druhu, např. u skokana zeleného – dospělým jedincům konkurují jedinci mladí,</a:t>
            </a:r>
          </a:p>
          <a:p>
            <a:r>
              <a:rPr lang="cs-CZ" sz="3200" dirty="0"/>
              <a:t>b) mezi jedinci s podobnými nároky na ekologickou niku,</a:t>
            </a:r>
          </a:p>
          <a:p>
            <a:r>
              <a:rPr lang="cs-CZ" sz="3200" dirty="0"/>
              <a:t>c) mezi nositelem (hostitelem) a parazitem,</a:t>
            </a:r>
          </a:p>
          <a:p>
            <a:r>
              <a:rPr lang="cs-CZ" sz="3200" dirty="0"/>
              <a:t>d) mezi jedinci s různými nároky na ekologickou niku.</a:t>
            </a:r>
          </a:p>
        </p:txBody>
      </p:sp>
    </p:spTree>
    <p:extLst>
      <p:ext uri="{BB962C8B-B14F-4D97-AF65-F5344CB8AC3E}">
        <p14:creationId xmlns:p14="http://schemas.microsoft.com/office/powerpoint/2010/main" val="937731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Vyber opak termínu „synekologie“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a) nichekologie,</a:t>
            </a:r>
          </a:p>
          <a:p>
            <a:r>
              <a:rPr lang="cs-CZ" dirty="0"/>
              <a:t>b) autekologie,</a:t>
            </a:r>
          </a:p>
          <a:p>
            <a:r>
              <a:rPr lang="cs-CZ" dirty="0"/>
              <a:t>c) perekologie,</a:t>
            </a:r>
          </a:p>
          <a:p>
            <a:r>
              <a:rPr lang="cs-CZ" dirty="0"/>
              <a:t>d) speciální ekologie.</a:t>
            </a:r>
          </a:p>
        </p:txBody>
      </p:sp>
    </p:spTree>
    <p:extLst>
      <p:ext uri="{BB962C8B-B14F-4D97-AF65-F5344CB8AC3E}">
        <p14:creationId xmlns:p14="http://schemas.microsoft.com/office/powerpoint/2010/main" val="3630763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0B6887-ACD4-4460-8AEE-D60B6722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5. Můžeme navštívit ekosystém a ekologickou niku?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9FB4F-5F74-48AC-9A15-02038A4FD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a) ano, oboje,</a:t>
            </a:r>
          </a:p>
          <a:p>
            <a:r>
              <a:rPr lang="cs-CZ" sz="3200" dirty="0"/>
              <a:t>b) ne, ani jedno,</a:t>
            </a:r>
          </a:p>
          <a:p>
            <a:r>
              <a:rPr lang="cs-CZ" sz="3200" dirty="0"/>
              <a:t>c) můžeme navštívit ekosystém, ekologickou niku ne, </a:t>
            </a:r>
          </a:p>
          <a:p>
            <a:r>
              <a:rPr lang="cs-CZ" sz="3200" dirty="0"/>
              <a:t>d) můžeme navštívit ekologickou niku, ekosystém ne. </a:t>
            </a:r>
          </a:p>
        </p:txBody>
      </p:sp>
    </p:spTree>
    <p:extLst>
      <p:ext uri="{BB962C8B-B14F-4D97-AF65-F5344CB8AC3E}">
        <p14:creationId xmlns:p14="http://schemas.microsoft.com/office/powerpoint/2010/main" val="577840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6. organismus, který se vyskytuje na určitém daném území, jinde ne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se nazývá </a:t>
            </a:r>
          </a:p>
          <a:p>
            <a:r>
              <a:rPr lang="cs-CZ" sz="3200" dirty="0"/>
              <a:t>a)klíčový druh,</a:t>
            </a:r>
          </a:p>
          <a:p>
            <a:r>
              <a:rPr lang="cs-CZ" sz="3200" dirty="0"/>
              <a:t>b) endemit,</a:t>
            </a:r>
          </a:p>
          <a:p>
            <a:r>
              <a:rPr lang="cs-CZ" sz="3200" dirty="0"/>
              <a:t>c) mataxon,</a:t>
            </a:r>
          </a:p>
          <a:p>
            <a:r>
              <a:rPr lang="cs-CZ" sz="3200" dirty="0"/>
              <a:t>d) ekoton.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326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7. Typickým Problémem pouští 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a) překyselení půdy,</a:t>
            </a:r>
          </a:p>
          <a:p>
            <a:r>
              <a:rPr lang="cs-CZ" sz="3200" dirty="0"/>
              <a:t>b) příval invazivních druhů,</a:t>
            </a:r>
          </a:p>
          <a:p>
            <a:r>
              <a:rPr lang="cs-CZ" sz="3200" dirty="0"/>
              <a:t>c) příliš rychlý rozklad detritu,</a:t>
            </a:r>
          </a:p>
          <a:p>
            <a:r>
              <a:rPr lang="cs-CZ" sz="3200" dirty="0"/>
              <a:t>d) desertifikace.</a:t>
            </a:r>
          </a:p>
        </p:txBody>
      </p:sp>
    </p:spTree>
    <p:extLst>
      <p:ext uri="{BB962C8B-B14F-4D97-AF65-F5344CB8AC3E}">
        <p14:creationId xmlns:p14="http://schemas.microsoft.com/office/powerpoint/2010/main" val="3690350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716</TotalTime>
  <Words>1160</Words>
  <Application>Microsoft Office PowerPoint</Application>
  <PresentationFormat>Předvádění na obrazovce (4:3)</PresentationFormat>
  <Paragraphs>160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 Unicode MS</vt:lpstr>
      <vt:lpstr>Arial</vt:lpstr>
      <vt:lpstr>Book Antiqua</vt:lpstr>
      <vt:lpstr>Century Gothic</vt:lpstr>
      <vt:lpstr>Times New Roman</vt:lpstr>
      <vt:lpstr>Lékárna</vt:lpstr>
      <vt:lpstr>Test 1 – leden 2018</vt:lpstr>
      <vt:lpstr>1. Ekofyziologie rostlin</vt:lpstr>
      <vt:lpstr>2. Biomy země – doplň 4 chybějící</vt:lpstr>
      <vt:lpstr>3. Dominantní druh ekosystému </vt:lpstr>
      <vt:lpstr>4. Konkurence je nejsilnější</vt:lpstr>
      <vt:lpstr>4. Vyber opak termínu „synekologie“</vt:lpstr>
      <vt:lpstr>5. Můžeme navštívit ekosystém a ekologickou niku?</vt:lpstr>
      <vt:lpstr>6. organismus, který se vyskytuje na určitém daném území, jinde ne </vt:lpstr>
      <vt:lpstr>7. Typickým Problémem pouští je</vt:lpstr>
      <vt:lpstr>8. Největší problémy  s  invazivními druhy má</vt:lpstr>
      <vt:lpstr>10. Napiš příklad  invazivního druhu rostlin</vt:lpstr>
      <vt:lpstr>11. Bioindikátor  je</vt:lpstr>
      <vt:lpstr>12. KOLIK JE V čr národních parků?</vt:lpstr>
      <vt:lpstr>13. Napiš tři SEV</vt:lpstr>
      <vt:lpstr>14. Etnika etnikum Yuppikové, Inuité (Eskymáci) žijí v biomu?</vt:lpstr>
      <vt:lpstr>15. Ekoton je</vt:lpstr>
      <vt:lpstr>16. Jmelí bílé  a  Parožnatka (Platycerium) jsou </vt:lpstr>
      <vt:lpstr>17. eutrofyzace</vt:lpstr>
      <vt:lpstr>18. Nosná kapacita prostředí</vt:lpstr>
      <vt:lpstr>19.  Doplň výčet</vt:lpstr>
      <vt:lpstr>20. PT EV je v ČR povinná</vt:lpstr>
      <vt:lpstr>21. První oslavy dne země byly</vt:lpstr>
      <vt:lpstr>22. Nejvhodnější forma  hodnocení   Ev  JE</vt:lpstr>
      <vt:lpstr>2 23. Environmentální výchova  patří</vt:lpstr>
      <vt:lpstr>24. EVVO do škol</vt:lpstr>
      <vt:lpstr>25. Hormonální distruptory</vt:lpstr>
      <vt:lpstr>26. Přípravek roundup obsahuje</vt:lpstr>
      <vt:lpstr>27. Bromové zpomalovače hoření</vt:lpstr>
      <vt:lpstr>28. Příkladem Disturbance ekosystému je</vt:lpstr>
      <vt:lpstr>29. Délku tělních výběžků teplokrevných živočichů</vt:lpstr>
      <vt:lpstr>30. Literatura</vt:lpstr>
      <vt:lpstr>Hodně štěstí!</vt:lpstr>
      <vt:lpstr>Bodování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</dc:title>
  <dc:creator>Katka</dc:creator>
  <cp:lastModifiedBy>Kateřina Jančaříková</cp:lastModifiedBy>
  <cp:revision>309</cp:revision>
  <dcterms:created xsi:type="dcterms:W3CDTF">2010-12-13T08:22:55Z</dcterms:created>
  <dcterms:modified xsi:type="dcterms:W3CDTF">2018-01-18T21:56:29Z</dcterms:modified>
</cp:coreProperties>
</file>