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12" r:id="rId2"/>
    <p:sldId id="313" r:id="rId3"/>
    <p:sldId id="314" r:id="rId4"/>
    <p:sldId id="402" r:id="rId5"/>
    <p:sldId id="403" r:id="rId6"/>
    <p:sldId id="315" r:id="rId7"/>
    <p:sldId id="404" r:id="rId8"/>
    <p:sldId id="365" r:id="rId9"/>
    <p:sldId id="366" r:id="rId10"/>
    <p:sldId id="367" r:id="rId11"/>
    <p:sldId id="368" r:id="rId12"/>
    <p:sldId id="369" r:id="rId13"/>
    <p:sldId id="370" r:id="rId14"/>
    <p:sldId id="371" r:id="rId15"/>
    <p:sldId id="372" r:id="rId16"/>
    <p:sldId id="373" r:id="rId17"/>
    <p:sldId id="375" r:id="rId18"/>
    <p:sldId id="37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406" r:id="rId33"/>
    <p:sldId id="340" r:id="rId34"/>
    <p:sldId id="341" r:id="rId35"/>
    <p:sldId id="342" r:id="rId36"/>
    <p:sldId id="343" r:id="rId37"/>
    <p:sldId id="344" r:id="rId38"/>
    <p:sldId id="345" r:id="rId39"/>
    <p:sldId id="405" r:id="rId40"/>
    <p:sldId id="346" r:id="rId41"/>
    <p:sldId id="407"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408" r:id="rId57"/>
    <p:sldId id="388" r:id="rId58"/>
    <p:sldId id="389" r:id="rId59"/>
    <p:sldId id="390" r:id="rId60"/>
    <p:sldId id="391" r:id="rId61"/>
    <p:sldId id="392" r:id="rId62"/>
    <p:sldId id="393" r:id="rId63"/>
    <p:sldId id="394" r:id="rId64"/>
    <p:sldId id="395" r:id="rId65"/>
    <p:sldId id="397" r:id="rId66"/>
    <p:sldId id="398" r:id="rId67"/>
    <p:sldId id="399" r:id="rId68"/>
    <p:sldId id="400" r:id="rId69"/>
    <p:sldId id="409" r:id="rId70"/>
    <p:sldId id="410" r:id="rId71"/>
    <p:sldId id="411" r:id="rId72"/>
    <p:sldId id="362" r:id="rId73"/>
    <p:sldId id="361" r:id="rId74"/>
    <p:sldId id="377" r:id="rId75"/>
    <p:sldId id="378" r:id="rId76"/>
    <p:sldId id="380" r:id="rId77"/>
    <p:sldId id="401" r:id="rId78"/>
    <p:sldId id="379" r:id="rId79"/>
    <p:sldId id="326" r:id="rId80"/>
    <p:sldId id="323" r:id="rId81"/>
    <p:sldId id="325" r:id="rId82"/>
    <p:sldId id="324" r:id="rId83"/>
    <p:sldId id="412" r:id="rId84"/>
    <p:sldId id="413" r:id="rId8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p:scale>
          <a:sx n="90" d="100"/>
          <a:sy n="90" d="100"/>
        </p:scale>
        <p:origin x="-1584" y="-540"/>
      </p:cViewPr>
      <p:guideLst>
        <p:guide orient="horz" pos="2160"/>
        <p:guide pos="2880"/>
      </p:guideLst>
    </p:cSldViewPr>
  </p:slideViewPr>
  <p:outlineViewPr>
    <p:cViewPr>
      <p:scale>
        <a:sx n="33" d="100"/>
        <a:sy n="33" d="100"/>
      </p:scale>
      <p:origin x="0" y="4885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15/03/2018</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38BB2EB-1B50-4B63-8769-6F839364DEC7}" type="slidenum">
              <a:rPr lang="nl-BE" smtClean="0"/>
              <a:pPr/>
              <a:t>50</a:t>
            </a:fld>
            <a:endParaRPr lang="nl-BE"/>
          </a:p>
        </p:txBody>
      </p:sp>
    </p:spTree>
    <p:extLst>
      <p:ext uri="{BB962C8B-B14F-4D97-AF65-F5344CB8AC3E}">
        <p14:creationId xmlns:p14="http://schemas.microsoft.com/office/powerpoint/2010/main" xmlns="" val="52147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38BB2EB-1B50-4B63-8769-6F839364DEC7}" type="slidenum">
              <a:rPr lang="nl-BE" smtClean="0"/>
              <a:pPr/>
              <a:t>51</a:t>
            </a:fld>
            <a:endParaRPr lang="nl-BE"/>
          </a:p>
        </p:txBody>
      </p:sp>
    </p:spTree>
    <p:extLst>
      <p:ext uri="{BB962C8B-B14F-4D97-AF65-F5344CB8AC3E}">
        <p14:creationId xmlns:p14="http://schemas.microsoft.com/office/powerpoint/2010/main" xmlns="" val="282826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77</a:t>
            </a:fld>
            <a:endParaRPr lang="nl-NL"/>
          </a:p>
        </p:txBody>
      </p:sp>
    </p:spTree>
    <p:extLst>
      <p:ext uri="{BB962C8B-B14F-4D97-AF65-F5344CB8AC3E}">
        <p14:creationId xmlns:p14="http://schemas.microsoft.com/office/powerpoint/2010/main" xmlns="" val="162210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15/03/2018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15/03/2018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be/url?sa=i&amp;rct=j&amp;q=&amp;esrc=s&amp;source=images&amp;cd=&amp;cad=rja&amp;uact=8&amp;ved=0ahUKEwjswIDcouHNAhXL2RoKHShAAGcQjRwIBw&amp;url=https://sweettalkconversation.com/2015/05/01/capabilities-and-libertarianism-part-i-basics-of-capabilities/&amp;psig=AFQjCNEkO_1M50xNKzyKqNzkHI6Q2TXLLw&amp;ust=146797806007293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l1.cuni.cz/mod/url/view.php?id=283326" TargetMode="External"/><Relationship Id="rId2" Type="http://schemas.openxmlformats.org/officeDocument/2006/relationships/hyperlink" Target="https://dl1.cuni.cz/mod/url/view.php?id=283327" TargetMode="External"/><Relationship Id="rId1" Type="http://schemas.openxmlformats.org/officeDocument/2006/relationships/slideLayout" Target="../slideLayouts/slideLayout2.xml"/><Relationship Id="rId5" Type="http://schemas.openxmlformats.org/officeDocument/2006/relationships/hyperlink" Target="https://dl1.cuni.cz/mod/url/view.php?id=283725" TargetMode="External"/><Relationship Id="rId4" Type="http://schemas.openxmlformats.org/officeDocument/2006/relationships/hyperlink" Target="https://dl1.cuni.cz/mod/url/view.php?id=283728"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articiple.net/families" TargetMode="External"/><Relationship Id="rId2" Type="http://schemas.openxmlformats.org/officeDocument/2006/relationships/hyperlink" Target="https://dl1.cuni.cz/mod/url/view.php?id=283729" TargetMode="External"/><Relationship Id="rId1" Type="http://schemas.openxmlformats.org/officeDocument/2006/relationships/slideLayout" Target="../slideLayouts/slideLayout2.xml"/><Relationship Id="rId6" Type="http://schemas.openxmlformats.org/officeDocument/2006/relationships/hyperlink" Target="https://dl1.cuni.cz/mod/resource/view.php?id=283734" TargetMode="External"/><Relationship Id="rId5" Type="http://schemas.openxmlformats.org/officeDocument/2006/relationships/hyperlink" Target="https://dl1.cuni.cz/mod/url/view.php?id=283328" TargetMode="External"/><Relationship Id="rId4" Type="http://schemas.openxmlformats.org/officeDocument/2006/relationships/hyperlink" Target="http://www.participle.net/includes/downloader/YmFjMzI2NjA5MDg0Y2FkNzFlMzVjNGE1ZGJjODQ2NjNKUlgxMZ84LdQ3UIEgYm6gcjAwKy8vZGJtTFdURjQwRXhSTGNqdk0wemdPSzVURitzdFNnRDBQZWFWVkNXTENyajRBUWFXZHFFd1pxbWQwbkpBaDN5dEoyb09VMlJ0Yjd4Yko1cGc9PQ"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dl1.cuni.cz/mod/url/view.php?id=283729" TargetMode="External"/><Relationship Id="rId2" Type="http://schemas.openxmlformats.org/officeDocument/2006/relationships/hyperlink" Target="https://dl1.cuni.cz/mod/url/view.php?id=283725" TargetMode="External"/><Relationship Id="rId1" Type="http://schemas.openxmlformats.org/officeDocument/2006/relationships/slideLayout" Target="../slideLayouts/slideLayout2.xml"/><Relationship Id="rId5" Type="http://schemas.openxmlformats.org/officeDocument/2006/relationships/hyperlink" Target="http://www.participle.net/includes/downloader/YmFjMzI2NjA5MDg0Y2FkNzFlMzVjNGE1ZGJjODQ2NjNKUlgxMZ84LdQ3UIEgYm6gcjAwKy8vZGJtTFdURjQwRXhSTGNqdk0wemdPSzVURitzdFNnRDBQZWFWVkNXTENyajRBUWFXZHFFd1pxbWQwbkpBaDN5dEoyb09VMlJ0Yjd4Yko1cGc9PQ" TargetMode="External"/><Relationship Id="rId4" Type="http://schemas.openxmlformats.org/officeDocument/2006/relationships/hyperlink" Target="http://www.participle.net/familie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be/url?sa=i&amp;rct=j&amp;q=&amp;esrc=s&amp;frm=1&amp;source=images&amp;cd=&amp;cad=rja&amp;docid=-Is_T6OEfMUZhM&amp;tbnid=exncjzdC3DRN4M:&amp;ved=0CAUQjRw&amp;url=http://search.dilbert.com/comic/Target&amp;ei=mws7UtTJF4Km0QXO3IGwDA&amp;bvm=bv.52288139,d.bGE&amp;psig=AFQjCNEzGFsoKFbx8Hy6SiMLJiX3PGc5Pg&amp;ust=1379686971812241" TargetMode="Externa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hyperlink" Target="http://www.google.be/url?sa=i&amp;rct=j&amp;q=&amp;esrc=s&amp;frm=1&amp;source=images&amp;cd=&amp;cad=rja&amp;docid=Ee-9qpCZ6BLVzM&amp;tbnid=DHDFavNN1__sqM:&amp;ved=0CAUQjRw&amp;url=http://search.dilbert.com/comic/Sales%20Targets&amp;ei=3gs7UuHmFPOp0AWNjIGwAw&amp;bvm=bv.52288139,d.bGE&amp;psig=AFQjCNEzGFsoKFbx8Hy6SiMLJiX3PGc5Pg&amp;ust=1379686971812241"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dl1.cuni.cz/mod/url/view.php?id=285980" TargetMode="External"/><Relationship Id="rId7" Type="http://schemas.openxmlformats.org/officeDocument/2006/relationships/image" Target="../media/image56.png"/><Relationship Id="rId2" Type="http://schemas.openxmlformats.org/officeDocument/2006/relationships/hyperlink" Target="https://dl1.cuni.cz/mod/url/view.php?id=285979" TargetMode="Externa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s://dl1.cuni.cz/mod/url/view.php?id=285981"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l1.cuni.cz/mod/resource/view.php?id=285988" TargetMode="External"/><Relationship Id="rId2" Type="http://schemas.openxmlformats.org/officeDocument/2006/relationships/hyperlink" Target="https://dl1.cuni.cz/mod/resource/view.php?id=285986" TargetMode="External"/><Relationship Id="rId1" Type="http://schemas.openxmlformats.org/officeDocument/2006/relationships/slideLayout" Target="../slideLayouts/slideLayout2.xml"/><Relationship Id="rId5" Type="http://schemas.openxmlformats.org/officeDocument/2006/relationships/hyperlink" Target="https://dl1.cuni.cz/mod/resource/view.php?id=285987" TargetMode="External"/><Relationship Id="rId4" Type="http://schemas.openxmlformats.org/officeDocument/2006/relationships/hyperlink" Target="https://dl1.cuni.cz/mod/resource/view.php?id=285989"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Public Management for 21st Century</a:t>
            </a:r>
            <a:endParaRPr lang="en-GB" noProof="0"/>
          </a:p>
        </p:txBody>
      </p:sp>
      <p:sp>
        <p:nvSpPr>
          <p:cNvPr id="3" name="Podnadpis 2"/>
          <p:cNvSpPr>
            <a:spLocks noGrp="1"/>
          </p:cNvSpPr>
          <p:nvPr>
            <p:ph type="subTitle" idx="1"/>
          </p:nvPr>
        </p:nvSpPr>
        <p:spPr/>
        <p:txBody>
          <a:bodyPr/>
          <a:lstStyle/>
          <a:p>
            <a:r>
              <a:rPr lang="en-GB" noProof="0" smtClean="0"/>
              <a:t>#3</a:t>
            </a:r>
          </a:p>
          <a:p>
            <a:r>
              <a:rPr lang="en-GB" noProof="0" smtClean="0"/>
              <a:t>March 15, 2018</a:t>
            </a:r>
            <a:endParaRPr lang="en-GB" noProof="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10</a:t>
            </a:fld>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19124"/>
            <a:ext cx="7405225" cy="3457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3516605"/>
            <a:ext cx="6523856" cy="3526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el 1"/>
          <p:cNvSpPr>
            <a:spLocks noGrp="1"/>
          </p:cNvSpPr>
          <p:nvPr>
            <p:ph type="title"/>
          </p:nvPr>
        </p:nvSpPr>
        <p:spPr>
          <a:xfrm>
            <a:off x="457200" y="46038"/>
            <a:ext cx="8229600" cy="647700"/>
          </a:xfrm>
          <a:solidFill>
            <a:srgbClr val="00B050"/>
          </a:solid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GB" noProof="0" smtClean="0"/>
              <a:t>What gets measured, gets done…-2</a:t>
            </a:r>
            <a:endParaRPr lang="en-GB" noProof="0"/>
          </a:p>
        </p:txBody>
      </p:sp>
    </p:spTree>
    <p:extLst>
      <p:ext uri="{BB962C8B-B14F-4D97-AF65-F5344CB8AC3E}">
        <p14:creationId xmlns:p14="http://schemas.microsoft.com/office/powerpoint/2010/main" xmlns="" val="2093512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smtClean="0"/>
              <a:t>What gets measured, gets done…-3</a:t>
            </a:r>
            <a:endParaRPr lang="en-GB" noProof="0"/>
          </a:p>
        </p:txBody>
      </p:sp>
      <p:sp>
        <p:nvSpPr>
          <p:cNvPr id="3" name="Tijdelijke aanduiding voor inhoud 2"/>
          <p:cNvSpPr>
            <a:spLocks noGrp="1"/>
          </p:cNvSpPr>
          <p:nvPr>
            <p:ph idx="1"/>
          </p:nvPr>
        </p:nvSpPr>
        <p:spPr>
          <a:xfrm>
            <a:off x="430696" y="1556792"/>
            <a:ext cx="8229600" cy="4730605"/>
          </a:xfrm>
        </p:spPr>
        <p:txBody>
          <a:bodyPr/>
          <a:lstStyle/>
          <a:p>
            <a:r>
              <a:rPr lang="en-GB" sz="2800" noProof="0" dirty="0" smtClean="0"/>
              <a:t>Measurement problems are to blame …</a:t>
            </a:r>
          </a:p>
          <a:p>
            <a:pPr lvl="1"/>
            <a:r>
              <a:rPr lang="en-GB" sz="2400" noProof="0" dirty="0" smtClean="0"/>
              <a:t>Impossible to measure all important dimensions of performance with numbers (but possible to quantify many things that do not really matter) </a:t>
            </a:r>
          </a:p>
          <a:p>
            <a:pPr lvl="1"/>
            <a:r>
              <a:rPr lang="en-GB" sz="2400" noProof="0" dirty="0" smtClean="0"/>
              <a:t>The same indicators can have many different interpretations (</a:t>
            </a:r>
            <a:r>
              <a:rPr lang="en-GB" sz="2400" noProof="0" dirty="0" err="1" smtClean="0"/>
              <a:t>eg</a:t>
            </a:r>
            <a:r>
              <a:rPr lang="en-GB" sz="2400" noProof="0" dirty="0" smtClean="0"/>
              <a:t>. “a job”, any job?) and hide crucial difference for sub-groups </a:t>
            </a:r>
          </a:p>
          <a:p>
            <a:pPr lvl="1"/>
            <a:r>
              <a:rPr lang="en-GB" sz="2400" noProof="0" dirty="0" smtClean="0"/>
              <a:t>Descriptive indicators say nothing about the “why” of the number </a:t>
            </a:r>
          </a:p>
          <a:p>
            <a:pPr lvl="1"/>
            <a:r>
              <a:rPr lang="en-GB" sz="2400" noProof="0" dirty="0" smtClean="0"/>
              <a:t>Data on performance sometimes has to come from the same organisations/person that is being judged</a:t>
            </a:r>
          </a:p>
          <a:p>
            <a:pPr lvl="1"/>
            <a:endParaRPr lang="en-GB" sz="2400" noProof="0" dirty="0" smtClean="0"/>
          </a:p>
          <a:p>
            <a:pPr lvl="1"/>
            <a:endParaRPr lang="en-GB" sz="2400" noProof="0" dirty="0" smtClean="0"/>
          </a:p>
          <a:p>
            <a:pPr lvl="1"/>
            <a:endParaRPr lang="en-GB" sz="24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11</a:t>
            </a:fld>
            <a:endParaRPr lang="en-US" dirty="0"/>
          </a:p>
        </p:txBody>
      </p:sp>
    </p:spTree>
    <p:extLst>
      <p:ext uri="{BB962C8B-B14F-4D97-AF65-F5344CB8AC3E}">
        <p14:creationId xmlns:p14="http://schemas.microsoft.com/office/powerpoint/2010/main" xmlns="" val="2881652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242265"/>
            <a:ext cx="8496300" cy="4176713"/>
            <a:chOff x="839" y="1207"/>
            <a:chExt cx="3855" cy="1951"/>
          </a:xfrm>
        </p:grpSpPr>
        <p:sp>
          <p:nvSpPr>
            <p:cNvPr id="138246" name="AutoShape 3"/>
            <p:cNvSpPr>
              <a:spLocks noChangeArrowheads="1"/>
            </p:cNvSpPr>
            <p:nvPr/>
          </p:nvSpPr>
          <p:spPr bwMode="auto">
            <a:xfrm>
              <a:off x="1928" y="1253"/>
              <a:ext cx="1724" cy="1859"/>
            </a:xfrm>
            <a:prstGeom prst="cube">
              <a:avLst>
                <a:gd name="adj" fmla="val 25000"/>
              </a:avLst>
            </a:prstGeom>
            <a:solidFill>
              <a:schemeClr val="bg1"/>
            </a:solidFill>
            <a:ln w="9525">
              <a:solidFill>
                <a:schemeClr val="tx1"/>
              </a:solidFill>
              <a:miter lim="800000"/>
              <a:headEnd/>
              <a:tailEnd/>
            </a:ln>
            <a:effectLst>
              <a:outerShdw dist="35921" dir="2700000" algn="ctr" rotWithShape="0">
                <a:schemeClr val="bg1"/>
              </a:outerShdw>
            </a:effectLst>
          </p:spPr>
          <p:txBody>
            <a:bodyPr wrap="none" anchor="ctr"/>
            <a:lstStyle/>
            <a:p>
              <a:endParaRPr lang="en-US"/>
            </a:p>
          </p:txBody>
        </p:sp>
        <p:sp>
          <p:nvSpPr>
            <p:cNvPr id="138247" name="Rectangle 4"/>
            <p:cNvSpPr>
              <a:spLocks noChangeArrowheads="1"/>
            </p:cNvSpPr>
            <p:nvPr/>
          </p:nvSpPr>
          <p:spPr bwMode="auto">
            <a:xfrm>
              <a:off x="2789" y="2069"/>
              <a:ext cx="409" cy="68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8248" name="AutoShape 5"/>
            <p:cNvSpPr>
              <a:spLocks noChangeArrowheads="1"/>
            </p:cNvSpPr>
            <p:nvPr/>
          </p:nvSpPr>
          <p:spPr bwMode="auto">
            <a:xfrm rot="-2843796">
              <a:off x="3315" y="1544"/>
              <a:ext cx="447" cy="227"/>
            </a:xfrm>
            <a:prstGeom prst="parallelogram">
              <a:avLst>
                <a:gd name="adj" fmla="val 113546"/>
              </a:avLst>
            </a:prstGeom>
            <a:solidFill>
              <a:schemeClr val="folHlink"/>
            </a:solidFill>
            <a:ln w="9525">
              <a:solidFill>
                <a:schemeClr val="tx1"/>
              </a:solidFill>
              <a:miter lim="800000"/>
              <a:headEnd/>
              <a:tailEnd/>
            </a:ln>
          </p:spPr>
          <p:txBody>
            <a:bodyPr wrap="none" anchor="ctr"/>
            <a:lstStyle/>
            <a:p>
              <a:endParaRPr lang="en-US"/>
            </a:p>
          </p:txBody>
        </p:sp>
        <p:sp>
          <p:nvSpPr>
            <p:cNvPr id="138249" name="AutoShape 6"/>
            <p:cNvSpPr>
              <a:spLocks/>
            </p:cNvSpPr>
            <p:nvPr/>
          </p:nvSpPr>
          <p:spPr bwMode="auto">
            <a:xfrm>
              <a:off x="1610" y="1207"/>
              <a:ext cx="318" cy="1951"/>
            </a:xfrm>
            <a:prstGeom prst="leftBrace">
              <a:avLst>
                <a:gd name="adj1" fmla="val 51127"/>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8250" name="AutoShape 7"/>
            <p:cNvSpPr>
              <a:spLocks/>
            </p:cNvSpPr>
            <p:nvPr/>
          </p:nvSpPr>
          <p:spPr bwMode="auto">
            <a:xfrm flipH="1">
              <a:off x="2652" y="2069"/>
              <a:ext cx="137" cy="681"/>
            </a:xfrm>
            <a:prstGeom prst="rightBrace">
              <a:avLst>
                <a:gd name="adj1" fmla="val 48741"/>
                <a:gd name="adj2" fmla="val 49509"/>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8251" name="Text Box 8"/>
            <p:cNvSpPr txBox="1">
              <a:spLocks noChangeArrowheads="1"/>
            </p:cNvSpPr>
            <p:nvPr/>
          </p:nvSpPr>
          <p:spPr bwMode="auto">
            <a:xfrm>
              <a:off x="839" y="1888"/>
              <a:ext cx="771"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What we </a:t>
              </a:r>
              <a:r>
                <a:rPr lang="en-GB" u="sng"/>
                <a:t>want</a:t>
              </a:r>
              <a:r>
                <a:rPr lang="en-GB"/>
                <a:t> to ‘measure’</a:t>
              </a:r>
              <a:endParaRPr lang="en-US"/>
            </a:p>
          </p:txBody>
        </p:sp>
        <p:sp>
          <p:nvSpPr>
            <p:cNvPr id="138252" name="Text Box 9"/>
            <p:cNvSpPr txBox="1">
              <a:spLocks noChangeArrowheads="1"/>
            </p:cNvSpPr>
            <p:nvPr/>
          </p:nvSpPr>
          <p:spPr bwMode="auto">
            <a:xfrm>
              <a:off x="1973" y="2432"/>
              <a:ext cx="726"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Metric A</a:t>
              </a:r>
              <a:endParaRPr lang="en-US"/>
            </a:p>
          </p:txBody>
        </p:sp>
        <p:sp>
          <p:nvSpPr>
            <p:cNvPr id="138253" name="AutoShape 10"/>
            <p:cNvSpPr>
              <a:spLocks/>
            </p:cNvSpPr>
            <p:nvPr/>
          </p:nvSpPr>
          <p:spPr bwMode="auto">
            <a:xfrm>
              <a:off x="3606" y="1434"/>
              <a:ext cx="136" cy="317"/>
            </a:xfrm>
            <a:prstGeom prst="rightBrace">
              <a:avLst>
                <a:gd name="adj1" fmla="val 19424"/>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8254" name="Text Box 11"/>
            <p:cNvSpPr txBox="1">
              <a:spLocks noChangeArrowheads="1"/>
            </p:cNvSpPr>
            <p:nvPr/>
          </p:nvSpPr>
          <p:spPr bwMode="auto">
            <a:xfrm>
              <a:off x="3651" y="1479"/>
              <a:ext cx="817"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Metric B</a:t>
              </a:r>
              <a:endParaRPr lang="en-US"/>
            </a:p>
          </p:txBody>
        </p:sp>
        <p:sp>
          <p:nvSpPr>
            <p:cNvPr id="138255" name="Text Box 12"/>
            <p:cNvSpPr txBox="1">
              <a:spLocks noChangeArrowheads="1"/>
            </p:cNvSpPr>
            <p:nvPr/>
          </p:nvSpPr>
          <p:spPr bwMode="auto">
            <a:xfrm>
              <a:off x="3923" y="2432"/>
              <a:ext cx="77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What we </a:t>
              </a:r>
              <a:r>
                <a:rPr lang="en-GB" u="sng"/>
                <a:t>can</a:t>
              </a:r>
              <a:r>
                <a:rPr lang="en-GB"/>
                <a:t> ‘measure’</a:t>
              </a:r>
              <a:endParaRPr lang="en-US"/>
            </a:p>
          </p:txBody>
        </p:sp>
        <p:sp>
          <p:nvSpPr>
            <p:cNvPr id="138256" name="Line 13"/>
            <p:cNvSpPr>
              <a:spLocks noChangeShapeType="1"/>
            </p:cNvSpPr>
            <p:nvPr/>
          </p:nvSpPr>
          <p:spPr bwMode="auto">
            <a:xfrm>
              <a:off x="3016" y="2523"/>
              <a:ext cx="907" cy="9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nl-BE"/>
            </a:p>
          </p:txBody>
        </p:sp>
        <p:sp>
          <p:nvSpPr>
            <p:cNvPr id="138257" name="Line 14"/>
            <p:cNvSpPr>
              <a:spLocks noChangeShapeType="1"/>
            </p:cNvSpPr>
            <p:nvPr/>
          </p:nvSpPr>
          <p:spPr bwMode="auto">
            <a:xfrm>
              <a:off x="3515" y="1706"/>
              <a:ext cx="408" cy="90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nl-BE"/>
            </a:p>
          </p:txBody>
        </p:sp>
      </p:grpSp>
      <p:sp>
        <p:nvSpPr>
          <p:cNvPr id="138244" name="Footer Placeholder 3"/>
          <p:cNvSpPr>
            <a:spLocks noGrp="1"/>
          </p:cNvSpPr>
          <p:nvPr>
            <p:ph type="ftr" sz="quarter" idx="4294967295"/>
          </p:nvPr>
        </p:nvSpPr>
        <p:spPr>
          <a:xfrm>
            <a:off x="250825" y="6553200"/>
            <a:ext cx="8107363"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a:solidFill>
                  <a:srgbClr val="3E3E3E"/>
                </a:solidFill>
              </a:rPr>
              <a:t>www.ap-institute.com      </a:t>
            </a:r>
            <a:endParaRPr lang="en-GB" b="1" dirty="0">
              <a:solidFill>
                <a:srgbClr val="3E3E3E"/>
              </a:solidFill>
            </a:endParaRPr>
          </a:p>
        </p:txBody>
      </p:sp>
      <p:sp>
        <p:nvSpPr>
          <p:cNvPr id="138245" name="Slide Number Placeholder 4"/>
          <p:cNvSpPr>
            <a:spLocks noGrp="1"/>
          </p:cNvSpPr>
          <p:nvPr>
            <p:ph type="sldNum" sz="quarter" idx="4294967295"/>
          </p:nvPr>
        </p:nvSpPr>
        <p:spPr>
          <a:xfrm>
            <a:off x="7348706" y="6492875"/>
            <a:ext cx="2895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CD8BF8-D4ED-40C5-9878-6E0A6C5423E4}" type="slidenum">
              <a:rPr lang="en-GB" smtClean="0">
                <a:solidFill>
                  <a:srgbClr val="3E3E3E"/>
                </a:solidFill>
              </a:rPr>
              <a:pPr eaLnBrk="1" hangingPunct="1"/>
              <a:t>12</a:t>
            </a:fld>
            <a:endParaRPr lang="en-GB">
              <a:solidFill>
                <a:srgbClr val="3E3E3E"/>
              </a:solidFill>
            </a:endParaRPr>
          </a:p>
        </p:txBody>
      </p:sp>
    </p:spTree>
    <p:extLst>
      <p:ext uri="{BB962C8B-B14F-4D97-AF65-F5344CB8AC3E}">
        <p14:creationId xmlns:p14="http://schemas.microsoft.com/office/powerpoint/2010/main" xmlns="" val="1383201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GB" sz="2400" i="1" noProof="0" dirty="0" smtClean="0"/>
              <a:t>“The first step is to measure whatever can easily be measured. This is OK as far as it goes.</a:t>
            </a:r>
          </a:p>
          <a:p>
            <a:r>
              <a:rPr lang="en-GB" sz="2400" i="1" noProof="0" dirty="0" smtClean="0"/>
              <a:t>The second step is to disregard what can’t be measured or to give it an arbitrary quantitative value. This is artificial and misleading.</a:t>
            </a:r>
          </a:p>
          <a:p>
            <a:r>
              <a:rPr lang="en-GB" sz="2400" i="1" noProof="0" dirty="0" smtClean="0"/>
              <a:t>The third step is to presume that what can’t be measured easily isn’t very important. That is blindness.</a:t>
            </a:r>
          </a:p>
          <a:p>
            <a:r>
              <a:rPr lang="en-GB" sz="2400" i="1" noProof="0" dirty="0" smtClean="0"/>
              <a:t>The fourth step is to say that what can’t be easily measured doesn’t really exist. This is suicide.” </a:t>
            </a:r>
          </a:p>
          <a:p>
            <a:endParaRPr lang="en-GB" sz="2400" i="1" noProof="0" dirty="0" smtClean="0"/>
          </a:p>
          <a:p>
            <a:pPr marL="0" indent="0">
              <a:buNone/>
            </a:pPr>
            <a:r>
              <a:rPr lang="en-GB" sz="2400" noProof="0" dirty="0" smtClean="0"/>
              <a:t>Daniel </a:t>
            </a:r>
            <a:r>
              <a:rPr lang="en-GB" sz="2400" noProof="0" dirty="0" err="1" smtClean="0"/>
              <a:t>Yankelovich</a:t>
            </a:r>
            <a:r>
              <a:rPr lang="en-GB" sz="2400" noProof="0" dirty="0" smtClean="0"/>
              <a:t>, US social theorist</a:t>
            </a:r>
            <a:endParaRPr lang="en-GB" sz="24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xmlns="" val="1767756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0338"/>
            <a:ext cx="8229600" cy="647700"/>
          </a:xfrm>
          <a:solidFill>
            <a:srgbClr val="00B050"/>
          </a:solid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GB" noProof="0" smtClean="0"/>
              <a:t> What gets measured, gets done…-4</a:t>
            </a:r>
            <a:endParaRPr lang="en-GB" noProof="0"/>
          </a:p>
        </p:txBody>
      </p:sp>
      <p:sp>
        <p:nvSpPr>
          <p:cNvPr id="3" name="Tijdelijke aanduiding voor inhoud 2"/>
          <p:cNvSpPr>
            <a:spLocks noGrp="1"/>
          </p:cNvSpPr>
          <p:nvPr>
            <p:ph idx="1"/>
          </p:nvPr>
        </p:nvSpPr>
        <p:spPr>
          <a:xfrm>
            <a:off x="152400" y="808038"/>
            <a:ext cx="8674100" cy="5076825"/>
          </a:xfrm>
        </p:spPr>
        <p:txBody>
          <a:bodyPr/>
          <a:lstStyle/>
          <a:p>
            <a:r>
              <a:rPr lang="en-GB" sz="2800" noProof="0" smtClean="0"/>
              <a:t>…and lead to behavioral issues:</a:t>
            </a:r>
          </a:p>
          <a:p>
            <a:pPr lvl="1"/>
            <a:r>
              <a:rPr lang="en-GB" sz="2400" noProof="0" smtClean="0"/>
              <a:t>unconscious:</a:t>
            </a:r>
          </a:p>
          <a:p>
            <a:pPr lvl="2"/>
            <a:r>
              <a:rPr lang="en-GB" sz="2000" noProof="0" smtClean="0"/>
              <a:t>blind for unintended consequences and what is not explicitly measured</a:t>
            </a:r>
          </a:p>
          <a:p>
            <a:pPr lvl="2"/>
            <a:r>
              <a:rPr lang="en-GB" sz="2000" noProof="0" smtClean="0"/>
              <a:t>We tend to ignore qualitative info and focus on quantitative </a:t>
            </a:r>
          </a:p>
          <a:p>
            <a:pPr lvl="2"/>
            <a:r>
              <a:rPr lang="en-GB" sz="2000" noProof="0" smtClean="0"/>
              <a:t>Risk that goals or strategies (that were succesful in the past)  become ‘sacred’ </a:t>
            </a:r>
          </a:p>
          <a:p>
            <a:pPr lvl="1"/>
            <a:r>
              <a:rPr lang="en-GB" sz="2400" noProof="0" smtClean="0"/>
              <a:t>conscious</a:t>
            </a:r>
          </a:p>
          <a:p>
            <a:pPr lvl="2"/>
            <a:r>
              <a:rPr lang="en-GB" sz="2000" noProof="0" smtClean="0"/>
              <a:t>cheating: tampering with data or reporting</a:t>
            </a:r>
          </a:p>
          <a:p>
            <a:pPr lvl="2"/>
            <a:r>
              <a:rPr lang="en-GB" sz="2000" noProof="0" smtClean="0"/>
              <a:t>gaming:</a:t>
            </a:r>
          </a:p>
          <a:p>
            <a:pPr lvl="3"/>
            <a:r>
              <a:rPr lang="en-GB" sz="1800" noProof="0" smtClean="0"/>
              <a:t>Ratchet effects: not wanting to surpass a target because the next on will be based on it </a:t>
            </a:r>
          </a:p>
          <a:p>
            <a:pPr lvl="3"/>
            <a:r>
              <a:rPr lang="en-GB" sz="1800" noProof="0" smtClean="0"/>
              <a:t>Threshold effects: mediocrity institutialised ot  organisational level</a:t>
            </a:r>
          </a:p>
          <a:p>
            <a:pPr lvl="3"/>
            <a:r>
              <a:rPr lang="en-GB" sz="1800" noProof="0" smtClean="0"/>
              <a:t>Output distortion / goal displacement: creaming, parking, selective interpretation of indicator, shifting the burden</a:t>
            </a:r>
          </a:p>
          <a:p>
            <a:pPr lvl="1"/>
            <a:endParaRPr lang="en-GB" sz="24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14</a:t>
            </a:fld>
            <a:endParaRPr lang="en-US" dirty="0"/>
          </a:p>
        </p:txBody>
      </p:sp>
    </p:spTree>
    <p:extLst>
      <p:ext uri="{BB962C8B-B14F-4D97-AF65-F5344CB8AC3E}">
        <p14:creationId xmlns:p14="http://schemas.microsoft.com/office/powerpoint/2010/main" xmlns="" val="72151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92088"/>
          </a:xfrm>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smtClean="0"/>
              <a:t>What gets measured, gets done…-5</a:t>
            </a:r>
            <a:endParaRPr lang="en-GB" noProof="0" dirty="0"/>
          </a:p>
        </p:txBody>
      </p:sp>
      <p:sp>
        <p:nvSpPr>
          <p:cNvPr id="3" name="Tijdelijke aanduiding voor inhoud 2"/>
          <p:cNvSpPr>
            <a:spLocks noGrp="1"/>
          </p:cNvSpPr>
          <p:nvPr>
            <p:ph idx="1"/>
          </p:nvPr>
        </p:nvSpPr>
        <p:spPr>
          <a:xfrm>
            <a:off x="457200" y="1049338"/>
            <a:ext cx="8521700" cy="5076825"/>
          </a:xfrm>
        </p:spPr>
        <p:txBody>
          <a:bodyPr/>
          <a:lstStyle/>
          <a:p>
            <a:r>
              <a:rPr lang="en-GB" noProof="0" dirty="0" smtClean="0"/>
              <a:t>… the latter especially if there is salience…</a:t>
            </a:r>
          </a:p>
          <a:p>
            <a:pPr lvl="1"/>
            <a:r>
              <a:rPr lang="en-GB" noProof="0" dirty="0" smtClean="0"/>
              <a:t>due to reputational risk, job security, earned autonomy, budgets…</a:t>
            </a:r>
          </a:p>
          <a:p>
            <a:pPr lvl="1"/>
            <a:r>
              <a:rPr lang="en-GB" noProof="0" dirty="0" smtClean="0"/>
              <a:t>…and reward (incl. money)</a:t>
            </a:r>
            <a:endParaRPr lang="en-GB"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15</a:t>
            </a:fld>
            <a:endParaRPr lang="en-US" dirty="0"/>
          </a:p>
        </p:txBody>
      </p:sp>
      <p:sp>
        <p:nvSpPr>
          <p:cNvPr id="5" name="Rechthoek 4"/>
          <p:cNvSpPr/>
          <p:nvPr/>
        </p:nvSpPr>
        <p:spPr>
          <a:xfrm>
            <a:off x="368300" y="3130540"/>
            <a:ext cx="8636000" cy="3046988"/>
          </a:xfrm>
          <a:prstGeom prst="rect">
            <a:avLst/>
          </a:prstGeom>
        </p:spPr>
        <p:txBody>
          <a:bodyPr wrap="square">
            <a:spAutoFit/>
          </a:bodyPr>
          <a:lstStyle/>
          <a:p>
            <a:r>
              <a:rPr lang="en-US" sz="2400" i="1" dirty="0"/>
              <a:t>“…never answered the question what has to happen if output targets are not achieved… In practice we see very few sanctions, but in theory sanctions are advocated and the threat of sanctions is always in the air. This perverse incentive leads to manipulation of data…and gaming… No campaign to promote civil service values can compensate for that…. Everything we knew about planning in socialist states but now limited to the public sector of a market economy”. OECD, 2011</a:t>
            </a:r>
            <a:endParaRPr lang="nl-BE" sz="2400" i="1" dirty="0"/>
          </a:p>
        </p:txBody>
      </p:sp>
    </p:spTree>
    <p:extLst>
      <p:ext uri="{BB962C8B-B14F-4D97-AF65-F5344CB8AC3E}">
        <p14:creationId xmlns:p14="http://schemas.microsoft.com/office/powerpoint/2010/main" xmlns="" val="4135486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8800" y="617538"/>
            <a:ext cx="8229600" cy="5076825"/>
          </a:xfrm>
        </p:spPr>
        <p:txBody>
          <a:bodyPr/>
          <a:lstStyle/>
          <a:p>
            <a:pPr marL="0" indent="0">
              <a:buNone/>
            </a:pPr>
            <a:r>
              <a:rPr lang="en-GB" i="1" noProof="0" smtClean="0"/>
              <a:t>“An ethical organizational culture can reign in the harmful effects of goal setting, but at the same time, the use of goals can influence organizational culture. Specifically, the use of goal setting… creates a focus on ends rather than means…. goal setting impedes ethical decision making by making it harder for employees to recognize ethical issues and easier for them to rationalize unethical behavior.”</a:t>
            </a:r>
            <a:endParaRPr lang="en-GB" i="1"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16</a:t>
            </a:fld>
            <a:endParaRPr lang="en-US" dirty="0"/>
          </a:p>
        </p:txBody>
      </p:sp>
      <p:sp>
        <p:nvSpPr>
          <p:cNvPr id="2" name="Rechthoek 1"/>
          <p:cNvSpPr/>
          <p:nvPr/>
        </p:nvSpPr>
        <p:spPr>
          <a:xfrm>
            <a:off x="767385" y="5746234"/>
            <a:ext cx="5019323" cy="369332"/>
          </a:xfrm>
          <a:prstGeom prst="rect">
            <a:avLst/>
          </a:prstGeom>
        </p:spPr>
        <p:txBody>
          <a:bodyPr wrap="none">
            <a:spAutoFit/>
          </a:bodyPr>
          <a:lstStyle/>
          <a:p>
            <a:r>
              <a:rPr lang="en-US" dirty="0"/>
              <a:t>Ordonez et al, Harvard Business School (2009)</a:t>
            </a:r>
            <a:endParaRPr lang="nl-BE" dirty="0"/>
          </a:p>
        </p:txBody>
      </p:sp>
    </p:spTree>
    <p:extLst>
      <p:ext uri="{BB962C8B-B14F-4D97-AF65-F5344CB8AC3E}">
        <p14:creationId xmlns:p14="http://schemas.microsoft.com/office/powerpoint/2010/main" xmlns="" val="36186023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smtClean="0"/>
              <a:t>What gets measured, gets done…-</a:t>
            </a:r>
            <a:r>
              <a:rPr lang="cs-CZ" dirty="0" smtClean="0"/>
              <a:t>6</a:t>
            </a:r>
            <a:endParaRPr lang="en-GB" noProof="0" dirty="0"/>
          </a:p>
        </p:txBody>
      </p:sp>
      <p:sp>
        <p:nvSpPr>
          <p:cNvPr id="3" name="Tijdelijke aanduiding voor inhoud 2"/>
          <p:cNvSpPr>
            <a:spLocks noGrp="1"/>
          </p:cNvSpPr>
          <p:nvPr>
            <p:ph idx="1"/>
          </p:nvPr>
        </p:nvSpPr>
        <p:spPr/>
        <p:txBody>
          <a:bodyPr>
            <a:normAutofit lnSpcReduction="10000"/>
          </a:bodyPr>
          <a:lstStyle/>
          <a:p>
            <a:r>
              <a:rPr lang="en-GB" sz="2800" noProof="0" smtClean="0"/>
              <a:t>Chris Pollit also reports two downstream consequences</a:t>
            </a:r>
          </a:p>
          <a:p>
            <a:pPr lvl="1"/>
            <a:r>
              <a:rPr lang="en-GB" sz="2400" noProof="0" smtClean="0"/>
              <a:t>Logic of escalation: </a:t>
            </a:r>
          </a:p>
          <a:p>
            <a:pPr lvl="2"/>
            <a:r>
              <a:rPr lang="en-GB" sz="2000" noProof="0" smtClean="0"/>
              <a:t>Because of measurement problems, we will have a tendency to have an ever growing arsenal of measures </a:t>
            </a:r>
          </a:p>
          <a:p>
            <a:pPr lvl="2"/>
            <a:r>
              <a:rPr lang="en-GB" sz="2000" noProof="0" smtClean="0"/>
              <a:t>These represent a temptation to be used to link to incentives</a:t>
            </a:r>
          </a:p>
          <a:p>
            <a:pPr lvl="2"/>
            <a:r>
              <a:rPr lang="en-GB" sz="2000" noProof="0" smtClean="0"/>
              <a:t>Struggles then become more frequent and fierce on what how and what to measure</a:t>
            </a:r>
          </a:p>
          <a:p>
            <a:pPr lvl="2"/>
            <a:r>
              <a:rPr lang="en-GB" sz="2000" noProof="0" smtClean="0"/>
              <a:t>This leads to the rise of an expert community (statisticans, consultants, researchers, ….) especially in politically salient and complex contexts (such as education and health care), less in simpler services such as issuing drivers licences or in more consensual /trusting cultures </a:t>
            </a:r>
          </a:p>
          <a:p>
            <a:pPr lvl="2"/>
            <a:endParaRPr lang="en-GB" sz="20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17</a:t>
            </a:fld>
            <a:endParaRPr lang="en-US" dirty="0"/>
          </a:p>
        </p:txBody>
      </p:sp>
      <p:sp>
        <p:nvSpPr>
          <p:cNvPr id="5" name="Tekstvak 4"/>
          <p:cNvSpPr txBox="1"/>
          <p:nvPr/>
        </p:nvSpPr>
        <p:spPr>
          <a:xfrm>
            <a:off x="2222501" y="6181854"/>
            <a:ext cx="3873500" cy="577081"/>
          </a:xfrm>
          <a:prstGeom prst="rect">
            <a:avLst/>
          </a:prstGeom>
          <a:noFill/>
        </p:spPr>
        <p:txBody>
          <a:bodyPr wrap="square" rtlCol="0">
            <a:spAutoFit/>
          </a:bodyPr>
          <a:lstStyle/>
          <a:p>
            <a:r>
              <a:rPr lang="nl-BE" sz="1050" dirty="0" err="1"/>
              <a:t>Pollit</a:t>
            </a:r>
            <a:r>
              <a:rPr lang="nl-BE" sz="1050" dirty="0"/>
              <a:t>, Logic </a:t>
            </a:r>
            <a:r>
              <a:rPr lang="nl-BE" sz="1050" dirty="0" err="1"/>
              <a:t>and</a:t>
            </a:r>
            <a:r>
              <a:rPr lang="nl-BE" sz="1050" dirty="0"/>
              <a:t> </a:t>
            </a:r>
            <a:r>
              <a:rPr lang="nl-BE" sz="1050" dirty="0" err="1"/>
              <a:t>limits</a:t>
            </a:r>
            <a:r>
              <a:rPr lang="nl-BE" sz="1050" dirty="0"/>
              <a:t> of performance </a:t>
            </a:r>
            <a:r>
              <a:rPr lang="nl-BE" sz="1050" dirty="0" err="1"/>
              <a:t>measurement</a:t>
            </a:r>
            <a:r>
              <a:rPr lang="nl-BE" sz="1050" dirty="0"/>
              <a:t>. EGPA conference in Bergen of september 2012</a:t>
            </a:r>
          </a:p>
          <a:p>
            <a:r>
              <a:rPr lang="nl-BE" sz="1050" dirty="0"/>
              <a:t>*</a:t>
            </a:r>
            <a:r>
              <a:rPr lang="nl-BE" sz="1050" dirty="0" err="1"/>
              <a:t>Marr</a:t>
            </a:r>
            <a:endParaRPr lang="nl-BE" sz="1050" dirty="0"/>
          </a:p>
        </p:txBody>
      </p:sp>
    </p:spTree>
    <p:extLst>
      <p:ext uri="{BB962C8B-B14F-4D97-AF65-F5344CB8AC3E}">
        <p14:creationId xmlns:p14="http://schemas.microsoft.com/office/powerpoint/2010/main" xmlns="" val="34725527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smtClean="0"/>
              <a:t>What gets measured, gets done…-</a:t>
            </a:r>
            <a:r>
              <a:rPr lang="cs-CZ" noProof="0" dirty="0" smtClean="0"/>
              <a:t>7</a:t>
            </a:r>
            <a:endParaRPr lang="en-GB" noProof="0" dirty="0"/>
          </a:p>
        </p:txBody>
      </p:sp>
      <p:sp>
        <p:nvSpPr>
          <p:cNvPr id="3" name="Tijdelijke aanduiding voor inhoud 2"/>
          <p:cNvSpPr>
            <a:spLocks noGrp="1"/>
          </p:cNvSpPr>
          <p:nvPr>
            <p:ph idx="1"/>
          </p:nvPr>
        </p:nvSpPr>
        <p:spPr/>
        <p:txBody>
          <a:bodyPr>
            <a:normAutofit fontScale="92500" lnSpcReduction="10000"/>
          </a:bodyPr>
          <a:lstStyle/>
          <a:p>
            <a:pPr lvl="2">
              <a:lnSpc>
                <a:spcPct val="150000"/>
              </a:lnSpc>
            </a:pPr>
            <a:r>
              <a:rPr lang="en-GB" sz="2000" noProof="0" smtClean="0"/>
              <a:t>E.g. In the Scottish Highland council, in 1 year 482 audits had been done by 29 regulators and this took up 20% of management’s time, usually not taking ionto account previous performance but conducted as a matter of routine*</a:t>
            </a:r>
          </a:p>
          <a:p>
            <a:pPr lvl="1">
              <a:lnSpc>
                <a:spcPct val="150000"/>
              </a:lnSpc>
            </a:pPr>
            <a:r>
              <a:rPr lang="en-GB" sz="2400" noProof="0" smtClean="0"/>
              <a:t>Performance paradox:</a:t>
            </a:r>
          </a:p>
          <a:p>
            <a:pPr lvl="2">
              <a:lnSpc>
                <a:spcPct val="150000"/>
              </a:lnSpc>
            </a:pPr>
            <a:r>
              <a:rPr lang="en-GB" sz="2000" noProof="0" smtClean="0"/>
              <a:t>Performance indicators tend to wear out : they become less and less discriminatory  between good and poor performance</a:t>
            </a:r>
          </a:p>
          <a:p>
            <a:pPr lvl="3">
              <a:lnSpc>
                <a:spcPct val="150000"/>
              </a:lnSpc>
            </a:pPr>
            <a:r>
              <a:rPr lang="en-GB" sz="1800" noProof="0" smtClean="0"/>
              <a:t>Due to perverse learning (how to cheat and game)</a:t>
            </a:r>
          </a:p>
          <a:p>
            <a:pPr lvl="3">
              <a:lnSpc>
                <a:spcPct val="150000"/>
              </a:lnSpc>
            </a:pPr>
            <a:r>
              <a:rPr lang="en-GB" sz="1800" noProof="0" smtClean="0"/>
              <a:t>Due to actually provoking a convergence of performance (down or upwards)</a:t>
            </a:r>
            <a:endParaRPr lang="en-GB" sz="18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18</a:t>
            </a:fld>
            <a:endParaRPr lang="en-US" dirty="0"/>
          </a:p>
        </p:txBody>
      </p:sp>
      <p:sp>
        <p:nvSpPr>
          <p:cNvPr id="5" name="Tekstvak 4"/>
          <p:cNvSpPr txBox="1"/>
          <p:nvPr/>
        </p:nvSpPr>
        <p:spPr>
          <a:xfrm>
            <a:off x="2222501" y="6181854"/>
            <a:ext cx="3873500" cy="577081"/>
          </a:xfrm>
          <a:prstGeom prst="rect">
            <a:avLst/>
          </a:prstGeom>
          <a:noFill/>
        </p:spPr>
        <p:txBody>
          <a:bodyPr wrap="square" rtlCol="0">
            <a:spAutoFit/>
          </a:bodyPr>
          <a:lstStyle/>
          <a:p>
            <a:r>
              <a:rPr lang="nl-BE" sz="1050" dirty="0" err="1"/>
              <a:t>Pollit</a:t>
            </a:r>
            <a:r>
              <a:rPr lang="nl-BE" sz="1050" dirty="0"/>
              <a:t>, Logic </a:t>
            </a:r>
            <a:r>
              <a:rPr lang="nl-BE" sz="1050" dirty="0" err="1"/>
              <a:t>and</a:t>
            </a:r>
            <a:r>
              <a:rPr lang="nl-BE" sz="1050" dirty="0"/>
              <a:t> </a:t>
            </a:r>
            <a:r>
              <a:rPr lang="nl-BE" sz="1050" dirty="0" err="1"/>
              <a:t>limits</a:t>
            </a:r>
            <a:r>
              <a:rPr lang="nl-BE" sz="1050" dirty="0"/>
              <a:t> of performance </a:t>
            </a:r>
            <a:r>
              <a:rPr lang="nl-BE" sz="1050" dirty="0" err="1"/>
              <a:t>measurement</a:t>
            </a:r>
            <a:r>
              <a:rPr lang="nl-BE" sz="1050" dirty="0"/>
              <a:t>. EGPA conference in Bergen of september 2012</a:t>
            </a:r>
          </a:p>
          <a:p>
            <a:r>
              <a:rPr lang="nl-BE" sz="1050" dirty="0"/>
              <a:t>*</a:t>
            </a:r>
            <a:r>
              <a:rPr lang="nl-BE" sz="1050" dirty="0" err="1"/>
              <a:t>Marr</a:t>
            </a:r>
            <a:endParaRPr lang="nl-BE" sz="1050" dirty="0"/>
          </a:p>
        </p:txBody>
      </p:sp>
    </p:spTree>
    <p:extLst>
      <p:ext uri="{BB962C8B-B14F-4D97-AF65-F5344CB8AC3E}">
        <p14:creationId xmlns:p14="http://schemas.microsoft.com/office/powerpoint/2010/main" xmlns="" val="385019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930226"/>
          </a:xfrm>
          <a:solidFill>
            <a:schemeClr val="accent2"/>
          </a:solidFill>
        </p:spPr>
        <p:txBody>
          <a:bodyPr>
            <a:normAutofit fontScale="90000"/>
          </a:bodyPr>
          <a:lstStyle/>
          <a:p>
            <a:r>
              <a:rPr lang="en-GB" dirty="0" smtClean="0"/>
              <a:t>Well-being and human development</a:t>
            </a:r>
            <a:br>
              <a:rPr lang="en-GB" dirty="0" smtClean="0"/>
            </a:br>
            <a:r>
              <a:rPr lang="en-GB" dirty="0" smtClean="0"/>
              <a:t>A. </a:t>
            </a:r>
            <a:r>
              <a:rPr lang="en-GB" dirty="0" err="1" smtClean="0"/>
              <a:t>Sen’s</a:t>
            </a:r>
            <a:r>
              <a:rPr lang="en-GB" dirty="0" smtClean="0"/>
              <a:t> capability </a:t>
            </a:r>
            <a:r>
              <a:rPr lang="en-GB" dirty="0" smtClean="0"/>
              <a:t>approach</a:t>
            </a:r>
            <a:endParaRPr lang="en-GB"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19</a:t>
            </a:fld>
            <a:endParaRPr lang="en-US" dirty="0"/>
          </a:p>
        </p:txBody>
      </p:sp>
      <p:sp>
        <p:nvSpPr>
          <p:cNvPr id="6" name="Zástupný symbol pro obsah 5"/>
          <p:cNvSpPr>
            <a:spLocks noGrp="1"/>
          </p:cNvSpPr>
          <p:nvPr>
            <p:ph idx="1"/>
          </p:nvPr>
        </p:nvSpPr>
        <p:spPr>
          <a:xfrm>
            <a:off x="457200" y="2348880"/>
            <a:ext cx="8229600" cy="3777283"/>
          </a:xfrm>
        </p:spPr>
        <p:txBody>
          <a:bodyPr/>
          <a:lstStyle/>
          <a:p>
            <a:r>
              <a:rPr lang="cs-CZ" dirty="0" err="1" smtClean="0"/>
              <a:t>Take</a:t>
            </a:r>
            <a:r>
              <a:rPr lang="cs-CZ" dirty="0" smtClean="0"/>
              <a:t> </a:t>
            </a:r>
            <a:r>
              <a:rPr lang="cs-CZ" dirty="0" err="1" smtClean="0"/>
              <a:t>aways</a:t>
            </a:r>
            <a:endParaRPr lang="en-GB" dirty="0"/>
          </a:p>
        </p:txBody>
      </p:sp>
    </p:spTree>
    <p:extLst>
      <p:ext uri="{BB962C8B-B14F-4D97-AF65-F5344CB8AC3E}">
        <p14:creationId xmlns:p14="http://schemas.microsoft.com/office/powerpoint/2010/main" xmlns="" val="13984747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Remember - Schedule change</a:t>
            </a:r>
            <a:endParaRPr lang="en-GB" noProof="0"/>
          </a:p>
        </p:txBody>
      </p:sp>
      <p:sp>
        <p:nvSpPr>
          <p:cNvPr id="3" name="Zástupný symbol pro obsah 2"/>
          <p:cNvSpPr>
            <a:spLocks noGrp="1"/>
          </p:cNvSpPr>
          <p:nvPr>
            <p:ph idx="1"/>
          </p:nvPr>
        </p:nvSpPr>
        <p:spPr/>
        <p:txBody>
          <a:bodyPr/>
          <a:lstStyle/>
          <a:p>
            <a:r>
              <a:rPr lang="en-GB" noProof="0" smtClean="0"/>
              <a:t>We will not meet on March 29 (Easter holiday)</a:t>
            </a:r>
          </a:p>
          <a:p>
            <a:r>
              <a:rPr lang="en-GB" noProof="0" smtClean="0"/>
              <a:t>Instead we will have extra meeting on May 3 (same room and time as usual).</a:t>
            </a:r>
          </a:p>
          <a:p>
            <a:r>
              <a:rPr lang="en-GB" noProof="0" smtClean="0"/>
              <a:t>Next time we will meet on April 12</a:t>
            </a:r>
            <a:endParaRPr lang="en-GB" noProof="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20</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9754" y="1098791"/>
            <a:ext cx="2646702" cy="2690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1244" y="4031668"/>
            <a:ext cx="2664980" cy="2277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04057" y="2139462"/>
            <a:ext cx="2709347" cy="3809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948165"/>
            <a:ext cx="3163330" cy="363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kstvak 1"/>
          <p:cNvSpPr txBox="1"/>
          <p:nvPr/>
        </p:nvSpPr>
        <p:spPr>
          <a:xfrm>
            <a:off x="2608215" y="116632"/>
            <a:ext cx="3403945" cy="584775"/>
          </a:xfrm>
          <a:prstGeom prst="rect">
            <a:avLst/>
          </a:prstGeom>
          <a:noFill/>
        </p:spPr>
        <p:txBody>
          <a:bodyPr wrap="none" rtlCol="0">
            <a:spAutoFit/>
          </a:bodyPr>
          <a:lstStyle/>
          <a:p>
            <a:r>
              <a:rPr lang="nl-BE" sz="3200" dirty="0"/>
              <a:t>Well-</a:t>
            </a:r>
            <a:r>
              <a:rPr lang="nl-BE" sz="3200" dirty="0" err="1"/>
              <a:t>being</a:t>
            </a:r>
            <a:r>
              <a:rPr lang="nl-BE" sz="3200" dirty="0"/>
              <a:t> as focus</a:t>
            </a:r>
          </a:p>
        </p:txBody>
      </p:sp>
    </p:spTree>
    <p:extLst>
      <p:ext uri="{BB962C8B-B14F-4D97-AF65-F5344CB8AC3E}">
        <p14:creationId xmlns:p14="http://schemas.microsoft.com/office/powerpoint/2010/main" xmlns="" val="30215963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16632"/>
            <a:ext cx="8229600" cy="647700"/>
          </a:xfrm>
        </p:spPr>
        <p:txBody>
          <a:bodyPr>
            <a:normAutofit fontScale="90000"/>
          </a:bodyPr>
          <a:lstStyle/>
          <a:p>
            <a:r>
              <a:rPr lang="en-GB" noProof="0" smtClean="0"/>
              <a:t>Human development</a:t>
            </a:r>
            <a:endParaRPr lang="en-GB" noProof="0"/>
          </a:p>
        </p:txBody>
      </p:sp>
      <p:sp>
        <p:nvSpPr>
          <p:cNvPr id="7" name="Tekstvak 6"/>
          <p:cNvSpPr txBox="1"/>
          <p:nvPr/>
        </p:nvSpPr>
        <p:spPr>
          <a:xfrm>
            <a:off x="265331" y="940629"/>
            <a:ext cx="8699157" cy="2308324"/>
          </a:xfrm>
          <a:prstGeom prst="rect">
            <a:avLst/>
          </a:prstGeom>
          <a:noFill/>
        </p:spPr>
        <p:txBody>
          <a:bodyPr wrap="square" rtlCol="0">
            <a:spAutoFit/>
          </a:bodyPr>
          <a:lstStyle/>
          <a:p>
            <a:r>
              <a:rPr lang="nl-BE" sz="2400" b="1" dirty="0"/>
              <a:t>The </a:t>
            </a:r>
            <a:r>
              <a:rPr lang="nl-BE" sz="2400" b="1" dirty="0" err="1"/>
              <a:t>struggle</a:t>
            </a:r>
            <a:r>
              <a:rPr lang="nl-BE" sz="2400" b="1" dirty="0"/>
              <a:t> for </a:t>
            </a:r>
            <a:r>
              <a:rPr lang="nl-BE" sz="2400" b="1" dirty="0" err="1"/>
              <a:t>increased</a:t>
            </a:r>
            <a:r>
              <a:rPr lang="nl-BE" sz="2400" b="1" dirty="0"/>
              <a:t> well-</a:t>
            </a:r>
            <a:r>
              <a:rPr lang="nl-BE" sz="2400" b="1" dirty="0" err="1"/>
              <a:t>being</a:t>
            </a:r>
            <a:r>
              <a:rPr lang="nl-BE" sz="2400" b="1" dirty="0"/>
              <a:t> is </a:t>
            </a:r>
            <a:r>
              <a:rPr lang="nl-BE" sz="2400" b="1" dirty="0" err="1"/>
              <a:t>referred</a:t>
            </a:r>
            <a:r>
              <a:rPr lang="nl-BE" sz="2400" b="1" dirty="0"/>
              <a:t> </a:t>
            </a:r>
            <a:r>
              <a:rPr lang="nl-BE" sz="2400" b="1" dirty="0" err="1"/>
              <a:t>to</a:t>
            </a:r>
            <a:r>
              <a:rPr lang="nl-BE" sz="2400" b="1" dirty="0"/>
              <a:t> </a:t>
            </a:r>
            <a:r>
              <a:rPr lang="nl-BE" sz="2400" b="1" dirty="0" err="1"/>
              <a:t>by</a:t>
            </a:r>
            <a:r>
              <a:rPr lang="nl-BE" sz="2400" b="1" dirty="0"/>
              <a:t> the UN as of 1990 as “Human Development”:</a:t>
            </a:r>
          </a:p>
          <a:p>
            <a:r>
              <a:rPr lang="en-US" sz="2000" i="1" dirty="0"/>
              <a:t>“a process of </a:t>
            </a:r>
            <a:r>
              <a:rPr lang="en-US" sz="2000" b="1" i="1" u="sng" dirty="0"/>
              <a:t>enlarging people’s choices</a:t>
            </a:r>
            <a:r>
              <a:rPr lang="en-US" sz="2000" i="1" dirty="0"/>
              <a:t>. The most critical ones are to lead a </a:t>
            </a:r>
            <a:r>
              <a:rPr lang="en-US" sz="2000" i="1" dirty="0">
                <a:solidFill>
                  <a:srgbClr val="FF0000"/>
                </a:solidFill>
              </a:rPr>
              <a:t>long and healthy life, to be educated and to enjoy a decent standard of living.</a:t>
            </a:r>
            <a:r>
              <a:rPr lang="en-US" sz="2000" i="1" dirty="0"/>
              <a:t> Additional choices include </a:t>
            </a:r>
            <a:r>
              <a:rPr lang="en-US" sz="2000" i="1" dirty="0">
                <a:solidFill>
                  <a:srgbClr val="FF0000"/>
                </a:solidFill>
              </a:rPr>
              <a:t>political freedom, guaranteed human rights and self-respect</a:t>
            </a:r>
            <a:r>
              <a:rPr lang="en-US" sz="2000" i="1" dirty="0"/>
              <a:t>…”</a:t>
            </a:r>
            <a:endParaRPr lang="nl-BE" sz="2000" i="1" dirty="0"/>
          </a:p>
          <a:p>
            <a:endParaRPr lang="nl-BE" sz="16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16480" y="2886830"/>
            <a:ext cx="3050358" cy="3350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320" y="3475535"/>
            <a:ext cx="4735726" cy="2615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15510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Amartya Sen</a:t>
            </a:r>
            <a:endParaRPr lang="en-GB" noProof="0"/>
          </a:p>
        </p:txBody>
      </p:sp>
      <p:sp>
        <p:nvSpPr>
          <p:cNvPr id="3" name="Tijdelijke aanduiding voor inhoud 2"/>
          <p:cNvSpPr>
            <a:spLocks noGrp="1"/>
          </p:cNvSpPr>
          <p:nvPr>
            <p:ph idx="1"/>
          </p:nvPr>
        </p:nvSpPr>
        <p:spPr>
          <a:xfrm>
            <a:off x="406400" y="1862138"/>
            <a:ext cx="8229600" cy="5076825"/>
          </a:xfrm>
        </p:spPr>
        <p:txBody>
          <a:bodyPr/>
          <a:lstStyle/>
          <a:p>
            <a:r>
              <a:rPr lang="en-GB" sz="1800" noProof="0" smtClean="0"/>
              <a:t>an Indian economist and philosopher, who since 1972 has taught and worked in the United Kingdom and the United States</a:t>
            </a:r>
          </a:p>
          <a:p>
            <a:r>
              <a:rPr lang="en-GB" sz="1800" noProof="0" smtClean="0"/>
              <a:t>Sen has made contributions to welfare economics, social choice theory, economic and social justice, economic theories of famines, and indexes of the measure of well-being of citizens of developing countries.</a:t>
            </a:r>
          </a:p>
          <a:p>
            <a:r>
              <a:rPr lang="en-GB" sz="1800" noProof="0" smtClean="0"/>
              <a:t> He was awarded the Nobel Memorial Prize in Economic Sciences in 1998 and Bharat Ratna in 1999 for his work in welfare economics. He was also awarded the inaugural Charleston-EFG John Maynard Keynes Prize in recognition of his work on welfare economics in February 2015.</a:t>
            </a:r>
          </a:p>
          <a:p>
            <a:r>
              <a:rPr lang="en-GB" sz="1800" noProof="0" smtClean="0"/>
              <a:t>He is currently the Thomas W. Lamont University Professor and Professor of Economics and Philosophy at Harvard University. He is also a senior fellow at the Harvard Society of Fellows, a distinguished fellow of All Souls College, Oxford, an honorary fellow of Darwin College, Cambridge and a Fellow of Trinity College, Cambridge, where he served as Master from 1998 to 2004.</a:t>
            </a:r>
          </a:p>
          <a:p>
            <a:endParaRPr lang="en-GB" sz="1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22</a:t>
            </a:fld>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2975" y="103188"/>
            <a:ext cx="2381250"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70797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Overview of the CA</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23</a:t>
            </a:fld>
            <a:endParaRPr lang="en-US" dirty="0"/>
          </a:p>
        </p:txBody>
      </p:sp>
      <p:pic>
        <p:nvPicPr>
          <p:cNvPr id="1026" name="Picture 2" descr="https://sweettalkconversation.files.wordpress.com/2015/05/robeyns_2005_capabilities.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12776"/>
            <a:ext cx="9275576" cy="441044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kstvak 4"/>
          <p:cNvSpPr txBox="1"/>
          <p:nvPr/>
        </p:nvSpPr>
        <p:spPr>
          <a:xfrm>
            <a:off x="572877" y="5982161"/>
            <a:ext cx="3971408" cy="276999"/>
          </a:xfrm>
          <a:prstGeom prst="rect">
            <a:avLst/>
          </a:prstGeom>
          <a:noFill/>
        </p:spPr>
        <p:txBody>
          <a:bodyPr wrap="none" rtlCol="0">
            <a:spAutoFit/>
          </a:bodyPr>
          <a:lstStyle/>
          <a:p>
            <a:r>
              <a:rPr lang="nl-BE" sz="1200" dirty="0" err="1"/>
              <a:t>Based</a:t>
            </a:r>
            <a:r>
              <a:rPr lang="nl-BE" sz="1200" dirty="0"/>
              <a:t>  on </a:t>
            </a:r>
            <a:r>
              <a:rPr lang="nl-BE" sz="1200" dirty="0" err="1"/>
              <a:t>Robeyns</a:t>
            </a:r>
            <a:r>
              <a:rPr lang="nl-BE" sz="1200" dirty="0"/>
              <a:t>, 2005, The CA: a </a:t>
            </a:r>
            <a:r>
              <a:rPr lang="nl-BE" sz="1200" dirty="0" err="1"/>
              <a:t>theoretical</a:t>
            </a:r>
            <a:r>
              <a:rPr lang="nl-BE" sz="1200" dirty="0"/>
              <a:t> survey</a:t>
            </a:r>
          </a:p>
        </p:txBody>
      </p:sp>
    </p:spTree>
    <p:extLst>
      <p:ext uri="{BB962C8B-B14F-4D97-AF65-F5344CB8AC3E}">
        <p14:creationId xmlns:p14="http://schemas.microsoft.com/office/powerpoint/2010/main" xmlns="" val="4619273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noProof="0" smtClean="0"/>
              <a:t>Amartya Sen and human development</a:t>
            </a:r>
            <a:endParaRPr lang="en-GB" noProof="0"/>
          </a:p>
        </p:txBody>
      </p:sp>
      <p:sp>
        <p:nvSpPr>
          <p:cNvPr id="3" name="Tijdelijke aanduiding voor inhoud 2"/>
          <p:cNvSpPr>
            <a:spLocks noGrp="1"/>
          </p:cNvSpPr>
          <p:nvPr>
            <p:ph idx="1"/>
          </p:nvPr>
        </p:nvSpPr>
        <p:spPr>
          <a:xfrm>
            <a:off x="539552" y="1124744"/>
            <a:ext cx="8229600" cy="4525963"/>
          </a:xfrm>
        </p:spPr>
        <p:txBody>
          <a:bodyPr/>
          <a:lstStyle/>
          <a:p>
            <a:r>
              <a:rPr lang="en-GB" sz="1800" noProof="0" dirty="0" smtClean="0"/>
              <a:t>Imagine you dream of  becoming an excellent architect…</a:t>
            </a:r>
          </a:p>
          <a:p>
            <a:r>
              <a:rPr lang="en-GB" sz="1800" noProof="0" dirty="0" smtClean="0"/>
              <a:t>Do you have the real choice to become one?</a:t>
            </a:r>
          </a:p>
          <a:p>
            <a:pPr lvl="1"/>
            <a:r>
              <a:rPr lang="en-GB" sz="1600" dirty="0" smtClean="0"/>
              <a:t>Even if there is a university that offers the study…</a:t>
            </a:r>
          </a:p>
          <a:p>
            <a:pPr lvl="1"/>
            <a:r>
              <a:rPr lang="en-GB" sz="1600" dirty="0" smtClean="0"/>
              <a:t>you may have a handicap…</a:t>
            </a:r>
          </a:p>
          <a:p>
            <a:pPr lvl="1"/>
            <a:r>
              <a:rPr lang="en-GB" sz="1600" dirty="0" smtClean="0"/>
              <a:t>you need to be able to pay the fees…</a:t>
            </a:r>
          </a:p>
          <a:p>
            <a:pPr lvl="1"/>
            <a:r>
              <a:rPr lang="en-GB" sz="1600" dirty="0" smtClean="0"/>
              <a:t>you need approval from your parents…</a:t>
            </a:r>
          </a:p>
          <a:p>
            <a:r>
              <a:rPr lang="en-GB" sz="1800" noProof="0" dirty="0" smtClean="0"/>
              <a:t>Realising your dream may involve “sacrificing” other choices for doings/beings you have reason to value e.g. to </a:t>
            </a:r>
          </a:p>
          <a:p>
            <a:pPr lvl="1"/>
            <a:r>
              <a:rPr lang="en-GB" sz="1600" noProof="0" dirty="0" smtClean="0"/>
              <a:t>to enjoy your family (the nearest university may be far away)</a:t>
            </a:r>
          </a:p>
          <a:p>
            <a:pPr lvl="1"/>
            <a:r>
              <a:rPr lang="en-GB" sz="1600" noProof="0" dirty="0" smtClean="0"/>
              <a:t>to enjoy the natural environment of your rural village</a:t>
            </a:r>
          </a:p>
          <a:p>
            <a:pPr lvl="1"/>
            <a:r>
              <a:rPr lang="en-GB" sz="1600" noProof="0" dirty="0" smtClean="0"/>
              <a:t>… </a:t>
            </a:r>
          </a:p>
          <a:p>
            <a:r>
              <a:rPr lang="en-GB" sz="1800" noProof="0" dirty="0" smtClean="0"/>
              <a:t>If your dream is not a real choice, you may want to strive towards making it real</a:t>
            </a:r>
          </a:p>
          <a:p>
            <a:pPr lvl="1"/>
            <a:r>
              <a:rPr lang="en-GB" sz="1600" noProof="0" dirty="0" smtClean="0"/>
              <a:t>by organising a public movement to lower school fees</a:t>
            </a:r>
          </a:p>
          <a:p>
            <a:pPr lvl="1"/>
            <a:r>
              <a:rPr lang="en-GB" sz="1600" noProof="0" dirty="0" smtClean="0"/>
              <a:t>by creating a public debate concerning the right  to pursue another career than your parents…   </a:t>
            </a:r>
          </a:p>
          <a:p>
            <a:pPr lvl="1"/>
            <a:endParaRPr lang="en-GB" sz="16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24</a:t>
            </a:fld>
            <a:endParaRPr lang="en-US" dirty="0"/>
          </a:p>
        </p:txBody>
      </p:sp>
    </p:spTree>
    <p:extLst>
      <p:ext uri="{BB962C8B-B14F-4D97-AF65-F5344CB8AC3E}">
        <p14:creationId xmlns:p14="http://schemas.microsoft.com/office/powerpoint/2010/main" xmlns="" val="1117379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noProof="0" smtClean="0"/>
              <a:t>Amartya Sen and human development</a:t>
            </a:r>
            <a:endParaRPr lang="en-GB" noProof="0"/>
          </a:p>
        </p:txBody>
      </p:sp>
      <p:sp>
        <p:nvSpPr>
          <p:cNvPr id="3" name="Tijdelijke aanduiding voor inhoud 2"/>
          <p:cNvSpPr>
            <a:spLocks noGrp="1"/>
          </p:cNvSpPr>
          <p:nvPr>
            <p:ph idx="1"/>
          </p:nvPr>
        </p:nvSpPr>
        <p:spPr>
          <a:xfrm>
            <a:off x="539552" y="1124744"/>
            <a:ext cx="8229600" cy="4525963"/>
          </a:xfrm>
        </p:spPr>
        <p:txBody>
          <a:bodyPr/>
          <a:lstStyle/>
          <a:p>
            <a:r>
              <a:rPr lang="en-GB" sz="1800" noProof="0" dirty="0" smtClean="0"/>
              <a:t>Imagine you dream of  becoming an </a:t>
            </a:r>
            <a:r>
              <a:rPr lang="en-GB" sz="1800" noProof="0" dirty="0" smtClean="0">
                <a:solidFill>
                  <a:srgbClr val="FF0000"/>
                </a:solidFill>
              </a:rPr>
              <a:t>excellent architect</a:t>
            </a:r>
            <a:r>
              <a:rPr lang="en-GB" sz="1800" noProof="0" dirty="0" smtClean="0"/>
              <a:t>…</a:t>
            </a:r>
          </a:p>
          <a:p>
            <a:r>
              <a:rPr lang="en-GB" sz="1800" noProof="0" dirty="0" smtClean="0"/>
              <a:t>Do you have </a:t>
            </a:r>
            <a:r>
              <a:rPr lang="en-GB" sz="1800" noProof="0" dirty="0" smtClean="0">
                <a:solidFill>
                  <a:srgbClr val="FF0000"/>
                </a:solidFill>
              </a:rPr>
              <a:t>the real choice </a:t>
            </a:r>
            <a:r>
              <a:rPr lang="en-GB" sz="1800" noProof="0" dirty="0" smtClean="0"/>
              <a:t>to become one?</a:t>
            </a:r>
          </a:p>
          <a:p>
            <a:pPr lvl="1"/>
            <a:r>
              <a:rPr lang="en-GB" sz="1600" noProof="0" dirty="0" smtClean="0"/>
              <a:t>Even if there is a university that offers the study…</a:t>
            </a:r>
          </a:p>
          <a:p>
            <a:pPr lvl="1"/>
            <a:r>
              <a:rPr lang="en-GB" sz="1600" noProof="0" dirty="0" smtClean="0"/>
              <a:t>you may have a handicap…</a:t>
            </a:r>
          </a:p>
          <a:p>
            <a:pPr lvl="1"/>
            <a:r>
              <a:rPr lang="en-GB" sz="1600" noProof="0" dirty="0" smtClean="0"/>
              <a:t>you need to be able to pay the fees…</a:t>
            </a:r>
          </a:p>
          <a:p>
            <a:pPr lvl="1"/>
            <a:r>
              <a:rPr lang="en-GB" sz="1600" noProof="0" dirty="0" smtClean="0"/>
              <a:t>you need approval from your parents…</a:t>
            </a:r>
          </a:p>
          <a:p>
            <a:r>
              <a:rPr lang="en-GB" sz="1800" noProof="0" dirty="0" smtClean="0"/>
              <a:t>Realising your dream may involve “sacrificing” other choices for doings/beings you have reason to value e.g. to </a:t>
            </a:r>
          </a:p>
          <a:p>
            <a:pPr lvl="1"/>
            <a:r>
              <a:rPr lang="en-GB" sz="1600" noProof="0" dirty="0" smtClean="0"/>
              <a:t>to enjoy your family (the nearest university may be far away)</a:t>
            </a:r>
          </a:p>
          <a:p>
            <a:pPr lvl="1"/>
            <a:r>
              <a:rPr lang="en-GB" sz="1600" noProof="0" dirty="0" smtClean="0"/>
              <a:t>to enjoy the natural environment of your rural village</a:t>
            </a:r>
          </a:p>
          <a:p>
            <a:pPr lvl="1"/>
            <a:r>
              <a:rPr lang="en-GB" sz="1600" noProof="0" dirty="0" smtClean="0"/>
              <a:t>… </a:t>
            </a:r>
          </a:p>
          <a:p>
            <a:r>
              <a:rPr lang="en-GB" sz="1800" noProof="0" dirty="0" smtClean="0"/>
              <a:t>If your dream is not a real choice, you may want to </a:t>
            </a:r>
            <a:r>
              <a:rPr lang="en-GB" sz="1800" noProof="0" dirty="0" smtClean="0">
                <a:solidFill>
                  <a:srgbClr val="FF0000"/>
                </a:solidFill>
              </a:rPr>
              <a:t>strive towards making it real</a:t>
            </a:r>
          </a:p>
          <a:p>
            <a:pPr lvl="1"/>
            <a:r>
              <a:rPr lang="en-GB" sz="1600" noProof="0" dirty="0" smtClean="0"/>
              <a:t>by organising a public movement to lower school fees</a:t>
            </a:r>
          </a:p>
          <a:p>
            <a:pPr lvl="1"/>
            <a:r>
              <a:rPr lang="en-GB" sz="1600" noProof="0" dirty="0" smtClean="0"/>
              <a:t>by creating a public debate concerning the right  to pursue another career than your parents…   </a:t>
            </a:r>
          </a:p>
          <a:p>
            <a:pPr lvl="1"/>
            <a:endParaRPr lang="en-GB" sz="16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25</a:t>
            </a:fld>
            <a:endParaRPr lang="en-US" dirty="0"/>
          </a:p>
        </p:txBody>
      </p:sp>
      <p:sp>
        <p:nvSpPr>
          <p:cNvPr id="8" name="Tekstvak 7"/>
          <p:cNvSpPr txBox="1"/>
          <p:nvPr/>
        </p:nvSpPr>
        <p:spPr>
          <a:xfrm>
            <a:off x="7164286" y="1022646"/>
            <a:ext cx="1535549" cy="369332"/>
          </a:xfrm>
          <a:prstGeom prst="rect">
            <a:avLst/>
          </a:prstGeom>
          <a:noFill/>
        </p:spPr>
        <p:txBody>
          <a:bodyPr wrap="none" rtlCol="0">
            <a:spAutoFit/>
          </a:bodyPr>
          <a:lstStyle/>
          <a:p>
            <a:r>
              <a:rPr lang="nl-BE" dirty="0"/>
              <a:t>FUNCTIONING</a:t>
            </a:r>
          </a:p>
        </p:txBody>
      </p:sp>
      <p:cxnSp>
        <p:nvCxnSpPr>
          <p:cNvPr id="10" name="Rechte verbindingslijn met pijl 9"/>
          <p:cNvCxnSpPr/>
          <p:nvPr/>
        </p:nvCxnSpPr>
        <p:spPr>
          <a:xfrm flipH="1">
            <a:off x="6804248" y="1255440"/>
            <a:ext cx="3600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kstvak 10"/>
          <p:cNvSpPr txBox="1"/>
          <p:nvPr/>
        </p:nvSpPr>
        <p:spPr>
          <a:xfrm>
            <a:off x="7164288" y="1474222"/>
            <a:ext cx="1238481" cy="369332"/>
          </a:xfrm>
          <a:prstGeom prst="rect">
            <a:avLst/>
          </a:prstGeom>
          <a:noFill/>
        </p:spPr>
        <p:txBody>
          <a:bodyPr wrap="none" rtlCol="0">
            <a:spAutoFit/>
          </a:bodyPr>
          <a:lstStyle/>
          <a:p>
            <a:r>
              <a:rPr lang="nl-BE" dirty="0"/>
              <a:t>CAPABILITY</a:t>
            </a:r>
          </a:p>
        </p:txBody>
      </p:sp>
      <p:cxnSp>
        <p:nvCxnSpPr>
          <p:cNvPr id="13" name="Rechte verbindingslijn met pijl 12"/>
          <p:cNvCxnSpPr/>
          <p:nvPr/>
        </p:nvCxnSpPr>
        <p:spPr>
          <a:xfrm flipH="1">
            <a:off x="5580113" y="1627530"/>
            <a:ext cx="1584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p:cNvCxnSpPr/>
          <p:nvPr/>
        </p:nvCxnSpPr>
        <p:spPr>
          <a:xfrm>
            <a:off x="8244408" y="3559199"/>
            <a:ext cx="0" cy="736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kstvak 16"/>
          <p:cNvSpPr txBox="1"/>
          <p:nvPr/>
        </p:nvSpPr>
        <p:spPr>
          <a:xfrm>
            <a:off x="7764982" y="3189867"/>
            <a:ext cx="958852" cy="369332"/>
          </a:xfrm>
          <a:prstGeom prst="rect">
            <a:avLst/>
          </a:prstGeom>
          <a:noFill/>
        </p:spPr>
        <p:txBody>
          <a:bodyPr wrap="none" rtlCol="0">
            <a:spAutoFit/>
          </a:bodyPr>
          <a:lstStyle/>
          <a:p>
            <a:r>
              <a:rPr lang="nl-BE" dirty="0"/>
              <a:t>AGENCY</a:t>
            </a:r>
          </a:p>
        </p:txBody>
      </p:sp>
      <p:sp>
        <p:nvSpPr>
          <p:cNvPr id="6" name="Rechteraccolade 5"/>
          <p:cNvSpPr/>
          <p:nvPr/>
        </p:nvSpPr>
        <p:spPr>
          <a:xfrm>
            <a:off x="5847347" y="2081463"/>
            <a:ext cx="524853" cy="72189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cxnSp>
        <p:nvCxnSpPr>
          <p:cNvPr id="9" name="Rechte verbindingslijn met pijl 8"/>
          <p:cNvCxnSpPr/>
          <p:nvPr/>
        </p:nvCxnSpPr>
        <p:spPr>
          <a:xfrm flipH="1">
            <a:off x="6587679" y="2404628"/>
            <a:ext cx="6136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kstvak 11"/>
          <p:cNvSpPr txBox="1"/>
          <p:nvPr/>
        </p:nvSpPr>
        <p:spPr>
          <a:xfrm>
            <a:off x="7339257" y="2081463"/>
            <a:ext cx="1351652" cy="646331"/>
          </a:xfrm>
          <a:prstGeom prst="rect">
            <a:avLst/>
          </a:prstGeom>
          <a:noFill/>
        </p:spPr>
        <p:txBody>
          <a:bodyPr wrap="none" rtlCol="0">
            <a:spAutoFit/>
          </a:bodyPr>
          <a:lstStyle/>
          <a:p>
            <a:r>
              <a:rPr lang="nl-BE" dirty="0"/>
              <a:t>Conversion</a:t>
            </a:r>
          </a:p>
          <a:p>
            <a:r>
              <a:rPr lang="nl-BE" dirty="0"/>
              <a:t>factors</a:t>
            </a:r>
          </a:p>
        </p:txBody>
      </p:sp>
      <p:cxnSp>
        <p:nvCxnSpPr>
          <p:cNvPr id="15" name="Rechte verbindingslijn met pijl 14"/>
          <p:cNvCxnSpPr/>
          <p:nvPr/>
        </p:nvCxnSpPr>
        <p:spPr>
          <a:xfrm flipH="1">
            <a:off x="6145617" y="1891682"/>
            <a:ext cx="5296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6701584" y="1699170"/>
            <a:ext cx="1172116" cy="369332"/>
          </a:xfrm>
          <a:prstGeom prst="rect">
            <a:avLst/>
          </a:prstGeom>
          <a:noFill/>
        </p:spPr>
        <p:txBody>
          <a:bodyPr wrap="none" rtlCol="0">
            <a:spAutoFit/>
          </a:bodyPr>
          <a:lstStyle/>
          <a:p>
            <a:r>
              <a:rPr lang="nl-BE" dirty="0"/>
              <a:t>Resource</a:t>
            </a:r>
          </a:p>
        </p:txBody>
      </p:sp>
    </p:spTree>
    <p:extLst>
      <p:ext uri="{BB962C8B-B14F-4D97-AF65-F5344CB8AC3E}">
        <p14:creationId xmlns:p14="http://schemas.microsoft.com/office/powerpoint/2010/main" xmlns="" val="24083445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noProof="0" smtClean="0"/>
              <a:t>Amartya Sen and human development</a:t>
            </a:r>
            <a:endParaRPr lang="en-GB" noProof="0"/>
          </a:p>
        </p:txBody>
      </p:sp>
      <p:sp>
        <p:nvSpPr>
          <p:cNvPr id="3" name="Tijdelijke aanduiding voor inhoud 2"/>
          <p:cNvSpPr>
            <a:spLocks noGrp="1"/>
          </p:cNvSpPr>
          <p:nvPr>
            <p:ph idx="1"/>
          </p:nvPr>
        </p:nvSpPr>
        <p:spPr/>
        <p:txBody>
          <a:bodyPr>
            <a:normAutofit lnSpcReduction="10000"/>
          </a:bodyPr>
          <a:lstStyle/>
          <a:p>
            <a:r>
              <a:rPr lang="en-GB" sz="2400" noProof="0" smtClean="0"/>
              <a:t>an activity or being that people may want to engage in  “counts” as a functioning for a  person only if that person values it intrinsically as and “end” , not a “means”.</a:t>
            </a:r>
          </a:p>
          <a:p>
            <a:r>
              <a:rPr lang="en-GB" sz="2400" noProof="0" smtClean="0"/>
              <a:t>the functioning could also “serve” (it has instrumental value) to cause other positive changes in a person’s life but even if this would not be the case, the person would still value the activity</a:t>
            </a:r>
          </a:p>
          <a:p>
            <a:r>
              <a:rPr lang="en-GB" sz="2400" noProof="0" smtClean="0"/>
              <a:t>it also follows that if someone does not value a particular doing or being, then there is no well-being to be derived from engaging in it</a:t>
            </a:r>
          </a:p>
          <a:p>
            <a:pPr lvl="1"/>
            <a:r>
              <a:rPr lang="en-GB" sz="2000" noProof="0" smtClean="0"/>
              <a:t>for example, if someone does not dream of becoming an architect yet is forced to become one, then, for this person, well-being is not enhanced</a:t>
            </a:r>
          </a:p>
          <a:p>
            <a:endParaRPr lang="en-GB" sz="24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26</a:t>
            </a:fld>
            <a:endParaRPr lang="en-US" dirty="0"/>
          </a:p>
        </p:txBody>
      </p:sp>
    </p:spTree>
    <p:extLst>
      <p:ext uri="{BB962C8B-B14F-4D97-AF65-F5344CB8AC3E}">
        <p14:creationId xmlns:p14="http://schemas.microsoft.com/office/powerpoint/2010/main" xmlns="" val="1749386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normAutofit fontScale="90000"/>
          </a:bodyPr>
          <a:lstStyle/>
          <a:p>
            <a:r>
              <a:rPr lang="en-GB" noProof="0" dirty="0" err="1" smtClean="0"/>
              <a:t>Amartya</a:t>
            </a:r>
            <a:r>
              <a:rPr lang="en-GB" noProof="0" dirty="0" smtClean="0"/>
              <a:t> </a:t>
            </a:r>
            <a:r>
              <a:rPr lang="en-GB" noProof="0" dirty="0" err="1" smtClean="0"/>
              <a:t>Sen</a:t>
            </a:r>
            <a:r>
              <a:rPr lang="en-GB" noProof="0" dirty="0" smtClean="0"/>
              <a:t> and human development</a:t>
            </a:r>
            <a:endParaRPr lang="en-GB" noProof="0" dirty="0"/>
          </a:p>
        </p:txBody>
      </p:sp>
      <p:sp>
        <p:nvSpPr>
          <p:cNvPr id="3" name="Tijdelijke aanduiding voor inhoud 2"/>
          <p:cNvSpPr>
            <a:spLocks noGrp="1"/>
          </p:cNvSpPr>
          <p:nvPr>
            <p:ph idx="1"/>
          </p:nvPr>
        </p:nvSpPr>
        <p:spPr>
          <a:xfrm>
            <a:off x="469232" y="941050"/>
            <a:ext cx="8229600" cy="5076825"/>
          </a:xfrm>
        </p:spPr>
        <p:txBody>
          <a:bodyPr>
            <a:normAutofit lnSpcReduction="10000"/>
          </a:bodyPr>
          <a:lstStyle/>
          <a:p>
            <a:r>
              <a:rPr lang="en-GB" sz="2400" noProof="0" dirty="0" smtClean="0"/>
              <a:t>having the same resources at one’s disposal -e.g. the offer of a university degree in architecture- does NOT mean every person will be able to convert resources into the same level of capabilities (real choice) as others could</a:t>
            </a:r>
          </a:p>
          <a:p>
            <a:r>
              <a:rPr lang="en-GB" sz="2400" noProof="0" dirty="0" smtClean="0"/>
              <a:t>differing </a:t>
            </a:r>
            <a:r>
              <a:rPr lang="en-GB" sz="2400" b="1" u="sng" noProof="0" dirty="0" smtClean="0"/>
              <a:t>“conversion factors” </a:t>
            </a:r>
            <a:r>
              <a:rPr lang="en-GB" sz="2400" noProof="0" dirty="0" smtClean="0"/>
              <a:t>create a </a:t>
            </a:r>
            <a:r>
              <a:rPr lang="en-GB" sz="2400" b="1" noProof="0" dirty="0" smtClean="0">
                <a:solidFill>
                  <a:srgbClr val="FF0000"/>
                </a:solidFill>
              </a:rPr>
              <a:t>considerable degree of variety in outcomes:</a:t>
            </a:r>
          </a:p>
          <a:p>
            <a:pPr lvl="1"/>
            <a:r>
              <a:rPr lang="en-GB" sz="2000" noProof="0" dirty="0" smtClean="0"/>
              <a:t>Internal: individual factors that determine how a given resource will be used include, for example, age, gender, metabolic rate, pregnancy, illness, knowledge, learning ability…</a:t>
            </a:r>
          </a:p>
          <a:p>
            <a:pPr lvl="1"/>
            <a:r>
              <a:rPr lang="en-GB" sz="2000" noProof="0" dirty="0" smtClean="0"/>
              <a:t>External:</a:t>
            </a:r>
          </a:p>
          <a:p>
            <a:pPr lvl="2"/>
            <a:r>
              <a:rPr lang="en-GB" sz="1800" noProof="0" dirty="0" smtClean="0"/>
              <a:t>social or family dynamics </a:t>
            </a:r>
          </a:p>
          <a:p>
            <a:pPr lvl="2"/>
            <a:r>
              <a:rPr lang="en-GB" sz="1800" noProof="0" dirty="0" smtClean="0"/>
              <a:t>formal rules or informal regulations</a:t>
            </a:r>
          </a:p>
          <a:p>
            <a:pPr lvl="2"/>
            <a:r>
              <a:rPr lang="en-GB" sz="1800" noProof="0" dirty="0" smtClean="0"/>
              <a:t> the natural or man-made environment</a:t>
            </a:r>
          </a:p>
          <a:p>
            <a:r>
              <a:rPr lang="en-GB" sz="2400" noProof="0" dirty="0" smtClean="0"/>
              <a:t>social groupings can be identified by similarities their members display in conversion factors</a:t>
            </a:r>
          </a:p>
          <a:p>
            <a:endParaRPr lang="en-GB" sz="2400" noProof="0" dirty="0" smtClean="0"/>
          </a:p>
          <a:p>
            <a:pPr lvl="1"/>
            <a:endParaRPr lang="en-GB" sz="20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27</a:t>
            </a:fld>
            <a:endParaRPr lang="en-US" dirty="0"/>
          </a:p>
        </p:txBody>
      </p:sp>
    </p:spTree>
    <p:extLst>
      <p:ext uri="{BB962C8B-B14F-4D97-AF65-F5344CB8AC3E}">
        <p14:creationId xmlns:p14="http://schemas.microsoft.com/office/powerpoint/2010/main" xmlns="" val="14895953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900" y="146224"/>
            <a:ext cx="8229600" cy="717376"/>
          </a:xfrm>
        </p:spPr>
        <p:txBody>
          <a:bodyPr>
            <a:normAutofit fontScale="90000"/>
          </a:bodyPr>
          <a:lstStyle/>
          <a:p>
            <a:r>
              <a:rPr lang="en-GB" noProof="0" smtClean="0"/>
              <a:t>Why freedom?</a:t>
            </a:r>
            <a:endParaRPr lang="en-GB" noProof="0"/>
          </a:p>
        </p:txBody>
      </p:sp>
      <p:sp>
        <p:nvSpPr>
          <p:cNvPr id="3" name="Tijdelijke aanduiding voor inhoud 2"/>
          <p:cNvSpPr>
            <a:spLocks noGrp="1"/>
          </p:cNvSpPr>
          <p:nvPr>
            <p:ph idx="1"/>
          </p:nvPr>
        </p:nvSpPr>
        <p:spPr>
          <a:xfrm>
            <a:off x="457200" y="1023938"/>
            <a:ext cx="8229600" cy="5076825"/>
          </a:xfrm>
        </p:spPr>
        <p:txBody>
          <a:bodyPr/>
          <a:lstStyle/>
          <a:p>
            <a:r>
              <a:rPr lang="en-GB" sz="2400" noProof="0" smtClean="0"/>
              <a:t>“Capabilities” are the freedom to enjoy valuable functionings: persons with many capabilities can choose between many different functionings and pursue a variety of different life paths</a:t>
            </a:r>
          </a:p>
          <a:p>
            <a:r>
              <a:rPr lang="en-GB" sz="2400" noProof="0" smtClean="0"/>
              <a:t>a mere focus on expanding people’s functionings would allow someone to do this by force, coercion, domination </a:t>
            </a:r>
          </a:p>
          <a:p>
            <a:pPr lvl="1"/>
            <a:r>
              <a:rPr lang="en-GB" sz="2000" noProof="0" smtClean="0"/>
              <a:t>It would be acceptable to coerce people e.g. into a job by threatening to take away benefits or harassing them constantly</a:t>
            </a:r>
          </a:p>
          <a:p>
            <a:r>
              <a:rPr lang="en-GB" sz="2400" noProof="0" smtClean="0"/>
              <a:t>however, people should be free to refrain from a functioning for good reasons </a:t>
            </a:r>
          </a:p>
          <a:p>
            <a:pPr lvl="1"/>
            <a:r>
              <a:rPr lang="en-GB" sz="2000" noProof="0" smtClean="0"/>
              <a:t>E.g. the young person in the example may choose to refrain from becoming an architect because he or she values also to care for a younger sibling </a:t>
            </a:r>
          </a:p>
          <a:p>
            <a:endParaRPr lang="en-GB" sz="24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28</a:t>
            </a:fld>
            <a:endParaRPr lang="en-US" dirty="0"/>
          </a:p>
        </p:txBody>
      </p:sp>
      <p:sp>
        <p:nvSpPr>
          <p:cNvPr id="5" name="Tijdelijke aanduiding voor dianummer 3"/>
          <p:cNvSpPr txBox="1">
            <a:spLocks/>
          </p:cNvSpPr>
          <p:nvPr/>
        </p:nvSpPr>
        <p:spPr>
          <a:xfrm>
            <a:off x="6648450" y="6356350"/>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5A0D4B1-61D4-4C6F-B245-2B2DEB95FFE4}"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xmlns="" val="3085658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43" y="163425"/>
            <a:ext cx="8229600" cy="647700"/>
          </a:xfrm>
        </p:spPr>
        <p:txBody>
          <a:bodyPr>
            <a:normAutofit fontScale="90000"/>
          </a:bodyPr>
          <a:lstStyle/>
          <a:p>
            <a:r>
              <a:rPr lang="en-GB" noProof="0" smtClean="0"/>
              <a:t>Why freedom?</a:t>
            </a:r>
            <a:endParaRPr lang="en-GB" noProof="0"/>
          </a:p>
        </p:txBody>
      </p:sp>
      <p:sp>
        <p:nvSpPr>
          <p:cNvPr id="3" name="Tijdelijke aanduiding voor inhoud 2"/>
          <p:cNvSpPr>
            <a:spLocks noGrp="1"/>
          </p:cNvSpPr>
          <p:nvPr>
            <p:ph idx="1"/>
          </p:nvPr>
        </p:nvSpPr>
        <p:spPr>
          <a:xfrm>
            <a:off x="518864" y="1016471"/>
            <a:ext cx="8229600" cy="5076825"/>
          </a:xfrm>
        </p:spPr>
        <p:txBody>
          <a:bodyPr>
            <a:normAutofit lnSpcReduction="10000"/>
          </a:bodyPr>
          <a:lstStyle/>
          <a:p>
            <a:r>
              <a:rPr lang="en-GB" sz="2400" noProof="0" smtClean="0"/>
              <a:t>In addition, agency refers to people’s ability to act on behalf of what matters to them not just as individual’s agency, but as a member of a group, collectivity or political community</a:t>
            </a:r>
          </a:p>
          <a:p>
            <a:pPr lvl="1"/>
            <a:r>
              <a:rPr lang="en-GB" sz="2000" noProof="0" smtClean="0"/>
              <a:t>With agency people can strive to create new capabilities for themselves</a:t>
            </a:r>
          </a:p>
          <a:p>
            <a:pPr lvl="1"/>
            <a:r>
              <a:rPr lang="en-GB" sz="2000" noProof="0" smtClean="0"/>
              <a:t>This is also intrinsically valuable</a:t>
            </a:r>
          </a:p>
          <a:p>
            <a:r>
              <a:rPr lang="en-GB" sz="2400" noProof="0" smtClean="0"/>
              <a:t>Empowerment is then a sub-set of agency  from the perspective of its instrumental value through:</a:t>
            </a:r>
          </a:p>
          <a:p>
            <a:pPr lvl="1"/>
            <a:r>
              <a:rPr lang="en-GB" sz="2000" noProof="0" smtClean="0"/>
              <a:t>access  to information</a:t>
            </a:r>
          </a:p>
          <a:p>
            <a:pPr lvl="1"/>
            <a:r>
              <a:rPr lang="en-GB" sz="2000" noProof="0" smtClean="0"/>
              <a:t>participation/inclusion (incl. via democracy)</a:t>
            </a:r>
          </a:p>
          <a:p>
            <a:pPr lvl="1"/>
            <a:r>
              <a:rPr lang="en-GB" sz="2000" noProof="0" smtClean="0"/>
              <a:t>local capacity </a:t>
            </a:r>
          </a:p>
          <a:p>
            <a:pPr lvl="1"/>
            <a:r>
              <a:rPr lang="en-GB" sz="2000" noProof="0" smtClean="0"/>
              <a:t>accountability</a:t>
            </a:r>
          </a:p>
          <a:p>
            <a:r>
              <a:rPr lang="en-GB" sz="2400" noProof="0" smtClean="0"/>
              <a:t>Hence human development is not the same as merely increasing well-being!</a:t>
            </a:r>
          </a:p>
          <a:p>
            <a:endParaRPr lang="en-GB" sz="2400" noProof="0" smtClean="0"/>
          </a:p>
          <a:p>
            <a:endParaRPr lang="en-GB" sz="24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29</a:t>
            </a:fld>
            <a:endParaRPr lang="en-US" dirty="0"/>
          </a:p>
        </p:txBody>
      </p:sp>
    </p:spTree>
    <p:extLst>
      <p:ext uri="{BB962C8B-B14F-4D97-AF65-F5344CB8AC3E}">
        <p14:creationId xmlns:p14="http://schemas.microsoft.com/office/powerpoint/2010/main" xmlns="" val="494362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Homework feedback</a:t>
            </a:r>
            <a:endParaRPr lang="en-GB" noProof="0"/>
          </a:p>
        </p:txBody>
      </p:sp>
      <p:sp>
        <p:nvSpPr>
          <p:cNvPr id="3" name="Zástupný symbol pro obsah 2"/>
          <p:cNvSpPr>
            <a:spLocks noGrp="1"/>
          </p:cNvSpPr>
          <p:nvPr>
            <p:ph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Key point!</a:t>
            </a:r>
            <a:endParaRPr lang="en-GB" noProof="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30</a:t>
            </a:fld>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62053" y="2238851"/>
            <a:ext cx="3785937" cy="2412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5745189" y="1970146"/>
            <a:ext cx="3785937" cy="2412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PIJL-RECHTS 6"/>
          <p:cNvSpPr/>
          <p:nvPr/>
        </p:nvSpPr>
        <p:spPr>
          <a:xfrm>
            <a:off x="3152274" y="2923674"/>
            <a:ext cx="3152273" cy="9264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Flow</a:t>
            </a:r>
          </a:p>
        </p:txBody>
      </p:sp>
      <p:sp>
        <p:nvSpPr>
          <p:cNvPr id="9" name="Tekstvak 8"/>
          <p:cNvSpPr txBox="1"/>
          <p:nvPr/>
        </p:nvSpPr>
        <p:spPr>
          <a:xfrm>
            <a:off x="408156" y="5338010"/>
            <a:ext cx="3127779" cy="646331"/>
          </a:xfrm>
          <a:prstGeom prst="rect">
            <a:avLst/>
          </a:prstGeom>
          <a:noFill/>
        </p:spPr>
        <p:txBody>
          <a:bodyPr wrap="none" rtlCol="0">
            <a:spAutoFit/>
          </a:bodyPr>
          <a:lstStyle/>
          <a:p>
            <a:r>
              <a:rPr lang="nl-BE" dirty="0"/>
              <a:t>VARIETY IN DEMAND</a:t>
            </a:r>
          </a:p>
          <a:p>
            <a:r>
              <a:rPr lang="nl-BE" dirty="0"/>
              <a:t>= </a:t>
            </a:r>
            <a:r>
              <a:rPr lang="nl-BE" dirty="0" err="1"/>
              <a:t>conversion</a:t>
            </a:r>
            <a:r>
              <a:rPr lang="nl-BE" dirty="0"/>
              <a:t> factors, agency</a:t>
            </a:r>
          </a:p>
        </p:txBody>
      </p:sp>
      <p:sp>
        <p:nvSpPr>
          <p:cNvPr id="10" name="Tekstvak 9"/>
          <p:cNvSpPr txBox="1"/>
          <p:nvPr/>
        </p:nvSpPr>
        <p:spPr>
          <a:xfrm>
            <a:off x="6107115" y="5321970"/>
            <a:ext cx="2843599" cy="646331"/>
          </a:xfrm>
          <a:prstGeom prst="rect">
            <a:avLst/>
          </a:prstGeom>
          <a:noFill/>
        </p:spPr>
        <p:txBody>
          <a:bodyPr wrap="none" rtlCol="0">
            <a:spAutoFit/>
          </a:bodyPr>
          <a:lstStyle/>
          <a:p>
            <a:r>
              <a:rPr lang="nl-BE" dirty="0"/>
              <a:t>VARIETY IN OUTCOMES</a:t>
            </a:r>
          </a:p>
          <a:p>
            <a:r>
              <a:rPr lang="nl-BE" dirty="0"/>
              <a:t>= </a:t>
            </a:r>
            <a:r>
              <a:rPr lang="nl-BE" dirty="0" err="1"/>
              <a:t>functioning</a:t>
            </a:r>
            <a:r>
              <a:rPr lang="nl-BE" dirty="0"/>
              <a:t>, </a:t>
            </a:r>
            <a:r>
              <a:rPr lang="nl-BE" dirty="0" err="1"/>
              <a:t>capability</a:t>
            </a:r>
            <a:r>
              <a:rPr lang="nl-BE" dirty="0"/>
              <a:t> </a:t>
            </a:r>
          </a:p>
        </p:txBody>
      </p:sp>
    </p:spTree>
    <p:extLst>
      <p:ext uri="{BB962C8B-B14F-4D97-AF65-F5344CB8AC3E}">
        <p14:creationId xmlns:p14="http://schemas.microsoft.com/office/powerpoint/2010/main" xmlns="" val="20788613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40000"/>
              <a:lumOff val="60000"/>
            </a:schemeClr>
          </a:solidFill>
        </p:spPr>
        <p:txBody>
          <a:bodyPr/>
          <a:lstStyle/>
          <a:p>
            <a:r>
              <a:rPr lang="en-GB" b="1" noProof="0" dirty="0" smtClean="0"/>
              <a:t>Challenges for </a:t>
            </a:r>
            <a:r>
              <a:rPr lang="en-GB" b="1" noProof="0" dirty="0" err="1" smtClean="0"/>
              <a:t>Sen’s</a:t>
            </a:r>
            <a:r>
              <a:rPr lang="en-GB" b="1" noProof="0" dirty="0" smtClean="0"/>
              <a:t> approach</a:t>
            </a:r>
            <a:endParaRPr lang="en-GB" b="1" noProof="0" dirty="0"/>
          </a:p>
        </p:txBody>
      </p:sp>
      <p:sp>
        <p:nvSpPr>
          <p:cNvPr id="3" name="Tijdelijke aanduiding voor inhoud 2"/>
          <p:cNvSpPr>
            <a:spLocks noGrp="1"/>
          </p:cNvSpPr>
          <p:nvPr>
            <p:ph idx="1"/>
          </p:nvPr>
        </p:nvSpPr>
        <p:spPr>
          <a:xfrm>
            <a:off x="444500" y="1448519"/>
            <a:ext cx="8229600" cy="5076825"/>
          </a:xfrm>
        </p:spPr>
        <p:txBody>
          <a:bodyPr/>
          <a:lstStyle/>
          <a:p>
            <a:pPr marL="457200" indent="-457200">
              <a:buFont typeface="+mj-lt"/>
              <a:buAutoNum type="arabicPeriod"/>
            </a:pPr>
            <a:r>
              <a:rPr lang="cs-CZ" sz="2400" noProof="0" dirty="0" err="1" smtClean="0"/>
              <a:t>What</a:t>
            </a:r>
            <a:r>
              <a:rPr lang="cs-CZ" sz="2400" noProof="0" dirty="0" smtClean="0"/>
              <a:t> </a:t>
            </a:r>
            <a:r>
              <a:rPr lang="cs-CZ" sz="2400" noProof="0" dirty="0" err="1" smtClean="0"/>
              <a:t>people</a:t>
            </a:r>
            <a:r>
              <a:rPr lang="cs-CZ" sz="2400" noProof="0" dirty="0" smtClean="0"/>
              <a:t> </a:t>
            </a:r>
            <a:r>
              <a:rPr lang="cs-CZ" sz="2400" noProof="0" dirty="0" err="1" smtClean="0"/>
              <a:t>value</a:t>
            </a:r>
            <a:r>
              <a:rPr lang="cs-CZ" sz="2400" noProof="0" dirty="0" smtClean="0"/>
              <a:t>?</a:t>
            </a:r>
            <a:br>
              <a:rPr lang="cs-CZ" sz="2400" noProof="0" dirty="0" smtClean="0"/>
            </a:br>
            <a:r>
              <a:rPr lang="en-GB" sz="2400" noProof="0" dirty="0" smtClean="0"/>
              <a:t>what if what one person values also has negative consequences for what another values? </a:t>
            </a:r>
          </a:p>
          <a:p>
            <a:pPr lvl="1"/>
            <a:r>
              <a:rPr lang="en-GB" sz="2000" noProof="0" dirty="0" smtClean="0"/>
              <a:t>functioning is what someone has “reason” to value</a:t>
            </a:r>
          </a:p>
          <a:p>
            <a:pPr lvl="1"/>
            <a:r>
              <a:rPr lang="en-GB" sz="2000" noProof="0" dirty="0" smtClean="0"/>
              <a:t>establishing what is “reasonable”, needs to happen through a “social process” </a:t>
            </a:r>
          </a:p>
          <a:p>
            <a:pPr lvl="1"/>
            <a:r>
              <a:rPr lang="en-GB" sz="2000" noProof="0" dirty="0" err="1" smtClean="0"/>
              <a:t>Sen</a:t>
            </a:r>
            <a:r>
              <a:rPr lang="en-GB" sz="2000" noProof="0" dirty="0" smtClean="0"/>
              <a:t> stops well short of proposing one particular process as relevant in all contexts	</a:t>
            </a:r>
          </a:p>
          <a:p>
            <a:pPr marL="457200" indent="-457200">
              <a:buFont typeface="+mj-lt"/>
              <a:buAutoNum type="arabicPeriod"/>
            </a:pPr>
            <a:r>
              <a:rPr lang="en-GB" sz="2400" noProof="0" dirty="0" smtClean="0"/>
              <a:t>how we should measure progress, not just in </a:t>
            </a:r>
            <a:r>
              <a:rPr lang="en-GB" sz="2400" noProof="0" dirty="0" err="1" smtClean="0"/>
              <a:t>functionings</a:t>
            </a:r>
            <a:r>
              <a:rPr lang="en-GB" sz="2400" noProof="0" dirty="0" smtClean="0"/>
              <a:t> but also in terms of freedom (expansion of choice and of the freedom to create new choices)?</a:t>
            </a:r>
          </a:p>
          <a:p>
            <a:pPr marL="457200" indent="-457200">
              <a:buFont typeface="+mj-lt"/>
              <a:buAutoNum type="arabicPeriod"/>
            </a:pPr>
            <a:r>
              <a:rPr lang="en-GB" sz="2400" noProof="0" dirty="0" smtClean="0"/>
              <a:t>how we can design and put in place interventions/services that aim at this?</a:t>
            </a:r>
          </a:p>
          <a:p>
            <a:pPr marL="457200" indent="-457200">
              <a:buFont typeface="+mj-lt"/>
              <a:buAutoNum type="arabicPeriod"/>
            </a:pPr>
            <a:endParaRPr lang="en-GB" sz="24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31</a:t>
            </a:fld>
            <a:endParaRPr lang="en-US" dirty="0"/>
          </a:p>
        </p:txBody>
      </p:sp>
      <p:sp>
        <p:nvSpPr>
          <p:cNvPr id="5" name="Obdélník 4"/>
          <p:cNvSpPr/>
          <p:nvPr/>
        </p:nvSpPr>
        <p:spPr>
          <a:xfrm>
            <a:off x="323528" y="1484784"/>
            <a:ext cx="8640960" cy="28083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3645947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40000"/>
              <a:lumOff val="60000"/>
            </a:schemeClr>
          </a:solidFill>
        </p:spPr>
        <p:txBody>
          <a:bodyPr/>
          <a:lstStyle/>
          <a:p>
            <a:r>
              <a:rPr lang="en-GB" b="1" noProof="0" dirty="0" smtClean="0"/>
              <a:t>Challenges for </a:t>
            </a:r>
            <a:r>
              <a:rPr lang="en-GB" b="1" noProof="0" dirty="0" err="1" smtClean="0"/>
              <a:t>Sen’s</a:t>
            </a:r>
            <a:r>
              <a:rPr lang="en-GB" b="1" noProof="0" dirty="0" smtClean="0"/>
              <a:t> approach</a:t>
            </a:r>
            <a:endParaRPr lang="en-GB" b="1" noProof="0" dirty="0"/>
          </a:p>
        </p:txBody>
      </p:sp>
      <p:sp>
        <p:nvSpPr>
          <p:cNvPr id="3" name="Tijdelijke aanduiding voor inhoud 2"/>
          <p:cNvSpPr>
            <a:spLocks noGrp="1"/>
          </p:cNvSpPr>
          <p:nvPr>
            <p:ph idx="1"/>
          </p:nvPr>
        </p:nvSpPr>
        <p:spPr>
          <a:xfrm>
            <a:off x="444500" y="1448519"/>
            <a:ext cx="8229600" cy="5076825"/>
          </a:xfrm>
        </p:spPr>
        <p:txBody>
          <a:bodyPr/>
          <a:lstStyle/>
          <a:p>
            <a:pPr marL="457200" indent="-457200">
              <a:buFont typeface="+mj-lt"/>
              <a:buAutoNum type="arabicPeriod"/>
            </a:pPr>
            <a:r>
              <a:rPr lang="cs-CZ" sz="2400" dirty="0" err="1" smtClean="0"/>
              <a:t>What</a:t>
            </a:r>
            <a:r>
              <a:rPr lang="cs-CZ" sz="2400" dirty="0" smtClean="0"/>
              <a:t> </a:t>
            </a:r>
            <a:r>
              <a:rPr lang="cs-CZ" sz="2400" dirty="0" err="1" smtClean="0"/>
              <a:t>people</a:t>
            </a:r>
            <a:r>
              <a:rPr lang="cs-CZ" sz="2400" dirty="0" smtClean="0"/>
              <a:t> </a:t>
            </a:r>
            <a:r>
              <a:rPr lang="cs-CZ" sz="2400" dirty="0" err="1" smtClean="0"/>
              <a:t>value</a:t>
            </a:r>
            <a:r>
              <a:rPr lang="cs-CZ" sz="2400" dirty="0" smtClean="0"/>
              <a:t>?</a:t>
            </a:r>
            <a:br>
              <a:rPr lang="cs-CZ" sz="2400" dirty="0" smtClean="0"/>
            </a:br>
            <a:r>
              <a:rPr lang="en-GB" sz="2400" noProof="0" dirty="0" smtClean="0"/>
              <a:t>what if what one person values also has negative consequences for what another values? </a:t>
            </a:r>
          </a:p>
          <a:p>
            <a:pPr lvl="1"/>
            <a:r>
              <a:rPr lang="en-GB" sz="2000" noProof="0" dirty="0" smtClean="0"/>
              <a:t>functioning is what someone has “reason” to value</a:t>
            </a:r>
          </a:p>
          <a:p>
            <a:pPr lvl="1"/>
            <a:r>
              <a:rPr lang="en-GB" sz="2000" noProof="0" dirty="0" smtClean="0"/>
              <a:t>establishing what is “reasonable”, needs to happen through a “social process” </a:t>
            </a:r>
          </a:p>
          <a:p>
            <a:pPr lvl="1"/>
            <a:r>
              <a:rPr lang="en-GB" sz="2000" noProof="0" dirty="0" err="1" smtClean="0"/>
              <a:t>Sen</a:t>
            </a:r>
            <a:r>
              <a:rPr lang="en-GB" sz="2000" noProof="0" dirty="0" smtClean="0"/>
              <a:t> stops well short of proposing one particular process as relevant in all contexts	</a:t>
            </a:r>
          </a:p>
          <a:p>
            <a:pPr marL="457200" indent="-457200">
              <a:buFont typeface="+mj-lt"/>
              <a:buAutoNum type="arabicPeriod"/>
            </a:pPr>
            <a:endParaRPr lang="cs-CZ" sz="2400" noProof="0" dirty="0" smtClean="0"/>
          </a:p>
          <a:p>
            <a:pPr marL="457200" indent="-457200">
              <a:buNone/>
            </a:pPr>
            <a:endParaRPr lang="en-GB" sz="24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32</a:t>
            </a:fld>
            <a:endParaRPr lang="en-US" dirty="0"/>
          </a:p>
        </p:txBody>
      </p:sp>
      <p:sp>
        <p:nvSpPr>
          <p:cNvPr id="5" name="Obdélník 4"/>
          <p:cNvSpPr/>
          <p:nvPr/>
        </p:nvSpPr>
        <p:spPr>
          <a:xfrm>
            <a:off x="323528" y="1484784"/>
            <a:ext cx="8640960" cy="28083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84994" name="Picture 2" descr="Výsledek obrázku pro hannibal lecter"/>
          <p:cNvPicPr>
            <a:picLocks noChangeAspect="1" noChangeArrowheads="1"/>
          </p:cNvPicPr>
          <p:nvPr/>
        </p:nvPicPr>
        <p:blipFill>
          <a:blip r:embed="rId2" cstate="print"/>
          <a:srcRect/>
          <a:stretch>
            <a:fillRect/>
          </a:stretch>
        </p:blipFill>
        <p:spPr bwMode="auto">
          <a:xfrm>
            <a:off x="899592" y="4293096"/>
            <a:ext cx="1921048" cy="2226669"/>
          </a:xfrm>
          <a:prstGeom prst="rect">
            <a:avLst/>
          </a:prstGeom>
          <a:noFill/>
        </p:spPr>
      </p:pic>
      <p:sp>
        <p:nvSpPr>
          <p:cNvPr id="7" name="TextovéPole 6"/>
          <p:cNvSpPr txBox="1"/>
          <p:nvPr/>
        </p:nvSpPr>
        <p:spPr>
          <a:xfrm>
            <a:off x="3059832" y="5013176"/>
            <a:ext cx="4032448" cy="369332"/>
          </a:xfrm>
          <a:prstGeom prst="rect">
            <a:avLst/>
          </a:prstGeom>
          <a:noFill/>
        </p:spPr>
        <p:txBody>
          <a:bodyPr wrap="square" rtlCol="0">
            <a:spAutoFit/>
          </a:bodyPr>
          <a:lstStyle/>
          <a:p>
            <a:r>
              <a:rPr lang="cs-CZ" dirty="0" err="1" smtClean="0"/>
              <a:t>What</a:t>
            </a:r>
            <a:r>
              <a:rPr lang="cs-CZ" dirty="0" smtClean="0"/>
              <a:t> </a:t>
            </a:r>
            <a:r>
              <a:rPr lang="cs-CZ" dirty="0" err="1" smtClean="0"/>
              <a:t>about</a:t>
            </a:r>
            <a:r>
              <a:rPr lang="cs-CZ" dirty="0" smtClean="0"/>
              <a:t> </a:t>
            </a:r>
            <a:r>
              <a:rPr lang="cs-CZ" dirty="0" err="1" smtClean="0"/>
              <a:t>Hannibal</a:t>
            </a:r>
            <a:r>
              <a:rPr lang="cs-CZ" dirty="0" smtClean="0"/>
              <a:t> </a:t>
            </a:r>
            <a:r>
              <a:rPr lang="cs-CZ" dirty="0" err="1" smtClean="0"/>
              <a:t>Lecter</a:t>
            </a:r>
            <a:r>
              <a:rPr lang="cs-CZ" dirty="0" smtClean="0"/>
              <a:t>?</a:t>
            </a:r>
            <a:endParaRPr lang="en-GB" dirty="0"/>
          </a:p>
        </p:txBody>
      </p:sp>
    </p:spTree>
    <p:extLst>
      <p:ext uri="{BB962C8B-B14F-4D97-AF65-F5344CB8AC3E}">
        <p14:creationId xmlns:p14="http://schemas.microsoft.com/office/powerpoint/2010/main" xmlns="" val="3645947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What social process?</a:t>
            </a:r>
            <a:endParaRPr lang="en-GB" noProof="0"/>
          </a:p>
        </p:txBody>
      </p:sp>
      <p:sp>
        <p:nvSpPr>
          <p:cNvPr id="3" name="Tijdelijke aanduiding voor inhoud 2"/>
          <p:cNvSpPr>
            <a:spLocks noGrp="1"/>
          </p:cNvSpPr>
          <p:nvPr>
            <p:ph idx="1"/>
          </p:nvPr>
        </p:nvSpPr>
        <p:spPr/>
        <p:txBody>
          <a:bodyPr>
            <a:normAutofit lnSpcReduction="10000"/>
          </a:bodyPr>
          <a:lstStyle/>
          <a:p>
            <a:r>
              <a:rPr lang="en-GB" sz="2000" noProof="0" smtClean="0"/>
              <a:t>Amongst other options, two are particularly useful for our purposes</a:t>
            </a:r>
          </a:p>
          <a:p>
            <a:pPr lvl="1"/>
            <a:r>
              <a:rPr lang="en-GB" sz="1800" noProof="0" smtClean="0"/>
              <a:t>public consensus building at one point in time concerning functionings that are expected to be stable for some time and hence do not require ongoing debate</a:t>
            </a:r>
          </a:p>
          <a:p>
            <a:pPr lvl="2"/>
            <a:r>
              <a:rPr lang="en-GB" sz="1600" noProof="0" smtClean="0"/>
              <a:t>may become quite </a:t>
            </a:r>
            <a:r>
              <a:rPr lang="en-GB" sz="1600" noProof="0" smtClean="0">
                <a:solidFill>
                  <a:srgbClr val="FF0000"/>
                </a:solidFill>
              </a:rPr>
              <a:t>inflexible </a:t>
            </a:r>
            <a:r>
              <a:rPr lang="en-GB" sz="1600" noProof="0" smtClean="0"/>
              <a:t>and hence not incorporate dissenting views that may arise </a:t>
            </a:r>
          </a:p>
          <a:p>
            <a:pPr lvl="2"/>
            <a:r>
              <a:rPr lang="en-GB" sz="1600" noProof="0" smtClean="0"/>
              <a:t>far from likely that such big debates can be joined adequately by the most </a:t>
            </a:r>
            <a:r>
              <a:rPr lang="en-GB" sz="1600" noProof="0" smtClean="0">
                <a:solidFill>
                  <a:srgbClr val="FF0000"/>
                </a:solidFill>
              </a:rPr>
              <a:t>disadvantaged</a:t>
            </a:r>
          </a:p>
          <a:p>
            <a:pPr lvl="1"/>
            <a:r>
              <a:rPr lang="en-GB" sz="1800" noProof="0" smtClean="0"/>
              <a:t>ongoing deliberative participation: </a:t>
            </a:r>
          </a:p>
          <a:p>
            <a:pPr lvl="2"/>
            <a:r>
              <a:rPr lang="en-GB" sz="1600" noProof="0" smtClean="0"/>
              <a:t>value judgments can be made and revised directly by </a:t>
            </a:r>
            <a:r>
              <a:rPr lang="en-GB" sz="1600" noProof="0" smtClean="0">
                <a:solidFill>
                  <a:srgbClr val="FF0000"/>
                </a:solidFill>
              </a:rPr>
              <a:t>concerned constituents</a:t>
            </a:r>
          </a:p>
          <a:p>
            <a:pPr lvl="2"/>
            <a:r>
              <a:rPr lang="en-GB" sz="1600" noProof="0" smtClean="0"/>
              <a:t>problems are that </a:t>
            </a:r>
            <a:r>
              <a:rPr lang="en-GB" sz="1600" noProof="0" smtClean="0">
                <a:solidFill>
                  <a:srgbClr val="FF0000"/>
                </a:solidFill>
              </a:rPr>
              <a:t>conflicting views </a:t>
            </a:r>
            <a:r>
              <a:rPr lang="en-GB" sz="1600" noProof="0" smtClean="0"/>
              <a:t>at e.g. local levels tend to be compounded at national level and it is not clear how to synthesise them</a:t>
            </a:r>
          </a:p>
          <a:p>
            <a:pPr lvl="2"/>
            <a:r>
              <a:rPr lang="en-GB" sz="1600" noProof="0" smtClean="0">
                <a:solidFill>
                  <a:srgbClr val="FF0000"/>
                </a:solidFill>
              </a:rPr>
              <a:t>power imbalances </a:t>
            </a:r>
            <a:r>
              <a:rPr lang="en-GB" sz="1600" noProof="0" smtClean="0"/>
              <a:t>may derail the discussion and it may not even be possible in situations of low trust or conflict</a:t>
            </a:r>
          </a:p>
          <a:p>
            <a:pPr lvl="2"/>
            <a:r>
              <a:rPr lang="en-GB" sz="1600" noProof="0" smtClean="0"/>
              <a:t>also, as this is a dynamic process, what is valued will </a:t>
            </a:r>
            <a:r>
              <a:rPr lang="en-GB" sz="1600" noProof="0" smtClean="0">
                <a:solidFill>
                  <a:srgbClr val="FF0000"/>
                </a:solidFill>
              </a:rPr>
              <a:t>change over time</a:t>
            </a:r>
            <a:r>
              <a:rPr lang="en-GB" sz="1600" noProof="0" smtClean="0"/>
              <a:t>, making it hard to get data that is comparable over time. </a:t>
            </a:r>
          </a:p>
          <a:p>
            <a:pPr lvl="1"/>
            <a:endParaRPr lang="en-GB" sz="18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33</a:t>
            </a:fld>
            <a:endParaRPr lang="en-US" dirty="0"/>
          </a:p>
        </p:txBody>
      </p:sp>
      <p:grpSp>
        <p:nvGrpSpPr>
          <p:cNvPr id="5" name="Groep 11"/>
          <p:cNvGrpSpPr/>
          <p:nvPr/>
        </p:nvGrpSpPr>
        <p:grpSpPr>
          <a:xfrm>
            <a:off x="787400" y="3365500"/>
            <a:ext cx="8140700" cy="3366532"/>
            <a:chOff x="787400" y="3365500"/>
            <a:chExt cx="8140700" cy="3366532"/>
          </a:xfrm>
        </p:grpSpPr>
        <p:sp>
          <p:nvSpPr>
            <p:cNvPr id="8" name="Afgeronde rechthoek 7"/>
            <p:cNvSpPr/>
            <p:nvPr/>
          </p:nvSpPr>
          <p:spPr>
            <a:xfrm>
              <a:off x="787400" y="3365500"/>
              <a:ext cx="8140700" cy="28067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10" name="Rechte verbindingslijn met pijl 9"/>
            <p:cNvCxnSpPr/>
            <p:nvPr/>
          </p:nvCxnSpPr>
          <p:spPr>
            <a:xfrm>
              <a:off x="2844800" y="6172200"/>
              <a:ext cx="0" cy="190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kstvak 10"/>
            <p:cNvSpPr txBox="1"/>
            <p:nvPr/>
          </p:nvSpPr>
          <p:spPr>
            <a:xfrm>
              <a:off x="2578100" y="6362700"/>
              <a:ext cx="2044149" cy="369332"/>
            </a:xfrm>
            <a:prstGeom prst="rect">
              <a:avLst/>
            </a:prstGeom>
            <a:noFill/>
          </p:spPr>
          <p:txBody>
            <a:bodyPr wrap="none" rtlCol="0">
              <a:spAutoFit/>
            </a:bodyPr>
            <a:lstStyle/>
            <a:p>
              <a:r>
                <a:rPr lang="nl-BE" dirty="0" err="1"/>
                <a:t>Our</a:t>
              </a:r>
              <a:r>
                <a:rPr lang="nl-BE" dirty="0"/>
                <a:t> </a:t>
              </a:r>
              <a:r>
                <a:rPr lang="nl-BE" dirty="0" err="1"/>
                <a:t>various</a:t>
              </a:r>
              <a:r>
                <a:rPr lang="nl-BE" dirty="0"/>
                <a:t> cases</a:t>
              </a:r>
            </a:p>
          </p:txBody>
        </p:sp>
      </p:grpSp>
    </p:spTree>
    <p:extLst>
      <p:ext uri="{BB962C8B-B14F-4D97-AF65-F5344CB8AC3E}">
        <p14:creationId xmlns:p14="http://schemas.microsoft.com/office/powerpoint/2010/main" xmlns="" val="118203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Start from a “list” of dimensions</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34</a:t>
            </a:fld>
            <a:endParaRPr lang="en-US" dirty="0"/>
          </a:p>
        </p:txBody>
      </p:sp>
      <p:pic>
        <p:nvPicPr>
          <p:cNvPr id="5" name="Afbeelding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8050" y="1098550"/>
            <a:ext cx="7207250" cy="5772150"/>
          </a:xfrm>
          <a:prstGeom prst="rect">
            <a:avLst/>
          </a:prstGeom>
          <a:noFill/>
          <a:ln>
            <a:noFill/>
          </a:ln>
        </p:spPr>
      </p:pic>
    </p:spTree>
    <p:extLst>
      <p:ext uri="{BB962C8B-B14F-4D97-AF65-F5344CB8AC3E}">
        <p14:creationId xmlns:p14="http://schemas.microsoft.com/office/powerpoint/2010/main" xmlns="" val="27764256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Other lists</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35</a:t>
            </a:fld>
            <a:endParaRPr lang="en-US" dirty="0"/>
          </a:p>
        </p:txBody>
      </p:sp>
      <p:sp>
        <p:nvSpPr>
          <p:cNvPr id="5" name="Rechthoek 4"/>
          <p:cNvSpPr/>
          <p:nvPr/>
        </p:nvSpPr>
        <p:spPr>
          <a:xfrm>
            <a:off x="259497" y="1534980"/>
            <a:ext cx="8340806" cy="2585323"/>
          </a:xfrm>
          <a:prstGeom prst="rect">
            <a:avLst/>
          </a:prstGeom>
        </p:spPr>
        <p:txBody>
          <a:bodyPr wrap="square">
            <a:spAutoFit/>
          </a:bodyPr>
          <a:lstStyle/>
          <a:p>
            <a:r>
              <a:rPr lang="en-US" dirty="0"/>
              <a:t>1. </a:t>
            </a:r>
            <a:r>
              <a:rPr lang="en-US" b="1" dirty="0"/>
              <a:t>HEALTH &amp; SECURITY </a:t>
            </a:r>
            <a:r>
              <a:rPr lang="en-US" dirty="0"/>
              <a:t>health, survival, security, rest, reproductive health</a:t>
            </a:r>
          </a:p>
          <a:p>
            <a:r>
              <a:rPr lang="en-US" dirty="0"/>
              <a:t>2. </a:t>
            </a:r>
            <a:r>
              <a:rPr lang="en-US" b="1" dirty="0"/>
              <a:t>UNDERSTANDING </a:t>
            </a:r>
            <a:r>
              <a:rPr lang="en-US" dirty="0"/>
              <a:t>knowledge, understanding, information &amp; communication</a:t>
            </a:r>
          </a:p>
          <a:p>
            <a:r>
              <a:rPr lang="en-US" dirty="0"/>
              <a:t>3. </a:t>
            </a:r>
            <a:r>
              <a:rPr lang="en-US" b="1" dirty="0"/>
              <a:t>ACHIEVEMENT </a:t>
            </a:r>
            <a:r>
              <a:rPr lang="en-US" dirty="0"/>
              <a:t>meaningful work and play – outside and at home; creativity</a:t>
            </a:r>
          </a:p>
          <a:p>
            <a:r>
              <a:rPr lang="nl-BE" dirty="0"/>
              <a:t>4. </a:t>
            </a:r>
            <a:r>
              <a:rPr lang="nl-BE" b="1" dirty="0"/>
              <a:t>PARTICIPATION </a:t>
            </a:r>
            <a:r>
              <a:rPr lang="nl-BE" dirty="0" err="1"/>
              <a:t>democratic</a:t>
            </a:r>
            <a:r>
              <a:rPr lang="nl-BE" dirty="0"/>
              <a:t> </a:t>
            </a:r>
            <a:r>
              <a:rPr lang="nl-BE" dirty="0" err="1"/>
              <a:t>practice</a:t>
            </a:r>
            <a:r>
              <a:rPr lang="nl-BE" dirty="0"/>
              <a:t>, </a:t>
            </a:r>
            <a:r>
              <a:rPr lang="nl-BE" dirty="0" err="1"/>
              <a:t>voice</a:t>
            </a:r>
            <a:r>
              <a:rPr lang="nl-BE" dirty="0"/>
              <a:t>, empowerment, </a:t>
            </a:r>
            <a:r>
              <a:rPr lang="nl-BE" dirty="0" err="1"/>
              <a:t>self-determination</a:t>
            </a:r>
            <a:endParaRPr lang="nl-BE" dirty="0"/>
          </a:p>
          <a:p>
            <a:r>
              <a:rPr lang="en-US" dirty="0"/>
              <a:t>5. </a:t>
            </a:r>
            <a:r>
              <a:rPr lang="en-US" b="1" dirty="0"/>
              <a:t>RELATIONSHIPS </a:t>
            </a:r>
            <a:r>
              <a:rPr lang="en-US" dirty="0"/>
              <a:t>absence of shame/humiliation, love, relatedness, affiliation</a:t>
            </a:r>
          </a:p>
          <a:p>
            <a:r>
              <a:rPr lang="en-US" dirty="0"/>
              <a:t>6. </a:t>
            </a:r>
            <a:r>
              <a:rPr lang="en-US" b="1" dirty="0"/>
              <a:t>SATISFACTION </a:t>
            </a:r>
            <a:r>
              <a:rPr lang="en-US" dirty="0"/>
              <a:t>self integration, emotional well-being, happiness, inner peace</a:t>
            </a:r>
          </a:p>
          <a:p>
            <a:r>
              <a:rPr lang="en-US" dirty="0"/>
              <a:t>7. </a:t>
            </a:r>
            <a:r>
              <a:rPr lang="en-US" b="1" dirty="0"/>
              <a:t>HARMONY </a:t>
            </a:r>
            <a:r>
              <a:rPr lang="en-US" dirty="0"/>
              <a:t>culture and spirituality, art, environment.</a:t>
            </a:r>
            <a:endParaRPr lang="nl-BE" dirty="0"/>
          </a:p>
        </p:txBody>
      </p:sp>
      <p:sp>
        <p:nvSpPr>
          <p:cNvPr id="6" name="Tekstvak 5"/>
          <p:cNvSpPr txBox="1"/>
          <p:nvPr/>
        </p:nvSpPr>
        <p:spPr>
          <a:xfrm>
            <a:off x="506626" y="1017364"/>
            <a:ext cx="1983876" cy="461665"/>
          </a:xfrm>
          <a:prstGeom prst="rect">
            <a:avLst/>
          </a:prstGeom>
          <a:noFill/>
        </p:spPr>
        <p:txBody>
          <a:bodyPr wrap="none" rtlCol="0">
            <a:spAutoFit/>
          </a:bodyPr>
          <a:lstStyle/>
          <a:p>
            <a:r>
              <a:rPr lang="nl-BE" sz="2400" dirty="0"/>
              <a:t>Sabine </a:t>
            </a:r>
            <a:r>
              <a:rPr lang="nl-BE" sz="2400" dirty="0" err="1"/>
              <a:t>Alkire</a:t>
            </a:r>
            <a:endParaRPr lang="nl-BE" sz="2400" dirty="0"/>
          </a:p>
        </p:txBody>
      </p:sp>
      <p:sp>
        <p:nvSpPr>
          <p:cNvPr id="7" name="Rechthoek 6"/>
          <p:cNvSpPr/>
          <p:nvPr/>
        </p:nvSpPr>
        <p:spPr>
          <a:xfrm>
            <a:off x="772300" y="4571315"/>
            <a:ext cx="7611762" cy="1477328"/>
          </a:xfrm>
          <a:prstGeom prst="rect">
            <a:avLst/>
          </a:prstGeom>
        </p:spPr>
        <p:txBody>
          <a:bodyPr wrap="square">
            <a:spAutoFit/>
          </a:bodyPr>
          <a:lstStyle/>
          <a:p>
            <a:r>
              <a:rPr lang="en-US" dirty="0"/>
              <a:t>Source: Paper submitted for the commission on the measurement of economic performance and social progress created at the beginning of 2008 on French government's initiative, chaired by A. </a:t>
            </a:r>
            <a:r>
              <a:rPr lang="en-US" dirty="0" err="1"/>
              <a:t>Sen</a:t>
            </a:r>
            <a:r>
              <a:rPr lang="en-US" dirty="0"/>
              <a:t> and J. </a:t>
            </a:r>
            <a:r>
              <a:rPr lang="en-US" dirty="0" err="1"/>
              <a:t>Stiglitz</a:t>
            </a:r>
            <a:r>
              <a:rPr lang="en-US" dirty="0"/>
              <a:t> both Nobel prizes in economics (see http://www.stiglitz-sen-fitoussi.fr/en/index.htm)</a:t>
            </a:r>
            <a:endParaRPr lang="nl-BE" dirty="0"/>
          </a:p>
        </p:txBody>
      </p:sp>
    </p:spTree>
    <p:extLst>
      <p:ext uri="{BB962C8B-B14F-4D97-AF65-F5344CB8AC3E}">
        <p14:creationId xmlns:p14="http://schemas.microsoft.com/office/powerpoint/2010/main" xmlns="" val="26386107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a:gradFill rotWithShape="1">
            <a:gsLst>
              <a:gs pos="0">
                <a:srgbClr val="00397A"/>
              </a:gs>
              <a:gs pos="100000">
                <a:srgbClr val="00397A">
                  <a:alpha val="14998"/>
                </a:srgbClr>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smtClean="0"/>
              <a:t>Other lists</a:t>
            </a:r>
            <a:endParaRPr lang="en-GB" noProof="0" dirty="0"/>
          </a:p>
        </p:txBody>
      </p:sp>
      <p:sp>
        <p:nvSpPr>
          <p:cNvPr id="3" name="Tijdelijke aanduiding voor inhoud 2"/>
          <p:cNvSpPr>
            <a:spLocks noGrp="1"/>
          </p:cNvSpPr>
          <p:nvPr>
            <p:ph idx="1"/>
          </p:nvPr>
        </p:nvSpPr>
        <p:spPr/>
        <p:txBody>
          <a:bodyPr/>
          <a:lstStyle/>
          <a:p>
            <a:pPr lvl="0"/>
            <a:endParaRPr lang="en-GB" sz="2800" noProof="0" smtClean="0"/>
          </a:p>
          <a:p>
            <a:endParaRPr lang="en-GB" sz="2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36</a:t>
            </a:fld>
            <a:endParaRPr lang="en-US" dirty="0"/>
          </a:p>
        </p:txBody>
      </p:sp>
      <p:sp>
        <p:nvSpPr>
          <p:cNvPr id="5" name="Rechthoek 4"/>
          <p:cNvSpPr/>
          <p:nvPr/>
        </p:nvSpPr>
        <p:spPr>
          <a:xfrm>
            <a:off x="259490" y="1557097"/>
            <a:ext cx="8587946" cy="4524315"/>
          </a:xfrm>
          <a:prstGeom prst="rect">
            <a:avLst/>
          </a:prstGeom>
        </p:spPr>
        <p:txBody>
          <a:bodyPr wrap="square">
            <a:spAutoFit/>
          </a:bodyPr>
          <a:lstStyle/>
          <a:p>
            <a:pPr marL="228600" indent="-228600">
              <a:buAutoNum type="arabicPeriod"/>
            </a:pPr>
            <a:r>
              <a:rPr lang="en-US" sz="1200" b="1" i="1" dirty="0"/>
              <a:t>Life</a:t>
            </a:r>
            <a:r>
              <a:rPr lang="en-US" sz="1200" i="1" dirty="0"/>
              <a:t>.</a:t>
            </a:r>
            <a:r>
              <a:rPr lang="en-US" sz="1200" dirty="0"/>
              <a:t> Being able to live to the end of a human life of normal length . . . ; not dying prematurely . . . </a:t>
            </a:r>
          </a:p>
          <a:p>
            <a:pPr marL="228600" indent="-228600">
              <a:buAutoNum type="arabicPeriod"/>
            </a:pPr>
            <a:r>
              <a:rPr lang="en-US" sz="1200" b="1" i="1" dirty="0"/>
              <a:t>Bodily health </a:t>
            </a:r>
            <a:r>
              <a:rPr lang="en-US" sz="1200" i="1" dirty="0"/>
              <a:t>. . .</a:t>
            </a:r>
            <a:r>
              <a:rPr lang="en-US" sz="1200" dirty="0"/>
              <a:t> Being able to have good health, including reproductive health; being adequately nourished . . . ; being able to have adequate shelter . . . </a:t>
            </a:r>
          </a:p>
          <a:p>
            <a:pPr marL="228600" indent="-228600">
              <a:buAutoNum type="arabicPeriod"/>
            </a:pPr>
            <a:r>
              <a:rPr lang="en-US" sz="1200" b="1" i="1" dirty="0"/>
              <a:t>Bodily integrity. </a:t>
            </a:r>
            <a:r>
              <a:rPr lang="en-US" sz="1200" i="1" dirty="0"/>
              <a:t>Being able to move freely from place to place; being able to be secure against violent assault, including sexual assault . . . ; having opportunities for sexual satisfaction and for choice in matters of reproduction  </a:t>
            </a:r>
          </a:p>
          <a:p>
            <a:pPr marL="228600" indent="-228600">
              <a:buAutoNum type="arabicPeriod"/>
            </a:pPr>
            <a:r>
              <a:rPr lang="en-US" sz="1200" b="1" i="1" dirty="0"/>
              <a:t>Senses, imagination, thought</a:t>
            </a:r>
            <a:r>
              <a:rPr lang="en-US" sz="1200" i="1" dirty="0"/>
              <a:t>. Being able to use the senses; being able to imagine, to think, and to reason--and to do these things in . . . a way informed and cultivated by an adequate education . . . ; being able to use imagination and thought in connection with experiencing, and producing expressive works and events of one's own choice . . . ; being able to use one's mind in ways protected by guarantees of freedom of expression with respect to both political and artistic speech and freedom of religious exercise; being able to have pleasurable experiences and to avoid </a:t>
            </a:r>
            <a:r>
              <a:rPr lang="en-US" sz="1200" i="1" dirty="0" err="1"/>
              <a:t>nonbeneficial</a:t>
            </a:r>
            <a:r>
              <a:rPr lang="en-US" sz="1200" i="1" dirty="0"/>
              <a:t> pain </a:t>
            </a:r>
          </a:p>
          <a:p>
            <a:pPr marL="228600" indent="-228600">
              <a:buAutoNum type="arabicPeriod"/>
            </a:pPr>
            <a:r>
              <a:rPr lang="en-US" sz="1200" b="1" i="1" dirty="0"/>
              <a:t>Emotions.</a:t>
            </a:r>
            <a:r>
              <a:rPr lang="en-US" sz="1200" i="1" dirty="0"/>
              <a:t> Being able to have attachments to things and persons outside ourselves; being able to love those who love and care for us; being able to grieve at their absence, to experience longing, gratitude, and justified anger; not having one's emotional developing blighted by fear or anxiety. . . . </a:t>
            </a:r>
          </a:p>
          <a:p>
            <a:pPr marL="228600" indent="-228600">
              <a:buAutoNum type="arabicPeriod"/>
            </a:pPr>
            <a:r>
              <a:rPr lang="en-US" sz="1200" b="1" i="1" dirty="0"/>
              <a:t>Practical reason. </a:t>
            </a:r>
            <a:r>
              <a:rPr lang="en-US" sz="1200" i="1" dirty="0"/>
              <a:t>Being able to form a conception of the good and to engage in critical reflection about the planning of one's own life. (This entails protection for liberty of conscience.) </a:t>
            </a:r>
          </a:p>
          <a:p>
            <a:pPr marL="228600" indent="-228600">
              <a:buAutoNum type="arabicPeriod"/>
            </a:pPr>
            <a:r>
              <a:rPr lang="en-US" sz="1200" b="1" i="1" dirty="0"/>
              <a:t>Affiliation.</a:t>
            </a:r>
            <a:r>
              <a:rPr lang="en-US" sz="1200" i="1" dirty="0"/>
              <a:t> Being able to live for and in relation to others, to recognize and show concern for other human beings, to engage in various forms of social interaction; being able to imagine the situation of another and to have compassion for that situation; having the capability for both justice and friendship. . . . Being able to be treated as a dignified being whose worth is equal to that of others. </a:t>
            </a:r>
          </a:p>
          <a:p>
            <a:pPr marL="228600" indent="-228600">
              <a:buAutoNum type="arabicPeriod"/>
            </a:pPr>
            <a:r>
              <a:rPr lang="en-US" sz="1200" b="1" i="1" dirty="0"/>
              <a:t>Other species. </a:t>
            </a:r>
            <a:r>
              <a:rPr lang="en-US" sz="1200" i="1" dirty="0"/>
              <a:t>Being able to live with concern for and in relation to animals, plants, and the world of nature. </a:t>
            </a:r>
          </a:p>
          <a:p>
            <a:pPr marL="228600" indent="-228600">
              <a:buAutoNum type="arabicPeriod"/>
            </a:pPr>
            <a:r>
              <a:rPr lang="en-US" sz="1200" b="1" i="1" dirty="0"/>
              <a:t>Play.</a:t>
            </a:r>
            <a:r>
              <a:rPr lang="en-US" sz="1200" i="1" dirty="0"/>
              <a:t> Being able to laugh, to play, to enjoy recreational activities. </a:t>
            </a:r>
          </a:p>
          <a:p>
            <a:pPr marL="228600" indent="-228600">
              <a:buAutoNum type="arabicPeriod"/>
            </a:pPr>
            <a:r>
              <a:rPr lang="en-US" sz="1200" b="1" i="1" dirty="0"/>
              <a:t>Control over one's environment</a:t>
            </a:r>
            <a:r>
              <a:rPr lang="en-US" sz="1200" i="1" dirty="0"/>
              <a:t>. (A) Political: being able to participate effectively in political choices that govern one's life; having the rights of political participation, free speech and freedom of association . . . (B) Material: being able to hold property (both land and movable goods); having the right to seek employment on an equal basis with others . . . </a:t>
            </a:r>
          </a:p>
        </p:txBody>
      </p:sp>
      <p:sp>
        <p:nvSpPr>
          <p:cNvPr id="6" name="Tekstvak 5"/>
          <p:cNvSpPr txBox="1"/>
          <p:nvPr/>
        </p:nvSpPr>
        <p:spPr>
          <a:xfrm>
            <a:off x="457200" y="1063366"/>
            <a:ext cx="2069797" cy="369332"/>
          </a:xfrm>
          <a:prstGeom prst="rect">
            <a:avLst/>
          </a:prstGeom>
          <a:noFill/>
        </p:spPr>
        <p:txBody>
          <a:bodyPr wrap="none" rtlCol="0">
            <a:spAutoFit/>
          </a:bodyPr>
          <a:lstStyle/>
          <a:p>
            <a:r>
              <a:rPr lang="nl-BE" dirty="0"/>
              <a:t>Martha </a:t>
            </a:r>
            <a:r>
              <a:rPr lang="nl-BE" dirty="0" err="1"/>
              <a:t>Nussbaum</a:t>
            </a:r>
            <a:endParaRPr lang="nl-BE" dirty="0"/>
          </a:p>
        </p:txBody>
      </p:sp>
    </p:spTree>
    <p:extLst>
      <p:ext uri="{BB962C8B-B14F-4D97-AF65-F5344CB8AC3E}">
        <p14:creationId xmlns:p14="http://schemas.microsoft.com/office/powerpoint/2010/main" xmlns="" val="409806917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a:gradFill rotWithShape="1">
            <a:gsLst>
              <a:gs pos="0">
                <a:srgbClr val="00397A"/>
              </a:gs>
              <a:gs pos="100000">
                <a:srgbClr val="00397A">
                  <a:alpha val="14998"/>
                </a:srgbClr>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smtClean="0"/>
              <a:t>Other lists</a:t>
            </a:r>
            <a:endParaRPr lang="en-GB" noProof="0"/>
          </a:p>
        </p:txBody>
      </p:sp>
      <p:sp>
        <p:nvSpPr>
          <p:cNvPr id="4" name="Tijdelijke aanduiding voor dianummer 3"/>
          <p:cNvSpPr>
            <a:spLocks noGrp="1"/>
          </p:cNvSpPr>
          <p:nvPr>
            <p:ph type="sldNum" sz="quarter" idx="11"/>
          </p:nvPr>
        </p:nvSpPr>
        <p:spPr>
          <a:xfrm>
            <a:off x="6673850" y="6534150"/>
            <a:ext cx="2133600" cy="365125"/>
          </a:xfrm>
        </p:spPr>
        <p:txBody>
          <a:bodyPr/>
          <a:lstStyle/>
          <a:p>
            <a:pPr>
              <a:defRPr/>
            </a:pPr>
            <a:fld id="{35A0D4B1-61D4-4C6F-B245-2B2DEB95FFE4}" type="slidenum">
              <a:rPr lang="en-US" smtClean="0"/>
              <a:pPr>
                <a:defRPr/>
              </a:pPr>
              <a:t>37</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00" y="1490663"/>
            <a:ext cx="4482201" cy="437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7425" y="1423194"/>
            <a:ext cx="3943350" cy="269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7425" y="4004469"/>
            <a:ext cx="3981450" cy="199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vak 4"/>
          <p:cNvSpPr txBox="1"/>
          <p:nvPr/>
        </p:nvSpPr>
        <p:spPr>
          <a:xfrm>
            <a:off x="520700" y="1019731"/>
            <a:ext cx="1656223" cy="461665"/>
          </a:xfrm>
          <a:prstGeom prst="rect">
            <a:avLst/>
          </a:prstGeom>
          <a:noFill/>
        </p:spPr>
        <p:txBody>
          <a:bodyPr wrap="none" rtlCol="0">
            <a:spAutoFit/>
          </a:bodyPr>
          <a:lstStyle/>
          <a:p>
            <a:r>
              <a:rPr lang="nl-BE" sz="2400" dirty="0"/>
              <a:t>Max </a:t>
            </a:r>
            <a:r>
              <a:rPr lang="nl-BE" sz="2400" dirty="0" err="1"/>
              <a:t>Neefs</a:t>
            </a:r>
            <a:endParaRPr lang="nl-BE" sz="2400" dirty="0"/>
          </a:p>
        </p:txBody>
      </p:sp>
    </p:spTree>
    <p:extLst>
      <p:ext uri="{BB962C8B-B14F-4D97-AF65-F5344CB8AC3E}">
        <p14:creationId xmlns:p14="http://schemas.microsoft.com/office/powerpoint/2010/main" xmlns="" val="36357407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Start from a “list” of dimensions</a:t>
            </a:r>
            <a:endParaRPr lang="en-GB" noProof="0"/>
          </a:p>
        </p:txBody>
      </p:sp>
      <p:sp>
        <p:nvSpPr>
          <p:cNvPr id="3" name="Tijdelijke aanduiding voor inhoud 2"/>
          <p:cNvSpPr>
            <a:spLocks noGrp="1"/>
          </p:cNvSpPr>
          <p:nvPr>
            <p:ph idx="1"/>
          </p:nvPr>
        </p:nvSpPr>
        <p:spPr/>
        <p:txBody>
          <a:bodyPr/>
          <a:lstStyle/>
          <a:p>
            <a:r>
              <a:rPr lang="en-GB" sz="2800" noProof="0" smtClean="0"/>
              <a:t>Why a list?</a:t>
            </a:r>
          </a:p>
          <a:p>
            <a:pPr lvl="1"/>
            <a:r>
              <a:rPr lang="en-GB" sz="2400" noProof="0" smtClean="0"/>
              <a:t>help people to clarify their own set</a:t>
            </a:r>
          </a:p>
          <a:p>
            <a:pPr lvl="1"/>
            <a:r>
              <a:rPr lang="en-GB" sz="2400" noProof="0" smtClean="0"/>
              <a:t>may bring to mind important capabilities they might have overlooked or not dared to hope for</a:t>
            </a:r>
          </a:p>
          <a:p>
            <a:pPr lvl="1"/>
            <a:r>
              <a:rPr lang="en-GB" sz="2400" noProof="0" smtClean="0"/>
              <a:t>counter that the powerful will select capabilities that advance their views, perhaps at the expense of minority voices</a:t>
            </a:r>
          </a:p>
          <a:p>
            <a:r>
              <a:rPr lang="en-GB" sz="2800" noProof="0" smtClean="0"/>
              <a:t>Sen does not mind as long as it is a set of dimensions, not a list of specific functionings / and connected capabilities</a:t>
            </a:r>
            <a:endParaRPr lang="en-GB" sz="2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38</a:t>
            </a:fld>
            <a:endParaRPr lang="en-US" dirty="0"/>
          </a:p>
        </p:txBody>
      </p:sp>
    </p:spTree>
    <p:extLst>
      <p:ext uri="{BB962C8B-B14F-4D97-AF65-F5344CB8AC3E}">
        <p14:creationId xmlns:p14="http://schemas.microsoft.com/office/powerpoint/2010/main" xmlns="" val="2141607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noProof="0" dirty="0" err="1" smtClean="0"/>
              <a:t>Deliberative</a:t>
            </a:r>
            <a:r>
              <a:rPr lang="cs-CZ" noProof="0" dirty="0" smtClean="0"/>
              <a:t> </a:t>
            </a:r>
            <a:r>
              <a:rPr lang="cs-CZ" noProof="0" dirty="0" err="1" smtClean="0"/>
              <a:t>participation</a:t>
            </a:r>
            <a:endParaRPr lang="en-GB" noProof="0" dirty="0"/>
          </a:p>
        </p:txBody>
      </p:sp>
      <p:sp>
        <p:nvSpPr>
          <p:cNvPr id="3" name="Tijdelijke aanduiding voor inhoud 2"/>
          <p:cNvSpPr>
            <a:spLocks noGrp="1"/>
          </p:cNvSpPr>
          <p:nvPr>
            <p:ph idx="1"/>
          </p:nvPr>
        </p:nvSpPr>
        <p:spPr/>
        <p:txBody>
          <a:bodyPr/>
          <a:lstStyle/>
          <a:p>
            <a:r>
              <a:rPr lang="cs-CZ" sz="2800" noProof="0" dirty="0" err="1" smtClean="0"/>
              <a:t>Deliberative</a:t>
            </a:r>
            <a:r>
              <a:rPr lang="cs-CZ" sz="2800" noProof="0" dirty="0" smtClean="0"/>
              <a:t> </a:t>
            </a:r>
            <a:r>
              <a:rPr lang="cs-CZ" sz="2800" noProof="0" dirty="0" err="1" smtClean="0"/>
              <a:t>discussion</a:t>
            </a:r>
            <a:r>
              <a:rPr lang="cs-CZ" sz="2800" noProof="0" dirty="0" smtClean="0"/>
              <a:t> </a:t>
            </a:r>
            <a:r>
              <a:rPr lang="cs-CZ" sz="2800" noProof="0" dirty="0" err="1" smtClean="0"/>
              <a:t>between</a:t>
            </a:r>
            <a:r>
              <a:rPr lang="cs-CZ" sz="2800" noProof="0" dirty="0" smtClean="0"/>
              <a:t> a person </a:t>
            </a:r>
            <a:r>
              <a:rPr lang="cs-CZ" sz="2800" noProof="0" dirty="0" err="1" smtClean="0"/>
              <a:t>and</a:t>
            </a:r>
            <a:r>
              <a:rPr lang="cs-CZ" sz="2800" noProof="0" dirty="0" smtClean="0"/>
              <a:t> </a:t>
            </a:r>
            <a:r>
              <a:rPr lang="cs-CZ" sz="2800" noProof="0" dirty="0" err="1" smtClean="0"/>
              <a:t>people</a:t>
            </a:r>
            <a:r>
              <a:rPr lang="cs-CZ" sz="2800" noProof="0" dirty="0" smtClean="0"/>
              <a:t> </a:t>
            </a:r>
            <a:r>
              <a:rPr lang="cs-CZ" sz="2800" noProof="0" dirty="0" err="1" smtClean="0"/>
              <a:t>around</a:t>
            </a:r>
            <a:r>
              <a:rPr lang="cs-CZ" sz="2800" noProof="0" dirty="0" smtClean="0"/>
              <a:t> </a:t>
            </a:r>
            <a:r>
              <a:rPr lang="cs-CZ" sz="2800" noProof="0" dirty="0" err="1" smtClean="0"/>
              <a:t>him</a:t>
            </a:r>
            <a:r>
              <a:rPr lang="cs-CZ" sz="2800" dirty="0" smtClean="0"/>
              <a:t>/her </a:t>
            </a:r>
            <a:r>
              <a:rPr lang="cs-CZ" sz="2800" noProof="0" dirty="0" smtClean="0"/>
              <a:t>(</a:t>
            </a:r>
            <a:r>
              <a:rPr lang="cs-CZ" sz="2800" noProof="0" dirty="0" err="1" smtClean="0"/>
              <a:t>family</a:t>
            </a:r>
            <a:r>
              <a:rPr lang="cs-CZ" sz="2800" noProof="0" dirty="0" smtClean="0"/>
              <a:t>, </a:t>
            </a:r>
            <a:r>
              <a:rPr lang="cs-CZ" sz="2800" noProof="0" dirty="0" err="1" smtClean="0"/>
              <a:t>service</a:t>
            </a:r>
            <a:r>
              <a:rPr lang="cs-CZ" sz="2800" noProof="0" dirty="0" smtClean="0"/>
              <a:t> </a:t>
            </a:r>
            <a:r>
              <a:rPr lang="cs-CZ" sz="2800" noProof="0" dirty="0" err="1" smtClean="0"/>
              <a:t>providers</a:t>
            </a:r>
            <a:r>
              <a:rPr lang="cs-CZ" sz="2800" noProof="0" dirty="0" smtClean="0"/>
              <a:t>…) </a:t>
            </a:r>
            <a:r>
              <a:rPr lang="cs-CZ" sz="2800" noProof="0" dirty="0" err="1" smtClean="0"/>
              <a:t>prevents</a:t>
            </a:r>
            <a:r>
              <a:rPr lang="cs-CZ" sz="2800" noProof="0" dirty="0" smtClean="0"/>
              <a:t> support in </a:t>
            </a:r>
            <a:r>
              <a:rPr lang="cs-CZ" sz="2800" noProof="0" dirty="0" err="1" smtClean="0"/>
              <a:t>gaining</a:t>
            </a:r>
            <a:r>
              <a:rPr lang="cs-CZ" sz="2800" noProof="0" dirty="0" smtClean="0"/>
              <a:t> </a:t>
            </a:r>
            <a:r>
              <a:rPr lang="cs-CZ" sz="2800" noProof="0" dirty="0" err="1" smtClean="0"/>
              <a:t>capabilities</a:t>
            </a:r>
            <a:r>
              <a:rPr lang="cs-CZ" sz="2800" noProof="0" dirty="0" smtClean="0"/>
              <a:t> </a:t>
            </a:r>
            <a:r>
              <a:rPr lang="cs-CZ" sz="2800" noProof="0" dirty="0" err="1" smtClean="0"/>
              <a:t>and</a:t>
            </a:r>
            <a:r>
              <a:rPr lang="cs-CZ" sz="2800" noProof="0" dirty="0" smtClean="0"/>
              <a:t> </a:t>
            </a:r>
            <a:r>
              <a:rPr lang="cs-CZ" sz="2800" noProof="0" dirty="0" err="1" smtClean="0"/>
              <a:t>functionings</a:t>
            </a:r>
            <a:r>
              <a:rPr lang="cs-CZ" sz="2800" noProof="0" dirty="0" smtClean="0"/>
              <a:t> </a:t>
            </a:r>
            <a:r>
              <a:rPr lang="cs-CZ" sz="2800" noProof="0" dirty="0" err="1" smtClean="0"/>
              <a:t>that</a:t>
            </a:r>
            <a:r>
              <a:rPr lang="cs-CZ" sz="2800" noProof="0" dirty="0" smtClean="0"/>
              <a:t> are not </a:t>
            </a:r>
            <a:r>
              <a:rPr lang="cs-CZ" sz="2800" noProof="0" dirty="0" err="1" smtClean="0"/>
              <a:t>acceptable</a:t>
            </a:r>
            <a:r>
              <a:rPr lang="cs-CZ" sz="2800" noProof="0" dirty="0" smtClean="0"/>
              <a:t> </a:t>
            </a:r>
            <a:r>
              <a:rPr lang="cs-CZ" sz="2800" noProof="0" dirty="0" err="1" smtClean="0"/>
              <a:t>for</a:t>
            </a:r>
            <a:r>
              <a:rPr lang="cs-CZ" sz="2800" noProof="0" dirty="0" smtClean="0"/>
              <a:t> </a:t>
            </a:r>
            <a:r>
              <a:rPr lang="cs-CZ" sz="2800" noProof="0" dirty="0" err="1" smtClean="0"/>
              <a:t>the</a:t>
            </a:r>
            <a:r>
              <a:rPr lang="cs-CZ" sz="2800" noProof="0" dirty="0" smtClean="0"/>
              <a:t> society.</a:t>
            </a:r>
          </a:p>
          <a:p>
            <a:r>
              <a:rPr lang="cs-CZ" sz="2800" dirty="0" smtClean="0"/>
              <a:t>= </a:t>
            </a:r>
            <a:r>
              <a:rPr lang="cs-CZ" sz="2800" dirty="0" err="1" smtClean="0"/>
              <a:t>social</a:t>
            </a:r>
            <a:r>
              <a:rPr lang="cs-CZ" sz="2800" dirty="0" smtClean="0"/>
              <a:t> </a:t>
            </a:r>
            <a:r>
              <a:rPr lang="cs-CZ" sz="2800" dirty="0" err="1" smtClean="0"/>
              <a:t>process</a:t>
            </a:r>
            <a:endParaRPr lang="en-GB" sz="2400" noProof="0" dirty="0" smtClean="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39</a:t>
            </a:fld>
            <a:endParaRPr lang="en-US" dirty="0"/>
          </a:p>
        </p:txBody>
      </p:sp>
      <p:pic>
        <p:nvPicPr>
          <p:cNvPr id="5" name="Picture 2" descr="Výsledek obrázku pro hannibal lecter"/>
          <p:cNvPicPr>
            <a:picLocks noChangeAspect="1" noChangeArrowheads="1"/>
          </p:cNvPicPr>
          <p:nvPr/>
        </p:nvPicPr>
        <p:blipFill>
          <a:blip r:embed="rId2" cstate="print"/>
          <a:srcRect/>
          <a:stretch>
            <a:fillRect/>
          </a:stretch>
        </p:blipFill>
        <p:spPr bwMode="auto">
          <a:xfrm>
            <a:off x="899592" y="4293096"/>
            <a:ext cx="1921048" cy="2226669"/>
          </a:xfrm>
          <a:prstGeom prst="rect">
            <a:avLst/>
          </a:prstGeom>
          <a:noFill/>
        </p:spPr>
      </p:pic>
      <p:sp>
        <p:nvSpPr>
          <p:cNvPr id="6" name="TextovéPole 5"/>
          <p:cNvSpPr txBox="1"/>
          <p:nvPr/>
        </p:nvSpPr>
        <p:spPr>
          <a:xfrm>
            <a:off x="3707904" y="4725144"/>
            <a:ext cx="3087384" cy="369332"/>
          </a:xfrm>
          <a:prstGeom prst="rect">
            <a:avLst/>
          </a:prstGeom>
          <a:noFill/>
        </p:spPr>
        <p:txBody>
          <a:bodyPr wrap="none" rtlCol="0">
            <a:spAutoFit/>
          </a:bodyPr>
          <a:lstStyle/>
          <a:p>
            <a:r>
              <a:rPr lang="cs-CZ" dirty="0" err="1" smtClean="0"/>
              <a:t>Sorry</a:t>
            </a:r>
            <a:r>
              <a:rPr lang="cs-CZ" dirty="0" smtClean="0"/>
              <a:t> no more </a:t>
            </a:r>
            <a:r>
              <a:rPr lang="cs-CZ" dirty="0" err="1" smtClean="0"/>
              <a:t>meat</a:t>
            </a:r>
            <a:r>
              <a:rPr lang="cs-CZ" dirty="0" smtClean="0"/>
              <a:t> </a:t>
            </a:r>
            <a:r>
              <a:rPr lang="cs-CZ" dirty="0" err="1" smtClean="0"/>
              <a:t>for</a:t>
            </a:r>
            <a:r>
              <a:rPr lang="cs-CZ" dirty="0" smtClean="0"/>
              <a:t> </a:t>
            </a:r>
            <a:r>
              <a:rPr lang="cs-CZ" dirty="0" err="1" smtClean="0"/>
              <a:t>you</a:t>
            </a:r>
            <a:r>
              <a:rPr lang="cs-CZ" dirty="0" smtClean="0"/>
              <a:t> </a:t>
            </a:r>
            <a:r>
              <a:rPr lang="cs-CZ" dirty="0" smtClean="0">
                <a:sym typeface="Wingdings" pitchFamily="2" charset="2"/>
              </a:rPr>
              <a:t>.</a:t>
            </a:r>
            <a:endParaRPr lang="en-GB" dirty="0"/>
          </a:p>
        </p:txBody>
      </p:sp>
    </p:spTree>
    <p:extLst>
      <p:ext uri="{BB962C8B-B14F-4D97-AF65-F5344CB8AC3E}">
        <p14:creationId xmlns:p14="http://schemas.microsoft.com/office/powerpoint/2010/main" xmlns="" val="2141607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noProof="0" dirty="0" err="1" smtClean="0"/>
              <a:t>Reading</a:t>
            </a:r>
            <a:r>
              <a:rPr lang="cs-CZ" noProof="0" dirty="0" smtClean="0"/>
              <a:t> </a:t>
            </a:r>
            <a:r>
              <a:rPr lang="cs-CZ" noProof="0"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fontScale="40000" lnSpcReduction="20000"/>
          </a:bodyPr>
          <a:lstStyle/>
          <a:p>
            <a:pPr>
              <a:buNone/>
            </a:pPr>
            <a:r>
              <a:rPr lang="en-GB" sz="6400" b="1" noProof="0" dirty="0" smtClean="0">
                <a:hlinkClick r:id="rId2"/>
              </a:rPr>
              <a:t>Compulsory video - Cutting hospital waiting times</a:t>
            </a:r>
            <a:endParaRPr lang="en-GB" sz="6400" b="1" noProof="0" dirty="0" smtClean="0"/>
          </a:p>
          <a:p>
            <a:pPr>
              <a:buNone/>
            </a:pPr>
            <a:r>
              <a:rPr lang="en-GB" sz="6400" b="1" noProof="0" dirty="0" smtClean="0"/>
              <a:t>Watch this 2' cartoon. </a:t>
            </a:r>
          </a:p>
          <a:p>
            <a:pPr>
              <a:buNone/>
            </a:pPr>
            <a:r>
              <a:rPr lang="en-GB" sz="6400" b="1" noProof="0" dirty="0" smtClean="0">
                <a:hlinkClick r:id="rId3"/>
              </a:rPr>
              <a:t>Compulsory reading - Bevan, Gwyn a Hood, Christopher. 2006. What’s Measured Is What Matters</a:t>
            </a:r>
            <a:endParaRPr lang="en-GB" sz="6400" b="1" noProof="0" dirty="0" smtClean="0"/>
          </a:p>
          <a:p>
            <a:pPr>
              <a:buNone/>
            </a:pPr>
            <a:r>
              <a:rPr lang="en-GB" sz="6400" b="1" noProof="0" dirty="0" smtClean="0"/>
              <a:t>Read Bevan, Gwyn a Hood, Christopher. 2006. It is closely linked to the video you have just seen.</a:t>
            </a:r>
          </a:p>
          <a:p>
            <a:pPr>
              <a:buNone/>
            </a:pPr>
            <a:r>
              <a:rPr lang="en-GB" sz="6400" b="1" noProof="0" dirty="0" smtClean="0">
                <a:hlinkClick r:id="rId4"/>
              </a:rPr>
              <a:t>Compulsory reading - Capability approach on Wikipedia</a:t>
            </a:r>
            <a:endParaRPr lang="en-GB" sz="6400" b="1" noProof="0" dirty="0" smtClean="0"/>
          </a:p>
          <a:p>
            <a:pPr>
              <a:buNone/>
            </a:pPr>
            <a:r>
              <a:rPr lang="en-GB" sz="6400" b="1" noProof="0" dirty="0" smtClean="0"/>
              <a:t>Read about Capability approach on Wikipedia - at least the whole Chapters 1 and 2, Beginning of Chapter 4 (and parts 4.1 and 4.2) and the whole Chapter 5.</a:t>
            </a:r>
          </a:p>
          <a:p>
            <a:pPr>
              <a:buNone/>
            </a:pPr>
            <a:r>
              <a:rPr lang="en-GB" sz="6400" b="1" noProof="0" dirty="0" smtClean="0">
                <a:hlinkClick r:id="rId5"/>
              </a:rPr>
              <a:t>Compulsory reading - Locality. 2014. Saving money by doing the right thing : Why 'local by default' must replace 'diseconomies of scale‘.</a:t>
            </a:r>
            <a:endParaRPr lang="en-GB" sz="6400" b="1" noProof="0" dirty="0" smtClean="0"/>
          </a:p>
          <a:p>
            <a:pPr>
              <a:buNone/>
            </a:pPr>
            <a:r>
              <a:rPr lang="en-GB" sz="6400" b="1" noProof="0" dirty="0" smtClean="0"/>
              <a:t>Read pages 6-33 from Locality. 2014. </a:t>
            </a:r>
          </a:p>
          <a:p>
            <a:pPr>
              <a:buNone/>
            </a:pPr>
            <a:endParaRPr lang="en-GB" sz="6400" i="1" noProof="0" dirty="0" smtClean="0"/>
          </a:p>
          <a:p>
            <a:endParaRPr lang="en-GB" i="1"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GB" noProof="0" smtClean="0"/>
              <a:t>So, that’s challenge one, what about nr 2 (measuring)?</a:t>
            </a:r>
            <a:endParaRPr lang="en-GB" noProof="0"/>
          </a:p>
        </p:txBody>
      </p:sp>
    </p:spTree>
    <p:extLst>
      <p:ext uri="{BB962C8B-B14F-4D97-AF65-F5344CB8AC3E}">
        <p14:creationId xmlns:p14="http://schemas.microsoft.com/office/powerpoint/2010/main" xmlns="" val="292206076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40000"/>
              <a:lumOff val="60000"/>
            </a:schemeClr>
          </a:solidFill>
        </p:spPr>
        <p:txBody>
          <a:bodyPr/>
          <a:lstStyle/>
          <a:p>
            <a:r>
              <a:rPr lang="en-GB" b="1" noProof="0" dirty="0" smtClean="0"/>
              <a:t>Challenges for </a:t>
            </a:r>
            <a:r>
              <a:rPr lang="en-GB" b="1" noProof="0" dirty="0" err="1" smtClean="0"/>
              <a:t>Sen’s</a:t>
            </a:r>
            <a:r>
              <a:rPr lang="en-GB" b="1" noProof="0" dirty="0" smtClean="0"/>
              <a:t> approach</a:t>
            </a:r>
            <a:endParaRPr lang="en-GB" b="1" noProof="0" dirty="0"/>
          </a:p>
        </p:txBody>
      </p:sp>
      <p:sp>
        <p:nvSpPr>
          <p:cNvPr id="3" name="Tijdelijke aanduiding voor inhoud 2"/>
          <p:cNvSpPr>
            <a:spLocks noGrp="1"/>
          </p:cNvSpPr>
          <p:nvPr>
            <p:ph idx="1"/>
          </p:nvPr>
        </p:nvSpPr>
        <p:spPr>
          <a:xfrm>
            <a:off x="444500" y="1448519"/>
            <a:ext cx="8229600" cy="5076825"/>
          </a:xfrm>
        </p:spPr>
        <p:txBody>
          <a:bodyPr/>
          <a:lstStyle/>
          <a:p>
            <a:pPr marL="457200" indent="-457200">
              <a:buFont typeface="+mj-lt"/>
              <a:buAutoNum type="arabicPeriod"/>
            </a:pPr>
            <a:r>
              <a:rPr lang="cs-CZ" sz="2400" dirty="0" err="1" smtClean="0"/>
              <a:t>What</a:t>
            </a:r>
            <a:r>
              <a:rPr lang="cs-CZ" sz="2400" dirty="0" smtClean="0"/>
              <a:t> </a:t>
            </a:r>
            <a:r>
              <a:rPr lang="cs-CZ" sz="2400" dirty="0" err="1" smtClean="0"/>
              <a:t>people</a:t>
            </a:r>
            <a:r>
              <a:rPr lang="cs-CZ" sz="2400" dirty="0" smtClean="0"/>
              <a:t> </a:t>
            </a:r>
            <a:r>
              <a:rPr lang="cs-CZ" sz="2400" dirty="0" err="1" smtClean="0"/>
              <a:t>value</a:t>
            </a:r>
            <a:r>
              <a:rPr lang="cs-CZ" sz="2400" dirty="0" smtClean="0"/>
              <a:t>? </a:t>
            </a:r>
            <a:br>
              <a:rPr lang="cs-CZ" sz="2400" dirty="0" smtClean="0"/>
            </a:br>
            <a:r>
              <a:rPr lang="en-GB" sz="2400" noProof="0" dirty="0" smtClean="0"/>
              <a:t>what if what one person values also has negative consequences for what another values? </a:t>
            </a:r>
          </a:p>
          <a:p>
            <a:pPr lvl="1"/>
            <a:r>
              <a:rPr lang="en-GB" sz="2000" noProof="0" dirty="0" smtClean="0"/>
              <a:t>functioning is what someone has “reason” to value</a:t>
            </a:r>
          </a:p>
          <a:p>
            <a:pPr lvl="1"/>
            <a:r>
              <a:rPr lang="en-GB" sz="2000" noProof="0" dirty="0" smtClean="0"/>
              <a:t>establishing what is “reasonable”, needs to happen through a “social process” </a:t>
            </a:r>
          </a:p>
          <a:p>
            <a:pPr lvl="1"/>
            <a:r>
              <a:rPr lang="en-GB" sz="2000" noProof="0" dirty="0" err="1" smtClean="0"/>
              <a:t>Sen</a:t>
            </a:r>
            <a:r>
              <a:rPr lang="en-GB" sz="2000" noProof="0" dirty="0" smtClean="0"/>
              <a:t> stops well short of proposing one particular process as relevant in all contexts	</a:t>
            </a:r>
          </a:p>
          <a:p>
            <a:pPr marL="457200" indent="-457200">
              <a:buFont typeface="+mj-lt"/>
              <a:buAutoNum type="arabicPeriod"/>
            </a:pPr>
            <a:r>
              <a:rPr lang="en-GB" sz="2400" noProof="0" dirty="0" smtClean="0"/>
              <a:t>how we should measure progress, not just in </a:t>
            </a:r>
            <a:r>
              <a:rPr lang="en-GB" sz="2400" noProof="0" dirty="0" err="1" smtClean="0"/>
              <a:t>functionings</a:t>
            </a:r>
            <a:r>
              <a:rPr lang="en-GB" sz="2400" noProof="0" dirty="0" smtClean="0"/>
              <a:t> but also in terms of freedom (expansion of choice and of the freedom to create new choices)?</a:t>
            </a:r>
          </a:p>
          <a:p>
            <a:pPr marL="457200" indent="-457200">
              <a:buFont typeface="+mj-lt"/>
              <a:buAutoNum type="arabicPeriod"/>
            </a:pPr>
            <a:r>
              <a:rPr lang="en-GB" sz="2400" noProof="0" dirty="0" smtClean="0"/>
              <a:t>how we can design and put in place interventions/services that aim at this?</a:t>
            </a:r>
          </a:p>
          <a:p>
            <a:pPr marL="457200" indent="-457200">
              <a:buFont typeface="+mj-lt"/>
              <a:buAutoNum type="arabicPeriod"/>
            </a:pPr>
            <a:endParaRPr lang="en-GB" sz="24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41</a:t>
            </a:fld>
            <a:endParaRPr lang="en-US" dirty="0"/>
          </a:p>
        </p:txBody>
      </p:sp>
      <p:sp>
        <p:nvSpPr>
          <p:cNvPr id="5" name="Obdélník 4"/>
          <p:cNvSpPr/>
          <p:nvPr/>
        </p:nvSpPr>
        <p:spPr>
          <a:xfrm>
            <a:off x="251520" y="4365104"/>
            <a:ext cx="8640960" cy="11521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364594757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GB" noProof="0" smtClean="0"/>
              <a:t>Key is to understand that a doing / being is only a function for an individual if they value it!</a:t>
            </a:r>
          </a:p>
          <a:p>
            <a:pPr marL="0" indent="0">
              <a:buNone/>
            </a:pPr>
            <a:endParaRPr lang="en-GB" noProof="0" smtClean="0"/>
          </a:p>
          <a:p>
            <a:pPr marL="0" indent="0">
              <a:buNone/>
            </a:pPr>
            <a:r>
              <a:rPr lang="en-GB" noProof="0" smtClean="0"/>
              <a:t>So there is a “valuation” that needs to be taken into account!</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42</a:t>
            </a:fld>
            <a:endParaRPr lang="en-US" dirty="0"/>
          </a:p>
        </p:txBody>
      </p:sp>
    </p:spTree>
    <p:extLst>
      <p:ext uri="{BB962C8B-B14F-4D97-AF65-F5344CB8AC3E}">
        <p14:creationId xmlns:p14="http://schemas.microsoft.com/office/powerpoint/2010/main" xmlns="" val="357680687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150" y="-12700"/>
            <a:ext cx="5683250" cy="4114800"/>
          </a:xfrm>
          <a:prstGeom prst="rect">
            <a:avLst/>
          </a:prstGeom>
          <a:noFill/>
          <a:ln>
            <a:noFill/>
          </a:ln>
        </p:spPr>
      </p:pic>
      <p:pic>
        <p:nvPicPr>
          <p:cNvPr id="9" name="Afbeelding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2750" y="3759200"/>
            <a:ext cx="6191250" cy="2476500"/>
          </a:xfrm>
          <a:prstGeom prst="rect">
            <a:avLst/>
          </a:prstGeom>
          <a:noFill/>
          <a:ln>
            <a:noFill/>
          </a:ln>
        </p:spPr>
      </p:pic>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43</a:t>
            </a:fld>
            <a:endParaRPr lang="en-US" dirty="0"/>
          </a:p>
        </p:txBody>
      </p:sp>
      <p:cxnSp>
        <p:nvCxnSpPr>
          <p:cNvPr id="7" name="Rechte verbindingslijn met pijl 6"/>
          <p:cNvCxnSpPr>
            <a:stCxn id="8" idx="5"/>
          </p:cNvCxnSpPr>
          <p:nvPr/>
        </p:nvCxnSpPr>
        <p:spPr>
          <a:xfrm>
            <a:off x="2556894" y="2176003"/>
            <a:ext cx="1176906" cy="242139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Ovaal 7"/>
          <p:cNvSpPr/>
          <p:nvPr/>
        </p:nvSpPr>
        <p:spPr>
          <a:xfrm>
            <a:off x="1397000" y="1905000"/>
            <a:ext cx="1358900" cy="317500"/>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xmlns="" val="330329894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44</a:t>
            </a:fld>
            <a:endParaRPr lang="en-US" dirty="0"/>
          </a:p>
        </p:txBody>
      </p:sp>
      <p:pic>
        <p:nvPicPr>
          <p:cNvPr id="5" name="Afbeelding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00" y="98588"/>
            <a:ext cx="4838186" cy="5400169"/>
          </a:xfrm>
          <a:prstGeom prst="rect">
            <a:avLst/>
          </a:prstGeom>
          <a:noFill/>
          <a:ln>
            <a:noFill/>
          </a:ln>
        </p:spPr>
      </p:pic>
      <p:pic>
        <p:nvPicPr>
          <p:cNvPr id="6" name="Afbeelding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72249" y="3027405"/>
            <a:ext cx="5671750" cy="3009637"/>
          </a:xfrm>
          <a:prstGeom prst="rect">
            <a:avLst/>
          </a:prstGeom>
          <a:noFill/>
          <a:ln>
            <a:noFill/>
          </a:ln>
        </p:spPr>
      </p:pic>
      <p:sp>
        <p:nvSpPr>
          <p:cNvPr id="7" name="Tekstvak 6"/>
          <p:cNvSpPr txBox="1"/>
          <p:nvPr/>
        </p:nvSpPr>
        <p:spPr>
          <a:xfrm>
            <a:off x="5511113" y="831681"/>
            <a:ext cx="3365024" cy="646331"/>
          </a:xfrm>
          <a:prstGeom prst="rect">
            <a:avLst/>
          </a:prstGeom>
          <a:noFill/>
        </p:spPr>
        <p:txBody>
          <a:bodyPr wrap="none" rtlCol="0">
            <a:spAutoFit/>
          </a:bodyPr>
          <a:lstStyle/>
          <a:p>
            <a:r>
              <a:rPr lang="nl-BE" sz="3600" dirty="0"/>
              <a:t>Life </a:t>
            </a:r>
            <a:r>
              <a:rPr lang="nl-BE" sz="3600" dirty="0" err="1"/>
              <a:t>satisfaction</a:t>
            </a:r>
            <a:endParaRPr lang="nl-BE" sz="3600" dirty="0"/>
          </a:p>
        </p:txBody>
      </p:sp>
    </p:spTree>
    <p:extLst>
      <p:ext uri="{BB962C8B-B14F-4D97-AF65-F5344CB8AC3E}">
        <p14:creationId xmlns:p14="http://schemas.microsoft.com/office/powerpoint/2010/main" xmlns="" val="47753421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45</a:t>
            </a:fld>
            <a:endParaRPr lang="en-US" dirty="0"/>
          </a:p>
        </p:txBody>
      </p:sp>
      <p:pic>
        <p:nvPicPr>
          <p:cNvPr id="6" name="Afbeelding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139" y="37069"/>
            <a:ext cx="6413156" cy="3150973"/>
          </a:xfrm>
          <a:prstGeom prst="rect">
            <a:avLst/>
          </a:prstGeom>
          <a:noFill/>
          <a:ln>
            <a:noFill/>
          </a:ln>
        </p:spPr>
      </p:pic>
      <p:sp>
        <p:nvSpPr>
          <p:cNvPr id="7" name="Tekstvak 6"/>
          <p:cNvSpPr txBox="1"/>
          <p:nvPr/>
        </p:nvSpPr>
        <p:spPr>
          <a:xfrm>
            <a:off x="7265774" y="385178"/>
            <a:ext cx="1095108" cy="523220"/>
          </a:xfrm>
          <a:prstGeom prst="rect">
            <a:avLst/>
          </a:prstGeom>
          <a:noFill/>
        </p:spPr>
        <p:txBody>
          <a:bodyPr wrap="none" rtlCol="0">
            <a:spAutoFit/>
          </a:bodyPr>
          <a:lstStyle/>
          <a:p>
            <a:r>
              <a:rPr lang="nl-BE" sz="2800" dirty="0"/>
              <a:t>Affect</a:t>
            </a:r>
          </a:p>
        </p:txBody>
      </p:sp>
      <p:pic>
        <p:nvPicPr>
          <p:cNvPr id="8" name="Afbeelding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21924" y="3188041"/>
            <a:ext cx="6400800" cy="3558747"/>
          </a:xfrm>
          <a:prstGeom prst="rect">
            <a:avLst/>
          </a:prstGeom>
          <a:noFill/>
          <a:ln>
            <a:noFill/>
          </a:ln>
        </p:spPr>
      </p:pic>
    </p:spTree>
    <p:extLst>
      <p:ext uri="{BB962C8B-B14F-4D97-AF65-F5344CB8AC3E}">
        <p14:creationId xmlns:p14="http://schemas.microsoft.com/office/powerpoint/2010/main" xmlns="" val="23387065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950168"/>
          </a:xfrm>
        </p:spPr>
        <p:txBody>
          <a:bodyPr/>
          <a:lstStyle/>
          <a:p>
            <a:r>
              <a:rPr lang="en-GB" noProof="0" smtClean="0"/>
              <a:t>Issues with satisfaction and affect</a:t>
            </a:r>
            <a:endParaRPr lang="en-GB" noProof="0"/>
          </a:p>
        </p:txBody>
      </p:sp>
      <p:sp>
        <p:nvSpPr>
          <p:cNvPr id="3" name="Tijdelijke aanduiding voor inhoud 2"/>
          <p:cNvSpPr>
            <a:spLocks noGrp="1"/>
          </p:cNvSpPr>
          <p:nvPr>
            <p:ph idx="1"/>
          </p:nvPr>
        </p:nvSpPr>
        <p:spPr>
          <a:xfrm>
            <a:off x="432486" y="1135837"/>
            <a:ext cx="8229600" cy="5076825"/>
          </a:xfrm>
        </p:spPr>
        <p:txBody>
          <a:bodyPr/>
          <a:lstStyle/>
          <a:p>
            <a:pPr lvl="0"/>
            <a:r>
              <a:rPr lang="en-GB" sz="2000" noProof="0" smtClean="0"/>
              <a:t>measuring satisfaction and affect shifts the emphasis away from debate as a venue in which to identify priorities and where people can act as agents of their own development, making their own choices relating to the various trade-offs they face</a:t>
            </a:r>
          </a:p>
          <a:p>
            <a:pPr lvl="1"/>
            <a:r>
              <a:rPr lang="en-GB" sz="1600" noProof="0" smtClean="0"/>
              <a:t>it would rather be the experts that tell policy-makers what makes people happy</a:t>
            </a:r>
          </a:p>
          <a:p>
            <a:pPr lvl="1"/>
            <a:r>
              <a:rPr lang="en-GB" sz="1600" noProof="0" smtClean="0"/>
              <a:t>it is not clear how people that disagreed with top-down decisions inspired by experts would be able to exert their voice and  take control of their lives;</a:t>
            </a:r>
          </a:p>
          <a:p>
            <a:pPr lvl="0"/>
            <a:r>
              <a:rPr lang="en-GB" sz="2000" noProof="0" smtClean="0"/>
              <a:t>satisfaction and affect is subject to adaptive preference which means that, for example, poor people lower their expectations regarding their health state, making richer people sometimes less satisfied or having less positive affect than the poor</a:t>
            </a:r>
          </a:p>
          <a:p>
            <a:pPr lvl="0"/>
            <a:r>
              <a:rPr lang="en-GB" sz="2000" noProof="0" smtClean="0"/>
              <a:t>as satisfaction and affect can be related to very specific moments, it is possible that policies could end up trying to maximize national happiness by  focusing on supporting a rich banker who lost his job rather than a poor person that accepted their poor situation and is hence, relatively satisfied</a:t>
            </a:r>
          </a:p>
          <a:p>
            <a:endParaRPr lang="en-GB" sz="20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46</a:t>
            </a:fld>
            <a:endParaRPr lang="en-US" dirty="0"/>
          </a:p>
        </p:txBody>
      </p:sp>
    </p:spTree>
    <p:extLst>
      <p:ext uri="{BB962C8B-B14F-4D97-AF65-F5344CB8AC3E}">
        <p14:creationId xmlns:p14="http://schemas.microsoft.com/office/powerpoint/2010/main" xmlns="" val="217466515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47</a:t>
            </a:fld>
            <a:endParaRPr lang="en-US" dirty="0"/>
          </a:p>
        </p:txBody>
      </p:sp>
      <p:pic>
        <p:nvPicPr>
          <p:cNvPr id="5" name="Afbeelding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124744"/>
            <a:ext cx="8208912" cy="5439077"/>
          </a:xfrm>
          <a:prstGeom prst="rect">
            <a:avLst/>
          </a:prstGeom>
          <a:noFill/>
          <a:ln>
            <a:noFill/>
          </a:ln>
        </p:spPr>
      </p:pic>
      <p:sp>
        <p:nvSpPr>
          <p:cNvPr id="6" name="Tekstvak 5"/>
          <p:cNvSpPr txBox="1"/>
          <p:nvPr/>
        </p:nvSpPr>
        <p:spPr>
          <a:xfrm>
            <a:off x="2804973" y="370703"/>
            <a:ext cx="3537059" cy="369332"/>
          </a:xfrm>
          <a:prstGeom prst="rect">
            <a:avLst/>
          </a:prstGeom>
          <a:noFill/>
        </p:spPr>
        <p:txBody>
          <a:bodyPr wrap="none" rtlCol="0">
            <a:spAutoFit/>
          </a:bodyPr>
          <a:lstStyle/>
          <a:p>
            <a:r>
              <a:rPr lang="nl-BE" dirty="0" err="1"/>
              <a:t>Eudaimonic</a:t>
            </a:r>
            <a:r>
              <a:rPr lang="nl-BE" dirty="0"/>
              <a:t> well-</a:t>
            </a:r>
            <a:r>
              <a:rPr lang="nl-BE" dirty="0" err="1"/>
              <a:t>being</a:t>
            </a:r>
            <a:r>
              <a:rPr lang="nl-BE" dirty="0"/>
              <a:t> </a:t>
            </a:r>
            <a:r>
              <a:rPr lang="nl-BE" dirty="0" err="1"/>
              <a:t>by</a:t>
            </a:r>
            <a:r>
              <a:rPr lang="nl-BE" dirty="0"/>
              <a:t> the OECD</a:t>
            </a:r>
          </a:p>
        </p:txBody>
      </p:sp>
    </p:spTree>
    <p:extLst>
      <p:ext uri="{BB962C8B-B14F-4D97-AF65-F5344CB8AC3E}">
        <p14:creationId xmlns:p14="http://schemas.microsoft.com/office/powerpoint/2010/main" xmlns="" val="68949332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48</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476672"/>
            <a:ext cx="7992888" cy="12336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vak 4"/>
          <p:cNvSpPr txBox="1"/>
          <p:nvPr/>
        </p:nvSpPr>
        <p:spPr>
          <a:xfrm>
            <a:off x="3347864" y="5733256"/>
            <a:ext cx="4881465" cy="523220"/>
          </a:xfrm>
          <a:prstGeom prst="rect">
            <a:avLst/>
          </a:prstGeom>
          <a:noFill/>
        </p:spPr>
        <p:txBody>
          <a:bodyPr wrap="none" rtlCol="0">
            <a:spAutoFit/>
          </a:bodyPr>
          <a:lstStyle/>
          <a:p>
            <a:r>
              <a:rPr lang="nl-BE" sz="2800" dirty="0" err="1"/>
              <a:t>Many</a:t>
            </a:r>
            <a:r>
              <a:rPr lang="nl-BE" sz="2800" dirty="0"/>
              <a:t> </a:t>
            </a:r>
            <a:r>
              <a:rPr lang="nl-BE" sz="2800" dirty="0" err="1"/>
              <a:t>other</a:t>
            </a:r>
            <a:r>
              <a:rPr lang="nl-BE" sz="2800" dirty="0"/>
              <a:t> </a:t>
            </a:r>
            <a:r>
              <a:rPr lang="nl-BE" sz="2800" dirty="0" err="1"/>
              <a:t>instruments</a:t>
            </a:r>
            <a:r>
              <a:rPr lang="nl-BE" sz="2800" dirty="0"/>
              <a:t> </a:t>
            </a:r>
            <a:r>
              <a:rPr lang="nl-BE" sz="2800" dirty="0" err="1"/>
              <a:t>exist</a:t>
            </a:r>
            <a:r>
              <a:rPr lang="nl-BE" sz="2800" dirty="0"/>
              <a:t>!</a:t>
            </a:r>
          </a:p>
        </p:txBody>
      </p:sp>
    </p:spTree>
    <p:extLst>
      <p:ext uri="{BB962C8B-B14F-4D97-AF65-F5344CB8AC3E}">
        <p14:creationId xmlns:p14="http://schemas.microsoft.com/office/powerpoint/2010/main" xmlns="" val="8328943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256" y="95424"/>
            <a:ext cx="8229600" cy="780876"/>
          </a:xfrm>
        </p:spPr>
        <p:txBody>
          <a:bodyPr/>
          <a:lstStyle/>
          <a:p>
            <a:r>
              <a:rPr lang="en-GB" noProof="0" smtClean="0"/>
              <a:t>Bringing in “basic needs”</a:t>
            </a:r>
            <a:endParaRPr lang="en-GB" noProof="0"/>
          </a:p>
        </p:txBody>
      </p:sp>
      <p:sp>
        <p:nvSpPr>
          <p:cNvPr id="3" name="Tijdelijke aanduiding voor inhoud 2"/>
          <p:cNvSpPr>
            <a:spLocks noGrp="1"/>
          </p:cNvSpPr>
          <p:nvPr>
            <p:ph idx="1"/>
          </p:nvPr>
        </p:nvSpPr>
        <p:spPr>
          <a:xfrm>
            <a:off x="508686" y="1091211"/>
            <a:ext cx="8229600" cy="5076825"/>
          </a:xfrm>
        </p:spPr>
        <p:txBody>
          <a:bodyPr/>
          <a:lstStyle/>
          <a:p>
            <a:r>
              <a:rPr lang="en-GB" sz="2400" noProof="0" smtClean="0"/>
              <a:t>if we manage to become an architect, but we have to do this job in a work environment where we have little opportunity to exercise…</a:t>
            </a:r>
          </a:p>
          <a:p>
            <a:pPr lvl="1"/>
            <a:r>
              <a:rPr lang="en-GB" sz="2000" noProof="0" smtClean="0"/>
              <a:t>our autonomy (because we have a boss who wants to decide everything for us)</a:t>
            </a:r>
          </a:p>
          <a:p>
            <a:pPr lvl="1"/>
            <a:r>
              <a:rPr lang="en-GB" sz="2000" noProof="0" smtClean="0"/>
              <a:t>competence (because we rarely receive positive feed-back) </a:t>
            </a:r>
          </a:p>
          <a:p>
            <a:pPr lvl="1"/>
            <a:r>
              <a:rPr lang="en-GB" sz="2000" noProof="0" smtClean="0"/>
              <a:t>relatedness (because we do not work in teams but on our own)</a:t>
            </a:r>
          </a:p>
          <a:p>
            <a:pPr lvl="1"/>
            <a:r>
              <a:rPr lang="en-GB" sz="2000" noProof="0" smtClean="0"/>
              <a:t>These needs are the focus of Ryan and Deci’s self-determination theory</a:t>
            </a:r>
          </a:p>
          <a:p>
            <a:r>
              <a:rPr lang="en-GB" sz="2400" noProof="0" smtClean="0"/>
              <a:t>then we can hypothesize that subjective well-being will not be as high as it could be</a:t>
            </a:r>
          </a:p>
          <a:p>
            <a:r>
              <a:rPr lang="en-GB" sz="2400" noProof="0" smtClean="0"/>
              <a:t>this reflects a poor valuation of such a job = it is not actually a functioning</a:t>
            </a:r>
            <a:endParaRPr lang="en-GB" sz="24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49</a:t>
            </a:fld>
            <a:endParaRPr lang="en-US" dirty="0"/>
          </a:p>
        </p:txBody>
      </p:sp>
    </p:spTree>
    <p:extLst>
      <p:ext uri="{BB962C8B-B14F-4D97-AF65-F5344CB8AC3E}">
        <p14:creationId xmlns:p14="http://schemas.microsoft.com/office/powerpoint/2010/main" xmlns="" val="12379247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dirty="0" err="1" smtClean="0"/>
              <a:t>Reading</a:t>
            </a:r>
            <a:r>
              <a:rPr lang="cs-CZ" dirty="0" smtClean="0"/>
              <a:t> </a:t>
            </a:r>
            <a:r>
              <a:rPr lang="cs-CZ"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fontScale="32500" lnSpcReduction="20000"/>
          </a:bodyPr>
          <a:lstStyle/>
          <a:p>
            <a:pPr>
              <a:buNone/>
            </a:pPr>
            <a:r>
              <a:rPr lang="en-GB" sz="6400" i="1" noProof="0" dirty="0" smtClean="0">
                <a:hlinkClick r:id="rId2"/>
              </a:rPr>
              <a:t>Recommended video - Life Program by Participle</a:t>
            </a:r>
            <a:endParaRPr lang="en-GB" sz="6400" i="1" noProof="0" dirty="0" smtClean="0"/>
          </a:p>
          <a:p>
            <a:pPr>
              <a:buNone/>
            </a:pPr>
            <a:r>
              <a:rPr lang="en-GB" sz="6400" i="1" noProof="0" dirty="0" smtClean="0"/>
              <a:t>To get some more emotions, you may like this 3' video about a program using an approach that is quite close to what is suggested in "Locality" paper. You may then wish to learn more about them at </a:t>
            </a:r>
            <a:r>
              <a:rPr lang="en-GB" sz="6400" i="1" noProof="0" dirty="0" smtClean="0">
                <a:hlinkClick r:id="rId3"/>
              </a:rPr>
              <a:t>http://www.participle.net/families</a:t>
            </a:r>
            <a:r>
              <a:rPr lang="en-GB" sz="6400" i="1" noProof="0" dirty="0" smtClean="0"/>
              <a:t> and maybe even read </a:t>
            </a:r>
            <a:r>
              <a:rPr lang="en-GB" sz="6400" i="1" noProof="0" dirty="0" smtClean="0">
                <a:hlinkClick r:id="rId4"/>
              </a:rPr>
              <a:t>this</a:t>
            </a:r>
            <a:r>
              <a:rPr lang="en-GB" sz="6400" i="1" noProof="0" dirty="0" smtClean="0"/>
              <a:t>.</a:t>
            </a:r>
          </a:p>
          <a:p>
            <a:pPr>
              <a:buNone/>
            </a:pPr>
            <a:r>
              <a:rPr lang="en-GB" sz="6400" i="1" noProof="0" dirty="0" smtClean="0">
                <a:hlinkClick r:id="rId5"/>
              </a:rPr>
              <a:t>Recommended reading - </a:t>
            </a:r>
            <a:r>
              <a:rPr lang="en-GB" sz="6400" i="1" noProof="0" dirty="0" err="1" smtClean="0">
                <a:hlinkClick r:id="rId5"/>
              </a:rPr>
              <a:t>Stiglitz's</a:t>
            </a:r>
            <a:r>
              <a:rPr lang="en-GB" sz="6400" i="1" noProof="0" dirty="0" smtClean="0">
                <a:hlinkClick r:id="rId5"/>
              </a:rPr>
              <a:t> report</a:t>
            </a:r>
            <a:endParaRPr lang="en-GB" sz="6400" i="1" noProof="0" dirty="0" smtClean="0"/>
          </a:p>
          <a:p>
            <a:pPr>
              <a:buNone/>
            </a:pPr>
            <a:r>
              <a:rPr lang="en-GB" sz="6400" i="1" noProof="0" dirty="0" smtClean="0"/>
              <a:t>To see the government point of view, you may wish to read executive summary (pp 7-18) from </a:t>
            </a:r>
            <a:r>
              <a:rPr lang="en-GB" sz="6400" i="1" noProof="0" dirty="0" err="1" smtClean="0"/>
              <a:t>Stiglitz</a:t>
            </a:r>
            <a:r>
              <a:rPr lang="en-GB" sz="6400" i="1" noProof="0" dirty="0" smtClean="0"/>
              <a:t>, J., A. </a:t>
            </a:r>
            <a:r>
              <a:rPr lang="en-GB" sz="6400" i="1" noProof="0" dirty="0" err="1" smtClean="0"/>
              <a:t>Sen</a:t>
            </a:r>
            <a:r>
              <a:rPr lang="en-GB" sz="6400" i="1" noProof="0" dirty="0" smtClean="0"/>
              <a:t> and J.-P. </a:t>
            </a:r>
            <a:r>
              <a:rPr lang="en-GB" sz="6400" i="1" noProof="0" dirty="0" err="1" smtClean="0"/>
              <a:t>Fitoussi</a:t>
            </a:r>
            <a:r>
              <a:rPr lang="en-GB" sz="6400" i="1" noProof="0" dirty="0" smtClean="0"/>
              <a:t>. (2009) Report of the Commission on the Measurement of Economic Performance and Social Progress. You may wish to </a:t>
            </a:r>
            <a:r>
              <a:rPr lang="en-GB" sz="6400" i="1" noProof="0" dirty="0" err="1" smtClean="0"/>
              <a:t>google</a:t>
            </a:r>
            <a:r>
              <a:rPr lang="en-GB" sz="6400" i="1" noProof="0" dirty="0" smtClean="0"/>
              <a:t> the French or German version, they both exist.</a:t>
            </a:r>
          </a:p>
          <a:p>
            <a:pPr>
              <a:buNone/>
            </a:pPr>
            <a:r>
              <a:rPr lang="en-GB" sz="6400" i="1" noProof="0" dirty="0" smtClean="0">
                <a:hlinkClick r:id="rId6"/>
              </a:rPr>
              <a:t>Difficult reading for those VERY </a:t>
            </a:r>
            <a:r>
              <a:rPr lang="en-GB" sz="6400" i="1" noProof="0" dirty="0" err="1" smtClean="0">
                <a:hlinkClick r:id="rId6"/>
              </a:rPr>
              <a:t>insterested</a:t>
            </a:r>
            <a:r>
              <a:rPr lang="en-GB" sz="6400" i="1" noProof="0" dirty="0" smtClean="0">
                <a:hlinkClick r:id="rId6"/>
              </a:rPr>
              <a:t> :-) - </a:t>
            </a:r>
            <a:r>
              <a:rPr lang="en-GB" sz="6400" i="1" noProof="0" dirty="0" err="1" smtClean="0">
                <a:hlinkClick r:id="rId6"/>
              </a:rPr>
              <a:t>Wauters</a:t>
            </a:r>
            <a:r>
              <a:rPr lang="en-GB" sz="6400" i="1" noProof="0" dirty="0" smtClean="0">
                <a:hlinkClick r:id="rId6"/>
              </a:rPr>
              <a:t> 2015</a:t>
            </a:r>
            <a:endParaRPr lang="en-GB" sz="6400" i="1" noProof="0" dirty="0" smtClean="0"/>
          </a:p>
          <a:p>
            <a:pPr>
              <a:buNone/>
            </a:pPr>
            <a:r>
              <a:rPr lang="en-GB" sz="6400" i="1" noProof="0" dirty="0" err="1" smtClean="0"/>
              <a:t>Wauters</a:t>
            </a:r>
            <a:r>
              <a:rPr lang="en-GB" sz="6400" i="1" noProof="0" dirty="0" smtClean="0"/>
              <a:t>, B. (2015) Where did the well-being go in ESIF? </a:t>
            </a:r>
          </a:p>
          <a:p>
            <a:pPr>
              <a:buNone/>
            </a:pPr>
            <a:r>
              <a:rPr lang="en-GB" sz="6400" i="1" noProof="0" dirty="0" smtClean="0"/>
              <a:t>This paper investigates the idea how it is possible to use </a:t>
            </a:r>
            <a:r>
              <a:rPr lang="en-GB" sz="6400" i="1" noProof="0" dirty="0" err="1" smtClean="0"/>
              <a:t>Sen's</a:t>
            </a:r>
            <a:r>
              <a:rPr lang="en-GB" sz="6400" i="1" noProof="0" dirty="0" smtClean="0"/>
              <a:t> Capability approach ideas in practice for management of public services. It draws heavily from research in psychology and uses cases of Vanguard method (discussed also in Locality (2014). If you will pick Ruth for you homework (see the HW task), you will meet her in this paper as well :-). </a:t>
            </a:r>
          </a:p>
          <a:p>
            <a:pPr>
              <a:buNone/>
            </a:pPr>
            <a:r>
              <a:rPr lang="en-GB" sz="6400" i="1" noProof="0" dirty="0" smtClean="0"/>
              <a:t>However, this is not easy reading.</a:t>
            </a:r>
          </a:p>
          <a:p>
            <a:endParaRPr lang="en-GB" i="1" noProof="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874952" y="1648883"/>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Affect</a:t>
            </a:r>
          </a:p>
        </p:txBody>
      </p:sp>
      <p:sp>
        <p:nvSpPr>
          <p:cNvPr id="5" name="Rechthoek 4"/>
          <p:cNvSpPr/>
          <p:nvPr/>
        </p:nvSpPr>
        <p:spPr>
          <a:xfrm>
            <a:off x="5874952" y="2473624"/>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Satisfaction</a:t>
            </a:r>
            <a:endParaRPr lang="nl-BE" sz="1600" dirty="0"/>
          </a:p>
        </p:txBody>
      </p:sp>
      <p:sp>
        <p:nvSpPr>
          <p:cNvPr id="6" name="Rechthoek 5"/>
          <p:cNvSpPr/>
          <p:nvPr/>
        </p:nvSpPr>
        <p:spPr>
          <a:xfrm>
            <a:off x="5874952" y="3622853"/>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Sense of </a:t>
            </a:r>
            <a:r>
              <a:rPr lang="nl-BE" sz="1600" dirty="0" err="1"/>
              <a:t>purpose</a:t>
            </a:r>
            <a:r>
              <a:rPr lang="nl-BE" sz="1600" dirty="0"/>
              <a:t> </a:t>
            </a:r>
          </a:p>
        </p:txBody>
      </p:sp>
      <p:sp>
        <p:nvSpPr>
          <p:cNvPr id="7" name="Rechthoek 6"/>
          <p:cNvSpPr/>
          <p:nvPr/>
        </p:nvSpPr>
        <p:spPr>
          <a:xfrm>
            <a:off x="5874952" y="4448565"/>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Vitality</a:t>
            </a:r>
            <a:endParaRPr lang="nl-BE" sz="1600" dirty="0"/>
          </a:p>
        </p:txBody>
      </p:sp>
      <p:sp>
        <p:nvSpPr>
          <p:cNvPr id="8" name="Rechthoek 7"/>
          <p:cNvSpPr/>
          <p:nvPr/>
        </p:nvSpPr>
        <p:spPr>
          <a:xfrm>
            <a:off x="5874952" y="5332115"/>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Self-actualisation</a:t>
            </a:r>
            <a:endParaRPr lang="nl-BE" sz="1600" dirty="0"/>
          </a:p>
        </p:txBody>
      </p:sp>
      <p:sp>
        <p:nvSpPr>
          <p:cNvPr id="9" name="Rechthoek 8"/>
          <p:cNvSpPr/>
          <p:nvPr/>
        </p:nvSpPr>
        <p:spPr>
          <a:xfrm>
            <a:off x="5603987" y="1444680"/>
            <a:ext cx="1829014" cy="1891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0" name="Rechthoek 9"/>
          <p:cNvSpPr/>
          <p:nvPr/>
        </p:nvSpPr>
        <p:spPr>
          <a:xfrm>
            <a:off x="5603987" y="3486717"/>
            <a:ext cx="1829014" cy="272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1" name="Tekstvak 10"/>
          <p:cNvSpPr txBox="1"/>
          <p:nvPr/>
        </p:nvSpPr>
        <p:spPr>
          <a:xfrm>
            <a:off x="7568484" y="2120789"/>
            <a:ext cx="1104790" cy="584775"/>
          </a:xfrm>
          <a:prstGeom prst="rect">
            <a:avLst/>
          </a:prstGeom>
          <a:noFill/>
        </p:spPr>
        <p:txBody>
          <a:bodyPr wrap="none" rtlCol="0">
            <a:spAutoFit/>
          </a:bodyPr>
          <a:lstStyle/>
          <a:p>
            <a:r>
              <a:rPr lang="nl-BE" sz="1600" dirty="0" err="1"/>
              <a:t>Hedonic</a:t>
            </a:r>
            <a:endParaRPr lang="nl-BE" sz="1600" dirty="0"/>
          </a:p>
          <a:p>
            <a:r>
              <a:rPr lang="nl-BE" sz="1600" dirty="0"/>
              <a:t>well-</a:t>
            </a:r>
            <a:r>
              <a:rPr lang="nl-BE" sz="1600" dirty="0" err="1"/>
              <a:t>being</a:t>
            </a:r>
            <a:endParaRPr lang="nl-BE" sz="1600" dirty="0"/>
          </a:p>
        </p:txBody>
      </p:sp>
      <p:sp>
        <p:nvSpPr>
          <p:cNvPr id="12" name="Tekstvak 11"/>
          <p:cNvSpPr txBox="1"/>
          <p:nvPr/>
        </p:nvSpPr>
        <p:spPr>
          <a:xfrm>
            <a:off x="7494698" y="4235464"/>
            <a:ext cx="1253869" cy="584775"/>
          </a:xfrm>
          <a:prstGeom prst="rect">
            <a:avLst/>
          </a:prstGeom>
          <a:noFill/>
        </p:spPr>
        <p:txBody>
          <a:bodyPr wrap="none" rtlCol="0">
            <a:spAutoFit/>
          </a:bodyPr>
          <a:lstStyle/>
          <a:p>
            <a:r>
              <a:rPr lang="nl-BE" sz="1600" dirty="0" err="1"/>
              <a:t>Eudaimonic</a:t>
            </a:r>
            <a:endParaRPr lang="nl-BE" sz="1600" dirty="0"/>
          </a:p>
          <a:p>
            <a:r>
              <a:rPr lang="nl-BE" sz="1600" dirty="0"/>
              <a:t>well-</a:t>
            </a:r>
            <a:r>
              <a:rPr lang="nl-BE" sz="1600" dirty="0" err="1"/>
              <a:t>being</a:t>
            </a:r>
            <a:endParaRPr lang="nl-BE" sz="1600" dirty="0"/>
          </a:p>
        </p:txBody>
      </p:sp>
      <p:grpSp>
        <p:nvGrpSpPr>
          <p:cNvPr id="2" name="Groep 15"/>
          <p:cNvGrpSpPr/>
          <p:nvPr/>
        </p:nvGrpSpPr>
        <p:grpSpPr>
          <a:xfrm>
            <a:off x="288013" y="1242902"/>
            <a:ext cx="2261572" cy="4013581"/>
            <a:chOff x="2195736" y="1200843"/>
            <a:chExt cx="2404019" cy="4245906"/>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1200843"/>
              <a:ext cx="2404019" cy="274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04366" y="4077072"/>
              <a:ext cx="2123618" cy="910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04366" y="5031488"/>
              <a:ext cx="1141968" cy="415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19" name="Rechte verbindingslijn met pijl 18"/>
          <p:cNvCxnSpPr/>
          <p:nvPr/>
        </p:nvCxnSpPr>
        <p:spPr>
          <a:xfrm>
            <a:off x="2685067" y="2329562"/>
            <a:ext cx="272875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246382" y="834494"/>
            <a:ext cx="2458494" cy="338554"/>
          </a:xfrm>
          <a:prstGeom prst="rect">
            <a:avLst/>
          </a:prstGeom>
          <a:noFill/>
        </p:spPr>
        <p:txBody>
          <a:bodyPr wrap="none" rtlCol="0">
            <a:spAutoFit/>
          </a:bodyPr>
          <a:lstStyle/>
          <a:p>
            <a:r>
              <a:rPr lang="nl-BE" sz="1600" dirty="0"/>
              <a:t>OBJECTIVE SITUATION</a:t>
            </a:r>
          </a:p>
        </p:txBody>
      </p:sp>
      <p:sp>
        <p:nvSpPr>
          <p:cNvPr id="32" name="Tekstvak 31"/>
          <p:cNvSpPr txBox="1"/>
          <p:nvPr/>
        </p:nvSpPr>
        <p:spPr>
          <a:xfrm>
            <a:off x="5333022" y="832069"/>
            <a:ext cx="2908104" cy="338554"/>
          </a:xfrm>
          <a:prstGeom prst="rect">
            <a:avLst/>
          </a:prstGeom>
          <a:noFill/>
        </p:spPr>
        <p:txBody>
          <a:bodyPr wrap="none" rtlCol="0">
            <a:spAutoFit/>
          </a:bodyPr>
          <a:lstStyle/>
          <a:p>
            <a:r>
              <a:rPr lang="nl-BE" sz="1600" dirty="0"/>
              <a:t>SUBJECTIVE (E)VALUATION</a:t>
            </a:r>
          </a:p>
        </p:txBody>
      </p:sp>
      <p:sp>
        <p:nvSpPr>
          <p:cNvPr id="33" name="Rechthoek 32"/>
          <p:cNvSpPr/>
          <p:nvPr/>
        </p:nvSpPr>
        <p:spPr>
          <a:xfrm>
            <a:off x="233326" y="1242902"/>
            <a:ext cx="2222407" cy="4013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nvGrpSpPr>
          <p:cNvPr id="13" name="Groep 1"/>
          <p:cNvGrpSpPr/>
          <p:nvPr/>
        </p:nvGrpSpPr>
        <p:grpSpPr>
          <a:xfrm>
            <a:off x="3023774" y="2426271"/>
            <a:ext cx="2241507" cy="3937412"/>
            <a:chOff x="3059832" y="2633055"/>
            <a:chExt cx="2382690" cy="4165328"/>
          </a:xfrm>
        </p:grpSpPr>
        <p:sp>
          <p:nvSpPr>
            <p:cNvPr id="20" name="Rechthoek 19"/>
            <p:cNvSpPr/>
            <p:nvPr/>
          </p:nvSpPr>
          <p:spPr>
            <a:xfrm>
              <a:off x="3234225" y="4227190"/>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Relatedness</a:t>
              </a:r>
              <a:endParaRPr lang="nl-BE" sz="1600" dirty="0"/>
            </a:p>
          </p:txBody>
        </p:sp>
        <p:sp>
          <p:nvSpPr>
            <p:cNvPr id="26" name="Rechthoek 25"/>
            <p:cNvSpPr/>
            <p:nvPr/>
          </p:nvSpPr>
          <p:spPr>
            <a:xfrm>
              <a:off x="3234225" y="5657937"/>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Autonomy</a:t>
              </a:r>
              <a:endParaRPr lang="nl-BE" sz="1600" dirty="0"/>
            </a:p>
          </p:txBody>
        </p:sp>
        <p:sp>
          <p:nvSpPr>
            <p:cNvPr id="27" name="Rechthoek 26"/>
            <p:cNvSpPr/>
            <p:nvPr/>
          </p:nvSpPr>
          <p:spPr>
            <a:xfrm>
              <a:off x="3234225" y="4937857"/>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Competence</a:t>
              </a:r>
              <a:endParaRPr lang="nl-BE" sz="1600" dirty="0"/>
            </a:p>
          </p:txBody>
        </p:sp>
        <p:sp>
          <p:nvSpPr>
            <p:cNvPr id="28" name="Rechthoek 27"/>
            <p:cNvSpPr/>
            <p:nvPr/>
          </p:nvSpPr>
          <p:spPr>
            <a:xfrm>
              <a:off x="3059833" y="4116664"/>
              <a:ext cx="2348509" cy="268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21" name="Tekstvak 20"/>
            <p:cNvSpPr txBox="1"/>
            <p:nvPr/>
          </p:nvSpPr>
          <p:spPr>
            <a:xfrm>
              <a:off x="3059832" y="6275164"/>
              <a:ext cx="2382690" cy="488388"/>
            </a:xfrm>
            <a:prstGeom prst="rect">
              <a:avLst/>
            </a:prstGeom>
            <a:noFill/>
          </p:spPr>
          <p:txBody>
            <a:bodyPr wrap="square" rtlCol="0">
              <a:spAutoFit/>
            </a:bodyPr>
            <a:lstStyle/>
            <a:p>
              <a:pPr algn="ctr"/>
              <a:r>
                <a:rPr lang="nl-BE" sz="1200" dirty="0"/>
                <a:t>Basic </a:t>
              </a:r>
              <a:r>
                <a:rPr lang="nl-BE" sz="1200" dirty="0" err="1"/>
                <a:t>needs</a:t>
              </a:r>
              <a:endParaRPr lang="nl-BE" sz="1200" dirty="0"/>
            </a:p>
            <a:p>
              <a:pPr algn="ctr"/>
              <a:r>
                <a:rPr lang="nl-BE" sz="1200" dirty="0"/>
                <a:t>(</a:t>
              </a:r>
              <a:r>
                <a:rPr lang="nl-BE" sz="1200" dirty="0" err="1"/>
                <a:t>eudaimonic</a:t>
              </a:r>
              <a:r>
                <a:rPr lang="nl-BE" sz="1200" dirty="0"/>
                <a:t> living)</a:t>
              </a:r>
            </a:p>
          </p:txBody>
        </p:sp>
        <p:cxnSp>
          <p:nvCxnSpPr>
            <p:cNvPr id="29" name="Rechte verbindingslijn met pijl 28"/>
            <p:cNvCxnSpPr/>
            <p:nvPr/>
          </p:nvCxnSpPr>
          <p:spPr>
            <a:xfrm flipV="1">
              <a:off x="4241025" y="2633055"/>
              <a:ext cx="0" cy="13395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ep 12"/>
          <p:cNvGrpSpPr/>
          <p:nvPr/>
        </p:nvGrpSpPr>
        <p:grpSpPr>
          <a:xfrm>
            <a:off x="288013" y="5392618"/>
            <a:ext cx="2899821" cy="608828"/>
            <a:chOff x="151757" y="5771108"/>
            <a:chExt cx="3082468" cy="644070"/>
          </a:xfrm>
        </p:grpSpPr>
        <p:sp>
          <p:nvSpPr>
            <p:cNvPr id="38" name="Rechthoek 37"/>
            <p:cNvSpPr/>
            <p:nvPr/>
          </p:nvSpPr>
          <p:spPr>
            <a:xfrm>
              <a:off x="151757" y="5771108"/>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Empowerment</a:t>
              </a:r>
            </a:p>
          </p:txBody>
        </p:sp>
        <p:cxnSp>
          <p:nvCxnSpPr>
            <p:cNvPr id="42" name="Rechte verbindingslijn met pijl 41"/>
            <p:cNvCxnSpPr>
              <a:endCxn id="26" idx="1"/>
            </p:cNvCxnSpPr>
            <p:nvPr/>
          </p:nvCxnSpPr>
          <p:spPr>
            <a:xfrm>
              <a:off x="2298120" y="5979972"/>
              <a:ext cx="93610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Ovale toelichting 2"/>
          <p:cNvSpPr/>
          <p:nvPr/>
        </p:nvSpPr>
        <p:spPr>
          <a:xfrm>
            <a:off x="2648321" y="112501"/>
            <a:ext cx="2684701" cy="2116244"/>
          </a:xfrm>
          <a:prstGeom prst="wedgeEllipseCallout">
            <a:avLst>
              <a:gd name="adj1" fmla="val 53170"/>
              <a:gd name="adj2" fmla="val -111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Determining if a being or doing is valued or not and hence whether it is a functioning or not</a:t>
            </a:r>
            <a:endParaRPr lang="nl-BE" dirty="0"/>
          </a:p>
        </p:txBody>
      </p:sp>
      <p:sp>
        <p:nvSpPr>
          <p:cNvPr id="14" name="Linkeraccolade 13"/>
          <p:cNvSpPr/>
          <p:nvPr/>
        </p:nvSpPr>
        <p:spPr>
          <a:xfrm>
            <a:off x="378258" y="4283484"/>
            <a:ext cx="149309"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1" name="Linkeraccolade 30"/>
          <p:cNvSpPr/>
          <p:nvPr/>
        </p:nvSpPr>
        <p:spPr>
          <a:xfrm flipH="1">
            <a:off x="2044897" y="4298283"/>
            <a:ext cx="114248"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4" name="Linkeraccolade 33"/>
          <p:cNvSpPr/>
          <p:nvPr/>
        </p:nvSpPr>
        <p:spPr>
          <a:xfrm>
            <a:off x="975632" y="4559601"/>
            <a:ext cx="149309"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5" name="Linkeraccolade 34"/>
          <p:cNvSpPr/>
          <p:nvPr/>
        </p:nvSpPr>
        <p:spPr>
          <a:xfrm flipH="1">
            <a:off x="1961265" y="4574400"/>
            <a:ext cx="114248"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cxnSp>
        <p:nvCxnSpPr>
          <p:cNvPr id="17" name="Rechte verbindingslijn met pijl 16"/>
          <p:cNvCxnSpPr/>
          <p:nvPr/>
        </p:nvCxnSpPr>
        <p:spPr>
          <a:xfrm>
            <a:off x="8394060" y="2813963"/>
            <a:ext cx="0" cy="13251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7719950" y="3359546"/>
            <a:ext cx="899605" cy="276999"/>
          </a:xfrm>
          <a:prstGeom prst="rect">
            <a:avLst/>
          </a:prstGeom>
          <a:noFill/>
        </p:spPr>
        <p:txBody>
          <a:bodyPr wrap="none" rtlCol="0">
            <a:spAutoFit/>
          </a:bodyPr>
          <a:lstStyle/>
          <a:p>
            <a:r>
              <a:rPr lang="nl-BE" sz="1200" dirty="0" err="1"/>
              <a:t>Correlated</a:t>
            </a:r>
            <a:endParaRPr lang="nl-BE" sz="1200" dirty="0"/>
          </a:p>
        </p:txBody>
      </p:sp>
      <p:sp>
        <p:nvSpPr>
          <p:cNvPr id="22" name="PIJL-RECHTS 21"/>
          <p:cNvSpPr/>
          <p:nvPr/>
        </p:nvSpPr>
        <p:spPr>
          <a:xfrm rot="14114621">
            <a:off x="7826206" y="4904650"/>
            <a:ext cx="576244" cy="480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00"/>
          </a:p>
        </p:txBody>
      </p:sp>
      <p:sp>
        <p:nvSpPr>
          <p:cNvPr id="24" name="Tekstvak 23"/>
          <p:cNvSpPr txBox="1"/>
          <p:nvPr/>
        </p:nvSpPr>
        <p:spPr>
          <a:xfrm>
            <a:off x="8049225" y="5415492"/>
            <a:ext cx="608034" cy="349123"/>
          </a:xfrm>
          <a:prstGeom prst="rect">
            <a:avLst/>
          </a:prstGeom>
          <a:noFill/>
        </p:spPr>
        <p:txBody>
          <a:bodyPr wrap="none" rtlCol="0">
            <a:spAutoFit/>
          </a:bodyPr>
          <a:lstStyle/>
          <a:p>
            <a:r>
              <a:rPr lang="nl-BE" sz="1600" dirty="0" err="1"/>
              <a:t>Key</a:t>
            </a:r>
            <a:r>
              <a:rPr lang="nl-BE" sz="1600" dirty="0"/>
              <a:t>!</a:t>
            </a:r>
          </a:p>
        </p:txBody>
      </p:sp>
      <p:cxnSp>
        <p:nvCxnSpPr>
          <p:cNvPr id="30" name="Rechte verbindingslijn met pijl 29"/>
          <p:cNvCxnSpPr>
            <a:stCxn id="31" idx="1"/>
          </p:cNvCxnSpPr>
          <p:nvPr/>
        </p:nvCxnSpPr>
        <p:spPr>
          <a:xfrm flipV="1">
            <a:off x="2159145" y="3336369"/>
            <a:ext cx="682909" cy="11151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kstvak 35"/>
          <p:cNvSpPr txBox="1"/>
          <p:nvPr/>
        </p:nvSpPr>
        <p:spPr>
          <a:xfrm>
            <a:off x="2480269" y="2320755"/>
            <a:ext cx="1510402" cy="1200329"/>
          </a:xfrm>
          <a:prstGeom prst="rect">
            <a:avLst/>
          </a:prstGeom>
          <a:noFill/>
        </p:spPr>
        <p:txBody>
          <a:bodyPr wrap="square" rtlCol="0">
            <a:spAutoFit/>
          </a:bodyPr>
          <a:lstStyle/>
          <a:p>
            <a:r>
              <a:rPr lang="en-US" sz="1200" dirty="0"/>
              <a:t>instrumental (serve to get something else) rather than intrinsic (valued for themselves) </a:t>
            </a:r>
            <a:endParaRPr lang="nl-BE" sz="1200" dirty="0"/>
          </a:p>
          <a:p>
            <a:endParaRPr lang="nl-BE" sz="1200" dirty="0"/>
          </a:p>
        </p:txBody>
      </p:sp>
    </p:spTree>
    <p:extLst>
      <p:ext uri="{BB962C8B-B14F-4D97-AF65-F5344CB8AC3E}">
        <p14:creationId xmlns:p14="http://schemas.microsoft.com/office/powerpoint/2010/main" xmlns="" val="20594167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874952" y="1648883"/>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Affect</a:t>
            </a:r>
          </a:p>
        </p:txBody>
      </p:sp>
      <p:sp>
        <p:nvSpPr>
          <p:cNvPr id="5" name="Rechthoek 4"/>
          <p:cNvSpPr/>
          <p:nvPr/>
        </p:nvSpPr>
        <p:spPr>
          <a:xfrm>
            <a:off x="5874952" y="2473624"/>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Satisfaction</a:t>
            </a:r>
            <a:endParaRPr lang="nl-BE" sz="1600" dirty="0"/>
          </a:p>
        </p:txBody>
      </p:sp>
      <p:sp>
        <p:nvSpPr>
          <p:cNvPr id="6" name="Rechthoek 5"/>
          <p:cNvSpPr/>
          <p:nvPr/>
        </p:nvSpPr>
        <p:spPr>
          <a:xfrm>
            <a:off x="5874952" y="3622853"/>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Sense of </a:t>
            </a:r>
            <a:r>
              <a:rPr lang="nl-BE" sz="1600" dirty="0" err="1"/>
              <a:t>purpose</a:t>
            </a:r>
            <a:r>
              <a:rPr lang="nl-BE" sz="1600" dirty="0"/>
              <a:t> </a:t>
            </a:r>
          </a:p>
        </p:txBody>
      </p:sp>
      <p:sp>
        <p:nvSpPr>
          <p:cNvPr id="7" name="Rechthoek 6"/>
          <p:cNvSpPr/>
          <p:nvPr/>
        </p:nvSpPr>
        <p:spPr>
          <a:xfrm>
            <a:off x="5874952" y="4448565"/>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Vitality</a:t>
            </a:r>
            <a:endParaRPr lang="nl-BE" sz="1600" dirty="0"/>
          </a:p>
        </p:txBody>
      </p:sp>
      <p:sp>
        <p:nvSpPr>
          <p:cNvPr id="8" name="Rechthoek 7"/>
          <p:cNvSpPr/>
          <p:nvPr/>
        </p:nvSpPr>
        <p:spPr>
          <a:xfrm>
            <a:off x="5874952" y="5332115"/>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Self-actualisation</a:t>
            </a:r>
            <a:endParaRPr lang="nl-BE" sz="1600" dirty="0"/>
          </a:p>
        </p:txBody>
      </p:sp>
      <p:sp>
        <p:nvSpPr>
          <p:cNvPr id="9" name="Rechthoek 8"/>
          <p:cNvSpPr/>
          <p:nvPr/>
        </p:nvSpPr>
        <p:spPr>
          <a:xfrm>
            <a:off x="5603987" y="1444680"/>
            <a:ext cx="1829014" cy="1891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0" name="Rechthoek 9"/>
          <p:cNvSpPr/>
          <p:nvPr/>
        </p:nvSpPr>
        <p:spPr>
          <a:xfrm>
            <a:off x="5603987" y="3486717"/>
            <a:ext cx="1829014" cy="272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1" name="Tekstvak 10"/>
          <p:cNvSpPr txBox="1"/>
          <p:nvPr/>
        </p:nvSpPr>
        <p:spPr>
          <a:xfrm>
            <a:off x="7568484" y="2120789"/>
            <a:ext cx="1104790" cy="584775"/>
          </a:xfrm>
          <a:prstGeom prst="rect">
            <a:avLst/>
          </a:prstGeom>
          <a:noFill/>
        </p:spPr>
        <p:txBody>
          <a:bodyPr wrap="none" rtlCol="0">
            <a:spAutoFit/>
          </a:bodyPr>
          <a:lstStyle/>
          <a:p>
            <a:r>
              <a:rPr lang="nl-BE" sz="1600" dirty="0" err="1"/>
              <a:t>Hedonic</a:t>
            </a:r>
            <a:endParaRPr lang="nl-BE" sz="1600" dirty="0"/>
          </a:p>
          <a:p>
            <a:r>
              <a:rPr lang="nl-BE" sz="1600" dirty="0"/>
              <a:t>well-</a:t>
            </a:r>
            <a:r>
              <a:rPr lang="nl-BE" sz="1600" dirty="0" err="1"/>
              <a:t>being</a:t>
            </a:r>
            <a:endParaRPr lang="nl-BE" sz="1600" dirty="0"/>
          </a:p>
        </p:txBody>
      </p:sp>
      <p:sp>
        <p:nvSpPr>
          <p:cNvPr id="12" name="Tekstvak 11"/>
          <p:cNvSpPr txBox="1"/>
          <p:nvPr/>
        </p:nvSpPr>
        <p:spPr>
          <a:xfrm>
            <a:off x="7494698" y="4235464"/>
            <a:ext cx="1253869" cy="584775"/>
          </a:xfrm>
          <a:prstGeom prst="rect">
            <a:avLst/>
          </a:prstGeom>
          <a:noFill/>
        </p:spPr>
        <p:txBody>
          <a:bodyPr wrap="none" rtlCol="0">
            <a:spAutoFit/>
          </a:bodyPr>
          <a:lstStyle/>
          <a:p>
            <a:r>
              <a:rPr lang="nl-BE" sz="1600" dirty="0" err="1"/>
              <a:t>Eudaimonic</a:t>
            </a:r>
            <a:endParaRPr lang="nl-BE" sz="1600" dirty="0"/>
          </a:p>
          <a:p>
            <a:r>
              <a:rPr lang="nl-BE" sz="1600" dirty="0"/>
              <a:t>well-</a:t>
            </a:r>
            <a:r>
              <a:rPr lang="nl-BE" sz="1600" dirty="0" err="1"/>
              <a:t>being</a:t>
            </a:r>
            <a:endParaRPr lang="nl-BE" sz="1600" dirty="0"/>
          </a:p>
        </p:txBody>
      </p:sp>
      <p:grpSp>
        <p:nvGrpSpPr>
          <p:cNvPr id="2" name="Groep 15"/>
          <p:cNvGrpSpPr/>
          <p:nvPr/>
        </p:nvGrpSpPr>
        <p:grpSpPr>
          <a:xfrm>
            <a:off x="288013" y="1242902"/>
            <a:ext cx="2261572" cy="4013581"/>
            <a:chOff x="2195736" y="1200843"/>
            <a:chExt cx="2404019" cy="4245906"/>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1200843"/>
              <a:ext cx="2404019" cy="274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04366" y="4077072"/>
              <a:ext cx="2123618" cy="910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04366" y="5031488"/>
              <a:ext cx="1141968" cy="415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19" name="Rechte verbindingslijn met pijl 18"/>
          <p:cNvCxnSpPr/>
          <p:nvPr/>
        </p:nvCxnSpPr>
        <p:spPr>
          <a:xfrm>
            <a:off x="2685067" y="2329562"/>
            <a:ext cx="272875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246382" y="834494"/>
            <a:ext cx="2458494" cy="338554"/>
          </a:xfrm>
          <a:prstGeom prst="rect">
            <a:avLst/>
          </a:prstGeom>
          <a:noFill/>
        </p:spPr>
        <p:txBody>
          <a:bodyPr wrap="none" rtlCol="0">
            <a:spAutoFit/>
          </a:bodyPr>
          <a:lstStyle/>
          <a:p>
            <a:r>
              <a:rPr lang="nl-BE" sz="1600" dirty="0"/>
              <a:t>OBJECTIVE SITUATION</a:t>
            </a:r>
          </a:p>
        </p:txBody>
      </p:sp>
      <p:sp>
        <p:nvSpPr>
          <p:cNvPr id="32" name="Tekstvak 31"/>
          <p:cNvSpPr txBox="1"/>
          <p:nvPr/>
        </p:nvSpPr>
        <p:spPr>
          <a:xfrm>
            <a:off x="5333022" y="832069"/>
            <a:ext cx="2908104" cy="338554"/>
          </a:xfrm>
          <a:prstGeom prst="rect">
            <a:avLst/>
          </a:prstGeom>
          <a:noFill/>
        </p:spPr>
        <p:txBody>
          <a:bodyPr wrap="none" rtlCol="0">
            <a:spAutoFit/>
          </a:bodyPr>
          <a:lstStyle/>
          <a:p>
            <a:r>
              <a:rPr lang="nl-BE" sz="1600" dirty="0"/>
              <a:t>SUBJECTIVE (E)VALUATION</a:t>
            </a:r>
          </a:p>
        </p:txBody>
      </p:sp>
      <p:sp>
        <p:nvSpPr>
          <p:cNvPr id="33" name="Rechthoek 32"/>
          <p:cNvSpPr/>
          <p:nvPr/>
        </p:nvSpPr>
        <p:spPr>
          <a:xfrm>
            <a:off x="233326" y="1242902"/>
            <a:ext cx="2222407" cy="4013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nvGrpSpPr>
          <p:cNvPr id="13" name="Groep 1"/>
          <p:cNvGrpSpPr/>
          <p:nvPr/>
        </p:nvGrpSpPr>
        <p:grpSpPr>
          <a:xfrm>
            <a:off x="3023774" y="2426271"/>
            <a:ext cx="2241507" cy="3937412"/>
            <a:chOff x="3059832" y="2633055"/>
            <a:chExt cx="2382690" cy="4165328"/>
          </a:xfrm>
        </p:grpSpPr>
        <p:sp>
          <p:nvSpPr>
            <p:cNvPr id="20" name="Rechthoek 19"/>
            <p:cNvSpPr/>
            <p:nvPr/>
          </p:nvSpPr>
          <p:spPr>
            <a:xfrm>
              <a:off x="3234225" y="4227190"/>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Relatedness</a:t>
              </a:r>
              <a:endParaRPr lang="nl-BE" sz="1600" dirty="0"/>
            </a:p>
          </p:txBody>
        </p:sp>
        <p:sp>
          <p:nvSpPr>
            <p:cNvPr id="26" name="Rechthoek 25"/>
            <p:cNvSpPr/>
            <p:nvPr/>
          </p:nvSpPr>
          <p:spPr>
            <a:xfrm>
              <a:off x="3234225" y="5657937"/>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Autonomy</a:t>
              </a:r>
              <a:endParaRPr lang="nl-BE" sz="1600" dirty="0"/>
            </a:p>
          </p:txBody>
        </p:sp>
        <p:sp>
          <p:nvSpPr>
            <p:cNvPr id="27" name="Rechthoek 26"/>
            <p:cNvSpPr/>
            <p:nvPr/>
          </p:nvSpPr>
          <p:spPr>
            <a:xfrm>
              <a:off x="3234225" y="4937857"/>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Competence</a:t>
              </a:r>
              <a:endParaRPr lang="nl-BE" sz="1600" dirty="0"/>
            </a:p>
          </p:txBody>
        </p:sp>
        <p:sp>
          <p:nvSpPr>
            <p:cNvPr id="28" name="Rechthoek 27"/>
            <p:cNvSpPr/>
            <p:nvPr/>
          </p:nvSpPr>
          <p:spPr>
            <a:xfrm>
              <a:off x="3059833" y="4116664"/>
              <a:ext cx="2348509" cy="268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21" name="Tekstvak 20"/>
            <p:cNvSpPr txBox="1"/>
            <p:nvPr/>
          </p:nvSpPr>
          <p:spPr>
            <a:xfrm>
              <a:off x="3059832" y="6275164"/>
              <a:ext cx="2382690" cy="488388"/>
            </a:xfrm>
            <a:prstGeom prst="rect">
              <a:avLst/>
            </a:prstGeom>
            <a:noFill/>
          </p:spPr>
          <p:txBody>
            <a:bodyPr wrap="square" rtlCol="0">
              <a:spAutoFit/>
            </a:bodyPr>
            <a:lstStyle/>
            <a:p>
              <a:pPr algn="ctr"/>
              <a:r>
                <a:rPr lang="nl-BE" sz="1200" dirty="0"/>
                <a:t>Basic </a:t>
              </a:r>
              <a:r>
                <a:rPr lang="nl-BE" sz="1200" dirty="0" err="1"/>
                <a:t>needs</a:t>
              </a:r>
              <a:endParaRPr lang="nl-BE" sz="1200" dirty="0"/>
            </a:p>
            <a:p>
              <a:pPr algn="ctr"/>
              <a:r>
                <a:rPr lang="nl-BE" sz="1200" dirty="0"/>
                <a:t>(</a:t>
              </a:r>
              <a:r>
                <a:rPr lang="nl-BE" sz="1200" dirty="0" err="1"/>
                <a:t>eudaimonic</a:t>
              </a:r>
              <a:r>
                <a:rPr lang="nl-BE" sz="1200" dirty="0"/>
                <a:t> living)</a:t>
              </a:r>
            </a:p>
          </p:txBody>
        </p:sp>
        <p:cxnSp>
          <p:nvCxnSpPr>
            <p:cNvPr id="29" name="Rechte verbindingslijn met pijl 28"/>
            <p:cNvCxnSpPr/>
            <p:nvPr/>
          </p:nvCxnSpPr>
          <p:spPr>
            <a:xfrm flipV="1">
              <a:off x="4241025" y="2633055"/>
              <a:ext cx="0" cy="13395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ep 12"/>
          <p:cNvGrpSpPr/>
          <p:nvPr/>
        </p:nvGrpSpPr>
        <p:grpSpPr>
          <a:xfrm>
            <a:off x="288013" y="5392618"/>
            <a:ext cx="2899821" cy="608828"/>
            <a:chOff x="151757" y="5771108"/>
            <a:chExt cx="3082468" cy="644070"/>
          </a:xfrm>
        </p:grpSpPr>
        <p:sp>
          <p:nvSpPr>
            <p:cNvPr id="38" name="Rechthoek 37"/>
            <p:cNvSpPr/>
            <p:nvPr/>
          </p:nvSpPr>
          <p:spPr>
            <a:xfrm>
              <a:off x="151757" y="5771108"/>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Empowerment</a:t>
              </a:r>
            </a:p>
          </p:txBody>
        </p:sp>
        <p:cxnSp>
          <p:nvCxnSpPr>
            <p:cNvPr id="42" name="Rechte verbindingslijn met pijl 41"/>
            <p:cNvCxnSpPr>
              <a:endCxn id="26" idx="1"/>
            </p:cNvCxnSpPr>
            <p:nvPr/>
          </p:nvCxnSpPr>
          <p:spPr>
            <a:xfrm>
              <a:off x="2298120" y="5979972"/>
              <a:ext cx="93610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Ovale toelichting 2"/>
          <p:cNvSpPr/>
          <p:nvPr/>
        </p:nvSpPr>
        <p:spPr>
          <a:xfrm>
            <a:off x="2648321" y="112501"/>
            <a:ext cx="2684701" cy="2116244"/>
          </a:xfrm>
          <a:prstGeom prst="wedgeEllipseCallout">
            <a:avLst>
              <a:gd name="adj1" fmla="val -12188"/>
              <a:gd name="adj2" fmla="val 1161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Basic </a:t>
            </a:r>
            <a:r>
              <a:rPr lang="nl-BE" dirty="0" err="1"/>
              <a:t>needs</a:t>
            </a:r>
            <a:r>
              <a:rPr lang="nl-BE" dirty="0"/>
              <a:t> are </a:t>
            </a:r>
            <a:r>
              <a:rPr lang="nl-BE" dirty="0" err="1"/>
              <a:t>also</a:t>
            </a:r>
            <a:r>
              <a:rPr lang="nl-BE" dirty="0"/>
              <a:t> </a:t>
            </a:r>
            <a:r>
              <a:rPr lang="nl-BE" dirty="0" err="1"/>
              <a:t>reflected</a:t>
            </a:r>
            <a:r>
              <a:rPr lang="nl-BE" dirty="0"/>
              <a:t> as </a:t>
            </a:r>
            <a:r>
              <a:rPr lang="nl-BE" dirty="0" err="1"/>
              <a:t>functionings</a:t>
            </a:r>
            <a:r>
              <a:rPr lang="nl-BE" dirty="0"/>
              <a:t> in </a:t>
            </a:r>
            <a:r>
              <a:rPr lang="nl-BE" dirty="0" err="1"/>
              <a:t>their</a:t>
            </a:r>
            <a:r>
              <a:rPr lang="nl-BE" dirty="0"/>
              <a:t> </a:t>
            </a:r>
            <a:r>
              <a:rPr lang="nl-BE" dirty="0" err="1"/>
              <a:t>own</a:t>
            </a:r>
            <a:r>
              <a:rPr lang="nl-BE" dirty="0"/>
              <a:t> right</a:t>
            </a:r>
          </a:p>
        </p:txBody>
      </p:sp>
      <p:sp>
        <p:nvSpPr>
          <p:cNvPr id="14" name="Linkeraccolade 13"/>
          <p:cNvSpPr/>
          <p:nvPr/>
        </p:nvSpPr>
        <p:spPr>
          <a:xfrm>
            <a:off x="378258" y="4283484"/>
            <a:ext cx="149309"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1" name="Linkeraccolade 30"/>
          <p:cNvSpPr/>
          <p:nvPr/>
        </p:nvSpPr>
        <p:spPr>
          <a:xfrm flipH="1">
            <a:off x="2044897" y="4298283"/>
            <a:ext cx="114248"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4" name="Linkeraccolade 33"/>
          <p:cNvSpPr/>
          <p:nvPr/>
        </p:nvSpPr>
        <p:spPr>
          <a:xfrm>
            <a:off x="975632" y="4559601"/>
            <a:ext cx="149309"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5" name="Linkeraccolade 34"/>
          <p:cNvSpPr/>
          <p:nvPr/>
        </p:nvSpPr>
        <p:spPr>
          <a:xfrm flipH="1">
            <a:off x="1961265" y="4574400"/>
            <a:ext cx="114248"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cxnSp>
        <p:nvCxnSpPr>
          <p:cNvPr id="17" name="Rechte verbindingslijn met pijl 16"/>
          <p:cNvCxnSpPr/>
          <p:nvPr/>
        </p:nvCxnSpPr>
        <p:spPr>
          <a:xfrm>
            <a:off x="8394060" y="2813963"/>
            <a:ext cx="0" cy="13251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7719950" y="3359546"/>
            <a:ext cx="899605" cy="276999"/>
          </a:xfrm>
          <a:prstGeom prst="rect">
            <a:avLst/>
          </a:prstGeom>
          <a:noFill/>
        </p:spPr>
        <p:txBody>
          <a:bodyPr wrap="none" rtlCol="0">
            <a:spAutoFit/>
          </a:bodyPr>
          <a:lstStyle/>
          <a:p>
            <a:r>
              <a:rPr lang="nl-BE" sz="1200" dirty="0" err="1"/>
              <a:t>Correlated</a:t>
            </a:r>
            <a:endParaRPr lang="nl-BE" sz="1200" dirty="0"/>
          </a:p>
        </p:txBody>
      </p:sp>
      <p:sp>
        <p:nvSpPr>
          <p:cNvPr id="22" name="PIJL-RECHTS 21"/>
          <p:cNvSpPr/>
          <p:nvPr/>
        </p:nvSpPr>
        <p:spPr>
          <a:xfrm rot="14114621">
            <a:off x="7826206" y="4904650"/>
            <a:ext cx="576244" cy="480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00"/>
          </a:p>
        </p:txBody>
      </p:sp>
      <p:sp>
        <p:nvSpPr>
          <p:cNvPr id="24" name="Tekstvak 23"/>
          <p:cNvSpPr txBox="1"/>
          <p:nvPr/>
        </p:nvSpPr>
        <p:spPr>
          <a:xfrm>
            <a:off x="8049225" y="5415492"/>
            <a:ext cx="608034" cy="349123"/>
          </a:xfrm>
          <a:prstGeom prst="rect">
            <a:avLst/>
          </a:prstGeom>
          <a:noFill/>
        </p:spPr>
        <p:txBody>
          <a:bodyPr wrap="none" rtlCol="0">
            <a:spAutoFit/>
          </a:bodyPr>
          <a:lstStyle/>
          <a:p>
            <a:r>
              <a:rPr lang="nl-BE" sz="1600" dirty="0" err="1"/>
              <a:t>Key</a:t>
            </a:r>
            <a:r>
              <a:rPr lang="nl-BE" sz="1600" dirty="0"/>
              <a:t>!</a:t>
            </a:r>
          </a:p>
        </p:txBody>
      </p:sp>
      <p:cxnSp>
        <p:nvCxnSpPr>
          <p:cNvPr id="25" name="Rechte verbindingslijn met pijl 24"/>
          <p:cNvCxnSpPr/>
          <p:nvPr/>
        </p:nvCxnSpPr>
        <p:spPr>
          <a:xfrm flipH="1" flipV="1">
            <a:off x="2102021" y="2705564"/>
            <a:ext cx="1444368" cy="1433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Rechte verbindingslijn met pijl 35"/>
          <p:cNvCxnSpPr>
            <a:stCxn id="27" idx="1"/>
          </p:cNvCxnSpPr>
          <p:nvPr/>
        </p:nvCxnSpPr>
        <p:spPr>
          <a:xfrm flipH="1" flipV="1">
            <a:off x="2159145" y="2426271"/>
            <a:ext cx="1028689" cy="24831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Rechte verbindingslijn met pijl 38"/>
          <p:cNvCxnSpPr/>
          <p:nvPr/>
        </p:nvCxnSpPr>
        <p:spPr>
          <a:xfrm flipH="1" flipV="1">
            <a:off x="1961265" y="3059419"/>
            <a:ext cx="1350346" cy="2333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0669625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3425"/>
            <a:ext cx="8229600" cy="647700"/>
          </a:xfrm>
        </p:spPr>
        <p:txBody>
          <a:bodyPr>
            <a:normAutofit fontScale="90000"/>
          </a:bodyPr>
          <a:lstStyle/>
          <a:p>
            <a:r>
              <a:rPr lang="en-GB" noProof="0" smtClean="0"/>
              <a:t>What have we learned so far?</a:t>
            </a:r>
            <a:endParaRPr lang="en-GB" noProof="0"/>
          </a:p>
        </p:txBody>
      </p:sp>
      <p:sp>
        <p:nvSpPr>
          <p:cNvPr id="3" name="Tijdelijke aanduiding voor inhoud 2"/>
          <p:cNvSpPr>
            <a:spLocks noGrp="1"/>
          </p:cNvSpPr>
          <p:nvPr>
            <p:ph idx="1"/>
          </p:nvPr>
        </p:nvSpPr>
        <p:spPr>
          <a:xfrm>
            <a:off x="470243" y="906487"/>
            <a:ext cx="8229600" cy="5076825"/>
          </a:xfrm>
        </p:spPr>
        <p:txBody>
          <a:bodyPr/>
          <a:lstStyle/>
          <a:p>
            <a:r>
              <a:rPr lang="en-GB" sz="2800" noProof="0" smtClean="0"/>
              <a:t>we could ask how much satisfaction someone derives from being an architect (an objective material condition in the model), as well as how they feel (affect) about it </a:t>
            </a:r>
          </a:p>
          <a:p>
            <a:r>
              <a:rPr lang="en-GB" sz="2800" noProof="0" smtClean="0"/>
              <a:t>we could also ask them if they derive meaning from it as well as vitality and self-actualisation</a:t>
            </a:r>
          </a:p>
          <a:p>
            <a:r>
              <a:rPr lang="en-GB" sz="2800" noProof="0" smtClean="0"/>
              <a:t>we could also ask if engaging in the activity satisfies the need for mastery, autonomy and social relations</a:t>
            </a:r>
          </a:p>
          <a:p>
            <a:r>
              <a:rPr lang="en-GB" sz="2800" noProof="0" smtClean="0"/>
              <a:t>this is all about determining if a being or doing is valued or not and hence whether it is a functioning or not </a:t>
            </a:r>
            <a:endParaRPr lang="en-GB" sz="2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52</a:t>
            </a:fld>
            <a:endParaRPr lang="en-US" dirty="0"/>
          </a:p>
        </p:txBody>
      </p:sp>
    </p:spTree>
    <p:extLst>
      <p:ext uri="{BB962C8B-B14F-4D97-AF65-F5344CB8AC3E}">
        <p14:creationId xmlns:p14="http://schemas.microsoft.com/office/powerpoint/2010/main" xmlns="" val="1219430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GB" noProof="0" smtClean="0"/>
              <a:t>But we have not measured if people have </a:t>
            </a:r>
            <a:r>
              <a:rPr lang="en-GB" u="sng" noProof="0" smtClean="0"/>
              <a:t>freedom</a:t>
            </a:r>
            <a:r>
              <a:rPr lang="en-GB" noProof="0" smtClean="0"/>
              <a:t> to do and be what they value!</a:t>
            </a:r>
          </a:p>
          <a:p>
            <a:pPr marL="0" indent="0">
              <a:buNone/>
            </a:pPr>
            <a:r>
              <a:rPr lang="en-GB" noProof="0" smtClean="0"/>
              <a:t>(opportunity freedom towards future functionings)…</a:t>
            </a:r>
          </a:p>
          <a:p>
            <a:pPr marL="0" indent="0">
              <a:buNone/>
            </a:pPr>
            <a:endParaRPr lang="en-GB" noProof="0" smtClean="0"/>
          </a:p>
          <a:p>
            <a:pPr marL="0" indent="0">
              <a:buNone/>
            </a:pPr>
            <a:r>
              <a:rPr lang="en-GB" noProof="0" smtClean="0"/>
              <a:t>…only if they value what they do and are NOW…</a:t>
            </a:r>
          </a:p>
          <a:p>
            <a:pPr marL="0" indent="0">
              <a:buNone/>
            </a:pPr>
            <a:r>
              <a:rPr lang="en-GB" noProof="0" smtClean="0"/>
              <a:t>(current functionings)</a:t>
            </a:r>
          </a:p>
          <a:p>
            <a:pPr marL="0" indent="0">
              <a:buNone/>
            </a:pP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53</a:t>
            </a:fld>
            <a:endParaRPr lang="en-US" dirty="0"/>
          </a:p>
        </p:txBody>
      </p:sp>
    </p:spTree>
    <p:extLst>
      <p:ext uri="{BB962C8B-B14F-4D97-AF65-F5344CB8AC3E}">
        <p14:creationId xmlns:p14="http://schemas.microsoft.com/office/powerpoint/2010/main" xmlns="" val="175469685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Measuring capabilities</a:t>
            </a:r>
            <a:endParaRPr lang="en-GB" noProof="0"/>
          </a:p>
        </p:txBody>
      </p:sp>
      <p:sp>
        <p:nvSpPr>
          <p:cNvPr id="3" name="Tijdelijke aanduiding voor inhoud 2"/>
          <p:cNvSpPr>
            <a:spLocks noGrp="1"/>
          </p:cNvSpPr>
          <p:nvPr>
            <p:ph idx="1"/>
          </p:nvPr>
        </p:nvSpPr>
        <p:spPr>
          <a:xfrm>
            <a:off x="482600" y="1194519"/>
            <a:ext cx="8229600" cy="5076825"/>
          </a:xfrm>
        </p:spPr>
        <p:txBody>
          <a:bodyPr/>
          <a:lstStyle/>
          <a:p>
            <a:r>
              <a:rPr lang="en-GB" sz="2000" noProof="0" smtClean="0"/>
              <a:t>Externally oriented questions about opportunity: e.g. “Do you have </a:t>
            </a:r>
            <a:r>
              <a:rPr lang="en-GB" sz="2000" noProof="0" smtClean="0">
                <a:solidFill>
                  <a:srgbClr val="FF0000"/>
                </a:solidFill>
              </a:rPr>
              <a:t>sufficient opportunity</a:t>
            </a:r>
            <a:r>
              <a:rPr lang="en-GB" sz="2000" noProof="0" smtClean="0"/>
              <a:t> to engage in physical exercise, itself part of a healthy life?”</a:t>
            </a:r>
          </a:p>
          <a:p>
            <a:r>
              <a:rPr lang="en-GB" sz="2000" noProof="0" smtClean="0"/>
              <a:t>Explicit questions about personal ability: e.g. “Are you </a:t>
            </a:r>
            <a:r>
              <a:rPr lang="en-GB" sz="2000" noProof="0" smtClean="0">
                <a:solidFill>
                  <a:srgbClr val="FF0000"/>
                </a:solidFill>
              </a:rPr>
              <a:t>able</a:t>
            </a:r>
            <a:r>
              <a:rPr lang="en-GB" sz="2000" noProof="0" smtClean="0"/>
              <a:t> to engage in physical exercise?”</a:t>
            </a:r>
          </a:p>
          <a:p>
            <a:r>
              <a:rPr lang="en-GB" sz="2000" noProof="0" smtClean="0"/>
              <a:t>Explicit constraint questions: e.g. “Are </a:t>
            </a:r>
            <a:r>
              <a:rPr lang="en-GB" sz="2000" noProof="0" smtClean="0">
                <a:solidFill>
                  <a:srgbClr val="FF0000"/>
                </a:solidFill>
              </a:rPr>
              <a:t>you prevented </a:t>
            </a:r>
            <a:r>
              <a:rPr lang="en-GB" sz="2000" noProof="0" smtClean="0"/>
              <a:t>from engaging in physical exercise?”</a:t>
            </a:r>
          </a:p>
          <a:p>
            <a:r>
              <a:rPr lang="en-GB" sz="2000" noProof="0" smtClean="0"/>
              <a:t>Functioning probes combined with questions about reasons: “Do you </a:t>
            </a:r>
            <a:r>
              <a:rPr lang="en-GB" sz="2000" noProof="0" smtClean="0">
                <a:solidFill>
                  <a:srgbClr val="FF0000"/>
                </a:solidFill>
              </a:rPr>
              <a:t>engage</a:t>
            </a:r>
            <a:r>
              <a:rPr lang="en-GB" sz="2000" noProof="0" smtClean="0"/>
              <a:t> in physical exercise? </a:t>
            </a:r>
            <a:r>
              <a:rPr lang="en-GB" sz="2000" noProof="0" smtClean="0">
                <a:solidFill>
                  <a:srgbClr val="FF0000"/>
                </a:solidFill>
              </a:rPr>
              <a:t>Why? Why not?</a:t>
            </a:r>
            <a:r>
              <a:rPr lang="en-GB" sz="2000" noProof="0" smtClean="0"/>
              <a:t>”</a:t>
            </a:r>
          </a:p>
          <a:p>
            <a:r>
              <a:rPr lang="en-GB" sz="2000" noProof="0" smtClean="0"/>
              <a:t>Functioning probes combined with a </a:t>
            </a:r>
            <a:r>
              <a:rPr lang="en-GB" sz="2000" noProof="0" smtClean="0">
                <a:solidFill>
                  <a:srgbClr val="FF0000"/>
                </a:solidFill>
              </a:rPr>
              <a:t>universality assumption</a:t>
            </a:r>
            <a:r>
              <a:rPr lang="en-GB" sz="2000" noProof="0" smtClean="0"/>
              <a:t>: this concerns a smaller set of behaviours or situations that are assumed to </a:t>
            </a:r>
            <a:r>
              <a:rPr lang="en-GB" sz="2000" noProof="0" smtClean="0">
                <a:solidFill>
                  <a:srgbClr val="FF0000"/>
                </a:solidFill>
              </a:rPr>
              <a:t>imply reduced opportunity </a:t>
            </a:r>
            <a:r>
              <a:rPr lang="en-GB" sz="2000" noProof="0" smtClean="0"/>
              <a:t>freedom e.g. “Are you afraid to walk around in the evening?”</a:t>
            </a:r>
          </a:p>
          <a:p>
            <a:endParaRPr lang="en-GB" sz="20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54</a:t>
            </a:fld>
            <a:endParaRPr lang="en-US" dirty="0"/>
          </a:p>
        </p:txBody>
      </p:sp>
    </p:spTree>
    <p:extLst>
      <p:ext uri="{BB962C8B-B14F-4D97-AF65-F5344CB8AC3E}">
        <p14:creationId xmlns:p14="http://schemas.microsoft.com/office/powerpoint/2010/main" xmlns="" val="1695265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Measuring capabilities</a:t>
            </a:r>
            <a:endParaRPr lang="en-GB" noProof="0"/>
          </a:p>
        </p:txBody>
      </p:sp>
      <p:sp>
        <p:nvSpPr>
          <p:cNvPr id="3" name="Tijdelijke aanduiding voor inhoud 2"/>
          <p:cNvSpPr>
            <a:spLocks noGrp="1"/>
          </p:cNvSpPr>
          <p:nvPr>
            <p:ph idx="1"/>
          </p:nvPr>
        </p:nvSpPr>
        <p:spPr/>
        <p:txBody>
          <a:bodyPr>
            <a:normAutofit lnSpcReduction="10000"/>
          </a:bodyPr>
          <a:lstStyle/>
          <a:p>
            <a:r>
              <a:rPr lang="en-GB" sz="2800" noProof="0" smtClean="0"/>
              <a:t>Measuring </a:t>
            </a:r>
            <a:r>
              <a:rPr lang="en-GB" sz="2800" noProof="0" smtClean="0">
                <a:solidFill>
                  <a:srgbClr val="FF0000"/>
                </a:solidFill>
              </a:rPr>
              <a:t>capabilities</a:t>
            </a:r>
            <a:r>
              <a:rPr lang="en-GB" sz="2800" noProof="0" smtClean="0"/>
              <a:t> is inherently </a:t>
            </a:r>
            <a:r>
              <a:rPr lang="en-GB" sz="2800" noProof="0" smtClean="0">
                <a:solidFill>
                  <a:srgbClr val="FF0000"/>
                </a:solidFill>
              </a:rPr>
              <a:t>future oriented </a:t>
            </a:r>
            <a:r>
              <a:rPr lang="en-GB" sz="2800" noProof="0" smtClean="0"/>
              <a:t>as it deals with what people could or could not be/do in the future</a:t>
            </a:r>
          </a:p>
          <a:p>
            <a:pPr lvl="1"/>
            <a:r>
              <a:rPr lang="en-GB" sz="2400" noProof="0" smtClean="0"/>
              <a:t>the focus is on constraints/opportunities</a:t>
            </a:r>
          </a:p>
          <a:p>
            <a:r>
              <a:rPr lang="en-GB" sz="2800" noProof="0" smtClean="0"/>
              <a:t>Measuring </a:t>
            </a:r>
            <a:r>
              <a:rPr lang="en-GB" sz="2800" noProof="0" smtClean="0">
                <a:solidFill>
                  <a:srgbClr val="FF0000"/>
                </a:solidFill>
              </a:rPr>
              <a:t>functionings</a:t>
            </a:r>
            <a:r>
              <a:rPr lang="en-GB" sz="2800" noProof="0" smtClean="0"/>
              <a:t> through how much well-being is derived from them  is an assessment of the </a:t>
            </a:r>
            <a:r>
              <a:rPr lang="en-GB" sz="2800" noProof="0" smtClean="0">
                <a:solidFill>
                  <a:srgbClr val="FF0000"/>
                </a:solidFill>
              </a:rPr>
              <a:t>past</a:t>
            </a:r>
            <a:r>
              <a:rPr lang="en-GB" sz="2800" noProof="0" smtClean="0"/>
              <a:t>:</a:t>
            </a:r>
          </a:p>
          <a:p>
            <a:pPr lvl="1"/>
            <a:r>
              <a:rPr lang="en-GB" sz="2400" noProof="0" smtClean="0"/>
              <a:t>it is not however, because we value functionings, relative to each other, as made clear by the current satisfaction, affect, meaningfulness, vitality etc. we derived from them, that we will continue to do so</a:t>
            </a:r>
            <a:endParaRPr lang="en-GB" sz="24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55</a:t>
            </a:fld>
            <a:endParaRPr lang="en-US" dirty="0"/>
          </a:p>
        </p:txBody>
      </p:sp>
    </p:spTree>
    <p:extLst>
      <p:ext uri="{BB962C8B-B14F-4D97-AF65-F5344CB8AC3E}">
        <p14:creationId xmlns:p14="http://schemas.microsoft.com/office/powerpoint/2010/main" xmlns="" val="1829618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noProof="0" dirty="0" err="1" smtClean="0"/>
              <a:t>Reading</a:t>
            </a:r>
            <a:r>
              <a:rPr lang="cs-CZ" noProof="0" dirty="0" smtClean="0"/>
              <a:t> </a:t>
            </a:r>
            <a:r>
              <a:rPr lang="cs-CZ" noProof="0"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fontScale="47500" lnSpcReduction="20000"/>
          </a:bodyPr>
          <a:lstStyle/>
          <a:p>
            <a:pPr>
              <a:buNone/>
            </a:pPr>
            <a:r>
              <a:rPr lang="en-GB" sz="6400" b="1" noProof="0" dirty="0" smtClean="0">
                <a:hlinkClick r:id="rId2"/>
              </a:rPr>
              <a:t>Compulsory </a:t>
            </a:r>
            <a:r>
              <a:rPr lang="en-GB" sz="6400" b="1" noProof="0" dirty="0" smtClean="0">
                <a:hlinkClick r:id="rId2"/>
              </a:rPr>
              <a:t>reading - Locality. 2014. Saving money by doing the right thing : Why 'local by default' must replace 'diseconomies of scale‘.</a:t>
            </a:r>
            <a:endParaRPr lang="en-GB" sz="6400" b="1" noProof="0" dirty="0" smtClean="0"/>
          </a:p>
          <a:p>
            <a:pPr>
              <a:buNone/>
            </a:pPr>
            <a:r>
              <a:rPr lang="en-GB" sz="6400" b="1" noProof="0" dirty="0" smtClean="0"/>
              <a:t>Read pages 6-33 from Locality. 2014. </a:t>
            </a:r>
            <a:endParaRPr lang="cs-CZ" sz="6400" b="1" noProof="0" dirty="0" smtClean="0"/>
          </a:p>
          <a:p>
            <a:pPr>
              <a:buNone/>
            </a:pPr>
            <a:r>
              <a:rPr lang="en-GB" sz="6400" i="1" dirty="0" smtClean="0">
                <a:hlinkClick r:id="rId3"/>
              </a:rPr>
              <a:t>Recommended video - Life Program by Participle</a:t>
            </a:r>
            <a:endParaRPr lang="en-GB" sz="6400" i="1" dirty="0" smtClean="0"/>
          </a:p>
          <a:p>
            <a:pPr>
              <a:buNone/>
            </a:pPr>
            <a:r>
              <a:rPr lang="en-GB" sz="6400" i="1" dirty="0" smtClean="0"/>
              <a:t>To get some more emotions, you may like this 3' video about a program using an approach that is quite close to what is suggested in "Locality" paper. You may then wish to learn more about them at </a:t>
            </a:r>
            <a:r>
              <a:rPr lang="en-GB" sz="6400" i="1" dirty="0" smtClean="0">
                <a:hlinkClick r:id="rId4"/>
              </a:rPr>
              <a:t>http://www.participle.net/families</a:t>
            </a:r>
            <a:r>
              <a:rPr lang="en-GB" sz="6400" i="1" dirty="0" smtClean="0"/>
              <a:t> and maybe even read </a:t>
            </a:r>
            <a:r>
              <a:rPr lang="en-GB" sz="6400" i="1" dirty="0" smtClean="0">
                <a:hlinkClick r:id="rId5"/>
              </a:rPr>
              <a:t>this</a:t>
            </a:r>
            <a:r>
              <a:rPr lang="en-GB" sz="6400" i="1" dirty="0" smtClean="0"/>
              <a:t>.</a:t>
            </a:r>
          </a:p>
          <a:p>
            <a:pPr>
              <a:buNone/>
            </a:pPr>
            <a:endParaRPr lang="en-GB" sz="6400" b="1" noProof="0" dirty="0" smtClean="0"/>
          </a:p>
          <a:p>
            <a:pPr>
              <a:buNone/>
            </a:pPr>
            <a:endParaRPr lang="en-GB" sz="6400" i="1" noProof="0" dirty="0" smtClean="0"/>
          </a:p>
          <a:p>
            <a:endParaRPr lang="en-GB" i="1"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57</a:t>
            </a:fld>
            <a:endParaRPr lang="en-US" dirty="0">
              <a:solidFill>
                <a:prstClr val="black">
                  <a:tint val="75000"/>
                </a:prstClr>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1"/>
            <a:ext cx="9047704" cy="6334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3200" y="5566747"/>
            <a:ext cx="1357235" cy="1446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100615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a:t>Study demand in context</a:t>
            </a:r>
          </a:p>
        </p:txBody>
      </p:sp>
      <p:sp>
        <p:nvSpPr>
          <p:cNvPr id="3" name="Content Placeholder 2"/>
          <p:cNvSpPr>
            <a:spLocks noGrp="1"/>
          </p:cNvSpPr>
          <p:nvPr>
            <p:ph idx="1"/>
          </p:nvPr>
        </p:nvSpPr>
        <p:spPr>
          <a:xfrm>
            <a:off x="251520" y="1474440"/>
            <a:ext cx="8458200" cy="4114800"/>
          </a:xfrm>
        </p:spPr>
        <p:txBody>
          <a:bodyPr/>
          <a:lstStyle/>
          <a:p>
            <a:pPr marL="782638" lvl="1">
              <a:buClr>
                <a:srgbClr val="000000"/>
              </a:buClr>
              <a:buNone/>
            </a:pPr>
            <a:r>
              <a:rPr lang="en-GB" noProof="0" smtClean="0"/>
              <a:t>   Between 1996 and 2012 Ruth had </a:t>
            </a:r>
            <a:r>
              <a:rPr lang="en-GB" noProof="0" smtClean="0">
                <a:latin typeface="Arial Bold" charset="0"/>
                <a:cs typeface="Arial Bold" charset="0"/>
                <a:sym typeface="Arial Bold" charset="0"/>
              </a:rPr>
              <a:t>129 different interactions</a:t>
            </a:r>
            <a:r>
              <a:rPr lang="en-GB" noProof="0" smtClean="0"/>
              <a:t> with public-sector agencies. From running a successful business with her first husband she deteriorated to having ill health, her children were removed and she became entirely dependent on the public purse. </a:t>
            </a:r>
          </a:p>
          <a:p>
            <a:pPr marL="782638" lvl="1">
              <a:buClr>
                <a:srgbClr val="000000"/>
              </a:buClr>
              <a:buNone/>
            </a:pPr>
            <a:r>
              <a:rPr lang="en-GB" noProof="0" smtClean="0"/>
              <a:t>   </a:t>
            </a:r>
          </a:p>
          <a:p>
            <a:pPr marL="782638" lvl="1">
              <a:spcBef>
                <a:spcPts val="1250"/>
              </a:spcBef>
              <a:buClr>
                <a:srgbClr val="000000"/>
              </a:buClr>
              <a:buNone/>
            </a:pPr>
            <a:endParaRPr lang="en-GB" noProof="0" smtClean="0"/>
          </a:p>
          <a:p>
            <a:pPr marL="782638" lvl="1">
              <a:spcBef>
                <a:spcPts val="1250"/>
              </a:spcBef>
              <a:buClr>
                <a:srgbClr val="000000"/>
              </a:buClr>
              <a:buNone/>
            </a:pPr>
            <a:endParaRPr lang="en-GB" noProof="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7008" y="4772251"/>
            <a:ext cx="1685727" cy="1796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516426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6477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GB" noProof="0" smtClean="0"/>
              <a:t>Study demand in context</a:t>
            </a:r>
            <a:endParaRPr lang="en-GB" noProof="0"/>
          </a:p>
        </p:txBody>
      </p:sp>
      <p:sp>
        <p:nvSpPr>
          <p:cNvPr id="3" name="Content Placeholder 2"/>
          <p:cNvSpPr>
            <a:spLocks noGrp="1"/>
          </p:cNvSpPr>
          <p:nvPr>
            <p:ph idx="1"/>
          </p:nvPr>
        </p:nvSpPr>
        <p:spPr>
          <a:xfrm>
            <a:off x="683568" y="1700808"/>
            <a:ext cx="7772400" cy="4114800"/>
          </a:xfrm>
        </p:spPr>
        <p:txBody>
          <a:bodyPr/>
          <a:lstStyle/>
          <a:p>
            <a:pPr marL="382588">
              <a:buClr>
                <a:srgbClr val="000000"/>
              </a:buClr>
            </a:pPr>
            <a:r>
              <a:rPr lang="en-GB" sz="2400" noProof="0" smtClean="0"/>
              <a:t>What Ruth said she wanted - what mattered to Ruth: </a:t>
            </a:r>
          </a:p>
          <a:p>
            <a:pPr marL="382588">
              <a:buClr>
                <a:srgbClr val="000000"/>
              </a:buClr>
            </a:pPr>
            <a:endParaRPr lang="en-GB" sz="2400" noProof="0" smtClean="0"/>
          </a:p>
          <a:p>
            <a:pPr marL="782638" lvl="1">
              <a:spcBef>
                <a:spcPts val="1250"/>
              </a:spcBef>
              <a:buClr>
                <a:srgbClr val="000000"/>
              </a:buClr>
              <a:buNone/>
            </a:pPr>
            <a:r>
              <a:rPr lang="en-GB" noProof="0" smtClean="0"/>
              <a:t>“I need help with housework and...” </a:t>
            </a:r>
          </a:p>
          <a:p>
            <a:pPr marL="782638" lvl="1">
              <a:spcBef>
                <a:spcPts val="1250"/>
              </a:spcBef>
              <a:buClr>
                <a:srgbClr val="000000"/>
              </a:buClr>
              <a:buNone/>
            </a:pPr>
            <a:r>
              <a:rPr lang="en-GB" noProof="0" smtClean="0"/>
              <a:t>“...gaining access to the upstairs of the property.”</a:t>
            </a:r>
          </a:p>
          <a:p>
            <a:pPr marL="782638" lvl="1">
              <a:spcBef>
                <a:spcPts val="1250"/>
              </a:spcBef>
              <a:buClr>
                <a:srgbClr val="000000"/>
              </a:buClr>
              <a:buNone/>
            </a:pPr>
            <a:r>
              <a:rPr lang="en-GB" noProof="0" smtClean="0"/>
              <a:t>“These two things would have such a profound effect on mine and the children’s lives.”</a:t>
            </a:r>
            <a:endParaRPr lang="en-GB" noProof="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1800" y="5461592"/>
            <a:ext cx="1217535" cy="1297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53365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Reading reflections</a:t>
            </a:r>
            <a:endParaRPr lang="en-GB" noProof="0"/>
          </a:p>
        </p:txBody>
      </p:sp>
      <p:sp>
        <p:nvSpPr>
          <p:cNvPr id="3" name="Zástupný symbol pro obsah 2"/>
          <p:cNvSpPr>
            <a:spLocks noGrp="1"/>
          </p:cNvSpPr>
          <p:nvPr>
            <p:ph idx="1"/>
          </p:nvPr>
        </p:nvSpPr>
        <p:spPr/>
        <p:txBody>
          <a:bodyPr/>
          <a:lstStyle/>
          <a:p>
            <a:r>
              <a:rPr lang="en-GB" noProof="0" smtClean="0"/>
              <a:t>Split into groups</a:t>
            </a:r>
          </a:p>
          <a:p>
            <a:r>
              <a:rPr lang="en-GB" noProof="0" smtClean="0"/>
              <a:t>Do exercise 2-1, first individually and then discuss within groups</a:t>
            </a:r>
          </a:p>
          <a:p>
            <a:endParaRPr lang="en-GB" noProof="0" smtClean="0"/>
          </a:p>
          <a:p>
            <a:r>
              <a:rPr lang="en-GB" noProof="0" smtClean="0"/>
              <a:t>Do exercise 2-2, first individually. </a:t>
            </a:r>
          </a:p>
          <a:p>
            <a:r>
              <a:rPr lang="en-GB" noProof="0" smtClean="0"/>
              <a:t>Then compare within groups and try to explain each other the problematic points.</a:t>
            </a:r>
            <a:endParaRPr lang="en-GB" noProof="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60</a:t>
            </a:fld>
            <a:endParaRPr lang="en-US" dirty="0">
              <a:solidFill>
                <a:prstClr val="black">
                  <a:tint val="75000"/>
                </a:prst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692696"/>
            <a:ext cx="8937900"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hthoek 4"/>
          <p:cNvSpPr/>
          <p:nvPr/>
        </p:nvSpPr>
        <p:spPr>
          <a:xfrm>
            <a:off x="2051720" y="116632"/>
            <a:ext cx="4911666" cy="461665"/>
          </a:xfrm>
          <a:prstGeom prst="rect">
            <a:avLst/>
          </a:prstGeom>
        </p:spPr>
        <p:txBody>
          <a:bodyPr wrap="none">
            <a:spAutoFit/>
          </a:bodyPr>
          <a:lstStyle/>
          <a:p>
            <a:r>
              <a:rPr lang="en-GB" sz="2400" dirty="0"/>
              <a:t>Ruth a serial victim of domestic abuse</a:t>
            </a:r>
          </a:p>
        </p:txBody>
      </p:sp>
      <p:grpSp>
        <p:nvGrpSpPr>
          <p:cNvPr id="2" name="Groep 1"/>
          <p:cNvGrpSpPr/>
          <p:nvPr/>
        </p:nvGrpSpPr>
        <p:grpSpPr>
          <a:xfrm>
            <a:off x="35496" y="2319263"/>
            <a:ext cx="9084895" cy="1613793"/>
            <a:chOff x="35496" y="2319263"/>
            <a:chExt cx="9084895" cy="1613793"/>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3085529"/>
              <a:ext cx="9084895" cy="847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hthoek 5"/>
            <p:cNvSpPr/>
            <p:nvPr/>
          </p:nvSpPr>
          <p:spPr>
            <a:xfrm>
              <a:off x="1259632" y="2319263"/>
              <a:ext cx="6480720" cy="461665"/>
            </a:xfrm>
            <a:prstGeom prst="rect">
              <a:avLst/>
            </a:prstGeom>
          </p:spPr>
          <p:txBody>
            <a:bodyPr wrap="square">
              <a:spAutoFit/>
            </a:bodyPr>
            <a:lstStyle/>
            <a:p>
              <a:pPr algn="ctr"/>
              <a:r>
                <a:rPr lang="en-GB" sz="2400" dirty="0"/>
                <a:t>Ruth unemployed and with health problems</a:t>
              </a:r>
            </a:p>
          </p:txBody>
        </p:sp>
      </p:gr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0852" y="3933056"/>
            <a:ext cx="8507612"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389" y="4797152"/>
            <a:ext cx="8636661"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6768" y="5805264"/>
            <a:ext cx="842864" cy="898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6381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61</a:t>
            </a:fld>
            <a:endParaRPr lang="en-US" dirty="0">
              <a:solidFill>
                <a:prstClr val="black">
                  <a:tint val="75000"/>
                </a:prstClr>
              </a:solidFill>
            </a:endParaRPr>
          </a:p>
        </p:txBody>
      </p:sp>
      <p:grpSp>
        <p:nvGrpSpPr>
          <p:cNvPr id="2" name="Groep 1"/>
          <p:cNvGrpSpPr/>
          <p:nvPr/>
        </p:nvGrpSpPr>
        <p:grpSpPr>
          <a:xfrm>
            <a:off x="0" y="332656"/>
            <a:ext cx="9010932" cy="1944216"/>
            <a:chOff x="0" y="332656"/>
            <a:chExt cx="9010932" cy="1944216"/>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08720"/>
              <a:ext cx="9010932"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vak 4"/>
            <p:cNvSpPr txBox="1"/>
            <p:nvPr/>
          </p:nvSpPr>
          <p:spPr>
            <a:xfrm>
              <a:off x="827584" y="332656"/>
              <a:ext cx="7310656" cy="461665"/>
            </a:xfrm>
            <a:prstGeom prst="rect">
              <a:avLst/>
            </a:prstGeom>
            <a:noFill/>
          </p:spPr>
          <p:txBody>
            <a:bodyPr wrap="none" rtlCol="0">
              <a:spAutoFit/>
            </a:bodyPr>
            <a:lstStyle/>
            <a:p>
              <a:r>
                <a:rPr lang="nl-BE" sz="2400" dirty="0" err="1"/>
                <a:t>Deteriorating</a:t>
              </a:r>
              <a:r>
                <a:rPr lang="nl-BE" sz="2400" dirty="0"/>
                <a:t> health leads </a:t>
              </a:r>
              <a:r>
                <a:rPr lang="nl-BE" sz="2400" dirty="0" err="1"/>
                <a:t>to</a:t>
              </a:r>
              <a:r>
                <a:rPr lang="nl-BE" sz="2400" dirty="0"/>
                <a:t> </a:t>
              </a:r>
              <a:r>
                <a:rPr lang="nl-BE" sz="2400" dirty="0" err="1"/>
                <a:t>children</a:t>
              </a:r>
              <a:r>
                <a:rPr lang="nl-BE" sz="2400" dirty="0"/>
                <a:t> </a:t>
              </a:r>
              <a:r>
                <a:rPr lang="nl-BE" sz="2400" dirty="0" err="1"/>
                <a:t>getting</a:t>
              </a:r>
              <a:r>
                <a:rPr lang="nl-BE" sz="2400" dirty="0"/>
                <a:t> out of hand</a:t>
              </a:r>
            </a:p>
          </p:txBody>
        </p:sp>
      </p:gr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2276872"/>
            <a:ext cx="8646965" cy="881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ep 2"/>
          <p:cNvGrpSpPr/>
          <p:nvPr/>
        </p:nvGrpSpPr>
        <p:grpSpPr>
          <a:xfrm>
            <a:off x="179512" y="3255367"/>
            <a:ext cx="8268391" cy="893713"/>
            <a:chOff x="179512" y="3255367"/>
            <a:chExt cx="8268391" cy="893713"/>
          </a:xfrm>
        </p:grpSpPr>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3812282"/>
              <a:ext cx="8268391" cy="336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kstvak 8"/>
            <p:cNvSpPr txBox="1"/>
            <p:nvPr/>
          </p:nvSpPr>
          <p:spPr>
            <a:xfrm>
              <a:off x="2884507" y="3255367"/>
              <a:ext cx="2704395" cy="461665"/>
            </a:xfrm>
            <a:prstGeom prst="rect">
              <a:avLst/>
            </a:prstGeom>
            <a:noFill/>
          </p:spPr>
          <p:txBody>
            <a:bodyPr wrap="none" rtlCol="0">
              <a:spAutoFit/>
            </a:bodyPr>
            <a:lstStyle/>
            <a:p>
              <a:r>
                <a:rPr lang="nl-BE" sz="2400" dirty="0" err="1"/>
                <a:t>Children</a:t>
              </a:r>
              <a:r>
                <a:rPr lang="nl-BE" sz="2400" dirty="0"/>
                <a:t> taken </a:t>
              </a:r>
              <a:r>
                <a:rPr lang="nl-BE" sz="2400" dirty="0" err="1"/>
                <a:t>away</a:t>
              </a:r>
              <a:endParaRPr lang="nl-BE" sz="2400" dirty="0"/>
            </a:p>
          </p:txBody>
        </p:sp>
      </p:gr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7008" y="4772251"/>
            <a:ext cx="1685727" cy="1796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0915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a:t>What response?</a:t>
            </a:r>
          </a:p>
        </p:txBody>
      </p:sp>
      <p:sp>
        <p:nvSpPr>
          <p:cNvPr id="3" name="Content Placeholder 2"/>
          <p:cNvSpPr>
            <a:spLocks noGrp="1"/>
          </p:cNvSpPr>
          <p:nvPr>
            <p:ph idx="1"/>
          </p:nvPr>
        </p:nvSpPr>
        <p:spPr>
          <a:xfrm>
            <a:off x="467544" y="1196752"/>
            <a:ext cx="8229600" cy="5076825"/>
          </a:xfrm>
        </p:spPr>
        <p:txBody>
          <a:bodyPr/>
          <a:lstStyle/>
          <a:p>
            <a:r>
              <a:rPr lang="en-GB" noProof="0" dirty="0" smtClean="0"/>
              <a:t>What Ruth received: </a:t>
            </a:r>
          </a:p>
          <a:p>
            <a:pPr lvl="1"/>
            <a:r>
              <a:rPr lang="en-GB" noProof="0" dirty="0" smtClean="0"/>
              <a:t>The same anger management course, twice, for two boys</a:t>
            </a:r>
          </a:p>
          <a:p>
            <a:pPr lvl="1"/>
            <a:r>
              <a:rPr lang="en-GB" noProof="0" dirty="0" smtClean="0"/>
              <a:t>The same parenting programme, twice</a:t>
            </a:r>
          </a:p>
          <a:p>
            <a:pPr lvl="1"/>
            <a:r>
              <a:rPr lang="en-GB" noProof="0" dirty="0" smtClean="0"/>
              <a:t>Help cleaning one bedroom</a:t>
            </a:r>
          </a:p>
          <a:p>
            <a:pPr lvl="1"/>
            <a:r>
              <a:rPr lang="en-GB" noProof="0" dirty="0" smtClean="0"/>
              <a:t>Toilet frame, perching stool and bath board for a bath she could not access</a:t>
            </a:r>
          </a:p>
          <a:p>
            <a:pPr lvl="1"/>
            <a:r>
              <a:rPr lang="en-GB" noProof="0" dirty="0" smtClean="0"/>
              <a:t>Family intervention programme</a:t>
            </a:r>
            <a:endParaRPr lang="en-GB" noProof="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05708" y="4657951"/>
            <a:ext cx="1685727" cy="1796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4675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63</a:t>
            </a:fld>
            <a:endParaRPr lang="en-US" dirty="0">
              <a:solidFill>
                <a:prstClr val="black">
                  <a:tint val="75000"/>
                </a:prst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6192" y="2492896"/>
            <a:ext cx="6757129" cy="3406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274" y="476672"/>
            <a:ext cx="8712968" cy="1805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3808" y="4927600"/>
            <a:ext cx="1539923" cy="1640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796756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a:t>What response?</a:t>
            </a:r>
          </a:p>
        </p:txBody>
      </p:sp>
      <p:sp>
        <p:nvSpPr>
          <p:cNvPr id="3" name="Content Placeholder 2"/>
          <p:cNvSpPr>
            <a:spLocks noGrp="1"/>
          </p:cNvSpPr>
          <p:nvPr>
            <p:ph idx="1"/>
          </p:nvPr>
        </p:nvSpPr>
        <p:spPr>
          <a:xfrm>
            <a:off x="467544" y="1556792"/>
            <a:ext cx="8458200" cy="4114800"/>
          </a:xfrm>
        </p:spPr>
        <p:txBody>
          <a:bodyPr/>
          <a:lstStyle/>
          <a:p>
            <a:pPr marL="382588">
              <a:spcBef>
                <a:spcPts val="1250"/>
              </a:spcBef>
              <a:buClr>
                <a:srgbClr val="000000"/>
              </a:buClr>
            </a:pPr>
            <a:endParaRPr lang="en-GB" sz="2400" noProof="0" smtClean="0"/>
          </a:p>
          <a:p>
            <a:pPr marL="382588">
              <a:buClr>
                <a:srgbClr val="000000"/>
              </a:buClr>
            </a:pPr>
            <a:r>
              <a:rPr lang="en-GB" sz="2400" noProof="0" smtClean="0"/>
              <a:t>And failing to help Ruth involved:</a:t>
            </a:r>
          </a:p>
          <a:p>
            <a:pPr marL="382588">
              <a:buClr>
                <a:srgbClr val="000000"/>
              </a:buClr>
            </a:pPr>
            <a:endParaRPr lang="en-GB" sz="2400" noProof="0" smtClean="0"/>
          </a:p>
          <a:p>
            <a:pPr marL="782638" lvl="1">
              <a:buClr>
                <a:srgbClr val="000000"/>
              </a:buClr>
              <a:buNone/>
            </a:pPr>
            <a:r>
              <a:rPr lang="en-GB" noProof="0" smtClean="0"/>
              <a:t>8 social workers</a:t>
            </a:r>
          </a:p>
          <a:p>
            <a:pPr marL="782638" lvl="1">
              <a:buClr>
                <a:srgbClr val="000000"/>
              </a:buClr>
              <a:buNone/>
            </a:pPr>
            <a:r>
              <a:rPr lang="en-GB" noProof="0" smtClean="0"/>
              <a:t>22 support workers allocated</a:t>
            </a:r>
          </a:p>
          <a:p>
            <a:pPr marL="782638" lvl="1">
              <a:buClr>
                <a:srgbClr val="000000"/>
              </a:buClr>
              <a:buNone/>
            </a:pPr>
            <a:r>
              <a:rPr lang="en-GB" noProof="0" smtClean="0"/>
              <a:t>30 referrals</a:t>
            </a:r>
          </a:p>
          <a:p>
            <a:pPr marL="782638" lvl="1">
              <a:buClr>
                <a:srgbClr val="000000"/>
              </a:buClr>
              <a:buNone/>
            </a:pPr>
            <a:r>
              <a:rPr lang="en-GB" noProof="0" smtClean="0"/>
              <a:t>16 assessments</a:t>
            </a:r>
          </a:p>
          <a:p>
            <a:pPr marL="782638" lvl="1">
              <a:buClr>
                <a:srgbClr val="000000"/>
              </a:buClr>
              <a:buNone/>
            </a:pPr>
            <a:r>
              <a:rPr lang="en-GB" noProof="0" smtClean="0"/>
              <a:t>36 teams/services</a:t>
            </a:r>
          </a:p>
          <a:p>
            <a:pPr marL="782638" lvl="1">
              <a:spcBef>
                <a:spcPts val="1250"/>
              </a:spcBef>
              <a:buClr>
                <a:srgbClr val="000000"/>
              </a:buClr>
              <a:buNone/>
            </a:pPr>
            <a:endParaRPr lang="en-GB" noProof="0" smtClean="0"/>
          </a:p>
          <a:p>
            <a:pPr marL="782638" lvl="1">
              <a:spcBef>
                <a:spcPts val="1250"/>
              </a:spcBef>
              <a:buClr>
                <a:srgbClr val="000000"/>
              </a:buClr>
              <a:buNone/>
            </a:pPr>
            <a:endParaRPr lang="en-GB" noProof="0" smtClean="0"/>
          </a:p>
          <a:p>
            <a:pPr marL="782638" lvl="1">
              <a:spcBef>
                <a:spcPts val="1250"/>
              </a:spcBef>
              <a:buClr>
                <a:srgbClr val="000000"/>
              </a:buClr>
              <a:buNone/>
            </a:pPr>
            <a:endParaRPr lang="en-GB" noProof="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4908" y="4714841"/>
            <a:ext cx="1685727" cy="1796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681109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262"/>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a:t>What response?</a:t>
            </a:r>
          </a:p>
        </p:txBody>
      </p:sp>
      <p:sp>
        <p:nvSpPr>
          <p:cNvPr id="3" name="Content Placeholder 2"/>
          <p:cNvSpPr>
            <a:spLocks noGrp="1"/>
          </p:cNvSpPr>
          <p:nvPr>
            <p:ph idx="1"/>
          </p:nvPr>
        </p:nvSpPr>
        <p:spPr>
          <a:xfrm>
            <a:off x="457200" y="1341438"/>
            <a:ext cx="8229600" cy="5076825"/>
          </a:xfrm>
        </p:spPr>
        <p:txBody>
          <a:bodyPr/>
          <a:lstStyle/>
          <a:p>
            <a:r>
              <a:rPr lang="en-GB" noProof="0" smtClean="0"/>
              <a:t>What happens to people whose lives fall off the rails? What is the performance:</a:t>
            </a:r>
          </a:p>
          <a:p>
            <a:pPr lvl="1"/>
            <a:r>
              <a:rPr lang="en-GB" noProof="0" smtClean="0"/>
              <a:t>Not one but many ‘front doors’</a:t>
            </a:r>
          </a:p>
          <a:p>
            <a:pPr lvl="1"/>
            <a:r>
              <a:rPr lang="en-GB" noProof="0" smtClean="0"/>
              <a:t>Repeated ‘assessments’, most often ‘referred on’</a:t>
            </a:r>
          </a:p>
          <a:p>
            <a:pPr lvl="1"/>
            <a:r>
              <a:rPr lang="en-GB" noProof="0" smtClean="0"/>
              <a:t>‘Thresholds’ used to avoid service provision</a:t>
            </a:r>
          </a:p>
          <a:p>
            <a:pPr lvl="1"/>
            <a:r>
              <a:rPr lang="en-GB" noProof="0" smtClean="0"/>
              <a:t>When a service is provided it fails to meet the need</a:t>
            </a:r>
          </a:p>
          <a:p>
            <a:pPr lvl="1"/>
            <a:r>
              <a:rPr lang="en-GB" noProof="0" smtClean="0"/>
              <a:t>Thus further demands into the system...</a:t>
            </a:r>
          </a:p>
          <a:p>
            <a:pPr lvl="1"/>
            <a:r>
              <a:rPr lang="en-GB" noProof="0" smtClean="0"/>
              <a:t>...which are treated as episodic</a:t>
            </a:r>
          </a:p>
          <a:p>
            <a:endParaRPr lang="en-GB" noProof="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09383" y="1"/>
            <a:ext cx="1450517" cy="134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283524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2">
              <a:lumMod val="75000"/>
            </a:schemeClr>
          </a:solidFill>
        </p:spPr>
        <p:txBody>
          <a:bodyPr/>
          <a:lstStyle/>
          <a:p>
            <a:r>
              <a:rPr lang="en-GB" noProof="0" smtClean="0"/>
              <a:t>A step further</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66</a:t>
            </a:fld>
            <a:endParaRPr lang="en-US" dirty="0"/>
          </a:p>
        </p:txBody>
      </p:sp>
      <p:pic>
        <p:nvPicPr>
          <p:cNvPr id="5" name="Picture 2" descr="paperwork.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68135"/>
            <a:ext cx="3162300" cy="3842562"/>
          </a:xfrm>
          <a:prstGeom prst="rect">
            <a:avLst/>
          </a:prstGeom>
        </p:spPr>
      </p:pic>
      <p:sp>
        <p:nvSpPr>
          <p:cNvPr id="6" name="TextBox 3"/>
          <p:cNvSpPr txBox="1"/>
          <p:nvPr/>
        </p:nvSpPr>
        <p:spPr>
          <a:xfrm>
            <a:off x="467544" y="1484784"/>
            <a:ext cx="3070071" cy="707886"/>
          </a:xfrm>
          <a:prstGeom prst="rect">
            <a:avLst/>
          </a:prstGeom>
          <a:noFill/>
        </p:spPr>
        <p:txBody>
          <a:bodyPr wrap="none" rtlCol="0">
            <a:spAutoFit/>
          </a:bodyPr>
          <a:lstStyle/>
          <a:p>
            <a:r>
              <a:rPr lang="en-US" sz="2000" dirty="0">
                <a:solidFill>
                  <a:srgbClr val="FF0000"/>
                </a:solidFill>
              </a:rPr>
              <a:t>From assessments, </a:t>
            </a:r>
          </a:p>
          <a:p>
            <a:r>
              <a:rPr lang="en-US" sz="2000" dirty="0">
                <a:solidFill>
                  <a:srgbClr val="FF0000"/>
                </a:solidFill>
              </a:rPr>
              <a:t>checklists and paperwork</a:t>
            </a:r>
          </a:p>
        </p:txBody>
      </p:sp>
      <p:grpSp>
        <p:nvGrpSpPr>
          <p:cNvPr id="3" name="Groep 6"/>
          <p:cNvGrpSpPr/>
          <p:nvPr/>
        </p:nvGrpSpPr>
        <p:grpSpPr>
          <a:xfrm>
            <a:off x="2195736" y="1412776"/>
            <a:ext cx="6742484" cy="4535083"/>
            <a:chOff x="3086100" y="1333217"/>
            <a:chExt cx="6057900" cy="4076983"/>
          </a:xfrm>
        </p:grpSpPr>
        <p:sp>
          <p:nvSpPr>
            <p:cNvPr id="8" name="Right Arrow 4"/>
            <p:cNvSpPr/>
            <p:nvPr/>
          </p:nvSpPr>
          <p:spPr>
            <a:xfrm>
              <a:off x="3086100" y="373380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cstate="print"/>
            <a:srcRect/>
            <a:stretch>
              <a:fillRect/>
            </a:stretch>
          </p:blipFill>
          <p:spPr bwMode="auto">
            <a:xfrm>
              <a:off x="4098974" y="2495600"/>
              <a:ext cx="5045026" cy="2914600"/>
            </a:xfrm>
            <a:prstGeom prst="rect">
              <a:avLst/>
            </a:prstGeom>
            <a:noFill/>
            <a:ln w="9525">
              <a:noFill/>
              <a:miter lim="800000"/>
              <a:headEnd/>
              <a:tailEnd/>
            </a:ln>
            <a:effectLst/>
          </p:spPr>
        </p:pic>
        <p:sp>
          <p:nvSpPr>
            <p:cNvPr id="10" name="TextBox 6"/>
            <p:cNvSpPr txBox="1"/>
            <p:nvPr/>
          </p:nvSpPr>
          <p:spPr>
            <a:xfrm>
              <a:off x="4965700" y="1333217"/>
              <a:ext cx="3797300" cy="1015663"/>
            </a:xfrm>
            <a:prstGeom prst="rect">
              <a:avLst/>
            </a:prstGeom>
            <a:noFill/>
          </p:spPr>
          <p:txBody>
            <a:bodyPr wrap="square" rtlCol="0">
              <a:spAutoFit/>
            </a:bodyPr>
            <a:lstStyle/>
            <a:p>
              <a:r>
                <a:rPr lang="en-US" sz="2000" dirty="0">
                  <a:solidFill>
                    <a:srgbClr val="008000"/>
                  </a:solidFill>
                </a:rPr>
                <a:t>To person shaped measures - based on ‘me, my life and what’s important to me’</a:t>
              </a:r>
            </a:p>
          </p:txBody>
        </p:sp>
      </p:grpSp>
      <p:sp>
        <p:nvSpPr>
          <p:cNvPr id="11" name="TextBox 7"/>
          <p:cNvSpPr txBox="1"/>
          <p:nvPr/>
        </p:nvSpPr>
        <p:spPr>
          <a:xfrm>
            <a:off x="254000" y="1576769"/>
            <a:ext cx="3280916" cy="461665"/>
          </a:xfrm>
          <a:prstGeom prst="rect">
            <a:avLst/>
          </a:prstGeom>
          <a:noFill/>
        </p:spPr>
        <p:txBody>
          <a:bodyPr wrap="none" rtlCol="0">
            <a:spAutoFit/>
          </a:bodyPr>
          <a:lstStyle/>
          <a:p>
            <a:r>
              <a:rPr lang="en-US" sz="2400" dirty="0">
                <a:solidFill>
                  <a:schemeClr val="bg1"/>
                </a:solidFill>
              </a:rPr>
              <a:t>Using better measures</a:t>
            </a:r>
          </a:p>
        </p:txBody>
      </p:sp>
      <p:sp>
        <p:nvSpPr>
          <p:cNvPr id="12" name="Tekstvak 11"/>
          <p:cNvSpPr txBox="1"/>
          <p:nvPr/>
        </p:nvSpPr>
        <p:spPr>
          <a:xfrm>
            <a:off x="2843808" y="5877272"/>
            <a:ext cx="6126584" cy="830997"/>
          </a:xfrm>
          <a:prstGeom prst="rect">
            <a:avLst/>
          </a:prstGeom>
          <a:noFill/>
        </p:spPr>
        <p:txBody>
          <a:bodyPr wrap="square" rtlCol="0">
            <a:spAutoFit/>
          </a:bodyPr>
          <a:lstStyle/>
          <a:p>
            <a:r>
              <a:rPr lang="nl-BE" sz="2400" dirty="0" err="1"/>
              <a:t>What</a:t>
            </a:r>
            <a:r>
              <a:rPr lang="nl-BE" sz="2400" dirty="0"/>
              <a:t> </a:t>
            </a:r>
            <a:r>
              <a:rPr lang="nl-BE" sz="2400" dirty="0" err="1"/>
              <a:t>matters</a:t>
            </a:r>
            <a:r>
              <a:rPr lang="nl-BE" sz="2400" dirty="0"/>
              <a:t> is different </a:t>
            </a:r>
            <a:r>
              <a:rPr lang="nl-BE" sz="2400" dirty="0" err="1"/>
              <a:t>for</a:t>
            </a:r>
            <a:r>
              <a:rPr lang="nl-BE" sz="2400" dirty="0"/>
              <a:t> </a:t>
            </a:r>
            <a:r>
              <a:rPr lang="nl-BE" sz="2400" dirty="0" err="1"/>
              <a:t>each</a:t>
            </a:r>
            <a:r>
              <a:rPr lang="nl-BE" sz="2400" dirty="0"/>
              <a:t> person, </a:t>
            </a:r>
            <a:r>
              <a:rPr lang="nl-BE" sz="2400" dirty="0" err="1"/>
              <a:t>their</a:t>
            </a:r>
            <a:r>
              <a:rPr lang="nl-BE" sz="2400" dirty="0"/>
              <a:t> </a:t>
            </a:r>
            <a:r>
              <a:rPr lang="nl-BE" sz="2400" dirty="0" err="1"/>
              <a:t>rate</a:t>
            </a:r>
            <a:r>
              <a:rPr lang="nl-BE" sz="2400" dirty="0"/>
              <a:t> of </a:t>
            </a:r>
            <a:r>
              <a:rPr lang="nl-BE" sz="2400" dirty="0" err="1"/>
              <a:t>progress</a:t>
            </a:r>
            <a:r>
              <a:rPr lang="nl-BE" sz="2400" dirty="0"/>
              <a:t> </a:t>
            </a:r>
            <a:r>
              <a:rPr lang="nl-BE" sz="2400" dirty="0" err="1"/>
              <a:t>will</a:t>
            </a:r>
            <a:r>
              <a:rPr lang="nl-BE" sz="2400" dirty="0"/>
              <a:t> </a:t>
            </a:r>
            <a:r>
              <a:rPr lang="nl-BE" sz="2400" dirty="0" err="1"/>
              <a:t>also</a:t>
            </a:r>
            <a:r>
              <a:rPr lang="nl-BE" sz="2400" dirty="0"/>
              <a:t> </a:t>
            </a:r>
            <a:r>
              <a:rPr lang="nl-BE" sz="2400" dirty="0" err="1"/>
              <a:t>be</a:t>
            </a:r>
            <a:r>
              <a:rPr lang="nl-BE" sz="2400" dirty="0"/>
              <a:t> different</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018" y="4901862"/>
            <a:ext cx="1685727" cy="1796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503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67</a:t>
            </a:fld>
            <a:endParaRPr lang="en-US" dirty="0"/>
          </a:p>
        </p:txBody>
      </p:sp>
      <p:pic>
        <p:nvPicPr>
          <p:cNvPr id="5" name="Afbeelding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84784"/>
            <a:ext cx="9468544" cy="5373216"/>
          </a:xfrm>
          <a:prstGeom prst="rect">
            <a:avLst/>
          </a:prstGeom>
          <a:noFill/>
          <a:ln>
            <a:noFill/>
          </a:ln>
        </p:spPr>
      </p:pic>
      <p:sp>
        <p:nvSpPr>
          <p:cNvPr id="7" name="Nadpis 6"/>
          <p:cNvSpPr>
            <a:spLocks noGrp="1"/>
          </p:cNvSpPr>
          <p:nvPr>
            <p:ph type="title"/>
          </p:nvPr>
        </p:nvSpPr>
        <p:spPr/>
        <p:txBody>
          <a:bodyPr/>
          <a:lstStyle/>
          <a:p>
            <a:endParaRPr lang="en-GB"/>
          </a:p>
        </p:txBody>
      </p:sp>
    </p:spTree>
    <p:extLst>
      <p:ext uri="{BB962C8B-B14F-4D97-AF65-F5344CB8AC3E}">
        <p14:creationId xmlns:p14="http://schemas.microsoft.com/office/powerpoint/2010/main" xmlns="" val="885739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a:solidFill>
            <a:schemeClr val="bg2">
              <a:lumMod val="75000"/>
            </a:schemeClr>
          </a:solidFill>
        </p:spPr>
        <p:txBody>
          <a:bodyPr>
            <a:normAutofit fontScale="90000"/>
          </a:bodyPr>
          <a:lstStyle/>
          <a:p>
            <a:r>
              <a:rPr lang="en-GB" noProof="0" dirty="0" smtClean="0"/>
              <a:t>A step further…</a:t>
            </a:r>
            <a:endParaRPr lang="en-GB" noProof="0" dirty="0"/>
          </a:p>
        </p:txBody>
      </p:sp>
      <p:sp>
        <p:nvSpPr>
          <p:cNvPr id="3" name="Tijdelijke aanduiding voor inhoud 2"/>
          <p:cNvSpPr>
            <a:spLocks noGrp="1"/>
          </p:cNvSpPr>
          <p:nvPr>
            <p:ph idx="1"/>
          </p:nvPr>
        </p:nvSpPr>
        <p:spPr>
          <a:xfrm>
            <a:off x="470452" y="956574"/>
            <a:ext cx="8229600" cy="5076825"/>
          </a:xfrm>
        </p:spPr>
        <p:txBody>
          <a:bodyPr>
            <a:normAutofit lnSpcReduction="10000"/>
          </a:bodyPr>
          <a:lstStyle/>
          <a:p>
            <a:r>
              <a:rPr lang="en-GB" sz="2800" noProof="0" smtClean="0"/>
              <a:t>The individuals decide whether there is still a long way to go and how far</a:t>
            </a:r>
          </a:p>
          <a:p>
            <a:pPr lvl="1"/>
            <a:r>
              <a:rPr lang="en-GB" sz="2400" noProof="0" smtClean="0"/>
              <a:t>Impossible to aggregate or to generalize</a:t>
            </a:r>
          </a:p>
          <a:p>
            <a:pPr lvl="1"/>
            <a:r>
              <a:rPr lang="en-GB" sz="2400" noProof="0" smtClean="0"/>
              <a:t>Tool only for the benefit of the citizens themselves</a:t>
            </a:r>
          </a:p>
          <a:p>
            <a:r>
              <a:rPr lang="en-GB" sz="2800" noProof="0" smtClean="0"/>
              <a:t>It is no longer the job of the service provider to form an opinion about the level at which an individual is located</a:t>
            </a:r>
          </a:p>
          <a:p>
            <a:pPr lvl="1"/>
            <a:r>
              <a:rPr lang="en-GB" sz="2400" noProof="0" smtClean="0"/>
              <a:t>It is up to the individual to explain why he or she feels there is still a lot or a little work to do</a:t>
            </a:r>
          </a:p>
          <a:p>
            <a:pPr lvl="1"/>
            <a:r>
              <a:rPr lang="en-GB" sz="2400" noProof="0" smtClean="0"/>
              <a:t>In this way, the service provider looks at the reality entirely from the perspective of the citizen</a:t>
            </a:r>
          </a:p>
          <a:p>
            <a:pPr lvl="2"/>
            <a:r>
              <a:rPr lang="en-GB" sz="2000" noProof="0" smtClean="0"/>
              <a:t>This does not mean that the service provider must agree, but it does constitute a starting point for dialogue</a:t>
            </a:r>
          </a:p>
          <a:p>
            <a:endParaRPr lang="en-GB" sz="2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68</a:t>
            </a:fld>
            <a:endParaRPr lang="en-US" dirty="0"/>
          </a:p>
        </p:txBody>
      </p:sp>
    </p:spTree>
    <p:extLst>
      <p:ext uri="{BB962C8B-B14F-4D97-AF65-F5344CB8AC3E}">
        <p14:creationId xmlns:p14="http://schemas.microsoft.com/office/powerpoint/2010/main" xmlns="" val="1071521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a:solidFill>
            <a:schemeClr val="bg2">
              <a:lumMod val="75000"/>
            </a:schemeClr>
          </a:solidFill>
        </p:spPr>
        <p:txBody>
          <a:bodyPr>
            <a:normAutofit fontScale="90000"/>
          </a:bodyPr>
          <a:lstStyle/>
          <a:p>
            <a:r>
              <a:rPr lang="cs-CZ" dirty="0" err="1" smtClean="0"/>
              <a:t>Summary</a:t>
            </a:r>
            <a:endParaRPr lang="en-GB" noProof="0" dirty="0"/>
          </a:p>
        </p:txBody>
      </p:sp>
      <p:sp>
        <p:nvSpPr>
          <p:cNvPr id="3" name="Tijdelijke aanduiding voor inhoud 2"/>
          <p:cNvSpPr>
            <a:spLocks noGrp="1"/>
          </p:cNvSpPr>
          <p:nvPr>
            <p:ph idx="1"/>
          </p:nvPr>
        </p:nvSpPr>
        <p:spPr>
          <a:xfrm>
            <a:off x="470452" y="956574"/>
            <a:ext cx="8229600" cy="5076825"/>
          </a:xfrm>
        </p:spPr>
        <p:txBody>
          <a:bodyPr>
            <a:normAutofit/>
          </a:bodyPr>
          <a:lstStyle/>
          <a:p>
            <a:r>
              <a:rPr lang="cs-CZ" sz="2800" noProof="0" dirty="0" err="1" smtClean="0"/>
              <a:t>What</a:t>
            </a:r>
            <a:r>
              <a:rPr lang="cs-CZ" sz="2800" noProof="0" dirty="0" smtClean="0"/>
              <a:t> </a:t>
            </a:r>
            <a:r>
              <a:rPr lang="cs-CZ" sz="2800" noProof="0" dirty="0" err="1" smtClean="0"/>
              <a:t>matters</a:t>
            </a:r>
            <a:r>
              <a:rPr lang="cs-CZ" sz="2800" noProof="0" dirty="0" smtClean="0"/>
              <a:t> </a:t>
            </a:r>
            <a:r>
              <a:rPr lang="cs-CZ" sz="2800" noProof="0" dirty="0" err="1" smtClean="0"/>
              <a:t>is</a:t>
            </a:r>
            <a:r>
              <a:rPr lang="cs-CZ" sz="2800" noProof="0" dirty="0" smtClean="0"/>
              <a:t> </a:t>
            </a:r>
            <a:r>
              <a:rPr lang="cs-CZ" sz="2800" noProof="0" dirty="0" err="1" smtClean="0"/>
              <a:t>highly</a:t>
            </a:r>
            <a:r>
              <a:rPr lang="cs-CZ" sz="2800" noProof="0" dirty="0" smtClean="0"/>
              <a:t> </a:t>
            </a:r>
            <a:r>
              <a:rPr lang="cs-CZ" sz="2800" noProof="0" dirty="0" err="1" smtClean="0"/>
              <a:t>individual</a:t>
            </a:r>
            <a:r>
              <a:rPr lang="cs-CZ" sz="2800" noProof="0" dirty="0" smtClean="0"/>
              <a:t> (variability)</a:t>
            </a:r>
          </a:p>
          <a:p>
            <a:r>
              <a:rPr lang="cs-CZ" sz="2800" dirty="0" err="1" smtClean="0"/>
              <a:t>Measure</a:t>
            </a:r>
            <a:r>
              <a:rPr lang="cs-CZ" sz="2800" dirty="0" smtClean="0"/>
              <a:t> </a:t>
            </a:r>
            <a:r>
              <a:rPr lang="cs-CZ" sz="2800" dirty="0" err="1" smtClean="0"/>
              <a:t>what</a:t>
            </a:r>
            <a:r>
              <a:rPr lang="cs-CZ" sz="2800" dirty="0" smtClean="0"/>
              <a:t> </a:t>
            </a:r>
            <a:r>
              <a:rPr lang="cs-CZ" sz="2800" dirty="0" err="1" smtClean="0"/>
              <a:t>is</a:t>
            </a:r>
            <a:r>
              <a:rPr lang="cs-CZ" sz="2800" dirty="0" smtClean="0"/>
              <a:t> </a:t>
            </a:r>
            <a:r>
              <a:rPr lang="cs-CZ" sz="2800" dirty="0" err="1" smtClean="0"/>
              <a:t>important</a:t>
            </a:r>
            <a:r>
              <a:rPr lang="cs-CZ" sz="2800" dirty="0" smtClean="0"/>
              <a:t> </a:t>
            </a:r>
            <a:r>
              <a:rPr lang="cs-CZ" sz="2800" dirty="0" err="1" smtClean="0"/>
              <a:t>for</a:t>
            </a:r>
            <a:r>
              <a:rPr lang="cs-CZ" sz="2800" dirty="0" smtClean="0"/>
              <a:t> </a:t>
            </a:r>
            <a:r>
              <a:rPr lang="cs-CZ" sz="2800" dirty="0" err="1" smtClean="0"/>
              <a:t>the</a:t>
            </a:r>
            <a:r>
              <a:rPr lang="cs-CZ" sz="2800" dirty="0" smtClean="0"/>
              <a:t> </a:t>
            </a:r>
            <a:r>
              <a:rPr lang="cs-CZ" sz="2800" dirty="0" err="1" smtClean="0"/>
              <a:t>client</a:t>
            </a:r>
            <a:r>
              <a:rPr lang="cs-CZ" sz="2800" dirty="0" smtClean="0"/>
              <a:t> </a:t>
            </a:r>
            <a:r>
              <a:rPr lang="cs-CZ" sz="2800" dirty="0" err="1" smtClean="0"/>
              <a:t>from</a:t>
            </a:r>
            <a:r>
              <a:rPr lang="cs-CZ" sz="2800" dirty="0" smtClean="0"/>
              <a:t> his point </a:t>
            </a:r>
            <a:r>
              <a:rPr lang="cs-CZ" sz="2800" dirty="0" err="1" smtClean="0"/>
              <a:t>of</a:t>
            </a:r>
            <a:r>
              <a:rPr lang="cs-CZ" sz="2800" dirty="0" smtClean="0"/>
              <a:t> </a:t>
            </a:r>
            <a:r>
              <a:rPr lang="cs-CZ" sz="2800" dirty="0" err="1" smtClean="0"/>
              <a:t>you</a:t>
            </a:r>
            <a:r>
              <a:rPr lang="cs-CZ" sz="2800" dirty="0" smtClean="0"/>
              <a:t> (</a:t>
            </a:r>
            <a:r>
              <a:rPr lang="cs-CZ" sz="2800" dirty="0" err="1" smtClean="0"/>
              <a:t>need</a:t>
            </a:r>
            <a:r>
              <a:rPr lang="cs-CZ" sz="2800" dirty="0" smtClean="0"/>
              <a:t> </a:t>
            </a:r>
            <a:r>
              <a:rPr lang="cs-CZ" sz="2800" dirty="0" err="1" smtClean="0"/>
              <a:t>discussion</a:t>
            </a:r>
            <a:r>
              <a:rPr lang="cs-CZ" sz="2800" dirty="0" smtClean="0"/>
              <a:t> </a:t>
            </a:r>
            <a:r>
              <a:rPr lang="cs-CZ" sz="2800" dirty="0" err="1" smtClean="0"/>
              <a:t>with</a:t>
            </a:r>
            <a:r>
              <a:rPr lang="cs-CZ" sz="2800" dirty="0" smtClean="0"/>
              <a:t> </a:t>
            </a:r>
            <a:r>
              <a:rPr lang="cs-CZ" sz="2800" dirty="0" err="1" smtClean="0"/>
              <a:t>him</a:t>
            </a:r>
            <a:r>
              <a:rPr lang="cs-CZ" sz="2800" dirty="0" smtClean="0"/>
              <a:t>/her)</a:t>
            </a:r>
          </a:p>
          <a:p>
            <a:r>
              <a:rPr lang="cs-CZ" sz="2800" noProof="0" dirty="0" err="1" smtClean="0"/>
              <a:t>You</a:t>
            </a:r>
            <a:r>
              <a:rPr lang="cs-CZ" sz="2800" noProof="0" dirty="0" smtClean="0"/>
              <a:t> do a </a:t>
            </a:r>
            <a:r>
              <a:rPr lang="cs-CZ" sz="2800" noProof="0" dirty="0" err="1" smtClean="0"/>
              <a:t>good</a:t>
            </a:r>
            <a:r>
              <a:rPr lang="cs-CZ" sz="2800" noProof="0" dirty="0" smtClean="0"/>
              <a:t> </a:t>
            </a:r>
            <a:r>
              <a:rPr lang="cs-CZ" sz="2800" noProof="0" dirty="0" err="1" smtClean="0"/>
              <a:t>job</a:t>
            </a:r>
            <a:r>
              <a:rPr lang="cs-CZ" sz="2800" noProof="0" dirty="0" smtClean="0"/>
              <a:t> </a:t>
            </a:r>
            <a:r>
              <a:rPr lang="cs-CZ" sz="2800" noProof="0" dirty="0" err="1" smtClean="0"/>
              <a:t>if</a:t>
            </a:r>
            <a:r>
              <a:rPr lang="cs-CZ" sz="2800" noProof="0" dirty="0" smtClean="0"/>
              <a:t> </a:t>
            </a:r>
            <a:r>
              <a:rPr lang="cs-CZ" sz="2800" noProof="0" dirty="0" err="1" smtClean="0"/>
              <a:t>clients</a:t>
            </a:r>
            <a:r>
              <a:rPr lang="cs-CZ" sz="2800" noProof="0" dirty="0" smtClean="0"/>
              <a:t> are </a:t>
            </a:r>
            <a:r>
              <a:rPr lang="cs-CZ" sz="2800" noProof="0" dirty="0" err="1" smtClean="0"/>
              <a:t>moving</a:t>
            </a:r>
            <a:r>
              <a:rPr lang="cs-CZ" sz="2800" noProof="0" dirty="0" smtClean="0"/>
              <a:t> </a:t>
            </a:r>
            <a:r>
              <a:rPr lang="cs-CZ" sz="2800" noProof="0" dirty="0" err="1" smtClean="0"/>
              <a:t>towards</a:t>
            </a:r>
            <a:r>
              <a:rPr lang="cs-CZ" sz="2800" noProof="0" dirty="0" smtClean="0"/>
              <a:t> </a:t>
            </a:r>
            <a:r>
              <a:rPr lang="cs-CZ" sz="2800" noProof="0" dirty="0" err="1" smtClean="0"/>
              <a:t>desired</a:t>
            </a:r>
            <a:r>
              <a:rPr lang="cs-CZ" sz="2800" noProof="0" dirty="0" smtClean="0"/>
              <a:t> </a:t>
            </a:r>
            <a:r>
              <a:rPr lang="cs-CZ" sz="2800" noProof="0" dirty="0" err="1" smtClean="0"/>
              <a:t>futures</a:t>
            </a:r>
            <a:r>
              <a:rPr lang="cs-CZ" sz="2800" dirty="0" smtClean="0"/>
              <a:t>. </a:t>
            </a:r>
            <a:r>
              <a:rPr lang="cs-CZ" sz="2800" dirty="0" err="1" smtClean="0"/>
              <a:t>Investigate</a:t>
            </a:r>
            <a:r>
              <a:rPr lang="cs-CZ" sz="2800" dirty="0" smtClean="0"/>
              <a:t> </a:t>
            </a:r>
            <a:r>
              <a:rPr lang="cs-CZ" sz="2800" dirty="0" err="1" smtClean="0"/>
              <a:t>what</a:t>
            </a:r>
            <a:r>
              <a:rPr lang="cs-CZ" sz="2800" dirty="0" smtClean="0"/>
              <a:t> </a:t>
            </a:r>
            <a:r>
              <a:rPr lang="cs-CZ" sz="2800" dirty="0" err="1" smtClean="0"/>
              <a:t>is</a:t>
            </a:r>
            <a:r>
              <a:rPr lang="cs-CZ" sz="2800" dirty="0" smtClean="0"/>
              <a:t> </a:t>
            </a:r>
            <a:r>
              <a:rPr lang="cs-CZ" sz="2800" dirty="0" err="1" smtClean="0"/>
              <a:t>wrong</a:t>
            </a:r>
            <a:r>
              <a:rPr lang="cs-CZ" sz="2800" dirty="0" smtClean="0"/>
              <a:t> </a:t>
            </a:r>
            <a:r>
              <a:rPr lang="cs-CZ" sz="2800" dirty="0" err="1" smtClean="0"/>
              <a:t>if</a:t>
            </a:r>
            <a:r>
              <a:rPr lang="cs-CZ" sz="2800" dirty="0" smtClean="0"/>
              <a:t> </a:t>
            </a:r>
            <a:r>
              <a:rPr lang="cs-CZ" sz="2800" dirty="0" err="1" smtClean="0"/>
              <a:t>they</a:t>
            </a:r>
            <a:r>
              <a:rPr lang="cs-CZ" sz="2800" dirty="0" smtClean="0"/>
              <a:t> are not </a:t>
            </a:r>
            <a:r>
              <a:rPr lang="cs-CZ" sz="2800" dirty="0" err="1" smtClean="0"/>
              <a:t>progressing</a:t>
            </a:r>
            <a:r>
              <a:rPr lang="cs-CZ" sz="2800" dirty="0" smtClean="0"/>
              <a:t>.</a:t>
            </a:r>
          </a:p>
          <a:p>
            <a:r>
              <a:rPr lang="cs-CZ" sz="2800" noProof="0" dirty="0" err="1" smtClean="0"/>
              <a:t>Still</a:t>
            </a:r>
            <a:r>
              <a:rPr lang="cs-CZ" sz="2800" noProof="0" dirty="0" smtClean="0"/>
              <a:t> </a:t>
            </a:r>
            <a:r>
              <a:rPr lang="cs-CZ" sz="2800" noProof="0" dirty="0" err="1" smtClean="0"/>
              <a:t>you</a:t>
            </a:r>
            <a:r>
              <a:rPr lang="cs-CZ" sz="2800" noProof="0" dirty="0" smtClean="0"/>
              <a:t> </a:t>
            </a:r>
            <a:r>
              <a:rPr lang="cs-CZ" sz="2800" noProof="0" dirty="0" err="1" smtClean="0"/>
              <a:t>can</a:t>
            </a:r>
            <a:r>
              <a:rPr lang="cs-CZ" sz="2800" noProof="0" dirty="0" smtClean="0"/>
              <a:t> </a:t>
            </a:r>
            <a:r>
              <a:rPr lang="cs-CZ" sz="2800" noProof="0" dirty="0" err="1" smtClean="0"/>
              <a:t>measure</a:t>
            </a:r>
            <a:r>
              <a:rPr lang="cs-CZ" sz="2800" noProof="0" dirty="0" smtClean="0"/>
              <a:t> </a:t>
            </a:r>
            <a:r>
              <a:rPr lang="cs-CZ" sz="2800" noProof="0" dirty="0" err="1" smtClean="0"/>
              <a:t>some</a:t>
            </a:r>
            <a:r>
              <a:rPr lang="cs-CZ" sz="2800" noProof="0" dirty="0" smtClean="0"/>
              <a:t> </a:t>
            </a:r>
            <a:r>
              <a:rPr lang="cs-CZ" sz="2800" noProof="0" dirty="0" err="1" smtClean="0"/>
              <a:t>higher</a:t>
            </a:r>
            <a:r>
              <a:rPr lang="cs-CZ" sz="2800" noProof="0" dirty="0" smtClean="0"/>
              <a:t> </a:t>
            </a:r>
            <a:r>
              <a:rPr lang="cs-CZ" sz="2800" noProof="0" dirty="0" err="1" smtClean="0"/>
              <a:t>level</a:t>
            </a:r>
            <a:r>
              <a:rPr lang="cs-CZ" sz="2800" noProof="0" dirty="0" smtClean="0"/>
              <a:t> </a:t>
            </a:r>
            <a:r>
              <a:rPr lang="cs-CZ" sz="2800" noProof="0" dirty="0" err="1" smtClean="0"/>
              <a:t>issues</a:t>
            </a:r>
            <a:r>
              <a:rPr lang="cs-CZ" sz="2800" noProof="0" dirty="0" smtClean="0"/>
              <a:t> (</a:t>
            </a:r>
            <a:r>
              <a:rPr lang="cs-CZ" sz="2800" noProof="0" dirty="0" err="1" smtClean="0"/>
              <a:t>but</a:t>
            </a:r>
            <a:r>
              <a:rPr lang="cs-CZ" sz="2800" noProof="0" dirty="0" smtClean="0"/>
              <a:t> </a:t>
            </a:r>
            <a:r>
              <a:rPr lang="cs-CZ" sz="2800" noProof="0" dirty="0" err="1" smtClean="0"/>
              <a:t>never</a:t>
            </a:r>
            <a:r>
              <a:rPr lang="cs-CZ" sz="2800" noProof="0" dirty="0" smtClean="0"/>
              <a:t> set </a:t>
            </a:r>
            <a:r>
              <a:rPr lang="cs-CZ" sz="2800" noProof="0" dirty="0" err="1" smtClean="0"/>
              <a:t>targets</a:t>
            </a:r>
            <a:r>
              <a:rPr lang="cs-CZ" sz="2800" noProof="0" dirty="0" smtClean="0"/>
              <a:t> </a:t>
            </a:r>
            <a:r>
              <a:rPr lang="cs-CZ" sz="2800" noProof="0" dirty="0" err="1" smtClean="0"/>
              <a:t>here</a:t>
            </a:r>
            <a:r>
              <a:rPr lang="cs-CZ" sz="2800" noProof="0" dirty="0" smtClean="0"/>
              <a:t>). </a:t>
            </a:r>
            <a:endParaRPr lang="en-GB" sz="2000" noProof="0" dirty="0" smtClean="0"/>
          </a:p>
          <a:p>
            <a:endParaRPr lang="en-GB" sz="28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69</a:t>
            </a:fld>
            <a:endParaRPr lang="en-US" dirty="0"/>
          </a:p>
        </p:txBody>
      </p:sp>
    </p:spTree>
    <p:extLst>
      <p:ext uri="{BB962C8B-B14F-4D97-AF65-F5344CB8AC3E}">
        <p14:creationId xmlns:p14="http://schemas.microsoft.com/office/powerpoint/2010/main" xmlns="" val="1071521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r>
              <a:rPr lang="en-GB" b="1" dirty="0" smtClean="0"/>
              <a:t>What’s Measured Is What </a:t>
            </a:r>
            <a:r>
              <a:rPr lang="en-GB" b="1" dirty="0" smtClean="0"/>
              <a:t>Matters</a:t>
            </a:r>
            <a:endParaRPr lang="en-GB" dirty="0"/>
          </a:p>
        </p:txBody>
      </p:sp>
      <p:sp>
        <p:nvSpPr>
          <p:cNvPr id="3" name="Zástupný symbol pro obsah 2"/>
          <p:cNvSpPr>
            <a:spLocks noGrp="1"/>
          </p:cNvSpPr>
          <p:nvPr>
            <p:ph idx="1"/>
          </p:nvPr>
        </p:nvSpPr>
        <p:spPr/>
        <p:txBody>
          <a:bodyPr/>
          <a:lstStyle/>
          <a:p>
            <a:r>
              <a:rPr lang="cs-CZ" dirty="0" err="1" smtClean="0"/>
              <a:t>Take</a:t>
            </a:r>
            <a:r>
              <a:rPr lang="cs-CZ" dirty="0" smtClean="0"/>
              <a:t> </a:t>
            </a:r>
            <a:r>
              <a:rPr lang="cs-CZ" dirty="0" err="1" smtClean="0"/>
              <a:t>aways</a:t>
            </a:r>
            <a:r>
              <a:rPr lang="cs-CZ" dirty="0" smtClean="0"/>
              <a:t>…</a:t>
            </a:r>
            <a:endParaRPr lang="en-GB"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70</a:t>
            </a:fld>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529" y="-12784"/>
            <a:ext cx="9335991" cy="4305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0" y="5085184"/>
            <a:ext cx="4572000" cy="1200329"/>
          </a:xfrm>
          <a:prstGeom prst="rect">
            <a:avLst/>
          </a:prstGeom>
        </p:spPr>
        <p:txBody>
          <a:bodyPr>
            <a:spAutoFit/>
          </a:bodyPr>
          <a:lstStyle/>
          <a:p>
            <a:r>
              <a:rPr lang="en-US" dirty="0"/>
              <a:t>The LIFE </a:t>
            </a:r>
            <a:r>
              <a:rPr lang="en-US" dirty="0" err="1"/>
              <a:t>programme</a:t>
            </a:r>
            <a:r>
              <a:rPr lang="en-US" dirty="0"/>
              <a:t> was described as an example of good practice in 2012 by OFSTED, the Office for Standards in Education, Children's Services and Skills. </a:t>
            </a:r>
          </a:p>
        </p:txBody>
      </p:sp>
    </p:spTree>
    <p:extLst>
      <p:ext uri="{BB962C8B-B14F-4D97-AF65-F5344CB8AC3E}">
        <p14:creationId xmlns:p14="http://schemas.microsoft.com/office/powerpoint/2010/main" xmlns="" val="9029806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71</a:t>
            </a:fld>
            <a:endParaRPr lang="en-US"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70719"/>
            <a:ext cx="6552728" cy="6687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29806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486" y="200496"/>
            <a:ext cx="8229600" cy="647700"/>
          </a:xfrm>
        </p:spPr>
        <p:txBody>
          <a:bodyPr>
            <a:normAutofit fontScale="90000"/>
          </a:bodyPr>
          <a:lstStyle/>
          <a:p>
            <a:r>
              <a:rPr lang="en-GB" noProof="0" smtClean="0"/>
              <a:t>Complementing Sen</a:t>
            </a:r>
            <a:endParaRPr lang="en-GB" noProof="0"/>
          </a:p>
        </p:txBody>
      </p:sp>
      <p:sp>
        <p:nvSpPr>
          <p:cNvPr id="3" name="Tijdelijke aanduiding voor inhoud 2"/>
          <p:cNvSpPr>
            <a:spLocks noGrp="1"/>
          </p:cNvSpPr>
          <p:nvPr>
            <p:ph idx="1"/>
          </p:nvPr>
        </p:nvSpPr>
        <p:spPr>
          <a:xfrm>
            <a:off x="518864" y="923379"/>
            <a:ext cx="8229600" cy="5076825"/>
          </a:xfrm>
        </p:spPr>
        <p:txBody>
          <a:bodyPr/>
          <a:lstStyle/>
          <a:p>
            <a:r>
              <a:rPr lang="en-GB" sz="2000" noProof="0" dirty="0" smtClean="0"/>
              <a:t>Equity and participation/empowerment are important to ensure that there is not only human development but also </a:t>
            </a:r>
            <a:r>
              <a:rPr lang="en-GB" sz="2000" noProof="0" dirty="0" smtClean="0">
                <a:solidFill>
                  <a:srgbClr val="FF0000"/>
                </a:solidFill>
              </a:rPr>
              <a:t>greater equality </a:t>
            </a:r>
            <a:r>
              <a:rPr lang="en-GB" sz="2000" noProof="0" dirty="0" smtClean="0"/>
              <a:t>in it:</a:t>
            </a:r>
          </a:p>
          <a:p>
            <a:pPr lvl="1"/>
            <a:r>
              <a:rPr lang="en-GB" sz="1800" noProof="0" dirty="0" smtClean="0"/>
              <a:t>equity draws attention to those who have unequal opportunities due to various disadvantages and may require preferential treatment or affirmative action…</a:t>
            </a:r>
          </a:p>
          <a:p>
            <a:pPr lvl="1"/>
            <a:r>
              <a:rPr lang="en-GB" sz="1800" noProof="0" dirty="0" smtClean="0"/>
              <a:t>…participation and empowerment implies that people need to be involved at every stage, not merely as beneficiaries</a:t>
            </a:r>
          </a:p>
          <a:p>
            <a:r>
              <a:rPr lang="en-GB" sz="2000" noProof="0" dirty="0" smtClean="0"/>
              <a:t>Sustainability is needed to ensure that there is also development and </a:t>
            </a:r>
            <a:r>
              <a:rPr lang="en-GB" sz="2000" noProof="0" dirty="0" smtClean="0">
                <a:solidFill>
                  <a:srgbClr val="FF0000"/>
                </a:solidFill>
              </a:rPr>
              <a:t>equity over time </a:t>
            </a:r>
            <a:r>
              <a:rPr lang="en-GB" sz="2000" noProof="0" dirty="0" smtClean="0"/>
              <a:t>for future generations as these cannot participate in today’s decision-making: </a:t>
            </a:r>
          </a:p>
          <a:p>
            <a:pPr lvl="1"/>
            <a:r>
              <a:rPr lang="en-GB" sz="1800" noProof="0" dirty="0" smtClean="0"/>
              <a:t>…sustainability refers to advancing human development such that outcomes progress in all spheres – social, political and financial – endures over time</a:t>
            </a:r>
          </a:p>
          <a:p>
            <a:r>
              <a:rPr lang="en-GB" sz="2000" noProof="0" dirty="0" smtClean="0">
                <a:solidFill>
                  <a:srgbClr val="FF0000"/>
                </a:solidFill>
              </a:rPr>
              <a:t>Efficiency </a:t>
            </a:r>
            <a:r>
              <a:rPr lang="en-GB" sz="2000" noProof="0" dirty="0" smtClean="0"/>
              <a:t>refers to optimal use of human, material, environmental and institutional resources to expand capabilities</a:t>
            </a:r>
          </a:p>
          <a:p>
            <a:pPr lvl="1"/>
            <a:r>
              <a:rPr lang="en-GB" sz="1800" noProof="0" dirty="0" smtClean="0"/>
              <a:t>just a reminder that human development could happen at random but that it is better  to try to approach it more rationally</a:t>
            </a:r>
            <a:endParaRPr lang="en-GB" sz="18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72</a:t>
            </a:fld>
            <a:endParaRPr lang="en-US" dirty="0"/>
          </a:p>
        </p:txBody>
      </p:sp>
    </p:spTree>
    <p:extLst>
      <p:ext uri="{BB962C8B-B14F-4D97-AF65-F5344CB8AC3E}">
        <p14:creationId xmlns:p14="http://schemas.microsoft.com/office/powerpoint/2010/main" xmlns="" val="1835318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GB" noProof="0" dirty="0" smtClean="0"/>
              <a:t>So, that’s challenge one and two dealt with, but what about nr 3 (</a:t>
            </a:r>
            <a:r>
              <a:rPr lang="en-GB" noProof="0" dirty="0" err="1" smtClean="0"/>
              <a:t>operationalising</a:t>
            </a:r>
            <a:r>
              <a:rPr lang="en-GB" noProof="0" dirty="0" smtClean="0"/>
              <a:t> into interventions/services)?</a:t>
            </a:r>
          </a:p>
          <a:p>
            <a:pPr marL="0" indent="0">
              <a:buNone/>
            </a:pPr>
            <a:endParaRPr lang="en-GB" noProof="0" dirty="0" smtClean="0"/>
          </a:p>
          <a:p>
            <a:pPr marL="0" indent="0">
              <a:buNone/>
            </a:pPr>
            <a:r>
              <a:rPr lang="en-GB" noProof="0" dirty="0" smtClean="0"/>
              <a:t>That’s what we will spend </a:t>
            </a:r>
            <a:r>
              <a:rPr lang="cs-CZ" noProof="0" dirty="0" err="1" smtClean="0"/>
              <a:t>next</a:t>
            </a:r>
            <a:r>
              <a:rPr lang="cs-CZ" noProof="0" dirty="0" smtClean="0"/>
              <a:t> </a:t>
            </a:r>
            <a:r>
              <a:rPr lang="cs-CZ" noProof="0" dirty="0" err="1" smtClean="0"/>
              <a:t>two</a:t>
            </a:r>
            <a:r>
              <a:rPr lang="cs-CZ" noProof="0" dirty="0" smtClean="0"/>
              <a:t> </a:t>
            </a:r>
            <a:r>
              <a:rPr lang="cs-CZ" noProof="0" dirty="0" err="1" smtClean="0"/>
              <a:t>months</a:t>
            </a:r>
            <a:r>
              <a:rPr lang="cs-CZ" noProof="0" dirty="0" smtClean="0"/>
              <a:t> on</a:t>
            </a:r>
            <a:endParaRPr lang="en-GB" noProof="0" dirty="0"/>
          </a:p>
        </p:txBody>
      </p:sp>
    </p:spTree>
    <p:extLst>
      <p:ext uri="{BB962C8B-B14F-4D97-AF65-F5344CB8AC3E}">
        <p14:creationId xmlns:p14="http://schemas.microsoft.com/office/powerpoint/2010/main" xmlns="" val="95165720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End of topic</a:t>
            </a:r>
            <a:endParaRPr lang="en-GB" noProof="0"/>
          </a:p>
        </p:txBody>
      </p:sp>
      <p:sp>
        <p:nvSpPr>
          <p:cNvPr id="3" name="Podnadpis 2"/>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smtClean="0"/>
              <a:t>#3</a:t>
            </a:r>
            <a:br>
              <a:rPr lang="en-GB" b="1" noProof="0" smtClean="0"/>
            </a:br>
            <a:r>
              <a:rPr lang="en-GB" sz="3200" b="1" noProof="0" smtClean="0"/>
              <a:t> The Way of Management: Paradigm shift from products to services</a:t>
            </a:r>
            <a:r>
              <a:rPr lang="en-GB" sz="3600" b="1" noProof="0" smtClean="0"/>
              <a:t>.</a:t>
            </a:r>
            <a:endParaRPr lang="en-GB" sz="3600" noProof="0"/>
          </a:p>
        </p:txBody>
      </p:sp>
      <p:sp>
        <p:nvSpPr>
          <p:cNvPr id="4" name="Podnadpis 3"/>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Products and services</a:t>
            </a:r>
            <a:endParaRPr lang="en-GB" noProof="0"/>
          </a:p>
        </p:txBody>
      </p:sp>
      <p:sp>
        <p:nvSpPr>
          <p:cNvPr id="3" name="Zástupný symbol pro obsah 2"/>
          <p:cNvSpPr>
            <a:spLocks noGrp="1"/>
          </p:cNvSpPr>
          <p:nvPr>
            <p:ph idx="1"/>
          </p:nvPr>
        </p:nvSpPr>
        <p:spPr/>
        <p:txBody>
          <a:bodyPr/>
          <a:lstStyle/>
          <a:p>
            <a:r>
              <a:rPr lang="en-GB" noProof="0" dirty="0" smtClean="0"/>
              <a:t>Split into groups</a:t>
            </a:r>
          </a:p>
          <a:p>
            <a:r>
              <a:rPr lang="en-GB" noProof="0" dirty="0" smtClean="0"/>
              <a:t>Do exercise 2-3</a:t>
            </a:r>
          </a:p>
          <a:p>
            <a:pPr>
              <a:buNone/>
            </a:pPr>
            <a:endParaRPr lang="en-GB" noProof="0" dirty="0" smtClean="0"/>
          </a:p>
          <a:p>
            <a:pPr>
              <a:buNone/>
            </a:pPr>
            <a:r>
              <a:rPr lang="en-GB" noProof="0" dirty="0" smtClean="0"/>
              <a:t>First try to define the terms. </a:t>
            </a:r>
          </a:p>
          <a:p>
            <a:pPr>
              <a:buNone/>
            </a:pPr>
            <a:r>
              <a:rPr lang="en-GB" noProof="0" dirty="0" smtClean="0"/>
              <a:t>The</a:t>
            </a:r>
            <a:r>
              <a:rPr lang="cs-CZ" noProof="0" dirty="0" smtClean="0"/>
              <a:t>n</a:t>
            </a:r>
            <a:r>
              <a:rPr lang="en-GB" noProof="0" dirty="0" smtClean="0"/>
              <a:t> focus on </a:t>
            </a:r>
            <a:r>
              <a:rPr lang="cs-CZ" noProof="0" dirty="0" err="1" smtClean="0"/>
              <a:t>the</a:t>
            </a:r>
            <a:r>
              <a:rPr lang="cs-CZ" noProof="0" dirty="0" smtClean="0"/>
              <a:t> </a:t>
            </a:r>
            <a:r>
              <a:rPr lang="en-GB" noProof="0" dirty="0" smtClean="0"/>
              <a:t>differences.</a:t>
            </a:r>
            <a:endParaRPr lang="en-GB" noProof="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en-GB" noProof="0" smtClean="0"/>
              <a:t>Exercise 2-4 Cookie factory</a:t>
            </a:r>
            <a:endParaRPr lang="en-GB" noProof="0"/>
          </a:p>
        </p:txBody>
      </p:sp>
      <p:sp>
        <p:nvSpPr>
          <p:cNvPr id="3" name="Tijdelijke aanduiding voor inhoud 2"/>
          <p:cNvSpPr>
            <a:spLocks noGrp="1"/>
          </p:cNvSpPr>
          <p:nvPr>
            <p:ph idx="1"/>
          </p:nvPr>
        </p:nvSpPr>
        <p:spPr/>
        <p:txBody>
          <a:bodyPr/>
          <a:lstStyle/>
          <a:p>
            <a:r>
              <a:rPr lang="en-GB" noProof="0" dirty="0" smtClean="0"/>
              <a:t>What departments would you create in a cookie factory?</a:t>
            </a:r>
          </a:p>
          <a:p>
            <a:r>
              <a:rPr lang="en-GB" noProof="0" dirty="0" smtClean="0"/>
              <a:t>List all activities and who would </a:t>
            </a:r>
            <a:r>
              <a:rPr lang="en-GB" noProof="0" dirty="0" smtClean="0"/>
              <a:t>do </a:t>
            </a:r>
            <a:r>
              <a:rPr lang="en-GB" noProof="0" dirty="0" smtClean="0"/>
              <a:t>them</a:t>
            </a:r>
          </a:p>
          <a:p>
            <a:r>
              <a:rPr lang="en-GB" noProof="0" dirty="0" smtClean="0"/>
              <a:t>Draw on flip chart</a:t>
            </a:r>
          </a:p>
          <a:p>
            <a:r>
              <a:rPr lang="en-GB" noProof="0" dirty="0" smtClean="0"/>
              <a:t>20 minutes + 10 minutes</a:t>
            </a:r>
            <a:endParaRPr lang="en-GB"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77</a:t>
            </a:fld>
            <a:endParaRPr lang="en-US" dirty="0"/>
          </a:p>
        </p:txBody>
      </p:sp>
    </p:spTree>
    <p:extLst>
      <p:ext uri="{BB962C8B-B14F-4D97-AF65-F5344CB8AC3E}">
        <p14:creationId xmlns:p14="http://schemas.microsoft.com/office/powerpoint/2010/main" xmlns="" val="36136220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smtClean="0"/>
              <a:t>#3</a:t>
            </a:r>
            <a:br>
              <a:rPr lang="en-GB" b="1" noProof="0" smtClean="0"/>
            </a:br>
            <a:r>
              <a:rPr lang="en-GB" sz="3200" b="1" noProof="0" smtClean="0"/>
              <a:t> The Way of Management: Paradigm shift from products to services</a:t>
            </a:r>
            <a:r>
              <a:rPr lang="en-GB" sz="3600" b="1" noProof="0" smtClean="0"/>
              <a:t>.</a:t>
            </a:r>
            <a:endParaRPr lang="en-GB" sz="3600" noProof="0"/>
          </a:p>
        </p:txBody>
      </p:sp>
      <p:sp>
        <p:nvSpPr>
          <p:cNvPr id="3" name="Podnadpis 2"/>
          <p:cNvSpPr>
            <a:spLocks noGrp="1"/>
          </p:cNvSpPr>
          <p:nvPr>
            <p:ph type="subTitle" idx="1"/>
          </p:nvPr>
        </p:nvSpPr>
        <p:spPr>
          <a:xfrm>
            <a:off x="755576" y="2996952"/>
            <a:ext cx="7920880" cy="3384376"/>
          </a:xfrm>
        </p:spPr>
        <p:txBody>
          <a:bodyPr>
            <a:noAutofit/>
          </a:bodyPr>
          <a:lstStyle/>
          <a:p>
            <a:pPr algn="just"/>
            <a:r>
              <a:rPr lang="en-GB" sz="2400" noProof="0" dirty="0" smtClean="0">
                <a:solidFill>
                  <a:schemeClr val="tx1"/>
                </a:solidFill>
              </a:rPr>
              <a:t>Public services are often managed in </a:t>
            </a:r>
            <a:r>
              <a:rPr lang="en-GB" sz="2400" b="1" noProof="0" dirty="0" smtClean="0">
                <a:solidFill>
                  <a:schemeClr val="tx1"/>
                </a:solidFill>
              </a:rPr>
              <a:t>product </a:t>
            </a:r>
            <a:r>
              <a:rPr lang="en-GB" sz="2400" noProof="0" dirty="0" smtClean="0">
                <a:solidFill>
                  <a:schemeClr val="tx1"/>
                </a:solidFill>
              </a:rPr>
              <a:t>manufacturing style. Production and consumption of products is separated in time and space and variety of products is relatively limited. But public services are </a:t>
            </a:r>
            <a:r>
              <a:rPr lang="en-GB" sz="2400" b="1" noProof="0" dirty="0" smtClean="0">
                <a:solidFill>
                  <a:schemeClr val="tx1"/>
                </a:solidFill>
              </a:rPr>
              <a:t>services</a:t>
            </a:r>
            <a:r>
              <a:rPr lang="en-GB" sz="2400" noProof="0" dirty="0" smtClean="0">
                <a:solidFill>
                  <a:schemeClr val="tx1"/>
                </a:solidFill>
              </a:rPr>
              <a:t>, not products. Each service is co-produced in interaction between user and provider and consumed at the moment of its provision. As people have different needs, this leads to enormous variety in demand on services. Thus, service provision should be managed in a way different from manufacturing in order to cope with the variety and complexity of demand.</a:t>
            </a:r>
            <a:endParaRPr lang="en-GB" sz="2400" noProof="0" dirty="0">
              <a:solidFill>
                <a:schemeClr val="tx1"/>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smtClean="0"/>
              <a:t>What to do in the next </a:t>
            </a:r>
            <a:r>
              <a:rPr lang="en-GB" strike="sngStrike" noProof="0" smtClean="0"/>
              <a:t>two</a:t>
            </a:r>
            <a:r>
              <a:rPr lang="en-GB" noProof="0" smtClean="0"/>
              <a:t> </a:t>
            </a:r>
            <a:r>
              <a:rPr lang="en-GB" u="sng" noProof="0" smtClean="0"/>
              <a:t>four</a:t>
            </a:r>
            <a:r>
              <a:rPr lang="en-GB" noProof="0" smtClean="0"/>
              <a:t> weeks</a:t>
            </a:r>
            <a:endParaRPr lang="en-GB" noProof="0"/>
          </a:p>
        </p:txBody>
      </p:sp>
      <p:sp>
        <p:nvSpPr>
          <p:cNvPr id="3" name="Zástupný symbol pro obsah 2"/>
          <p:cNvSpPr>
            <a:spLocks noGrp="1"/>
          </p:cNvSpPr>
          <p:nvPr>
            <p:ph idx="1"/>
          </p:nvPr>
        </p:nvSpPr>
        <p:spPr>
          <a:xfrm>
            <a:off x="323528" y="908720"/>
            <a:ext cx="8496944" cy="5544616"/>
          </a:xfrm>
        </p:spPr>
        <p:txBody>
          <a:bodyPr>
            <a:normAutofit/>
          </a:bodyPr>
          <a:lstStyle/>
          <a:p>
            <a:pPr>
              <a:buNone/>
            </a:pPr>
            <a:endParaRPr lang="en-GB" sz="6400" i="1" noProof="0" smtClean="0"/>
          </a:p>
          <a:p>
            <a:endParaRPr lang="en-GB" i="1" noProof="0"/>
          </a:p>
        </p:txBody>
      </p:sp>
      <p:sp>
        <p:nvSpPr>
          <p:cNvPr id="1026" name="AutoShape 2"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Obrázek 7" descr="adamsmith.jpg"/>
          <p:cNvPicPr>
            <a:picLocks noChangeAspect="1"/>
          </p:cNvPicPr>
          <p:nvPr/>
        </p:nvPicPr>
        <p:blipFill>
          <a:blip r:embed="rId2" cstate="print"/>
          <a:stretch>
            <a:fillRect/>
          </a:stretch>
        </p:blipFill>
        <p:spPr>
          <a:xfrm>
            <a:off x="1619672" y="1268760"/>
            <a:ext cx="1752600" cy="2609850"/>
          </a:xfrm>
          <a:prstGeom prst="rect">
            <a:avLst/>
          </a:prstGeom>
        </p:spPr>
      </p:pic>
      <p:pic>
        <p:nvPicPr>
          <p:cNvPr id="1034" name="Picture 10" descr="Výsledek obrázku pro karl marx"/>
          <p:cNvPicPr>
            <a:picLocks noChangeAspect="1" noChangeArrowheads="1"/>
          </p:cNvPicPr>
          <p:nvPr/>
        </p:nvPicPr>
        <p:blipFill>
          <a:blip r:embed="rId3" cstate="print"/>
          <a:srcRect/>
          <a:stretch>
            <a:fillRect/>
          </a:stretch>
        </p:blipFill>
        <p:spPr bwMode="auto">
          <a:xfrm>
            <a:off x="5364088" y="1340768"/>
            <a:ext cx="1857375" cy="2609851"/>
          </a:xfrm>
          <a:prstGeom prst="rect">
            <a:avLst/>
          </a:prstGeom>
          <a:noFill/>
        </p:spPr>
      </p:pic>
      <p:pic>
        <p:nvPicPr>
          <p:cNvPr id="1036" name="Picture 12" descr="Výsledek obrázku pro john seddon"/>
          <p:cNvPicPr>
            <a:picLocks noChangeAspect="1" noChangeArrowheads="1"/>
          </p:cNvPicPr>
          <p:nvPr/>
        </p:nvPicPr>
        <p:blipFill>
          <a:blip r:embed="rId4" cstate="print"/>
          <a:srcRect/>
          <a:stretch>
            <a:fillRect/>
          </a:stretch>
        </p:blipFill>
        <p:spPr bwMode="auto">
          <a:xfrm>
            <a:off x="1619672" y="4437112"/>
            <a:ext cx="1905000" cy="1905000"/>
          </a:xfrm>
          <a:prstGeom prst="rect">
            <a:avLst/>
          </a:prstGeom>
          <a:noFill/>
        </p:spPr>
      </p:pic>
      <p:pic>
        <p:nvPicPr>
          <p:cNvPr id="1037" name="Picture 13"/>
          <p:cNvPicPr>
            <a:picLocks noChangeAspect="1" noChangeArrowheads="1"/>
          </p:cNvPicPr>
          <p:nvPr/>
        </p:nvPicPr>
        <p:blipFill>
          <a:blip r:embed="rId5" cstate="print"/>
          <a:srcRect l="51381" t="55033" r="36413" b="21167"/>
          <a:stretch>
            <a:fillRect/>
          </a:stretch>
        </p:blipFill>
        <p:spPr bwMode="auto">
          <a:xfrm>
            <a:off x="5364088" y="4293096"/>
            <a:ext cx="1872208" cy="2053389"/>
          </a:xfrm>
          <a:prstGeom prst="rect">
            <a:avLst/>
          </a:prstGeom>
          <a:noFill/>
          <a:ln w="9525">
            <a:noFill/>
            <a:miter lim="800000"/>
            <a:headEnd/>
            <a:tailEnd/>
          </a:ln>
        </p:spPr>
      </p:pic>
      <p:sp>
        <p:nvSpPr>
          <p:cNvPr id="12" name="TextovéPole 11"/>
          <p:cNvSpPr txBox="1"/>
          <p:nvPr/>
        </p:nvSpPr>
        <p:spPr>
          <a:xfrm rot="16200000">
            <a:off x="563669" y="2468779"/>
            <a:ext cx="1329210" cy="369332"/>
          </a:xfrm>
          <a:prstGeom prst="rect">
            <a:avLst/>
          </a:prstGeom>
          <a:noFill/>
        </p:spPr>
        <p:txBody>
          <a:bodyPr wrap="none" rtlCol="0">
            <a:spAutoFit/>
          </a:bodyPr>
          <a:lstStyle/>
          <a:p>
            <a:r>
              <a:rPr lang="cs-CZ" dirty="0" smtClean="0"/>
              <a:t>Adam </a:t>
            </a:r>
            <a:r>
              <a:rPr lang="cs-CZ" dirty="0" err="1" smtClean="0"/>
              <a:t>Smith</a:t>
            </a:r>
            <a:endParaRPr lang="en-GB" dirty="0"/>
          </a:p>
        </p:txBody>
      </p:sp>
      <p:sp>
        <p:nvSpPr>
          <p:cNvPr id="13" name="TextovéPole 12"/>
          <p:cNvSpPr txBox="1"/>
          <p:nvPr/>
        </p:nvSpPr>
        <p:spPr>
          <a:xfrm rot="16200000">
            <a:off x="4286219" y="2540787"/>
            <a:ext cx="1084912" cy="369332"/>
          </a:xfrm>
          <a:prstGeom prst="rect">
            <a:avLst/>
          </a:prstGeom>
          <a:noFill/>
        </p:spPr>
        <p:txBody>
          <a:bodyPr wrap="none" rtlCol="0">
            <a:spAutoFit/>
          </a:bodyPr>
          <a:lstStyle/>
          <a:p>
            <a:r>
              <a:rPr lang="cs-CZ" dirty="0" smtClean="0"/>
              <a:t>Karl Marx</a:t>
            </a:r>
            <a:endParaRPr lang="en-GB" dirty="0"/>
          </a:p>
        </p:txBody>
      </p:sp>
      <p:sp>
        <p:nvSpPr>
          <p:cNvPr id="14" name="TextovéPole 13"/>
          <p:cNvSpPr txBox="1"/>
          <p:nvPr/>
        </p:nvSpPr>
        <p:spPr>
          <a:xfrm rot="16200000">
            <a:off x="535618" y="5133075"/>
            <a:ext cx="1385316" cy="369332"/>
          </a:xfrm>
          <a:prstGeom prst="rect">
            <a:avLst/>
          </a:prstGeom>
          <a:noFill/>
        </p:spPr>
        <p:txBody>
          <a:bodyPr wrap="none" rtlCol="0">
            <a:spAutoFit/>
          </a:bodyPr>
          <a:lstStyle/>
          <a:p>
            <a:r>
              <a:rPr lang="cs-CZ" dirty="0" smtClean="0"/>
              <a:t>John </a:t>
            </a:r>
            <a:r>
              <a:rPr lang="cs-CZ" dirty="0" err="1" smtClean="0"/>
              <a:t>Seddon</a:t>
            </a:r>
            <a:endParaRPr lang="en-GB" dirty="0"/>
          </a:p>
        </p:txBody>
      </p:sp>
      <p:sp>
        <p:nvSpPr>
          <p:cNvPr id="15" name="TextovéPole 14"/>
          <p:cNvSpPr txBox="1"/>
          <p:nvPr/>
        </p:nvSpPr>
        <p:spPr>
          <a:xfrm rot="16200000">
            <a:off x="3920061" y="5161128"/>
            <a:ext cx="1817229" cy="369332"/>
          </a:xfrm>
          <a:prstGeom prst="rect">
            <a:avLst/>
          </a:prstGeom>
          <a:noFill/>
        </p:spPr>
        <p:txBody>
          <a:bodyPr wrap="none" rtlCol="0">
            <a:spAutoFit/>
          </a:bodyPr>
          <a:lstStyle/>
          <a:p>
            <a:r>
              <a:rPr lang="cs-CZ" dirty="0" err="1" smtClean="0"/>
              <a:t>Stephen</a:t>
            </a:r>
            <a:r>
              <a:rPr lang="cs-CZ" dirty="0" smtClean="0"/>
              <a:t> </a:t>
            </a:r>
            <a:r>
              <a:rPr lang="cs-CZ" dirty="0" err="1" smtClean="0"/>
              <a:t>Osborne</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a:t>
            </a:fld>
            <a:endParaRPr lang="en-US" dirty="0"/>
          </a:p>
        </p:txBody>
      </p:sp>
      <p:pic>
        <p:nvPicPr>
          <p:cNvPr id="21506" name="Picture 2" descr="http://dilbert.com/dyn/str_strip/000000000/00000000/0000000/000000/00000/0000/700/785/785.strip.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899" y="1029451"/>
            <a:ext cx="7594601" cy="2361447"/>
          </a:xfrm>
          <a:prstGeom prst="rect">
            <a:avLst/>
          </a:prstGeom>
          <a:noFill/>
          <a:extLst>
            <a:ext uri="{909E8E84-426E-40DD-AFC4-6F175D3DCCD1}">
              <a14:hiddenFill xmlns:a14="http://schemas.microsoft.com/office/drawing/2010/main" xmlns="">
                <a:solidFill>
                  <a:srgbClr val="FFFFFF"/>
                </a:solidFill>
              </a14:hiddenFill>
            </a:ext>
          </a:extLst>
        </p:spPr>
      </p:pic>
      <p:pic>
        <p:nvPicPr>
          <p:cNvPr id="21508" name="Picture 4" descr="http://dilbert.com/dyn/str_strip/000000000/00000000/0000000/000000/20000/3000/800/23812/23812.strip.gif">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899" y="3738562"/>
            <a:ext cx="7683501" cy="23290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Nadpis 1"/>
          <p:cNvSpPr>
            <a:spLocks noGrp="1"/>
          </p:cNvSpPr>
          <p:nvPr>
            <p:ph type="title"/>
          </p:nvPr>
        </p:nvSpPr>
        <p:spPr>
          <a:xfrm>
            <a:off x="395536" y="0"/>
            <a:ext cx="8229600" cy="1143000"/>
          </a:xfrm>
        </p:spPr>
        <p:txBody>
          <a:bodyPr>
            <a:normAutofit/>
          </a:bodyPr>
          <a:lstStyle/>
          <a:p>
            <a:r>
              <a:rPr lang="cs-CZ" noProof="0" dirty="0" err="1" smtClean="0"/>
              <a:t>Dilbert</a:t>
            </a:r>
            <a:r>
              <a:rPr lang="cs-CZ" noProof="0" dirty="0" smtClean="0"/>
              <a:t>‘s</a:t>
            </a:r>
            <a:r>
              <a:rPr lang="en-GB" noProof="0" dirty="0" smtClean="0"/>
              <a:t> </a:t>
            </a:r>
            <a:r>
              <a:rPr lang="en-GB" noProof="0" dirty="0" smtClean="0"/>
              <a:t>take </a:t>
            </a:r>
            <a:r>
              <a:rPr lang="en-GB" noProof="0" dirty="0" err="1" smtClean="0"/>
              <a:t>aways</a:t>
            </a:r>
            <a:r>
              <a:rPr lang="en-GB" noProof="0" dirty="0" smtClean="0"/>
              <a:t> from </a:t>
            </a:r>
            <a:r>
              <a:rPr lang="en-GB" noProof="0" dirty="0" smtClean="0"/>
              <a:t>readings</a:t>
            </a:r>
            <a:endParaRPr lang="en-GB" noProof="0" dirty="0"/>
          </a:p>
        </p:txBody>
      </p:sp>
    </p:spTree>
    <p:extLst>
      <p:ext uri="{BB962C8B-B14F-4D97-AF65-F5344CB8AC3E}">
        <p14:creationId xmlns:p14="http://schemas.microsoft.com/office/powerpoint/2010/main" xmlns="" val="270117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smtClean="0"/>
              <a:t>What to do in the next </a:t>
            </a:r>
            <a:r>
              <a:rPr lang="en-GB" strike="sngStrike" noProof="0" smtClean="0"/>
              <a:t>two</a:t>
            </a:r>
            <a:r>
              <a:rPr lang="en-GB" noProof="0" smtClean="0"/>
              <a:t> </a:t>
            </a:r>
            <a:r>
              <a:rPr lang="en-GB" u="sng" noProof="0" smtClean="0"/>
              <a:t>four</a:t>
            </a:r>
            <a:r>
              <a:rPr lang="en-GB" noProof="0" smtClean="0"/>
              <a:t> weeks</a:t>
            </a:r>
            <a:endParaRPr lang="en-GB" noProof="0"/>
          </a:p>
        </p:txBody>
      </p:sp>
      <p:sp>
        <p:nvSpPr>
          <p:cNvPr id="3" name="Zástupný symbol pro obsah 2"/>
          <p:cNvSpPr>
            <a:spLocks noGrp="1"/>
          </p:cNvSpPr>
          <p:nvPr>
            <p:ph idx="1"/>
          </p:nvPr>
        </p:nvSpPr>
        <p:spPr>
          <a:xfrm>
            <a:off x="323528" y="908720"/>
            <a:ext cx="6048672" cy="5544616"/>
          </a:xfrm>
        </p:spPr>
        <p:txBody>
          <a:bodyPr>
            <a:normAutofit fontScale="70000" lnSpcReduction="20000"/>
          </a:bodyPr>
          <a:lstStyle/>
          <a:p>
            <a:pPr>
              <a:buNone/>
            </a:pPr>
            <a:r>
              <a:rPr lang="en-GB" sz="3600" noProof="0" dirty="0" smtClean="0">
                <a:hlinkClick r:id="rId2"/>
              </a:rPr>
              <a:t>Compulsory Video - Adam Smith, The Wealth of Nations</a:t>
            </a:r>
            <a:endParaRPr lang="en-GB" sz="3600" noProof="0" dirty="0" smtClean="0"/>
          </a:p>
          <a:p>
            <a:r>
              <a:rPr lang="en-GB" sz="3600" noProof="0" dirty="0" smtClean="0"/>
              <a:t>Start with some dead classics. </a:t>
            </a:r>
            <a:r>
              <a:rPr lang="en-GB" sz="3600" b="1" noProof="0" dirty="0" smtClean="0"/>
              <a:t>Watch</a:t>
            </a:r>
            <a:r>
              <a:rPr lang="en-GB" sz="3600" noProof="0" dirty="0" smtClean="0"/>
              <a:t> this 6' video on famous pin factory on which Adam Smith explains the Division of Labour.</a:t>
            </a:r>
          </a:p>
          <a:p>
            <a:pPr>
              <a:buNone/>
            </a:pPr>
            <a:r>
              <a:rPr lang="en-GB" sz="3600" noProof="0" dirty="0" smtClean="0">
                <a:hlinkClick r:id="rId3"/>
              </a:rPr>
              <a:t>Compulsory Video - Karl Marx, Alienation - Option 1</a:t>
            </a:r>
            <a:endParaRPr lang="en-GB" sz="3600" noProof="0" dirty="0" smtClean="0"/>
          </a:p>
          <a:p>
            <a:r>
              <a:rPr lang="en-GB" sz="3600" noProof="0" dirty="0" smtClean="0"/>
              <a:t>One more zombie. If you disliked the guy speaking about Adam Smith, </a:t>
            </a:r>
            <a:r>
              <a:rPr lang="en-GB" sz="3600" b="1" noProof="0" dirty="0" smtClean="0"/>
              <a:t>Watch</a:t>
            </a:r>
            <a:r>
              <a:rPr lang="en-GB" sz="3600" noProof="0" dirty="0" smtClean="0"/>
              <a:t> this 2' video about Marx's concept of Alienation. </a:t>
            </a:r>
          </a:p>
          <a:p>
            <a:pPr>
              <a:buNone/>
            </a:pPr>
            <a:r>
              <a:rPr lang="en-GB" sz="3600" noProof="0" dirty="0" smtClean="0">
                <a:hlinkClick r:id="rId4"/>
              </a:rPr>
              <a:t>Compulsory Video - Karl Marx, Alienation - Option 2</a:t>
            </a:r>
            <a:endParaRPr lang="en-GB" sz="3600" noProof="0" dirty="0" smtClean="0"/>
          </a:p>
          <a:p>
            <a:r>
              <a:rPr lang="en-GB" sz="3600" noProof="0" dirty="0" smtClean="0"/>
              <a:t>If you liked the guy speaking about Adam Smith, </a:t>
            </a:r>
            <a:r>
              <a:rPr lang="en-GB" sz="3600" b="1" noProof="0" dirty="0" smtClean="0"/>
              <a:t>Watch</a:t>
            </a:r>
            <a:r>
              <a:rPr lang="en-GB" sz="3600" noProof="0" dirty="0" smtClean="0"/>
              <a:t> him again in this 7' video about Marx's concept of Alienation. </a:t>
            </a:r>
          </a:p>
          <a:p>
            <a:pPr>
              <a:buNone/>
            </a:pPr>
            <a:endParaRPr lang="en-GB" sz="6400" i="1" noProof="0" dirty="0" smtClean="0"/>
          </a:p>
          <a:p>
            <a:endParaRPr lang="en-GB" i="1" noProof="0" dirty="0"/>
          </a:p>
        </p:txBody>
      </p:sp>
      <p:pic>
        <p:nvPicPr>
          <p:cNvPr id="19457" name="Picture 1"/>
          <p:cNvPicPr>
            <a:picLocks noChangeAspect="1" noChangeArrowheads="1"/>
          </p:cNvPicPr>
          <p:nvPr/>
        </p:nvPicPr>
        <p:blipFill>
          <a:blip r:embed="rId5" cstate="print"/>
          <a:srcRect l="18700" t="16534" r="41925" b="46367"/>
          <a:stretch>
            <a:fillRect/>
          </a:stretch>
        </p:blipFill>
        <p:spPr bwMode="auto">
          <a:xfrm>
            <a:off x="6154989" y="980728"/>
            <a:ext cx="2989011" cy="1584176"/>
          </a:xfrm>
          <a:prstGeom prst="rect">
            <a:avLst/>
          </a:prstGeom>
          <a:noFill/>
          <a:ln w="9525">
            <a:noFill/>
            <a:miter lim="800000"/>
            <a:headEnd/>
            <a:tailEnd/>
          </a:ln>
        </p:spPr>
      </p:pic>
      <p:pic>
        <p:nvPicPr>
          <p:cNvPr id="19458" name="Picture 2"/>
          <p:cNvPicPr>
            <a:picLocks noChangeAspect="1" noChangeArrowheads="1"/>
          </p:cNvPicPr>
          <p:nvPr/>
        </p:nvPicPr>
        <p:blipFill>
          <a:blip r:embed="rId6" cstate="print"/>
          <a:srcRect l="25000" t="16667" r="47638" b="45100"/>
          <a:stretch>
            <a:fillRect/>
          </a:stretch>
        </p:blipFill>
        <p:spPr bwMode="auto">
          <a:xfrm>
            <a:off x="6588224" y="2636912"/>
            <a:ext cx="2555776" cy="2008776"/>
          </a:xfrm>
          <a:prstGeom prst="rect">
            <a:avLst/>
          </a:prstGeom>
          <a:noFill/>
          <a:ln w="9525">
            <a:noFill/>
            <a:miter lim="800000"/>
            <a:headEnd/>
            <a:tailEnd/>
          </a:ln>
        </p:spPr>
      </p:pic>
      <p:pic>
        <p:nvPicPr>
          <p:cNvPr id="19459" name="Picture 3"/>
          <p:cNvPicPr>
            <a:picLocks noChangeAspect="1" noChangeArrowheads="1"/>
          </p:cNvPicPr>
          <p:nvPr/>
        </p:nvPicPr>
        <p:blipFill>
          <a:blip r:embed="rId7" cstate="print"/>
          <a:srcRect l="18107" t="16667" r="42125" b="47200"/>
          <a:stretch>
            <a:fillRect/>
          </a:stretch>
        </p:blipFill>
        <p:spPr bwMode="auto">
          <a:xfrm>
            <a:off x="6185266" y="4797152"/>
            <a:ext cx="2958734" cy="151216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smtClean="0"/>
              <a:t>What to do in the next </a:t>
            </a:r>
            <a:r>
              <a:rPr lang="en-GB" strike="sngStrike" noProof="0" smtClean="0"/>
              <a:t>two</a:t>
            </a:r>
            <a:r>
              <a:rPr lang="en-GB" noProof="0" smtClean="0"/>
              <a:t> </a:t>
            </a:r>
            <a:r>
              <a:rPr lang="en-GB" u="sng" noProof="0" smtClean="0"/>
              <a:t>four</a:t>
            </a:r>
            <a:r>
              <a:rPr lang="en-GB" noProof="0" smtClean="0"/>
              <a:t> weeks</a:t>
            </a:r>
            <a:endParaRPr lang="en-GB" noProof="0"/>
          </a:p>
        </p:txBody>
      </p:sp>
      <p:sp>
        <p:nvSpPr>
          <p:cNvPr id="3" name="Zástupný symbol pro obsah 2"/>
          <p:cNvSpPr>
            <a:spLocks noGrp="1"/>
          </p:cNvSpPr>
          <p:nvPr>
            <p:ph idx="1"/>
          </p:nvPr>
        </p:nvSpPr>
        <p:spPr>
          <a:xfrm>
            <a:off x="323528" y="908720"/>
            <a:ext cx="8496944" cy="5544616"/>
          </a:xfrm>
        </p:spPr>
        <p:txBody>
          <a:bodyPr>
            <a:normAutofit/>
          </a:bodyPr>
          <a:lstStyle/>
          <a:p>
            <a:pPr>
              <a:buNone/>
            </a:pPr>
            <a:r>
              <a:rPr lang="en-GB" sz="2000" noProof="0" dirty="0" smtClean="0">
                <a:hlinkClick r:id="rId2"/>
              </a:rPr>
              <a:t>Compulsory Reading - </a:t>
            </a:r>
            <a:r>
              <a:rPr lang="en-GB" sz="2000" noProof="0" dirty="0" err="1" smtClean="0">
                <a:hlinkClick r:id="rId2"/>
              </a:rPr>
              <a:t>Seddon</a:t>
            </a:r>
            <a:r>
              <a:rPr lang="en-GB" sz="2000" noProof="0" dirty="0" smtClean="0">
                <a:hlinkClick r:id="rId2"/>
              </a:rPr>
              <a:t>, J. Systems Thinking in the Public Sector</a:t>
            </a:r>
            <a:endParaRPr lang="en-GB" sz="2000" noProof="0" dirty="0" smtClean="0"/>
          </a:p>
          <a:p>
            <a:r>
              <a:rPr lang="en-GB" sz="2000" noProof="0" dirty="0" smtClean="0"/>
              <a:t>Now move to people that are still alive. </a:t>
            </a:r>
            <a:r>
              <a:rPr lang="en-GB" sz="2000" b="1" noProof="0" dirty="0" smtClean="0"/>
              <a:t>Read </a:t>
            </a:r>
            <a:r>
              <a:rPr lang="en-GB" sz="2000" noProof="0" dirty="0" smtClean="0"/>
              <a:t>Chapter 4 (pp 47-65) - The present style of management from </a:t>
            </a:r>
            <a:r>
              <a:rPr lang="en-GB" sz="2000" noProof="0" dirty="0" err="1" smtClean="0"/>
              <a:t>Seddon</a:t>
            </a:r>
            <a:r>
              <a:rPr lang="en-GB" sz="2000" noProof="0" dirty="0" smtClean="0"/>
              <a:t>, John. 2008</a:t>
            </a:r>
          </a:p>
          <a:p>
            <a:r>
              <a:rPr lang="en-GB" sz="2000" noProof="0" dirty="0" smtClean="0"/>
              <a:t>Note well the (explicit) link to A. Smith and (not so obvious) link to Marx.</a:t>
            </a:r>
          </a:p>
          <a:p>
            <a:pPr>
              <a:buNone/>
            </a:pPr>
            <a:r>
              <a:rPr lang="en-GB" sz="2000" noProof="0" dirty="0" smtClean="0">
                <a:hlinkClick r:id="rId3"/>
              </a:rPr>
              <a:t>Compulsory Reading - </a:t>
            </a:r>
            <a:r>
              <a:rPr lang="en-GB" sz="2000" noProof="0" dirty="0" err="1" smtClean="0">
                <a:hlinkClick r:id="rId3"/>
              </a:rPr>
              <a:t>Seddon</a:t>
            </a:r>
            <a:r>
              <a:rPr lang="en-GB" sz="2000" noProof="0" dirty="0" smtClean="0">
                <a:hlinkClick r:id="rId3"/>
              </a:rPr>
              <a:t>, J. Freedom from Command and Control</a:t>
            </a:r>
            <a:endParaRPr lang="en-GB" sz="2000" noProof="0" dirty="0" smtClean="0"/>
          </a:p>
          <a:p>
            <a:r>
              <a:rPr lang="en-GB" sz="2000" b="1" noProof="0" dirty="0" smtClean="0"/>
              <a:t>Read </a:t>
            </a:r>
            <a:r>
              <a:rPr lang="en-GB" sz="2000" noProof="0" dirty="0" smtClean="0"/>
              <a:t>Chapter 1 (pp 15-23) - Once upon a time in manufacturing from </a:t>
            </a:r>
            <a:r>
              <a:rPr lang="en-GB" sz="2000" noProof="0" dirty="0" err="1" smtClean="0"/>
              <a:t>Seddon</a:t>
            </a:r>
            <a:r>
              <a:rPr lang="en-GB" sz="2000" noProof="0" dirty="0" smtClean="0"/>
              <a:t>, John. 2003. </a:t>
            </a:r>
          </a:p>
          <a:p>
            <a:pPr>
              <a:buNone/>
            </a:pPr>
            <a:r>
              <a:rPr lang="en-GB" sz="2000" noProof="0" dirty="0" smtClean="0">
                <a:hlinkClick r:id="rId4"/>
              </a:rPr>
              <a:t>Almost not a compulsory reading - </a:t>
            </a:r>
            <a:r>
              <a:rPr lang="en-GB" sz="2000" noProof="0" dirty="0" err="1" smtClean="0">
                <a:hlinkClick r:id="rId4"/>
              </a:rPr>
              <a:t>Seddon</a:t>
            </a:r>
            <a:r>
              <a:rPr lang="en-GB" sz="2000" noProof="0" dirty="0" smtClean="0">
                <a:hlinkClick r:id="rId4"/>
              </a:rPr>
              <a:t>, J. The Whitehall Effect</a:t>
            </a:r>
            <a:endParaRPr lang="en-GB" sz="2000" noProof="0" dirty="0" smtClean="0"/>
          </a:p>
          <a:p>
            <a:r>
              <a:rPr lang="en-GB" sz="2000" b="1" noProof="0" dirty="0" smtClean="0"/>
              <a:t>Read </a:t>
            </a:r>
            <a:r>
              <a:rPr lang="en-GB" sz="2000" noProof="0" dirty="0" smtClean="0"/>
              <a:t>one page of introduction to part 1 : The industrialisation of public services (page 23), if you like you may also read the rest of Part 1 - Chapters 2-6 (pp 24-52) - from </a:t>
            </a:r>
            <a:r>
              <a:rPr lang="en-GB" sz="2000" noProof="0" dirty="0" err="1" smtClean="0"/>
              <a:t>Seddon</a:t>
            </a:r>
            <a:r>
              <a:rPr lang="en-GB" sz="2000" noProof="0" dirty="0" smtClean="0"/>
              <a:t>, John. 2014. </a:t>
            </a:r>
          </a:p>
          <a:p>
            <a:pPr>
              <a:buNone/>
            </a:pPr>
            <a:r>
              <a:rPr lang="en-GB" sz="2000" u="sng" noProof="0" dirty="0" smtClean="0">
                <a:hlinkClick r:id="rId5"/>
              </a:rPr>
              <a:t>Compulsory reading : Osborne, S. P., The SERVICE Framework</a:t>
            </a:r>
            <a:endParaRPr lang="en-GB" sz="2000" noProof="0" dirty="0" smtClean="0"/>
          </a:p>
          <a:p>
            <a:r>
              <a:rPr lang="en-GB" sz="2000" b="1" noProof="0" dirty="0" smtClean="0"/>
              <a:t>Read</a:t>
            </a:r>
            <a:r>
              <a:rPr lang="en-GB" sz="2000" noProof="0" dirty="0" smtClean="0"/>
              <a:t> the article by Osborne,</a:t>
            </a:r>
            <a:r>
              <a:rPr lang="en-GB" sz="2000" b="1" noProof="0" dirty="0" smtClean="0"/>
              <a:t> Stephen P., et al. 2015.</a:t>
            </a:r>
            <a:r>
              <a:rPr lang="en-GB" sz="2000" noProof="0" dirty="0" smtClean="0"/>
              <a:t> The SERVICE Framework: A Public-service-dominant Approach to Sustainable Public Services. </a:t>
            </a:r>
          </a:p>
          <a:p>
            <a:endParaRPr lang="en-GB" i="1"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dirty="0" smtClean="0"/>
              <a:t>Homework #3</a:t>
            </a:r>
            <a:endParaRPr lang="en-GB" noProof="0" dirty="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en-GB" sz="2400" dirty="0" smtClean="0"/>
              <a:t>Chose </a:t>
            </a:r>
            <a:r>
              <a:rPr lang="cs-CZ" sz="2400" dirty="0" err="1" smtClean="0"/>
              <a:t>one</a:t>
            </a:r>
            <a:r>
              <a:rPr lang="cs-CZ" sz="2400" dirty="0" smtClean="0"/>
              <a:t> </a:t>
            </a:r>
            <a:r>
              <a:rPr lang="cs-CZ" sz="2400" dirty="0" err="1" smtClean="0"/>
              <a:t>organisation</a:t>
            </a:r>
            <a:r>
              <a:rPr lang="cs-CZ" sz="2400" dirty="0" smtClean="0"/>
              <a:t> </a:t>
            </a:r>
            <a:r>
              <a:rPr lang="cs-CZ" sz="2400" dirty="0" err="1" smtClean="0"/>
              <a:t>from</a:t>
            </a:r>
            <a:r>
              <a:rPr lang="cs-CZ" sz="2400" dirty="0" smtClean="0"/>
              <a:t> </a:t>
            </a:r>
            <a:r>
              <a:rPr lang="cs-CZ" sz="2400" dirty="0" err="1" smtClean="0"/>
              <a:t>each</a:t>
            </a:r>
            <a:r>
              <a:rPr lang="cs-CZ" sz="2400" dirty="0" smtClean="0"/>
              <a:t> </a:t>
            </a:r>
            <a:r>
              <a:rPr lang="cs-CZ" sz="2400" dirty="0" err="1" smtClean="0"/>
              <a:t>group</a:t>
            </a:r>
            <a:endParaRPr lang="en-GB" sz="2400" dirty="0" smtClean="0"/>
          </a:p>
          <a:p>
            <a:pPr>
              <a:buNone/>
            </a:pPr>
            <a:r>
              <a:rPr lang="en-GB" sz="2400" dirty="0" smtClean="0"/>
              <a:t>Group A</a:t>
            </a:r>
          </a:p>
          <a:p>
            <a:r>
              <a:rPr lang="en-GB" sz="2400" dirty="0" smtClean="0"/>
              <a:t>Organisation that issues licence plates for cars.</a:t>
            </a:r>
          </a:p>
          <a:p>
            <a:r>
              <a:rPr lang="en-GB" sz="2400" dirty="0" smtClean="0"/>
              <a:t>Organisation that issues passports for the citizens.</a:t>
            </a:r>
          </a:p>
          <a:p>
            <a:pPr>
              <a:buNone/>
            </a:pPr>
            <a:r>
              <a:rPr lang="en-GB" sz="2400" dirty="0" smtClean="0"/>
              <a:t>Group B</a:t>
            </a:r>
          </a:p>
          <a:p>
            <a:r>
              <a:rPr lang="en-GB" sz="2400" dirty="0" smtClean="0"/>
              <a:t>Organisation that deals with children at </a:t>
            </a:r>
            <a:r>
              <a:rPr lang="en-GB" sz="2400" dirty="0" smtClean="0"/>
              <a:t>risk of abuse or neglect</a:t>
            </a:r>
            <a:r>
              <a:rPr lang="en-GB" sz="2400" dirty="0" smtClean="0"/>
              <a:t>.</a:t>
            </a:r>
          </a:p>
          <a:p>
            <a:r>
              <a:rPr lang="en-GB" sz="2400" dirty="0" smtClean="0"/>
              <a:t>Organisation </a:t>
            </a:r>
            <a:r>
              <a:rPr lang="en-GB" sz="2400" dirty="0" smtClean="0"/>
              <a:t>that provides social housing</a:t>
            </a:r>
            <a:r>
              <a:rPr lang="en-GB" sz="2400" dirty="0" smtClean="0"/>
              <a:t>.</a:t>
            </a:r>
          </a:p>
          <a:p>
            <a:pPr>
              <a:buNone/>
            </a:pPr>
            <a:endParaRPr lang="en-GB" sz="2400" dirty="0" smtClean="0"/>
          </a:p>
          <a:p>
            <a:pPr>
              <a:buNone/>
            </a:pPr>
            <a:r>
              <a:rPr lang="en-GB" sz="2400" dirty="0" smtClean="0"/>
              <a:t>How </a:t>
            </a:r>
            <a:r>
              <a:rPr lang="en-GB" sz="2400" dirty="0" smtClean="0"/>
              <a:t>would you organise the work in the organisation that does the selected </a:t>
            </a:r>
            <a:r>
              <a:rPr lang="en-GB" sz="2400" dirty="0" smtClean="0"/>
              <a:t>task</a:t>
            </a:r>
            <a:r>
              <a:rPr lang="cs-CZ" sz="2400" dirty="0" smtClean="0"/>
              <a:t>?</a:t>
            </a:r>
            <a:endParaRPr lang="en-GB" sz="2400" dirty="0" smtClean="0"/>
          </a:p>
          <a:p>
            <a:pPr lvl="0"/>
            <a:r>
              <a:rPr lang="en-GB" sz="2400" dirty="0" smtClean="0"/>
              <a:t>What </a:t>
            </a:r>
            <a:r>
              <a:rPr lang="en-GB" sz="2400" dirty="0" smtClean="0"/>
              <a:t>departments would you create in the organisation</a:t>
            </a:r>
            <a:r>
              <a:rPr lang="en-GB" sz="2400" dirty="0" smtClean="0"/>
              <a:t>?</a:t>
            </a:r>
          </a:p>
          <a:p>
            <a:pPr lvl="0"/>
            <a:r>
              <a:rPr lang="en-GB" sz="2400" dirty="0" smtClean="0"/>
              <a:t>List </a:t>
            </a:r>
            <a:r>
              <a:rPr lang="en-GB" sz="2400" dirty="0" smtClean="0"/>
              <a:t>all activities and who would do them</a:t>
            </a:r>
            <a:r>
              <a:rPr lang="en-GB" sz="2400" dirty="0" smtClean="0"/>
              <a:t>?</a:t>
            </a:r>
          </a:p>
          <a:p>
            <a:pPr lvl="0"/>
            <a:r>
              <a:rPr lang="en-GB" sz="2400" dirty="0" smtClean="0"/>
              <a:t>Support </a:t>
            </a:r>
            <a:r>
              <a:rPr lang="en-GB" sz="2400" dirty="0" smtClean="0"/>
              <a:t>your decision on the setup of the organisation by suitable arguments</a:t>
            </a:r>
            <a:r>
              <a:rPr lang="en-GB" sz="2400" dirty="0" smtClean="0"/>
              <a:t>.</a:t>
            </a:r>
            <a:endParaRPr lang="en-GB" sz="2400" dirty="0"/>
          </a:p>
        </p:txBody>
      </p:sp>
      <p:sp>
        <p:nvSpPr>
          <p:cNvPr id="17410"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Obrázek 4" descr="stažený soubor.jpg"/>
          <p:cNvPicPr>
            <a:picLocks noChangeAspect="1"/>
          </p:cNvPicPr>
          <p:nvPr/>
        </p:nvPicPr>
        <p:blipFill>
          <a:blip r:embed="rId2" cstate="print"/>
          <a:stretch>
            <a:fillRect/>
          </a:stretch>
        </p:blipFill>
        <p:spPr>
          <a:xfrm>
            <a:off x="6588224" y="1196752"/>
            <a:ext cx="2388558" cy="720080"/>
          </a:xfrm>
          <a:prstGeom prst="rect">
            <a:avLst/>
          </a:prstGeom>
        </p:spPr>
      </p:pic>
      <p:sp>
        <p:nvSpPr>
          <p:cNvPr id="17412" name="AutoShape 4"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Obrázek 8" descr="stažený soubor (1).jpg"/>
          <p:cNvPicPr>
            <a:picLocks noChangeAspect="1"/>
          </p:cNvPicPr>
          <p:nvPr/>
        </p:nvPicPr>
        <p:blipFill>
          <a:blip r:embed="rId3" cstate="print"/>
          <a:stretch>
            <a:fillRect/>
          </a:stretch>
        </p:blipFill>
        <p:spPr>
          <a:xfrm>
            <a:off x="7236296" y="1916832"/>
            <a:ext cx="1263203" cy="115569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noProof="0" dirty="0" smtClean="0"/>
              <a:t>Homework #3</a:t>
            </a:r>
            <a:endParaRPr lang="en-GB" noProof="0" dirty="0"/>
          </a:p>
        </p:txBody>
      </p:sp>
      <p:sp>
        <p:nvSpPr>
          <p:cNvPr id="4" name="Zástupný symbol pro text 3"/>
          <p:cNvSpPr>
            <a:spLocks noGrp="1"/>
          </p:cNvSpPr>
          <p:nvPr>
            <p:ph type="body" idx="1"/>
          </p:nvPr>
        </p:nvSpPr>
        <p:spPr/>
        <p:txBody>
          <a:bodyPr/>
          <a:lstStyle/>
          <a:p>
            <a:r>
              <a:rPr lang="cs-CZ" dirty="0" smtClean="0"/>
              <a:t>Do </a:t>
            </a:r>
            <a:r>
              <a:rPr lang="cs-CZ" dirty="0" err="1" smtClean="0"/>
              <a:t>it</a:t>
            </a:r>
            <a:r>
              <a:rPr lang="cs-CZ" dirty="0" smtClean="0"/>
              <a:t> </a:t>
            </a:r>
            <a:r>
              <a:rPr lang="cs-CZ" dirty="0" err="1" smtClean="0"/>
              <a:t>alone</a:t>
            </a:r>
            <a:r>
              <a:rPr lang="cs-CZ" dirty="0" smtClean="0"/>
              <a:t>	</a:t>
            </a:r>
            <a:endParaRPr lang="en-GB" dirty="0"/>
          </a:p>
        </p:txBody>
      </p:sp>
      <p:sp>
        <p:nvSpPr>
          <p:cNvPr id="5" name="Zástupný symbol pro obsah 4"/>
          <p:cNvSpPr>
            <a:spLocks noGrp="1"/>
          </p:cNvSpPr>
          <p:nvPr>
            <p:ph sz="half" idx="2"/>
          </p:nvPr>
        </p:nvSpPr>
        <p:spPr/>
        <p:txBody>
          <a:bodyPr/>
          <a:lstStyle/>
          <a:p>
            <a:r>
              <a:rPr lang="cs-CZ" dirty="0" err="1" smtClean="0"/>
              <a:t>One</a:t>
            </a:r>
            <a:r>
              <a:rPr lang="cs-CZ" dirty="0" smtClean="0"/>
              <a:t> </a:t>
            </a:r>
            <a:r>
              <a:rPr lang="cs-CZ" dirty="0" err="1" smtClean="0"/>
              <a:t>page</a:t>
            </a:r>
            <a:r>
              <a:rPr lang="cs-CZ" dirty="0" smtClean="0"/>
              <a:t> (250 – 350 </a:t>
            </a:r>
            <a:r>
              <a:rPr lang="cs-CZ" dirty="0" err="1" smtClean="0"/>
              <a:t>words</a:t>
            </a:r>
            <a:r>
              <a:rPr lang="cs-CZ" dirty="0" smtClean="0"/>
              <a:t>) </a:t>
            </a:r>
            <a:r>
              <a:rPr lang="cs-CZ" dirty="0" err="1" smtClean="0"/>
              <a:t>for</a:t>
            </a:r>
            <a:r>
              <a:rPr lang="cs-CZ" dirty="0" smtClean="0"/>
              <a:t> </a:t>
            </a:r>
            <a:r>
              <a:rPr lang="cs-CZ" dirty="0" err="1" smtClean="0"/>
              <a:t>organisation</a:t>
            </a:r>
            <a:r>
              <a:rPr lang="cs-CZ" dirty="0" smtClean="0"/>
              <a:t> A</a:t>
            </a:r>
          </a:p>
          <a:p>
            <a:r>
              <a:rPr lang="cs-CZ" dirty="0" err="1" smtClean="0"/>
              <a:t>One</a:t>
            </a:r>
            <a:r>
              <a:rPr lang="cs-CZ" dirty="0" smtClean="0"/>
              <a:t> </a:t>
            </a:r>
            <a:r>
              <a:rPr lang="cs-CZ" dirty="0" err="1" smtClean="0"/>
              <a:t>page</a:t>
            </a:r>
            <a:r>
              <a:rPr lang="cs-CZ" dirty="0" smtClean="0"/>
              <a:t> (250 – 350 </a:t>
            </a:r>
            <a:r>
              <a:rPr lang="cs-CZ" dirty="0" err="1" smtClean="0"/>
              <a:t>words</a:t>
            </a:r>
            <a:r>
              <a:rPr lang="cs-CZ" dirty="0" smtClean="0"/>
              <a:t>) </a:t>
            </a:r>
            <a:r>
              <a:rPr lang="cs-CZ" dirty="0" err="1" smtClean="0"/>
              <a:t>for</a:t>
            </a:r>
            <a:r>
              <a:rPr lang="cs-CZ" dirty="0" smtClean="0"/>
              <a:t> </a:t>
            </a:r>
            <a:r>
              <a:rPr lang="cs-CZ" dirty="0" err="1" smtClean="0"/>
              <a:t>organisation</a:t>
            </a:r>
            <a:r>
              <a:rPr lang="cs-CZ" dirty="0" smtClean="0"/>
              <a:t> </a:t>
            </a:r>
            <a:r>
              <a:rPr lang="cs-CZ" dirty="0" smtClean="0"/>
              <a:t>B</a:t>
            </a:r>
            <a:endParaRPr lang="en-GB" dirty="0" smtClean="0"/>
          </a:p>
          <a:p>
            <a:endParaRPr lang="en-GB" dirty="0"/>
          </a:p>
        </p:txBody>
      </p:sp>
      <p:sp>
        <p:nvSpPr>
          <p:cNvPr id="6" name="Zástupný symbol pro text 5"/>
          <p:cNvSpPr>
            <a:spLocks noGrp="1"/>
          </p:cNvSpPr>
          <p:nvPr>
            <p:ph type="body" sz="quarter" idx="3"/>
          </p:nvPr>
        </p:nvSpPr>
        <p:spPr/>
        <p:txBody>
          <a:bodyPr/>
          <a:lstStyle/>
          <a:p>
            <a:r>
              <a:rPr lang="cs-CZ" dirty="0" smtClean="0"/>
              <a:t>Do </a:t>
            </a:r>
            <a:r>
              <a:rPr lang="cs-CZ" dirty="0" err="1" smtClean="0"/>
              <a:t>it</a:t>
            </a:r>
            <a:r>
              <a:rPr lang="cs-CZ" dirty="0" smtClean="0"/>
              <a:t> in </a:t>
            </a:r>
            <a:r>
              <a:rPr lang="cs-CZ" dirty="0" err="1" smtClean="0"/>
              <a:t>couple</a:t>
            </a:r>
            <a:endParaRPr lang="en-GB" dirty="0"/>
          </a:p>
        </p:txBody>
      </p:sp>
      <p:sp>
        <p:nvSpPr>
          <p:cNvPr id="7" name="Zástupný symbol pro obsah 6"/>
          <p:cNvSpPr>
            <a:spLocks noGrp="1"/>
          </p:cNvSpPr>
          <p:nvPr>
            <p:ph sz="quarter" idx="4"/>
          </p:nvPr>
        </p:nvSpPr>
        <p:spPr/>
        <p:txBody>
          <a:bodyPr/>
          <a:lstStyle/>
          <a:p>
            <a:r>
              <a:rPr lang="cs-CZ" dirty="0" err="1" smtClean="0"/>
              <a:t>Two</a:t>
            </a:r>
            <a:r>
              <a:rPr lang="cs-CZ" dirty="0" smtClean="0"/>
              <a:t> </a:t>
            </a:r>
            <a:r>
              <a:rPr lang="cs-CZ" dirty="0" err="1" smtClean="0"/>
              <a:t>pages</a:t>
            </a:r>
            <a:r>
              <a:rPr lang="cs-CZ" dirty="0" smtClean="0"/>
              <a:t> (550 </a:t>
            </a:r>
            <a:r>
              <a:rPr lang="cs-CZ" dirty="0" smtClean="0"/>
              <a:t>– </a:t>
            </a:r>
            <a:r>
              <a:rPr lang="cs-CZ" dirty="0" smtClean="0"/>
              <a:t>650 </a:t>
            </a:r>
            <a:r>
              <a:rPr lang="cs-CZ" dirty="0" err="1" smtClean="0"/>
              <a:t>words</a:t>
            </a:r>
            <a:r>
              <a:rPr lang="cs-CZ" dirty="0" smtClean="0"/>
              <a:t>) </a:t>
            </a:r>
            <a:r>
              <a:rPr lang="cs-CZ" dirty="0" err="1" smtClean="0"/>
              <a:t>for</a:t>
            </a:r>
            <a:r>
              <a:rPr lang="cs-CZ" dirty="0" smtClean="0"/>
              <a:t> </a:t>
            </a:r>
            <a:r>
              <a:rPr lang="cs-CZ" dirty="0" err="1" smtClean="0"/>
              <a:t>organisation</a:t>
            </a:r>
            <a:r>
              <a:rPr lang="cs-CZ" dirty="0" smtClean="0"/>
              <a:t> A</a:t>
            </a:r>
          </a:p>
          <a:p>
            <a:r>
              <a:rPr lang="cs-CZ" dirty="0" err="1" smtClean="0"/>
              <a:t>Two</a:t>
            </a:r>
            <a:r>
              <a:rPr lang="cs-CZ" dirty="0" smtClean="0"/>
              <a:t> </a:t>
            </a:r>
            <a:r>
              <a:rPr lang="cs-CZ" dirty="0" err="1" smtClean="0"/>
              <a:t>pages</a:t>
            </a:r>
            <a:r>
              <a:rPr lang="cs-CZ" dirty="0" smtClean="0"/>
              <a:t> (550 </a:t>
            </a:r>
            <a:r>
              <a:rPr lang="cs-CZ" dirty="0" smtClean="0"/>
              <a:t>– </a:t>
            </a:r>
            <a:r>
              <a:rPr lang="cs-CZ" dirty="0" smtClean="0"/>
              <a:t>650 </a:t>
            </a:r>
            <a:r>
              <a:rPr lang="cs-CZ" dirty="0" err="1" smtClean="0"/>
              <a:t>words</a:t>
            </a:r>
            <a:r>
              <a:rPr lang="cs-CZ" dirty="0" smtClean="0"/>
              <a:t>) </a:t>
            </a:r>
            <a:r>
              <a:rPr lang="cs-CZ" dirty="0" err="1" smtClean="0"/>
              <a:t>for</a:t>
            </a:r>
            <a:r>
              <a:rPr lang="cs-CZ" dirty="0" smtClean="0"/>
              <a:t> </a:t>
            </a:r>
            <a:r>
              <a:rPr lang="cs-CZ" dirty="0" err="1" smtClean="0"/>
              <a:t>organisation</a:t>
            </a:r>
            <a:r>
              <a:rPr lang="cs-CZ" dirty="0" smtClean="0"/>
              <a:t> B</a:t>
            </a:r>
            <a:endParaRPr lang="en-GB" dirty="0" smtClean="0"/>
          </a:p>
          <a:p>
            <a:endParaRPr lang="en-GB"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See</a:t>
            </a:r>
            <a:r>
              <a:rPr lang="cs-CZ" dirty="0" smtClean="0"/>
              <a:t> </a:t>
            </a:r>
            <a:r>
              <a:rPr lang="cs-CZ" dirty="0" err="1" smtClean="0"/>
              <a:t>you</a:t>
            </a:r>
            <a:r>
              <a:rPr lang="cs-CZ" dirty="0" smtClean="0"/>
              <a:t> in </a:t>
            </a:r>
            <a:r>
              <a:rPr lang="cs-CZ" dirty="0" err="1" smtClean="0"/>
              <a:t>April</a:t>
            </a:r>
            <a:endParaRPr lang="en-GB" dirty="0"/>
          </a:p>
        </p:txBody>
      </p:sp>
      <p:sp>
        <p:nvSpPr>
          <p:cNvPr id="3" name="Zástupný symbol pro text 2"/>
          <p:cNvSpPr>
            <a:spLocks noGrp="1"/>
          </p:cNvSpPr>
          <p:nvPr>
            <p:ph type="body" idx="1"/>
          </p:nvPr>
        </p:nvSpPr>
        <p:spPr/>
        <p:txBody>
          <a:bodyPr/>
          <a:lstStyle/>
          <a:p>
            <a:endParaRPr lang="en-GB"/>
          </a:p>
        </p:txBody>
      </p:sp>
      <p:sp>
        <p:nvSpPr>
          <p:cNvPr id="4" name="Zástupný symbol pro obsah 3"/>
          <p:cNvSpPr>
            <a:spLocks noGrp="1"/>
          </p:cNvSpPr>
          <p:nvPr>
            <p:ph sz="half" idx="2"/>
          </p:nvPr>
        </p:nvSpPr>
        <p:spPr/>
        <p:txBody>
          <a:bodyPr/>
          <a:lstStyle/>
          <a:p>
            <a:endParaRPr lang="en-GB" dirty="0"/>
          </a:p>
        </p:txBody>
      </p:sp>
      <p:sp>
        <p:nvSpPr>
          <p:cNvPr id="5" name="Zástupný symbol pro text 4"/>
          <p:cNvSpPr>
            <a:spLocks noGrp="1"/>
          </p:cNvSpPr>
          <p:nvPr>
            <p:ph type="body" sz="quarter" idx="3"/>
          </p:nvPr>
        </p:nvSpPr>
        <p:spPr/>
        <p:txBody>
          <a:bodyPr/>
          <a:lstStyle/>
          <a:p>
            <a:endParaRPr lang="en-GB"/>
          </a:p>
        </p:txBody>
      </p:sp>
      <p:sp>
        <p:nvSpPr>
          <p:cNvPr id="6" name="Zástupný symbol pro obsah 5"/>
          <p:cNvSpPr>
            <a:spLocks noGrp="1"/>
          </p:cNvSpPr>
          <p:nvPr>
            <p:ph sz="quarter" idx="4"/>
          </p:nvPr>
        </p:nvSpPr>
        <p:spPr/>
        <p:txBody>
          <a:bodyPr/>
          <a:lstStyle/>
          <a:p>
            <a:endParaRPr lang="en-GB"/>
          </a:p>
        </p:txBody>
      </p:sp>
      <p:sp>
        <p:nvSpPr>
          <p:cNvPr id="167938"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0" name="AutoShape 4"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2" name="AutoShape 6"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4" name="AutoShape 8"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smtClean="0"/>
              <a:t>What gets measured, gets done…-1</a:t>
            </a:r>
            <a:endParaRPr lang="en-GB" noProof="0"/>
          </a:p>
        </p:txBody>
      </p:sp>
      <p:sp>
        <p:nvSpPr>
          <p:cNvPr id="3" name="Tijdelijke aanduiding voor inhoud 2"/>
          <p:cNvSpPr>
            <a:spLocks noGrp="1"/>
          </p:cNvSpPr>
          <p:nvPr>
            <p:ph idx="1"/>
          </p:nvPr>
        </p:nvSpPr>
        <p:spPr>
          <a:xfrm>
            <a:off x="393700" y="1556792"/>
            <a:ext cx="8420100" cy="4582071"/>
          </a:xfrm>
        </p:spPr>
        <p:txBody>
          <a:bodyPr/>
          <a:lstStyle/>
          <a:p>
            <a:pPr marL="0" indent="0">
              <a:buNone/>
            </a:pPr>
            <a:r>
              <a:rPr lang="en-GB" sz="2800" i="1" noProof="0" dirty="0" smtClean="0"/>
              <a:t>“There is some evidence that targets and such “carrots and sticks” work, particularly if the desired outcome is focussed and measurable, as in the case of hospital waiting times… </a:t>
            </a:r>
          </a:p>
          <a:p>
            <a:pPr marL="0" indent="0">
              <a:buNone/>
            </a:pPr>
            <a:endParaRPr lang="en-GB" sz="2800" i="1" noProof="0" dirty="0" smtClean="0"/>
          </a:p>
          <a:p>
            <a:pPr marL="0" indent="0">
              <a:buNone/>
            </a:pPr>
            <a:r>
              <a:rPr lang="en-GB" sz="2800" i="1" noProof="0" dirty="0" smtClean="0"/>
              <a:t>…The two assumptions underlying such governance structures don’t hold for public service delivery, however: measurement error is an inherent problem, as is the resultant potential for undesired as well as desired responses, and the evidence bears this out.”</a:t>
            </a:r>
            <a:endParaRPr lang="en-GB" sz="2800" i="1"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9</a:t>
            </a:fld>
            <a:endParaRPr lang="en-US" dirty="0"/>
          </a:p>
        </p:txBody>
      </p:sp>
      <p:sp>
        <p:nvSpPr>
          <p:cNvPr id="5" name="Tekstvak 4"/>
          <p:cNvSpPr txBox="1"/>
          <p:nvPr/>
        </p:nvSpPr>
        <p:spPr>
          <a:xfrm>
            <a:off x="3530600" y="6191766"/>
            <a:ext cx="1467068" cy="369332"/>
          </a:xfrm>
          <a:prstGeom prst="rect">
            <a:avLst/>
          </a:prstGeom>
          <a:noFill/>
        </p:spPr>
        <p:txBody>
          <a:bodyPr wrap="none" rtlCol="0">
            <a:spAutoFit/>
          </a:bodyPr>
          <a:lstStyle/>
          <a:p>
            <a:r>
              <a:rPr lang="nl-BE" dirty="0"/>
              <a:t>ESRC, 2010</a:t>
            </a:r>
          </a:p>
        </p:txBody>
      </p:sp>
    </p:spTree>
    <p:extLst>
      <p:ext uri="{BB962C8B-B14F-4D97-AF65-F5344CB8AC3E}">
        <p14:creationId xmlns:p14="http://schemas.microsoft.com/office/powerpoint/2010/main" xmlns="" val="4026356999"/>
      </p:ext>
    </p:extLst>
  </p:cSld>
  <p:clrMapOvr>
    <a:masterClrMapping/>
  </p:clrMapOvr>
  <p:transition/>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5009</Words>
  <Application>Microsoft Office PowerPoint</Application>
  <PresentationFormat>Předvádění na obrazovce (4:3)</PresentationFormat>
  <Paragraphs>521</Paragraphs>
  <Slides>84</Slides>
  <Notes>3</Notes>
  <HiddenSlides>4</HiddenSlides>
  <MMClips>0</MMClips>
  <ScaleCrop>false</ScaleCrop>
  <HeadingPairs>
    <vt:vector size="4" baseType="variant">
      <vt:variant>
        <vt:lpstr>Motiv</vt:lpstr>
      </vt:variant>
      <vt:variant>
        <vt:i4>1</vt:i4>
      </vt:variant>
      <vt:variant>
        <vt:lpstr>Nadpisy snímků</vt:lpstr>
      </vt:variant>
      <vt:variant>
        <vt:i4>84</vt:i4>
      </vt:variant>
    </vt:vector>
  </HeadingPairs>
  <TitlesOfParts>
    <vt:vector size="85" baseType="lpstr">
      <vt:lpstr>Motiv sady Office</vt:lpstr>
      <vt:lpstr>Public Management for 21st Century</vt:lpstr>
      <vt:lpstr>Remember - Schedule change</vt:lpstr>
      <vt:lpstr>Homework feedback</vt:lpstr>
      <vt:lpstr>Reading reflextions</vt:lpstr>
      <vt:lpstr>Reading reflextions</vt:lpstr>
      <vt:lpstr>Reading reflections</vt:lpstr>
      <vt:lpstr>What’s Measured Is What Matters</vt:lpstr>
      <vt:lpstr>Dilbert‘s take aways from readings</vt:lpstr>
      <vt:lpstr>What gets measured, gets done…-1</vt:lpstr>
      <vt:lpstr>What gets measured, gets done…-2</vt:lpstr>
      <vt:lpstr>What gets measured, gets done…-3</vt:lpstr>
      <vt:lpstr>Snímek 12</vt:lpstr>
      <vt:lpstr>Snímek 13</vt:lpstr>
      <vt:lpstr> What gets measured, gets done…-4</vt:lpstr>
      <vt:lpstr>What gets measured, gets done…-5</vt:lpstr>
      <vt:lpstr>Snímek 16</vt:lpstr>
      <vt:lpstr>What gets measured, gets done…-6</vt:lpstr>
      <vt:lpstr>What gets measured, gets done…-7</vt:lpstr>
      <vt:lpstr>Well-being and human development A. Sen’s capability approach</vt:lpstr>
      <vt:lpstr>Snímek 20</vt:lpstr>
      <vt:lpstr>Human development</vt:lpstr>
      <vt:lpstr>Amartya Sen</vt:lpstr>
      <vt:lpstr>Overview of the CA</vt:lpstr>
      <vt:lpstr>Amartya Sen and human development</vt:lpstr>
      <vt:lpstr>Amartya Sen and human development</vt:lpstr>
      <vt:lpstr>Amartya Sen and human development</vt:lpstr>
      <vt:lpstr>Amartya Sen and human development</vt:lpstr>
      <vt:lpstr>Why freedom?</vt:lpstr>
      <vt:lpstr>Why freedom?</vt:lpstr>
      <vt:lpstr>Key point!</vt:lpstr>
      <vt:lpstr>Challenges for Sen’s approach</vt:lpstr>
      <vt:lpstr>Challenges for Sen’s approach</vt:lpstr>
      <vt:lpstr>What social process?</vt:lpstr>
      <vt:lpstr>Start from a “list” of dimensions</vt:lpstr>
      <vt:lpstr>Other lists</vt:lpstr>
      <vt:lpstr>Other lists</vt:lpstr>
      <vt:lpstr>Other lists</vt:lpstr>
      <vt:lpstr>Start from a “list” of dimensions</vt:lpstr>
      <vt:lpstr>Deliberative participation</vt:lpstr>
      <vt:lpstr>Snímek 40</vt:lpstr>
      <vt:lpstr>Challenges for Sen’s approach</vt:lpstr>
      <vt:lpstr>Snímek 42</vt:lpstr>
      <vt:lpstr>Snímek 43</vt:lpstr>
      <vt:lpstr>Snímek 44</vt:lpstr>
      <vt:lpstr>Snímek 45</vt:lpstr>
      <vt:lpstr>Issues with satisfaction and affect</vt:lpstr>
      <vt:lpstr>Snímek 47</vt:lpstr>
      <vt:lpstr>Snímek 48</vt:lpstr>
      <vt:lpstr>Bringing in “basic needs”</vt:lpstr>
      <vt:lpstr>Snímek 50</vt:lpstr>
      <vt:lpstr>Snímek 51</vt:lpstr>
      <vt:lpstr>What have we learned so far?</vt:lpstr>
      <vt:lpstr>Snímek 53</vt:lpstr>
      <vt:lpstr>Measuring capabilities</vt:lpstr>
      <vt:lpstr>Measuring capabilities</vt:lpstr>
      <vt:lpstr>Reading reflextions</vt:lpstr>
      <vt:lpstr>Snímek 57</vt:lpstr>
      <vt:lpstr>Study demand in context</vt:lpstr>
      <vt:lpstr>Study demand in context</vt:lpstr>
      <vt:lpstr>Snímek 60</vt:lpstr>
      <vt:lpstr>Snímek 61</vt:lpstr>
      <vt:lpstr>What response?</vt:lpstr>
      <vt:lpstr>Snímek 63</vt:lpstr>
      <vt:lpstr>What response?</vt:lpstr>
      <vt:lpstr>What response?</vt:lpstr>
      <vt:lpstr>A step further</vt:lpstr>
      <vt:lpstr>Snímek 67</vt:lpstr>
      <vt:lpstr>A step further…</vt:lpstr>
      <vt:lpstr>Summary</vt:lpstr>
      <vt:lpstr>Snímek 70</vt:lpstr>
      <vt:lpstr>Snímek 71</vt:lpstr>
      <vt:lpstr>Complementing Sen</vt:lpstr>
      <vt:lpstr>Snímek 73</vt:lpstr>
      <vt:lpstr>End of topic</vt:lpstr>
      <vt:lpstr>#3  The Way of Management: Paradigm shift from products to services.</vt:lpstr>
      <vt:lpstr>Products and services</vt:lpstr>
      <vt:lpstr>Exercise 2-4 Cookie factory</vt:lpstr>
      <vt:lpstr>#3  The Way of Management: Paradigm shift from products to services.</vt:lpstr>
      <vt:lpstr>What to do in the next two four weeks</vt:lpstr>
      <vt:lpstr>What to do in the next two four weeks</vt:lpstr>
      <vt:lpstr>What to do in the next two four weeks</vt:lpstr>
      <vt:lpstr>Homework #3</vt:lpstr>
      <vt:lpstr>Homework #3</vt:lpstr>
      <vt:lpstr>See you in April</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6</cp:revision>
  <dcterms:created xsi:type="dcterms:W3CDTF">2018-02-28T10:09:13Z</dcterms:created>
  <dcterms:modified xsi:type="dcterms:W3CDTF">2018-03-15T13:41:48Z</dcterms:modified>
</cp:coreProperties>
</file>