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8288000" cy="10287000"/>
  <p:notesSz cx="6858000" cy="9144000"/>
  <p:embeddedFontLst>
    <p:embeddedFont>
      <p:font typeface="Helios Extended Bold" charset="1" panose="02000805050000020004"/>
      <p:regular r:id="rId33"/>
    </p:embeddedFont>
    <p:embeddedFont>
      <p:font typeface="Lato" charset="1" panose="020F0502020204030203"/>
      <p:regular r:id="rId34"/>
    </p:embeddedFont>
    <p:embeddedFont>
      <p:font typeface="Lato Bold" charset="1" panose="020F0502020204030203"/>
      <p:regular r:id="rId35"/>
    </p:embeddedFont>
    <p:embeddedFont>
      <p:font typeface="Canva Sans Bold Italics" charset="1" panose="020B0803030501040103"/>
      <p:regular r:id="rId36"/>
    </p:embeddedFont>
    <p:embeddedFont>
      <p:font typeface="Canva Sans Bold" charset="1" panose="020B0803030501040103"/>
      <p:regular r:id="rId37"/>
    </p:embeddedFont>
    <p:embeddedFont>
      <p:font typeface="Helios Extended Bold Italics" charset="1" panose="02000805000000090004"/>
      <p:regular r:id="rId38"/>
    </p:embeddedFont>
    <p:embeddedFont>
      <p:font typeface="Lato Italics" charset="1" panose="020F0502020204030203"/>
      <p:regular r:id="rId39"/>
    </p:embeddedFont>
    <p:embeddedFont>
      <p:font typeface="Canva Sans" charset="1" panose="020B0503030501040103"/>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https://en.wikipedia.org/wiki/Guy_Verhofstadt" TargetMode="External" Type="http://schemas.openxmlformats.org/officeDocument/2006/relationships/hyperlink"/><Relationship Id="rId2" Target="../media/image13.png" Type="http://schemas.openxmlformats.org/officeDocument/2006/relationships/image"/><Relationship Id="rId3" Target="../media/image14.png" Type="http://schemas.openxmlformats.org/officeDocument/2006/relationships/image"/><Relationship Id="rId4" Target="https://en.wikipedia.org/wiki/Kyiv" TargetMode="External" Type="http://schemas.openxmlformats.org/officeDocument/2006/relationships/hyperlink"/><Relationship Id="rId5" Target="https://en.wikipedia.org/wiki/President_of_Ukraine" TargetMode="External" Type="http://schemas.openxmlformats.org/officeDocument/2006/relationships/hyperlink"/><Relationship Id="rId6" Target="https://en.wikipedia.org/wiki/Viktor_Yanukovych" TargetMode="External" Type="http://schemas.openxmlformats.org/officeDocument/2006/relationships/hyperlink"/><Relationship Id="rId7" Target="https://en.wikipedia.org/wiki/Constitution_of_Ukraine" TargetMode="External" Type="http://schemas.openxmlformats.org/officeDocument/2006/relationships/hyperlink"/><Relationship Id="rId8" Target="https://en.wikipedia.org/wiki/Russo-Ukrainian_War" TargetMode="External" Type="http://schemas.openxmlformats.org/officeDocument/2006/relationships/hyperlink"/><Relationship Id="rId9" Target="https://en.wikipedia.org/wiki/%C5%A0tefan_F%C3%BCl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https://www.cnbc.com/2022/07/11/europe-fears-extended-shutdown-as-russia-halts-gas-flows-to-germany.html" TargetMode="External" Type="http://schemas.openxmlformats.org/officeDocument/2006/relationships/hyperlink"/><Relationship Id="rId5" Target="https://ec.europa.eu/eurostat/cache/infographs/energy_trade/entrade.html?geo=FR&amp;year=2020&amp;language=EN&amp;trade=imp&amp;siec=G3000&amp;filter=all&amp;fuel=gas&amp;unit=TJ_GCV&amp;defaultUnit=TJ_GCV&amp;detail=1&amp;chart=" TargetMode="External" Type="http://schemas.openxmlformats.org/officeDocument/2006/relationships/hyperlink"/><Relationship Id="rId6" Target="https://ec.europa.eu/eurostat/cache/infographs/energy_trade/entrade.html?geo=DE&amp;year=2020&amp;language=EN&amp;trade=imp&amp;siec=G3000&amp;filter=all&amp;fuel=gas&amp;unit=TJ_GCV&amp;defaultUnit=TJ_GCV&amp;detail=1&amp;chart=" TargetMode="External" Type="http://schemas.openxmlformats.org/officeDocument/2006/relationships/hyperlink"/><Relationship Id="rId7" Target="https://ec.europa.eu/eurostat/cache/infographs/energy_trade/entrade.html?geo=CZ&amp;year=2020&amp;language=EN&amp;trade=imp&amp;siec=G3000&amp;filter=all&amp;fuel=gas&amp;unit=TJ_GCV&amp;defaultUnit=TJ_GCV&amp;detail=1&amp;chart=pie" TargetMode="External" Type="http://schemas.openxmlformats.org/officeDocument/2006/relationships/hyperlink"/><Relationship Id="rId8" Target="https://www.nord-stream.com/press-info/press-releases/official-launch-of-construction-of-nord-stream-natural-gas-pipeline-363/"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3944078" y="1326430"/>
            <a:ext cx="21203378" cy="7634140"/>
            <a:chOff x="0" y="0"/>
            <a:chExt cx="1128752" cy="406400"/>
          </a:xfrm>
        </p:grpSpPr>
        <p:sp>
          <p:nvSpPr>
            <p:cNvPr name="Freeform 3" id="3"/>
            <p:cNvSpPr/>
            <p:nvPr/>
          </p:nvSpPr>
          <p:spPr>
            <a:xfrm flipH="false" flipV="false" rot="0">
              <a:off x="0" y="0"/>
              <a:ext cx="1128752" cy="406400"/>
            </a:xfrm>
            <a:custGeom>
              <a:avLst/>
              <a:gdLst/>
              <a:ahLst/>
              <a:cxnLst/>
              <a:rect r="r" b="b" t="t" l="l"/>
              <a:pathLst>
                <a:path h="406400" w="1128752">
                  <a:moveTo>
                    <a:pt x="925552" y="0"/>
                  </a:moveTo>
                  <a:cubicBezTo>
                    <a:pt x="1037776" y="0"/>
                    <a:pt x="1128752" y="90976"/>
                    <a:pt x="1128752" y="203200"/>
                  </a:cubicBezTo>
                  <a:cubicBezTo>
                    <a:pt x="1128752" y="315424"/>
                    <a:pt x="1037776" y="406400"/>
                    <a:pt x="925552" y="406400"/>
                  </a:cubicBezTo>
                  <a:lnTo>
                    <a:pt x="203200" y="406400"/>
                  </a:lnTo>
                  <a:cubicBezTo>
                    <a:pt x="90976" y="406400"/>
                    <a:pt x="0" y="315424"/>
                    <a:pt x="0" y="203200"/>
                  </a:cubicBezTo>
                  <a:cubicBezTo>
                    <a:pt x="0" y="90976"/>
                    <a:pt x="90976" y="0"/>
                    <a:pt x="203200" y="0"/>
                  </a:cubicBezTo>
                  <a:close/>
                </a:path>
              </a:pathLst>
            </a:custGeom>
            <a:solidFill>
              <a:srgbClr val="6A9CC8">
                <a:alpha val="80000"/>
              </a:srgbClr>
            </a:solidFill>
          </p:spPr>
        </p:sp>
        <p:sp>
          <p:nvSpPr>
            <p:cNvPr name="TextBox 4" id="4"/>
            <p:cNvSpPr txBox="true"/>
            <p:nvPr/>
          </p:nvSpPr>
          <p:spPr>
            <a:xfrm>
              <a:off x="0" y="-47625"/>
              <a:ext cx="1128752" cy="454025"/>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17010810" y="1028700"/>
            <a:ext cx="248490" cy="24849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0000"/>
            </a:solidFill>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
        <p:nvSpPr>
          <p:cNvPr name="TextBox 8" id="8"/>
          <p:cNvSpPr txBox="true"/>
          <p:nvPr/>
        </p:nvSpPr>
        <p:spPr>
          <a:xfrm rot="0">
            <a:off x="2958126" y="3998414"/>
            <a:ext cx="12371749" cy="675004"/>
          </a:xfrm>
          <a:prstGeom prst="rect">
            <a:avLst/>
          </a:prstGeom>
        </p:spPr>
        <p:txBody>
          <a:bodyPr anchor="t" rtlCol="false" tIns="0" lIns="0" bIns="0" rIns="0">
            <a:spAutoFit/>
          </a:bodyPr>
          <a:lstStyle/>
          <a:p>
            <a:pPr algn="ctr" marL="0" indent="0" lvl="0">
              <a:lnSpc>
                <a:spcPts val="5320"/>
              </a:lnSpc>
            </a:pPr>
            <a:r>
              <a:rPr lang="en-US" sz="3800" spc="190">
                <a:solidFill>
                  <a:srgbClr val="000000"/>
                </a:solidFill>
                <a:latin typeface="Helios Extended Bold"/>
              </a:rPr>
              <a:t>EU AND RUSSIA’S WAR ON UKRAINE </a:t>
            </a:r>
          </a:p>
        </p:txBody>
      </p:sp>
      <p:sp>
        <p:nvSpPr>
          <p:cNvPr name="TextBox 9" id="9"/>
          <p:cNvSpPr txBox="true"/>
          <p:nvPr/>
        </p:nvSpPr>
        <p:spPr>
          <a:xfrm rot="0">
            <a:off x="2692786" y="6232433"/>
            <a:ext cx="12371749" cy="405765"/>
          </a:xfrm>
          <a:prstGeom prst="rect">
            <a:avLst/>
          </a:prstGeom>
        </p:spPr>
        <p:txBody>
          <a:bodyPr anchor="t" rtlCol="false" tIns="0" lIns="0" bIns="0" rIns="0">
            <a:spAutoFit/>
          </a:bodyPr>
          <a:lstStyle/>
          <a:p>
            <a:pPr algn="ctr" marL="0" indent="0" lvl="0">
              <a:lnSpc>
                <a:spcPts val="3359"/>
              </a:lnSpc>
              <a:spcBef>
                <a:spcPct val="0"/>
              </a:spcBef>
            </a:pPr>
            <a:r>
              <a:rPr lang="en-US" sz="2399" spc="239">
                <a:solidFill>
                  <a:srgbClr val="000000"/>
                </a:solidFill>
                <a:latin typeface="Lato"/>
              </a:rPr>
              <a:t>Zhasmin Dodkhudoeva, Marta Melnychuk, Oryna Yakovenko </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AECFED"/>
        </a:solidFill>
      </p:bgPr>
    </p:bg>
    <p:spTree>
      <p:nvGrpSpPr>
        <p:cNvPr id="1" name=""/>
        <p:cNvGrpSpPr/>
        <p:nvPr/>
      </p:nvGrpSpPr>
      <p:grpSpPr>
        <a:xfrm>
          <a:off x="0" y="0"/>
          <a:ext cx="0" cy="0"/>
          <a:chOff x="0" y="0"/>
          <a:chExt cx="0" cy="0"/>
        </a:xfrm>
      </p:grpSpPr>
      <p:sp>
        <p:nvSpPr>
          <p:cNvPr name="TextBox 2" id="2"/>
          <p:cNvSpPr txBox="true"/>
          <p:nvPr/>
        </p:nvSpPr>
        <p:spPr>
          <a:xfrm rot="0">
            <a:off x="3897125" y="4660938"/>
            <a:ext cx="10493750" cy="1118870"/>
          </a:xfrm>
          <a:prstGeom prst="rect">
            <a:avLst/>
          </a:prstGeom>
        </p:spPr>
        <p:txBody>
          <a:bodyPr anchor="t" rtlCol="false" tIns="0" lIns="0" bIns="0" rIns="0">
            <a:spAutoFit/>
          </a:bodyPr>
          <a:lstStyle/>
          <a:p>
            <a:pPr algn="ctr" marL="0" indent="0" lvl="0">
              <a:lnSpc>
                <a:spcPts val="4479"/>
              </a:lnSpc>
            </a:pPr>
            <a:r>
              <a:rPr lang="en-US" sz="3199" spc="159">
                <a:solidFill>
                  <a:srgbClr val="000000"/>
                </a:solidFill>
                <a:latin typeface="Helios Extended Bold Italics"/>
              </a:rPr>
              <a:t>PERIOD OF 2014-2022: EVENTS AND EU’S REACTIONS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2F1F1"/>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8295383" y="4913280"/>
            <a:ext cx="1697234" cy="460440"/>
          </a:xfrm>
          <a:custGeom>
            <a:avLst/>
            <a:gdLst/>
            <a:ahLst/>
            <a:cxnLst/>
            <a:rect r="r" b="b" t="t" l="l"/>
            <a:pathLst>
              <a:path h="460440" w="1697234">
                <a:moveTo>
                  <a:pt x="0" y="0"/>
                </a:moveTo>
                <a:lnTo>
                  <a:pt x="1697234" y="0"/>
                </a:lnTo>
                <a:lnTo>
                  <a:pt x="1697234" y="460440"/>
                </a:lnTo>
                <a:lnTo>
                  <a:pt x="0" y="460440"/>
                </a:lnTo>
                <a:lnTo>
                  <a:pt x="0" y="0"/>
                </a:lnTo>
                <a:close/>
              </a:path>
            </a:pathLst>
          </a:custGeom>
          <a:blipFill>
            <a:blip r:embed="rId2"/>
            <a:stretch>
              <a:fillRect l="0" t="0" r="0" b="0"/>
            </a:stretch>
          </a:blipFill>
        </p:spPr>
      </p:sp>
      <p:sp>
        <p:nvSpPr>
          <p:cNvPr name="Freeform 3" id="3"/>
          <p:cNvSpPr/>
          <p:nvPr/>
        </p:nvSpPr>
        <p:spPr>
          <a:xfrm flipH="false" flipV="false" rot="0">
            <a:off x="5339208" y="6026863"/>
            <a:ext cx="5407039" cy="5407039"/>
          </a:xfrm>
          <a:custGeom>
            <a:avLst/>
            <a:gdLst/>
            <a:ahLst/>
            <a:cxnLst/>
            <a:rect r="r" b="b" t="t" l="l"/>
            <a:pathLst>
              <a:path h="5407039" w="5407039">
                <a:moveTo>
                  <a:pt x="0" y="0"/>
                </a:moveTo>
                <a:lnTo>
                  <a:pt x="5407040" y="0"/>
                </a:lnTo>
                <a:lnTo>
                  <a:pt x="5407040" y="5407039"/>
                </a:lnTo>
                <a:lnTo>
                  <a:pt x="0" y="5407039"/>
                </a:lnTo>
                <a:lnTo>
                  <a:pt x="0" y="0"/>
                </a:lnTo>
                <a:close/>
              </a:path>
            </a:pathLst>
          </a:custGeom>
          <a:blipFill>
            <a:blip r:embed="rId3"/>
            <a:stretch>
              <a:fillRect l="0" t="0" r="0" b="0"/>
            </a:stretch>
          </a:blipFill>
        </p:spPr>
      </p:sp>
      <p:sp>
        <p:nvSpPr>
          <p:cNvPr name="TextBox 4" id="4"/>
          <p:cNvSpPr txBox="true"/>
          <p:nvPr/>
        </p:nvSpPr>
        <p:spPr>
          <a:xfrm rot="0">
            <a:off x="1028700" y="952500"/>
            <a:ext cx="14028056" cy="516888"/>
          </a:xfrm>
          <a:prstGeom prst="rect">
            <a:avLst/>
          </a:prstGeom>
        </p:spPr>
        <p:txBody>
          <a:bodyPr anchor="t" rtlCol="false" tIns="0" lIns="0" bIns="0" rIns="0">
            <a:spAutoFit/>
          </a:bodyPr>
          <a:lstStyle/>
          <a:p>
            <a:pPr algn="l" marL="0" indent="0" lvl="0">
              <a:lnSpc>
                <a:spcPts val="4060"/>
              </a:lnSpc>
            </a:pPr>
            <a:r>
              <a:rPr lang="en-US" sz="2900" spc="145">
                <a:solidFill>
                  <a:srgbClr val="000000"/>
                </a:solidFill>
                <a:latin typeface="Helios Extended Bold"/>
              </a:rPr>
              <a:t>2014-2022: EUROMAIDAN AND EU’S REACTION  </a:t>
            </a:r>
          </a:p>
        </p:txBody>
      </p:sp>
      <p:sp>
        <p:nvSpPr>
          <p:cNvPr name="TextBox 5" id="5"/>
          <p:cNvSpPr txBox="true"/>
          <p:nvPr/>
        </p:nvSpPr>
        <p:spPr>
          <a:xfrm rot="0">
            <a:off x="1016878" y="2883757"/>
            <a:ext cx="7025850" cy="4440048"/>
          </a:xfrm>
          <a:prstGeom prst="rect">
            <a:avLst/>
          </a:prstGeom>
        </p:spPr>
        <p:txBody>
          <a:bodyPr anchor="t" rtlCol="false" tIns="0" lIns="0" bIns="0" rIns="0">
            <a:spAutoFit/>
          </a:bodyPr>
          <a:lstStyle/>
          <a:p>
            <a:pPr algn="l">
              <a:lnSpc>
                <a:spcPts val="2955"/>
              </a:lnSpc>
            </a:pPr>
            <a:r>
              <a:rPr lang="en-US" sz="1847" spc="184">
                <a:solidFill>
                  <a:srgbClr val="4E6E81"/>
                </a:solidFill>
                <a:latin typeface="Lato Bold"/>
              </a:rPr>
              <a:t>Euromaidain (2013-2014) - a wave of demonstrations and civil unrest in Ukraine that sparked as the result of President Victor Yanukovych  decision not to sign the European Union-Ukraine Assosiation Agreement, supported by the overwhelming majority of the Ukrainian Parliament and population. Protests led to the Revolution of Dignity in February, 2014, when when deadly clashes between protesters and state forces in the capital </a:t>
            </a:r>
            <a:r>
              <a:rPr lang="en-US" sz="1847" spc="184">
                <a:solidFill>
                  <a:srgbClr val="4E6E81"/>
                </a:solidFill>
                <a:latin typeface="Lato Bold"/>
                <a:hlinkClick r:id="rId4" tooltip="https://en.wikipedia.org/wiki/Kyiv"/>
              </a:rPr>
              <a:t>Kyiv</a:t>
            </a:r>
            <a:r>
              <a:rPr lang="en-US" sz="1847" spc="184">
                <a:solidFill>
                  <a:srgbClr val="4E6E81"/>
                </a:solidFill>
                <a:latin typeface="Lato Bold"/>
              </a:rPr>
              <a:t> culminated in the ousting of elected </a:t>
            </a:r>
            <a:r>
              <a:rPr lang="en-US" sz="1847" spc="184">
                <a:solidFill>
                  <a:srgbClr val="4E6E81"/>
                </a:solidFill>
                <a:latin typeface="Lato Bold"/>
                <a:hlinkClick r:id="rId5" tooltip="https://en.wikipedia.org/wiki/President_of_Ukraine"/>
              </a:rPr>
              <a:t>President</a:t>
            </a:r>
            <a:r>
              <a:rPr lang="en-US" sz="1847" spc="184">
                <a:solidFill>
                  <a:srgbClr val="4E6E81"/>
                </a:solidFill>
                <a:latin typeface="Lato Bold"/>
              </a:rPr>
              <a:t> </a:t>
            </a:r>
            <a:r>
              <a:rPr lang="en-US" sz="1847" spc="184">
                <a:solidFill>
                  <a:srgbClr val="4E6E81"/>
                </a:solidFill>
                <a:latin typeface="Lato Bold"/>
                <a:hlinkClick r:id="rId6" tooltip="https://en.wikipedia.org/wiki/Viktor_Yanukovych"/>
              </a:rPr>
              <a:t>Viktor Yanukovych</a:t>
            </a:r>
            <a:r>
              <a:rPr lang="en-US" sz="1847" spc="184">
                <a:solidFill>
                  <a:srgbClr val="4E6E81"/>
                </a:solidFill>
                <a:latin typeface="Lato Bold"/>
              </a:rPr>
              <a:t>, the return to the 2004 </a:t>
            </a:r>
            <a:r>
              <a:rPr lang="en-US" sz="1847" spc="184">
                <a:solidFill>
                  <a:srgbClr val="4E6E81"/>
                </a:solidFill>
                <a:latin typeface="Lato Bold"/>
                <a:hlinkClick r:id="rId7" tooltip="https://en.wikipedia.org/wiki/Constitution_of_Ukraine"/>
              </a:rPr>
              <a:t>Constitution of Ukraine</a:t>
            </a:r>
            <a:r>
              <a:rPr lang="en-US" sz="1847" spc="184">
                <a:solidFill>
                  <a:srgbClr val="4E6E81"/>
                </a:solidFill>
                <a:latin typeface="Lato Bold"/>
              </a:rPr>
              <a:t>, and the outbreak of the 2014 </a:t>
            </a:r>
            <a:r>
              <a:rPr lang="en-US" sz="1847" spc="184">
                <a:solidFill>
                  <a:srgbClr val="4E6E81"/>
                </a:solidFill>
                <a:latin typeface="Lato Bold"/>
                <a:hlinkClick r:id="rId8" tooltip="https://en.wikipedia.org/wiki/Russo-Ukrainian_War"/>
              </a:rPr>
              <a:t>Russo-Ukrainian War</a:t>
            </a:r>
            <a:r>
              <a:rPr lang="en-US" sz="1847" spc="184">
                <a:solidFill>
                  <a:srgbClr val="4E6E81"/>
                </a:solidFill>
                <a:latin typeface="Lato Bold"/>
              </a:rPr>
              <a:t>.</a:t>
            </a:r>
          </a:p>
        </p:txBody>
      </p:sp>
      <p:sp>
        <p:nvSpPr>
          <p:cNvPr name="TextBox 6" id="6"/>
          <p:cNvSpPr txBox="true"/>
          <p:nvPr/>
        </p:nvSpPr>
        <p:spPr>
          <a:xfrm rot="0">
            <a:off x="10398238" y="2529401"/>
            <a:ext cx="7025850" cy="5925948"/>
          </a:xfrm>
          <a:prstGeom prst="rect">
            <a:avLst/>
          </a:prstGeom>
        </p:spPr>
        <p:txBody>
          <a:bodyPr anchor="t" rtlCol="false" tIns="0" lIns="0" bIns="0" rIns="0">
            <a:spAutoFit/>
          </a:bodyPr>
          <a:lstStyle/>
          <a:p>
            <a:pPr algn="l">
              <a:lnSpc>
                <a:spcPts val="2955"/>
              </a:lnSpc>
            </a:pPr>
            <a:r>
              <a:rPr lang="en-US" sz="1847" spc="184">
                <a:solidFill>
                  <a:srgbClr val="4E6E81"/>
                </a:solidFill>
                <a:latin typeface="Lato Bold"/>
                <a:hlinkClick r:id="rId9" tooltip="https://en.wikipedia.org/wiki/%C5%A0tefan_F%C3%BCle"/>
              </a:rPr>
              <a:t>Štefan Füle</a:t>
            </a:r>
            <a:r>
              <a:rPr lang="en-US" sz="1847" spc="184">
                <a:solidFill>
                  <a:srgbClr val="4E6E81"/>
                </a:solidFill>
                <a:latin typeface="Lato"/>
              </a:rPr>
              <a:t>:</a:t>
            </a:r>
            <a:r>
              <a:rPr lang="en-US" sz="1847" spc="184">
                <a:solidFill>
                  <a:srgbClr val="4E6E81"/>
                </a:solidFill>
                <a:latin typeface="Lato Bold"/>
              </a:rPr>
              <a:t> "we condemn the excessive use of force last night by the police in Kyiv to disperse peaceful protesters, who over the last days in a strong and unprecedented manner have expressed their support for Ukraine's political association and economic integration with the EU.”</a:t>
            </a:r>
          </a:p>
          <a:p>
            <a:pPr algn="l">
              <a:lnSpc>
                <a:spcPts val="2955"/>
              </a:lnSpc>
            </a:pPr>
          </a:p>
          <a:p>
            <a:pPr algn="l">
              <a:lnSpc>
                <a:spcPts val="2955"/>
              </a:lnSpc>
            </a:pPr>
            <a:r>
              <a:rPr lang="en-US" sz="1847" spc="184">
                <a:solidFill>
                  <a:srgbClr val="4E6E81"/>
                </a:solidFill>
                <a:latin typeface="Lato Bold"/>
              </a:rPr>
              <a:t>Martin Shulz: "I hope Yanukovych ends his own version of the winter games and starts listening to the legitimate voices coming from Maidan".</a:t>
            </a:r>
          </a:p>
          <a:p>
            <a:pPr algn="l">
              <a:lnSpc>
                <a:spcPts val="2955"/>
              </a:lnSpc>
            </a:pPr>
          </a:p>
          <a:p>
            <a:pPr algn="l">
              <a:lnSpc>
                <a:spcPts val="2955"/>
              </a:lnSpc>
            </a:pPr>
            <a:r>
              <a:rPr lang="en-US" sz="1847" spc="184">
                <a:solidFill>
                  <a:srgbClr val="4E6E81"/>
                </a:solidFill>
                <a:latin typeface="Lato Bold"/>
                <a:hlinkClick r:id="rId10" tooltip="https://en.wikipedia.org/wiki/Guy_Verhofstadt"/>
              </a:rPr>
              <a:t>Guy Verhofstadt</a:t>
            </a:r>
            <a:r>
              <a:rPr lang="en-US" sz="1847" spc="184">
                <a:solidFill>
                  <a:srgbClr val="4E6E81"/>
                </a:solidFill>
                <a:latin typeface="Lato"/>
              </a:rPr>
              <a:t>: </a:t>
            </a:r>
            <a:r>
              <a:rPr lang="en-US" sz="1847" spc="184">
                <a:solidFill>
                  <a:srgbClr val="4E6E81"/>
                </a:solidFill>
                <a:latin typeface="Lato Bold"/>
              </a:rPr>
              <a:t>Euromaidan "is the largest pro-European demonstration in the history of the European Union"</a:t>
            </a:r>
          </a:p>
          <a:p>
            <a:pPr algn="l">
              <a:lnSpc>
                <a:spcPts val="2955"/>
              </a:lnSpc>
            </a:pPr>
          </a:p>
          <a:p>
            <a:pPr algn="l">
              <a:lnSpc>
                <a:spcPts val="2955"/>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AECFED"/>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FFFFFF">
                <a:alpha val="80000"/>
              </a:srgbClr>
            </a:solidFill>
          </p:spPr>
        </p:sp>
        <p:sp>
          <p:nvSpPr>
            <p:cNvPr name="TextBox 4" id="4"/>
            <p:cNvSpPr txBox="true"/>
            <p:nvPr/>
          </p:nvSpPr>
          <p:spPr>
            <a:xfrm>
              <a:off x="0" y="-47625"/>
              <a:ext cx="2408296" cy="275695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613000" y="3887478"/>
            <a:ext cx="10487832" cy="6013414"/>
          </a:xfrm>
          <a:custGeom>
            <a:avLst/>
            <a:gdLst/>
            <a:ahLst/>
            <a:cxnLst/>
            <a:rect r="r" b="b" t="t" l="l"/>
            <a:pathLst>
              <a:path h="6013414" w="10487832">
                <a:moveTo>
                  <a:pt x="0" y="0"/>
                </a:moveTo>
                <a:lnTo>
                  <a:pt x="10487832" y="0"/>
                </a:lnTo>
                <a:lnTo>
                  <a:pt x="10487832" y="6013414"/>
                </a:lnTo>
                <a:lnTo>
                  <a:pt x="0" y="6013414"/>
                </a:lnTo>
                <a:lnTo>
                  <a:pt x="0" y="0"/>
                </a:lnTo>
                <a:close/>
              </a:path>
            </a:pathLst>
          </a:custGeom>
          <a:blipFill>
            <a:blip r:embed="rId2"/>
            <a:stretch>
              <a:fillRect l="-4275" t="0" r="0" b="-2298"/>
            </a:stretch>
          </a:blipFill>
        </p:spPr>
      </p:sp>
      <p:sp>
        <p:nvSpPr>
          <p:cNvPr name="TextBox 6" id="6"/>
          <p:cNvSpPr txBox="true"/>
          <p:nvPr/>
        </p:nvSpPr>
        <p:spPr>
          <a:xfrm rot="0">
            <a:off x="613000" y="962025"/>
            <a:ext cx="6996120" cy="474343"/>
          </a:xfrm>
          <a:prstGeom prst="rect">
            <a:avLst/>
          </a:prstGeom>
        </p:spPr>
        <p:txBody>
          <a:bodyPr anchor="t" rtlCol="false" tIns="0" lIns="0" bIns="0" rIns="0">
            <a:spAutoFit/>
          </a:bodyPr>
          <a:lstStyle/>
          <a:p>
            <a:pPr algn="l" marL="0" indent="0" lvl="0">
              <a:lnSpc>
                <a:spcPts val="3780"/>
              </a:lnSpc>
            </a:pPr>
            <a:r>
              <a:rPr lang="en-US" sz="2700" spc="135">
                <a:solidFill>
                  <a:srgbClr val="000000"/>
                </a:solidFill>
                <a:latin typeface="Helios Extended Bold"/>
              </a:rPr>
              <a:t>WHAT ELSE? </a:t>
            </a:r>
          </a:p>
        </p:txBody>
      </p:sp>
      <p:sp>
        <p:nvSpPr>
          <p:cNvPr name="TextBox 7" id="7"/>
          <p:cNvSpPr txBox="true"/>
          <p:nvPr/>
        </p:nvSpPr>
        <p:spPr>
          <a:xfrm rot="0">
            <a:off x="613000" y="2157695"/>
            <a:ext cx="7740215" cy="2658491"/>
          </a:xfrm>
          <a:prstGeom prst="rect">
            <a:avLst/>
          </a:prstGeom>
        </p:spPr>
        <p:txBody>
          <a:bodyPr anchor="t" rtlCol="false" tIns="0" lIns="0" bIns="0" rIns="0">
            <a:spAutoFit/>
          </a:bodyPr>
          <a:lstStyle/>
          <a:p>
            <a:pPr algn="l">
              <a:lnSpc>
                <a:spcPts val="3568"/>
              </a:lnSpc>
            </a:pPr>
            <a:r>
              <a:rPr lang="en-US" sz="2230" spc="223">
                <a:solidFill>
                  <a:srgbClr val="000000"/>
                </a:solidFill>
                <a:latin typeface="Lato Bold"/>
              </a:rPr>
              <a:t>Financial aid</a:t>
            </a:r>
            <a:r>
              <a:rPr lang="en-US" sz="2230" spc="223">
                <a:solidFill>
                  <a:srgbClr val="000000"/>
                </a:solidFill>
                <a:latin typeface="Lato"/>
              </a:rPr>
              <a:t> - following the Revolution of Dignity in 2014 and the signing of the AA, EU assistance  has risen to more than €200 million annually.  </a:t>
            </a:r>
          </a:p>
          <a:p>
            <a:pPr algn="l">
              <a:lnSpc>
                <a:spcPts val="3568"/>
              </a:lnSpc>
            </a:pPr>
          </a:p>
          <a:p>
            <a:pPr algn="l">
              <a:lnSpc>
                <a:spcPts val="3568"/>
              </a:lnSpc>
            </a:pPr>
          </a:p>
          <a:p>
            <a:pPr algn="l">
              <a:lnSpc>
                <a:spcPts val="3568"/>
              </a:lnSpc>
            </a:pPr>
          </a:p>
        </p:txBody>
      </p:sp>
      <p:sp>
        <p:nvSpPr>
          <p:cNvPr name="TextBox 8" id="8"/>
          <p:cNvSpPr txBox="true"/>
          <p:nvPr/>
        </p:nvSpPr>
        <p:spPr>
          <a:xfrm rot="0">
            <a:off x="9816292" y="2157695"/>
            <a:ext cx="7798998" cy="1315466"/>
          </a:xfrm>
          <a:prstGeom prst="rect">
            <a:avLst/>
          </a:prstGeom>
        </p:spPr>
        <p:txBody>
          <a:bodyPr anchor="t" rtlCol="false" tIns="0" lIns="0" bIns="0" rIns="0">
            <a:spAutoFit/>
          </a:bodyPr>
          <a:lstStyle/>
          <a:p>
            <a:pPr algn="l">
              <a:lnSpc>
                <a:spcPts val="3568"/>
              </a:lnSpc>
            </a:pPr>
            <a:r>
              <a:rPr lang="en-US" sz="2230" spc="223">
                <a:solidFill>
                  <a:srgbClr val="000000"/>
                </a:solidFill>
                <a:latin typeface="Lato Bold"/>
              </a:rPr>
              <a:t>Sanctions </a:t>
            </a:r>
            <a:r>
              <a:rPr lang="en-US" sz="2230" spc="223">
                <a:solidFill>
                  <a:srgbClr val="000000"/>
                </a:solidFill>
                <a:latin typeface="Lato"/>
              </a:rPr>
              <a:t>on Ukrainian officials "responsible for violence and excessive force" after the bloodiest day of clashes in Kyiv - 20th February, 2014.</a:t>
            </a:r>
          </a:p>
        </p:txBody>
      </p:sp>
      <p:sp>
        <p:nvSpPr>
          <p:cNvPr name="TextBox 9" id="9"/>
          <p:cNvSpPr txBox="true"/>
          <p:nvPr/>
        </p:nvSpPr>
        <p:spPr>
          <a:xfrm rot="0">
            <a:off x="11456822" y="4045322"/>
            <a:ext cx="6158468" cy="4990465"/>
          </a:xfrm>
          <a:prstGeom prst="rect">
            <a:avLst/>
          </a:prstGeom>
        </p:spPr>
        <p:txBody>
          <a:bodyPr anchor="t" rtlCol="false" tIns="0" lIns="0" bIns="0" rIns="0">
            <a:spAutoFit/>
          </a:bodyPr>
          <a:lstStyle/>
          <a:p>
            <a:pPr algn="l" marL="410209" indent="-205105" lvl="1">
              <a:lnSpc>
                <a:spcPts val="2659"/>
              </a:lnSpc>
              <a:buFont typeface="Arial"/>
              <a:buChar char="•"/>
            </a:pPr>
            <a:r>
              <a:rPr lang="en-US" sz="1899" spc="189">
                <a:solidFill>
                  <a:srgbClr val="000000"/>
                </a:solidFill>
                <a:latin typeface="Lato"/>
              </a:rPr>
              <a:t>measures against Ukrainian officials responsible for illegitimate actions at Maidan</a:t>
            </a:r>
          </a:p>
          <a:p>
            <a:pPr algn="l">
              <a:lnSpc>
                <a:spcPts val="2659"/>
              </a:lnSpc>
              <a:spcBef>
                <a:spcPct val="0"/>
              </a:spcBef>
            </a:pPr>
            <a:r>
              <a:rPr lang="en-US" sz="1899" spc="189">
                <a:solidFill>
                  <a:srgbClr val="000000"/>
                </a:solidFill>
                <a:latin typeface="Lato"/>
              </a:rPr>
              <a:t> </a:t>
            </a:r>
          </a:p>
          <a:p>
            <a:pPr algn="l" marL="410209" indent="-205105" lvl="1">
              <a:lnSpc>
                <a:spcPts val="2659"/>
              </a:lnSpc>
              <a:spcBef>
                <a:spcPct val="0"/>
              </a:spcBef>
              <a:buFont typeface="Arial"/>
              <a:buChar char="•"/>
            </a:pPr>
            <a:r>
              <a:rPr lang="en-US" sz="1899" spc="189">
                <a:solidFill>
                  <a:srgbClr val="000000"/>
                </a:solidFill>
                <a:latin typeface="Lato"/>
              </a:rPr>
              <a:t>implementation of policy of non-recognition of the illegal annexation of Crimea </a:t>
            </a:r>
          </a:p>
          <a:p>
            <a:pPr algn="l">
              <a:lnSpc>
                <a:spcPts val="2659"/>
              </a:lnSpc>
              <a:spcBef>
                <a:spcPct val="0"/>
              </a:spcBef>
            </a:pPr>
          </a:p>
          <a:p>
            <a:pPr algn="l" marL="410209" indent="-205105" lvl="1">
              <a:lnSpc>
                <a:spcPts val="2659"/>
              </a:lnSpc>
              <a:spcBef>
                <a:spcPct val="0"/>
              </a:spcBef>
              <a:buFont typeface="Arial"/>
              <a:buChar char="•"/>
            </a:pPr>
            <a:r>
              <a:rPr lang="en-US" sz="1899" spc="189">
                <a:solidFill>
                  <a:srgbClr val="000000"/>
                </a:solidFill>
                <a:latin typeface="Lato"/>
              </a:rPr>
              <a:t>ban on goods originating from Crimea or Sevastopol</a:t>
            </a:r>
          </a:p>
          <a:p>
            <a:pPr algn="l">
              <a:lnSpc>
                <a:spcPts val="2659"/>
              </a:lnSpc>
              <a:spcBef>
                <a:spcPct val="0"/>
              </a:spcBef>
            </a:pPr>
          </a:p>
          <a:p>
            <a:pPr algn="l" marL="410209" indent="-205105" lvl="1">
              <a:lnSpc>
                <a:spcPts val="2659"/>
              </a:lnSpc>
              <a:spcBef>
                <a:spcPct val="0"/>
              </a:spcBef>
              <a:buFont typeface="Arial"/>
              <a:buChar char="•"/>
            </a:pPr>
            <a:r>
              <a:rPr lang="en-US" sz="1899" spc="189">
                <a:solidFill>
                  <a:srgbClr val="000000"/>
                </a:solidFill>
                <a:latin typeface="Lato"/>
              </a:rPr>
              <a:t>restriction on economic cooperation with Russia</a:t>
            </a:r>
          </a:p>
          <a:p>
            <a:pPr algn="l">
              <a:lnSpc>
                <a:spcPts val="2659"/>
              </a:lnSpc>
              <a:spcBef>
                <a:spcPct val="0"/>
              </a:spcBef>
            </a:pPr>
          </a:p>
          <a:p>
            <a:pPr algn="l" marL="410209" indent="-205105" lvl="1">
              <a:lnSpc>
                <a:spcPts val="2659"/>
              </a:lnSpc>
              <a:spcBef>
                <a:spcPct val="0"/>
              </a:spcBef>
              <a:buFont typeface="Arial"/>
              <a:buChar char="•"/>
            </a:pPr>
            <a:r>
              <a:rPr lang="en-US" sz="1899" spc="189">
                <a:solidFill>
                  <a:srgbClr val="000000"/>
                </a:solidFill>
                <a:latin typeface="Lato"/>
              </a:rPr>
              <a:t>travel bans and asset freezes to Russian and Crimean officials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2F1F1"/>
        </a:solidFill>
      </p:bgPr>
    </p:bg>
    <p:spTree>
      <p:nvGrpSpPr>
        <p:cNvPr id="1" name=""/>
        <p:cNvGrpSpPr/>
        <p:nvPr/>
      </p:nvGrpSpPr>
      <p:grpSpPr>
        <a:xfrm>
          <a:off x="0" y="0"/>
          <a:ext cx="0" cy="0"/>
          <a:chOff x="0" y="0"/>
          <a:chExt cx="0" cy="0"/>
        </a:xfrm>
      </p:grpSpPr>
      <p:grpSp>
        <p:nvGrpSpPr>
          <p:cNvPr name="Group 2" id="2"/>
          <p:cNvGrpSpPr/>
          <p:nvPr/>
        </p:nvGrpSpPr>
        <p:grpSpPr>
          <a:xfrm rot="0">
            <a:off x="-2318109" y="0"/>
            <a:ext cx="10095087" cy="10253549"/>
            <a:chOff x="0" y="0"/>
            <a:chExt cx="2658788" cy="2700523"/>
          </a:xfrm>
        </p:grpSpPr>
        <p:sp>
          <p:nvSpPr>
            <p:cNvPr name="Freeform 3" id="3"/>
            <p:cNvSpPr/>
            <p:nvPr/>
          </p:nvSpPr>
          <p:spPr>
            <a:xfrm flipH="false" flipV="false" rot="0">
              <a:off x="0" y="0"/>
              <a:ext cx="2658788" cy="2700523"/>
            </a:xfrm>
            <a:custGeom>
              <a:avLst/>
              <a:gdLst/>
              <a:ahLst/>
              <a:cxnLst/>
              <a:rect r="r" b="b" t="t" l="l"/>
              <a:pathLst>
                <a:path h="2700523" w="2658788">
                  <a:moveTo>
                    <a:pt x="0" y="0"/>
                  </a:moveTo>
                  <a:lnTo>
                    <a:pt x="2658788" y="0"/>
                  </a:lnTo>
                  <a:lnTo>
                    <a:pt x="2658788" y="2700523"/>
                  </a:lnTo>
                  <a:lnTo>
                    <a:pt x="0" y="2700523"/>
                  </a:lnTo>
                  <a:close/>
                </a:path>
              </a:pathLst>
            </a:custGeom>
            <a:solidFill>
              <a:srgbClr val="F8EEC7">
                <a:alpha val="80000"/>
              </a:srgbClr>
            </a:solidFill>
          </p:spPr>
        </p:sp>
        <p:sp>
          <p:nvSpPr>
            <p:cNvPr name="TextBox 4" id="4"/>
            <p:cNvSpPr txBox="true"/>
            <p:nvPr/>
          </p:nvSpPr>
          <p:spPr>
            <a:xfrm>
              <a:off x="0" y="-47625"/>
              <a:ext cx="2658788" cy="274814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8498855" y="2628814"/>
            <a:ext cx="9120054" cy="5472033"/>
          </a:xfrm>
          <a:custGeom>
            <a:avLst/>
            <a:gdLst/>
            <a:ahLst/>
            <a:cxnLst/>
            <a:rect r="r" b="b" t="t" l="l"/>
            <a:pathLst>
              <a:path h="5472033" w="9120054">
                <a:moveTo>
                  <a:pt x="0" y="0"/>
                </a:moveTo>
                <a:lnTo>
                  <a:pt x="9120054" y="0"/>
                </a:lnTo>
                <a:lnTo>
                  <a:pt x="9120054" y="5472033"/>
                </a:lnTo>
                <a:lnTo>
                  <a:pt x="0" y="5472033"/>
                </a:lnTo>
                <a:lnTo>
                  <a:pt x="0" y="0"/>
                </a:lnTo>
                <a:close/>
              </a:path>
            </a:pathLst>
          </a:custGeom>
          <a:blipFill>
            <a:blip r:embed="rId2"/>
            <a:stretch>
              <a:fillRect l="0" t="0" r="0" b="0"/>
            </a:stretch>
          </a:blipFill>
        </p:spPr>
      </p:sp>
      <p:sp>
        <p:nvSpPr>
          <p:cNvPr name="TextBox 6" id="6"/>
          <p:cNvSpPr txBox="true"/>
          <p:nvPr/>
        </p:nvSpPr>
        <p:spPr>
          <a:xfrm rot="0">
            <a:off x="512070" y="962025"/>
            <a:ext cx="14118908" cy="474345"/>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Italics"/>
              </a:rPr>
              <a:t>SHOOTING DOWN OF MALAYSIAN AIRPLANE -17 JULY 2014</a:t>
            </a:r>
          </a:p>
        </p:txBody>
      </p:sp>
      <p:sp>
        <p:nvSpPr>
          <p:cNvPr name="TextBox 7" id="7"/>
          <p:cNvSpPr txBox="true"/>
          <p:nvPr/>
        </p:nvSpPr>
        <p:spPr>
          <a:xfrm rot="0">
            <a:off x="374909" y="2151092"/>
            <a:ext cx="6619490" cy="8478235"/>
          </a:xfrm>
          <a:prstGeom prst="rect">
            <a:avLst/>
          </a:prstGeom>
        </p:spPr>
        <p:txBody>
          <a:bodyPr anchor="t" rtlCol="false" tIns="0" lIns="0" bIns="0" rIns="0">
            <a:spAutoFit/>
          </a:bodyPr>
          <a:lstStyle/>
          <a:p>
            <a:pPr algn="l">
              <a:lnSpc>
                <a:spcPts val="3568"/>
              </a:lnSpc>
            </a:pPr>
            <a:r>
              <a:rPr lang="en-US" sz="2230" spc="223">
                <a:solidFill>
                  <a:srgbClr val="000000"/>
                </a:solidFill>
                <a:latin typeface="Lato"/>
              </a:rPr>
              <a:t>Collective </a:t>
            </a:r>
            <a:r>
              <a:rPr lang="en-US" sz="2230" spc="223">
                <a:solidFill>
                  <a:srgbClr val="000000"/>
                </a:solidFill>
                <a:latin typeface="Lato Bold"/>
              </a:rPr>
              <a:t>condemnation</a:t>
            </a:r>
            <a:r>
              <a:rPr lang="en-US" sz="2230" spc="223">
                <a:solidFill>
                  <a:srgbClr val="000000"/>
                </a:solidFill>
                <a:latin typeface="Lato"/>
              </a:rPr>
              <a:t> of the downing that killed all the passengers and the crew</a:t>
            </a:r>
          </a:p>
          <a:p>
            <a:pPr algn="l">
              <a:lnSpc>
                <a:spcPts val="3568"/>
              </a:lnSpc>
            </a:pPr>
          </a:p>
          <a:p>
            <a:pPr algn="l">
              <a:lnSpc>
                <a:spcPts val="3568"/>
              </a:lnSpc>
            </a:pPr>
            <a:r>
              <a:rPr lang="en-US" sz="2230" spc="223">
                <a:solidFill>
                  <a:srgbClr val="000000"/>
                </a:solidFill>
                <a:latin typeface="Lato"/>
              </a:rPr>
              <a:t>Insistence on</a:t>
            </a:r>
            <a:r>
              <a:rPr lang="en-US" sz="2230" spc="223">
                <a:solidFill>
                  <a:srgbClr val="000000"/>
                </a:solidFill>
                <a:latin typeface="Lato Bold"/>
              </a:rPr>
              <a:t> thorough investigation</a:t>
            </a:r>
            <a:r>
              <a:rPr lang="en-US" sz="2230" spc="223">
                <a:solidFill>
                  <a:srgbClr val="000000"/>
                </a:solidFill>
                <a:latin typeface="Lato"/>
              </a:rPr>
              <a:t> - ʻthe circumstances which led to this crash must be thoroughly investigated and responsibility for this tragedy establishedʼ (Martin Schulz)</a:t>
            </a:r>
          </a:p>
          <a:p>
            <a:pPr algn="l">
              <a:lnSpc>
                <a:spcPts val="3568"/>
              </a:lnSpc>
            </a:pPr>
          </a:p>
          <a:p>
            <a:pPr algn="l">
              <a:lnSpc>
                <a:spcPts val="3568"/>
              </a:lnSpc>
            </a:pPr>
            <a:r>
              <a:rPr lang="en-US" sz="2230" spc="223">
                <a:solidFill>
                  <a:srgbClr val="000000"/>
                </a:solidFill>
                <a:latin typeface="Lato"/>
              </a:rPr>
              <a:t>Russia’s not taking responsibility for the attack lead EU to impose </a:t>
            </a:r>
            <a:r>
              <a:rPr lang="en-US" sz="2230" spc="223">
                <a:solidFill>
                  <a:srgbClr val="000000"/>
                </a:solidFill>
                <a:latin typeface="Lato Bold"/>
              </a:rPr>
              <a:t>harsher sanctions</a:t>
            </a:r>
            <a:r>
              <a:rPr lang="en-US" sz="2230" spc="223">
                <a:solidFill>
                  <a:srgbClr val="000000"/>
                </a:solidFill>
                <a:latin typeface="Lato"/>
              </a:rPr>
              <a:t>: restrictions on access to EU capital markets, embargo on export/import of arms and related materials, restrictions on export of energy-related equipment and technology </a:t>
            </a:r>
          </a:p>
          <a:p>
            <a:pPr algn="l">
              <a:lnSpc>
                <a:spcPts val="3568"/>
              </a:lnSpc>
            </a:pPr>
          </a:p>
          <a:p>
            <a:pPr algn="l">
              <a:lnSpc>
                <a:spcPts val="3568"/>
              </a:lnSpc>
            </a:pPr>
          </a:p>
          <a:p>
            <a:pPr algn="l">
              <a:lnSpc>
                <a:spcPts val="3568"/>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2F1F1"/>
        </a:solidFill>
      </p:bgPr>
    </p:bg>
    <p:spTree>
      <p:nvGrpSpPr>
        <p:cNvPr id="1" name=""/>
        <p:cNvGrpSpPr/>
        <p:nvPr/>
      </p:nvGrpSpPr>
      <p:grpSpPr>
        <a:xfrm>
          <a:off x="0" y="0"/>
          <a:ext cx="0" cy="0"/>
          <a:chOff x="0" y="0"/>
          <a:chExt cx="0" cy="0"/>
        </a:xfrm>
      </p:grpSpPr>
      <p:sp>
        <p:nvSpPr>
          <p:cNvPr name="Freeform 2" id="2"/>
          <p:cNvSpPr/>
          <p:nvPr/>
        </p:nvSpPr>
        <p:spPr>
          <a:xfrm flipH="false" flipV="false" rot="0">
            <a:off x="1208300" y="2053000"/>
            <a:ext cx="7762364" cy="7205300"/>
          </a:xfrm>
          <a:custGeom>
            <a:avLst/>
            <a:gdLst/>
            <a:ahLst/>
            <a:cxnLst/>
            <a:rect r="r" b="b" t="t" l="l"/>
            <a:pathLst>
              <a:path h="7205300" w="7762364">
                <a:moveTo>
                  <a:pt x="0" y="0"/>
                </a:moveTo>
                <a:lnTo>
                  <a:pt x="7762364" y="0"/>
                </a:lnTo>
                <a:lnTo>
                  <a:pt x="7762364" y="7205300"/>
                </a:lnTo>
                <a:lnTo>
                  <a:pt x="0" y="7205300"/>
                </a:lnTo>
                <a:lnTo>
                  <a:pt x="0" y="0"/>
                </a:lnTo>
                <a:close/>
              </a:path>
            </a:pathLst>
          </a:custGeom>
          <a:blipFill>
            <a:blip r:embed="rId2"/>
            <a:stretch>
              <a:fillRect l="0" t="0" r="0" b="0"/>
            </a:stretch>
          </a:blipFill>
        </p:spPr>
      </p:sp>
      <p:sp>
        <p:nvSpPr>
          <p:cNvPr name="TextBox 3" id="3"/>
          <p:cNvSpPr txBox="true"/>
          <p:nvPr/>
        </p:nvSpPr>
        <p:spPr>
          <a:xfrm rot="0">
            <a:off x="1028700" y="962025"/>
            <a:ext cx="10513539" cy="474345"/>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Italics"/>
              </a:rPr>
              <a:t>HOWEVER...</a:t>
            </a:r>
          </a:p>
        </p:txBody>
      </p:sp>
      <p:sp>
        <p:nvSpPr>
          <p:cNvPr name="TextBox 4" id="4"/>
          <p:cNvSpPr txBox="true"/>
          <p:nvPr/>
        </p:nvSpPr>
        <p:spPr>
          <a:xfrm rot="0">
            <a:off x="9989272" y="3086701"/>
            <a:ext cx="6884822" cy="5115332"/>
          </a:xfrm>
          <a:prstGeom prst="rect">
            <a:avLst/>
          </a:prstGeom>
        </p:spPr>
        <p:txBody>
          <a:bodyPr anchor="t" rtlCol="false" tIns="0" lIns="0" bIns="0" rIns="0">
            <a:spAutoFit/>
          </a:bodyPr>
          <a:lstStyle/>
          <a:p>
            <a:pPr algn="ctr">
              <a:lnSpc>
                <a:spcPts val="2929"/>
              </a:lnSpc>
            </a:pPr>
            <a:r>
              <a:rPr lang="en-US" sz="2092">
                <a:solidFill>
                  <a:srgbClr val="000000"/>
                </a:solidFill>
                <a:latin typeface="Canva Sans Bold Italics"/>
              </a:rPr>
              <a:t>“The EU perceives Russia as one of the main external threats to its security, taking into consideration mostly ‘hybrid’ threats, including cyber-security and interference in political processes in the West. The majority of Russian elites see the EU as a source of threat to its domestic status as well as a challenge to Russia’s international position. This provokes tensions and a lack of trust between the EU and Russia, aggravated by the growing US factor in the fields of European politics, military and energy security. At the same time, the EU and Russia have been able to maintain political cooperation.”</a:t>
            </a:r>
          </a:p>
          <a:p>
            <a:pPr algn="ctr">
              <a:lnSpc>
                <a:spcPts val="2929"/>
              </a:lnSpc>
            </a:pPr>
            <a:r>
              <a:rPr lang="en-US" sz="2092">
                <a:solidFill>
                  <a:srgbClr val="000000"/>
                </a:solidFill>
                <a:latin typeface="Canva Sans Bold Italics"/>
              </a:rPr>
              <a:t>(Romanova,T &amp; David, M,  2011) </a:t>
            </a:r>
          </a:p>
          <a:p>
            <a:pPr algn="ctr">
              <a:lnSpc>
                <a:spcPts val="2929"/>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AECFED"/>
        </a:solidFill>
      </p:bgPr>
    </p:bg>
    <p:spTree>
      <p:nvGrpSpPr>
        <p:cNvPr id="1" name=""/>
        <p:cNvGrpSpPr/>
        <p:nvPr/>
      </p:nvGrpSpPr>
      <p:grpSpPr>
        <a:xfrm>
          <a:off x="0" y="0"/>
          <a:ext cx="0" cy="0"/>
          <a:chOff x="0" y="0"/>
          <a:chExt cx="0" cy="0"/>
        </a:xfrm>
      </p:grpSpPr>
      <p:grpSp>
        <p:nvGrpSpPr>
          <p:cNvPr name="Group 2" id="2"/>
          <p:cNvGrpSpPr/>
          <p:nvPr/>
        </p:nvGrpSpPr>
        <p:grpSpPr>
          <a:xfrm rot="0">
            <a:off x="8850696" y="16726"/>
            <a:ext cx="10095087" cy="10253549"/>
            <a:chOff x="0" y="0"/>
            <a:chExt cx="2658788" cy="2700523"/>
          </a:xfrm>
        </p:grpSpPr>
        <p:sp>
          <p:nvSpPr>
            <p:cNvPr name="Freeform 3" id="3"/>
            <p:cNvSpPr/>
            <p:nvPr/>
          </p:nvSpPr>
          <p:spPr>
            <a:xfrm flipH="false" flipV="false" rot="0">
              <a:off x="0" y="0"/>
              <a:ext cx="2658788" cy="2700523"/>
            </a:xfrm>
            <a:custGeom>
              <a:avLst/>
              <a:gdLst/>
              <a:ahLst/>
              <a:cxnLst/>
              <a:rect r="r" b="b" t="t" l="l"/>
              <a:pathLst>
                <a:path h="2700523" w="2658788">
                  <a:moveTo>
                    <a:pt x="0" y="0"/>
                  </a:moveTo>
                  <a:lnTo>
                    <a:pt x="2658788" y="0"/>
                  </a:lnTo>
                  <a:lnTo>
                    <a:pt x="2658788" y="2700523"/>
                  </a:lnTo>
                  <a:lnTo>
                    <a:pt x="0" y="2700523"/>
                  </a:lnTo>
                  <a:close/>
                </a:path>
              </a:pathLst>
            </a:custGeom>
            <a:solidFill>
              <a:srgbClr val="F8EEC7">
                <a:alpha val="80000"/>
              </a:srgbClr>
            </a:solidFill>
          </p:spPr>
        </p:sp>
        <p:sp>
          <p:nvSpPr>
            <p:cNvPr name="TextBox 4" id="4"/>
            <p:cNvSpPr txBox="true"/>
            <p:nvPr/>
          </p:nvSpPr>
          <p:spPr>
            <a:xfrm>
              <a:off x="0" y="-47625"/>
              <a:ext cx="2658788" cy="274814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9425466" y="2552538"/>
            <a:ext cx="7584196" cy="4290095"/>
          </a:xfrm>
          <a:custGeom>
            <a:avLst/>
            <a:gdLst/>
            <a:ahLst/>
            <a:cxnLst/>
            <a:rect r="r" b="b" t="t" l="l"/>
            <a:pathLst>
              <a:path h="4290095" w="7584196">
                <a:moveTo>
                  <a:pt x="0" y="0"/>
                </a:moveTo>
                <a:lnTo>
                  <a:pt x="7584195" y="0"/>
                </a:lnTo>
                <a:lnTo>
                  <a:pt x="7584195" y="4290094"/>
                </a:lnTo>
                <a:lnTo>
                  <a:pt x="0" y="4290094"/>
                </a:lnTo>
                <a:lnTo>
                  <a:pt x="0" y="0"/>
                </a:lnTo>
                <a:close/>
              </a:path>
            </a:pathLst>
          </a:custGeom>
          <a:blipFill>
            <a:blip r:embed="rId2"/>
            <a:stretch>
              <a:fillRect l="0" t="-8854" r="0" b="-8854"/>
            </a:stretch>
          </a:blipFill>
        </p:spPr>
      </p:sp>
      <p:sp>
        <p:nvSpPr>
          <p:cNvPr name="Freeform 6" id="6"/>
          <p:cNvSpPr/>
          <p:nvPr/>
        </p:nvSpPr>
        <p:spPr>
          <a:xfrm flipH="false" flipV="false" rot="0">
            <a:off x="1165447" y="2552538"/>
            <a:ext cx="7300084" cy="4290095"/>
          </a:xfrm>
          <a:custGeom>
            <a:avLst/>
            <a:gdLst/>
            <a:ahLst/>
            <a:cxnLst/>
            <a:rect r="r" b="b" t="t" l="l"/>
            <a:pathLst>
              <a:path h="4290095" w="7300084">
                <a:moveTo>
                  <a:pt x="0" y="0"/>
                </a:moveTo>
                <a:lnTo>
                  <a:pt x="7300084" y="0"/>
                </a:lnTo>
                <a:lnTo>
                  <a:pt x="7300084" y="4290094"/>
                </a:lnTo>
                <a:lnTo>
                  <a:pt x="0" y="4290094"/>
                </a:lnTo>
                <a:lnTo>
                  <a:pt x="0" y="0"/>
                </a:lnTo>
                <a:close/>
              </a:path>
            </a:pathLst>
          </a:custGeom>
          <a:blipFill>
            <a:blip r:embed="rId3"/>
            <a:stretch>
              <a:fillRect l="-2849" t="0" r="-1399" b="0"/>
            </a:stretch>
          </a:blipFill>
        </p:spPr>
      </p:sp>
      <p:sp>
        <p:nvSpPr>
          <p:cNvPr name="TextBox 7" id="7"/>
          <p:cNvSpPr txBox="true"/>
          <p:nvPr/>
        </p:nvSpPr>
        <p:spPr>
          <a:xfrm rot="0">
            <a:off x="636812" y="779136"/>
            <a:ext cx="9379332" cy="474345"/>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a:rPr>
              <a:t>REACTION TO MINSK AGREEMENTS </a:t>
            </a:r>
          </a:p>
        </p:txBody>
      </p:sp>
      <p:sp>
        <p:nvSpPr>
          <p:cNvPr name="TextBox 8" id="8"/>
          <p:cNvSpPr txBox="true"/>
          <p:nvPr/>
        </p:nvSpPr>
        <p:spPr>
          <a:xfrm rot="0">
            <a:off x="1028700" y="7436839"/>
            <a:ext cx="7300472" cy="1887855"/>
          </a:xfrm>
          <a:prstGeom prst="rect">
            <a:avLst/>
          </a:prstGeom>
        </p:spPr>
        <p:txBody>
          <a:bodyPr anchor="t" rtlCol="false" tIns="0" lIns="0" bIns="0" rIns="0">
            <a:spAutoFit/>
          </a:bodyPr>
          <a:lstStyle/>
          <a:p>
            <a:pPr algn="ctr">
              <a:lnSpc>
                <a:spcPts val="2520"/>
              </a:lnSpc>
              <a:spcBef>
                <a:spcPct val="0"/>
              </a:spcBef>
            </a:pPr>
            <a:r>
              <a:rPr lang="en-US" sz="1800" spc="180">
                <a:solidFill>
                  <a:srgbClr val="000000"/>
                </a:solidFill>
                <a:latin typeface="Lato"/>
              </a:rPr>
              <a:t>Involved parties agreed on the 12-point ceasefire deal. Its provisions included prisoner exchanges, deliveries of humanitarian aid and the withdrawal of heavy weapons, but the most importantly: decentralisation of power, including through the adoption of the Ukrainian law on temporary  self-governance for Donetsk and Luhansk regions.</a:t>
            </a:r>
          </a:p>
        </p:txBody>
      </p:sp>
      <p:sp>
        <p:nvSpPr>
          <p:cNvPr name="TextBox 9" id="9"/>
          <p:cNvSpPr txBox="true"/>
          <p:nvPr/>
        </p:nvSpPr>
        <p:spPr>
          <a:xfrm rot="0">
            <a:off x="9602196" y="7442707"/>
            <a:ext cx="7407465" cy="2357120"/>
          </a:xfrm>
          <a:prstGeom prst="rect">
            <a:avLst/>
          </a:prstGeom>
        </p:spPr>
        <p:txBody>
          <a:bodyPr anchor="t" rtlCol="false" tIns="0" lIns="0" bIns="0" rIns="0">
            <a:spAutoFit/>
          </a:bodyPr>
          <a:lstStyle/>
          <a:p>
            <a:pPr algn="ctr">
              <a:lnSpc>
                <a:spcPts val="2380"/>
              </a:lnSpc>
            </a:pPr>
            <a:r>
              <a:rPr lang="en-US" sz="1700" spc="170">
                <a:solidFill>
                  <a:srgbClr val="000000"/>
                </a:solidFill>
                <a:latin typeface="Lato"/>
              </a:rPr>
              <a:t>Same provisions, but also: restoration of full control of the state border by the government of Ukraine; withdrawal of all foreign armed formations, military equipment and mercenaries; constitutional reform in Ukraine including decentralisation, with specific mention of Donetsk and Luhansk; elections in Donetsk and Luhansk on terms to be agreed with their representatives right after the pullout of armed forces. </a:t>
            </a:r>
          </a:p>
          <a:p>
            <a:pPr algn="ctr">
              <a:lnSpc>
                <a:spcPts val="2380"/>
              </a:lnSpc>
              <a:spcBef>
                <a:spcPct val="0"/>
              </a:spcBef>
            </a:pPr>
          </a:p>
        </p:txBody>
      </p:sp>
      <p:sp>
        <p:nvSpPr>
          <p:cNvPr name="TextBox 10" id="10"/>
          <p:cNvSpPr txBox="true"/>
          <p:nvPr/>
        </p:nvSpPr>
        <p:spPr>
          <a:xfrm rot="0">
            <a:off x="2230318" y="1834506"/>
            <a:ext cx="4797177" cy="504826"/>
          </a:xfrm>
          <a:prstGeom prst="rect">
            <a:avLst/>
          </a:prstGeom>
        </p:spPr>
        <p:txBody>
          <a:bodyPr anchor="t" rtlCol="false" tIns="0" lIns="0" bIns="0" rIns="0">
            <a:spAutoFit/>
          </a:bodyPr>
          <a:lstStyle/>
          <a:p>
            <a:pPr algn="ctr">
              <a:lnSpc>
                <a:spcPts val="4199"/>
              </a:lnSpc>
            </a:pPr>
            <a:r>
              <a:rPr lang="en-US" sz="2999">
                <a:solidFill>
                  <a:srgbClr val="000000"/>
                </a:solidFill>
                <a:latin typeface="Lato"/>
              </a:rPr>
              <a:t>Minsk 1 - 5 September 2014</a:t>
            </a:r>
          </a:p>
        </p:txBody>
      </p:sp>
      <p:sp>
        <p:nvSpPr>
          <p:cNvPr name="TextBox 11" id="11"/>
          <p:cNvSpPr txBox="true"/>
          <p:nvPr/>
        </p:nvSpPr>
        <p:spPr>
          <a:xfrm rot="0">
            <a:off x="11008226" y="1834506"/>
            <a:ext cx="4692997" cy="504826"/>
          </a:xfrm>
          <a:prstGeom prst="rect">
            <a:avLst/>
          </a:prstGeom>
        </p:spPr>
        <p:txBody>
          <a:bodyPr anchor="t" rtlCol="false" tIns="0" lIns="0" bIns="0" rIns="0">
            <a:spAutoFit/>
          </a:bodyPr>
          <a:lstStyle/>
          <a:p>
            <a:pPr algn="ctr">
              <a:lnSpc>
                <a:spcPts val="4199"/>
              </a:lnSpc>
            </a:pPr>
            <a:r>
              <a:rPr lang="en-US" sz="2999">
                <a:solidFill>
                  <a:srgbClr val="000000"/>
                </a:solidFill>
                <a:latin typeface="Lato"/>
              </a:rPr>
              <a:t>Minsk</a:t>
            </a:r>
            <a:r>
              <a:rPr lang="en-US" sz="2999">
                <a:solidFill>
                  <a:srgbClr val="000000"/>
                </a:solidFill>
                <a:latin typeface="Lato Bold"/>
              </a:rPr>
              <a:t> </a:t>
            </a:r>
            <a:r>
              <a:rPr lang="en-US" sz="2999">
                <a:solidFill>
                  <a:srgbClr val="000000"/>
                </a:solidFill>
                <a:latin typeface="Lato"/>
              </a:rPr>
              <a:t>2 - 12 February 2015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2F1F1"/>
        </a:solidFill>
      </p:bgPr>
    </p:bg>
    <p:spTree>
      <p:nvGrpSpPr>
        <p:cNvPr id="1" name=""/>
        <p:cNvGrpSpPr/>
        <p:nvPr/>
      </p:nvGrpSpPr>
      <p:grpSpPr>
        <a:xfrm>
          <a:off x="0" y="0"/>
          <a:ext cx="0" cy="0"/>
          <a:chOff x="0" y="0"/>
          <a:chExt cx="0" cy="0"/>
        </a:xfrm>
      </p:grpSpPr>
      <p:sp>
        <p:nvSpPr>
          <p:cNvPr name="Freeform 2" id="2"/>
          <p:cNvSpPr/>
          <p:nvPr/>
        </p:nvSpPr>
        <p:spPr>
          <a:xfrm flipH="false" flipV="false" rot="0">
            <a:off x="7483965" y="2128124"/>
            <a:ext cx="9325087" cy="5222049"/>
          </a:xfrm>
          <a:custGeom>
            <a:avLst/>
            <a:gdLst/>
            <a:ahLst/>
            <a:cxnLst/>
            <a:rect r="r" b="b" t="t" l="l"/>
            <a:pathLst>
              <a:path h="5222049" w="9325087">
                <a:moveTo>
                  <a:pt x="0" y="0"/>
                </a:moveTo>
                <a:lnTo>
                  <a:pt x="9325087" y="0"/>
                </a:lnTo>
                <a:lnTo>
                  <a:pt x="9325087" y="5222048"/>
                </a:lnTo>
                <a:lnTo>
                  <a:pt x="0" y="5222048"/>
                </a:lnTo>
                <a:lnTo>
                  <a:pt x="0" y="0"/>
                </a:lnTo>
                <a:close/>
              </a:path>
            </a:pathLst>
          </a:custGeom>
          <a:blipFill>
            <a:blip r:embed="rId2"/>
            <a:stretch>
              <a:fillRect l="0" t="0" r="0" b="0"/>
            </a:stretch>
          </a:blipFill>
        </p:spPr>
      </p:sp>
      <p:sp>
        <p:nvSpPr>
          <p:cNvPr name="Freeform 3" id="3"/>
          <p:cNvSpPr/>
          <p:nvPr/>
        </p:nvSpPr>
        <p:spPr>
          <a:xfrm flipH="false" flipV="false" rot="0">
            <a:off x="6682722" y="6123352"/>
            <a:ext cx="3897762" cy="3308275"/>
          </a:xfrm>
          <a:custGeom>
            <a:avLst/>
            <a:gdLst/>
            <a:ahLst/>
            <a:cxnLst/>
            <a:rect r="r" b="b" t="t" l="l"/>
            <a:pathLst>
              <a:path h="3308275" w="3897762">
                <a:moveTo>
                  <a:pt x="0" y="0"/>
                </a:moveTo>
                <a:lnTo>
                  <a:pt x="3897761" y="0"/>
                </a:lnTo>
                <a:lnTo>
                  <a:pt x="3897761" y="3308275"/>
                </a:lnTo>
                <a:lnTo>
                  <a:pt x="0" y="3308275"/>
                </a:lnTo>
                <a:lnTo>
                  <a:pt x="0" y="0"/>
                </a:lnTo>
                <a:close/>
              </a:path>
            </a:pathLst>
          </a:custGeom>
          <a:blipFill>
            <a:blip r:embed="rId3"/>
            <a:stretch>
              <a:fillRect l="0" t="-32575" r="0" b="0"/>
            </a:stretch>
          </a:blipFill>
        </p:spPr>
      </p:sp>
      <p:sp>
        <p:nvSpPr>
          <p:cNvPr name="Freeform 4" id="4"/>
          <p:cNvSpPr/>
          <p:nvPr/>
        </p:nvSpPr>
        <p:spPr>
          <a:xfrm flipH="false" flipV="false" rot="0">
            <a:off x="11900381" y="6365499"/>
            <a:ext cx="5554863" cy="3706082"/>
          </a:xfrm>
          <a:custGeom>
            <a:avLst/>
            <a:gdLst/>
            <a:ahLst/>
            <a:cxnLst/>
            <a:rect r="r" b="b" t="t" l="l"/>
            <a:pathLst>
              <a:path h="3706082" w="5554863">
                <a:moveTo>
                  <a:pt x="0" y="0"/>
                </a:moveTo>
                <a:lnTo>
                  <a:pt x="5554863" y="0"/>
                </a:lnTo>
                <a:lnTo>
                  <a:pt x="5554863" y="3706082"/>
                </a:lnTo>
                <a:lnTo>
                  <a:pt x="0" y="3706082"/>
                </a:lnTo>
                <a:lnTo>
                  <a:pt x="0" y="0"/>
                </a:lnTo>
                <a:close/>
              </a:path>
            </a:pathLst>
          </a:custGeom>
          <a:blipFill>
            <a:blip r:embed="rId4"/>
            <a:stretch>
              <a:fillRect l="0" t="0" r="0" b="0"/>
            </a:stretch>
          </a:blipFill>
        </p:spPr>
      </p:sp>
      <p:sp>
        <p:nvSpPr>
          <p:cNvPr name="TextBox 5" id="5"/>
          <p:cNvSpPr txBox="true"/>
          <p:nvPr/>
        </p:nvSpPr>
        <p:spPr>
          <a:xfrm rot="0">
            <a:off x="218893" y="2595926"/>
            <a:ext cx="5871304" cy="2920365"/>
          </a:xfrm>
          <a:prstGeom prst="rect">
            <a:avLst/>
          </a:prstGeom>
        </p:spPr>
        <p:txBody>
          <a:bodyPr anchor="t" rtlCol="false" tIns="0" lIns="0" bIns="0" rIns="0">
            <a:spAutoFit/>
          </a:bodyPr>
          <a:lstStyle/>
          <a:p>
            <a:pPr algn="l" marL="518158" indent="-259079" lvl="1">
              <a:lnSpc>
                <a:spcPts val="3359"/>
              </a:lnSpc>
              <a:spcBef>
                <a:spcPct val="0"/>
              </a:spcBef>
              <a:buFont typeface="Arial"/>
              <a:buChar char="•"/>
            </a:pPr>
            <a:r>
              <a:rPr lang="en-US" sz="2399" spc="239">
                <a:solidFill>
                  <a:srgbClr val="000000"/>
                </a:solidFill>
                <a:latin typeface="Lato"/>
              </a:rPr>
              <a:t>The European countries have declared that they </a:t>
            </a:r>
            <a:r>
              <a:rPr lang="en-US" sz="2399" spc="239">
                <a:solidFill>
                  <a:srgbClr val="000000"/>
                </a:solidFill>
                <a:latin typeface="Lato Italics"/>
              </a:rPr>
              <a:t>stand by Ukraine</a:t>
            </a:r>
            <a:r>
              <a:rPr lang="en-US" sz="2399" spc="239">
                <a:solidFill>
                  <a:srgbClr val="000000"/>
                </a:solidFill>
                <a:latin typeface="Lato"/>
              </a:rPr>
              <a:t> during the crisis, but have also emphasised that it remains unlikely that they will send any troops to the nation.</a:t>
            </a:r>
          </a:p>
          <a:p>
            <a:pPr algn="l">
              <a:lnSpc>
                <a:spcPts val="3359"/>
              </a:lnSpc>
              <a:spcBef>
                <a:spcPct val="0"/>
              </a:spcBef>
            </a:pPr>
          </a:p>
        </p:txBody>
      </p:sp>
      <p:sp>
        <p:nvSpPr>
          <p:cNvPr name="TextBox 6" id="6"/>
          <p:cNvSpPr txBox="true"/>
          <p:nvPr/>
        </p:nvSpPr>
        <p:spPr>
          <a:xfrm rot="0">
            <a:off x="845914" y="1036136"/>
            <a:ext cx="14670036" cy="450850"/>
          </a:xfrm>
          <a:prstGeom prst="rect">
            <a:avLst/>
          </a:prstGeom>
        </p:spPr>
        <p:txBody>
          <a:bodyPr anchor="t" rtlCol="false" tIns="0" lIns="0" bIns="0" rIns="0">
            <a:spAutoFit/>
          </a:bodyPr>
          <a:lstStyle/>
          <a:p>
            <a:pPr algn="l" marL="0" indent="0" lvl="0">
              <a:lnSpc>
                <a:spcPts val="3500"/>
              </a:lnSpc>
            </a:pPr>
            <a:r>
              <a:rPr lang="en-US" sz="2500" spc="125">
                <a:solidFill>
                  <a:srgbClr val="000000"/>
                </a:solidFill>
                <a:latin typeface="Helios Extended Bold"/>
              </a:rPr>
              <a:t>RUSSIA’S MILITARY BUILD-UP ON THE BORDERS OF UKRAINE - 2021</a:t>
            </a:r>
          </a:p>
        </p:txBody>
      </p:sp>
      <p:sp>
        <p:nvSpPr>
          <p:cNvPr name="TextBox 7" id="7"/>
          <p:cNvSpPr txBox="true"/>
          <p:nvPr/>
        </p:nvSpPr>
        <p:spPr>
          <a:xfrm rot="0">
            <a:off x="218893" y="6075727"/>
            <a:ext cx="5871304" cy="2501265"/>
          </a:xfrm>
          <a:prstGeom prst="rect">
            <a:avLst/>
          </a:prstGeom>
        </p:spPr>
        <p:txBody>
          <a:bodyPr anchor="t" rtlCol="false" tIns="0" lIns="0" bIns="0" rIns="0">
            <a:spAutoFit/>
          </a:bodyPr>
          <a:lstStyle/>
          <a:p>
            <a:pPr algn="l" marL="518158" indent="-259079" lvl="1">
              <a:lnSpc>
                <a:spcPts val="3359"/>
              </a:lnSpc>
              <a:buFont typeface="Arial"/>
              <a:buChar char="•"/>
            </a:pPr>
            <a:r>
              <a:rPr lang="en-US" sz="2399" spc="239">
                <a:solidFill>
                  <a:srgbClr val="000000"/>
                </a:solidFill>
                <a:latin typeface="Lato"/>
              </a:rPr>
              <a:t>Active diplomacy to diffuse the tensions was also witnessed in the </a:t>
            </a:r>
            <a:r>
              <a:rPr lang="en-US" sz="2399" spc="239">
                <a:solidFill>
                  <a:srgbClr val="000000"/>
                </a:solidFill>
                <a:latin typeface="Lato Italics"/>
              </a:rPr>
              <a:t>series of phone-calls</a:t>
            </a:r>
            <a:r>
              <a:rPr lang="en-US" sz="2399" spc="239">
                <a:solidFill>
                  <a:srgbClr val="000000"/>
                </a:solidFill>
                <a:latin typeface="Lato"/>
              </a:rPr>
              <a:t> between President Putin and various European leaders from the UK, France and Germany. </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AECFED"/>
        </a:solidFill>
      </p:bgPr>
    </p:bg>
    <p:spTree>
      <p:nvGrpSpPr>
        <p:cNvPr id="1" name=""/>
        <p:cNvGrpSpPr/>
        <p:nvPr/>
      </p:nvGrpSpPr>
      <p:grpSpPr>
        <a:xfrm>
          <a:off x="0" y="0"/>
          <a:ext cx="0" cy="0"/>
          <a:chOff x="0" y="0"/>
          <a:chExt cx="0" cy="0"/>
        </a:xfrm>
      </p:grpSpPr>
      <p:sp>
        <p:nvSpPr>
          <p:cNvPr name="TextBox 2" id="2"/>
          <p:cNvSpPr txBox="true"/>
          <p:nvPr/>
        </p:nvSpPr>
        <p:spPr>
          <a:xfrm rot="0">
            <a:off x="4309832" y="4634865"/>
            <a:ext cx="10513539" cy="950443"/>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Italics"/>
              </a:rPr>
              <a:t>DID THE EU DRAMATICALLY CHANGE IT'S RELATIONSHIP WITH RUSSIA AFTER 2014? </a:t>
            </a: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F8EEC7"/>
        </a:solidFill>
      </p:bgPr>
    </p:bg>
    <p:spTree>
      <p:nvGrpSpPr>
        <p:cNvPr id="1" name=""/>
        <p:cNvGrpSpPr/>
        <p:nvPr/>
      </p:nvGrpSpPr>
      <p:grpSpPr>
        <a:xfrm>
          <a:off x="0" y="0"/>
          <a:ext cx="0" cy="0"/>
          <a:chOff x="0" y="0"/>
          <a:chExt cx="0" cy="0"/>
        </a:xfrm>
      </p:grpSpPr>
      <p:sp>
        <p:nvSpPr>
          <p:cNvPr name="TextBox 2" id="2"/>
          <p:cNvSpPr txBox="true"/>
          <p:nvPr/>
        </p:nvSpPr>
        <p:spPr>
          <a:xfrm rot="0">
            <a:off x="3897125" y="4660938"/>
            <a:ext cx="10493750" cy="1118718"/>
          </a:xfrm>
          <a:prstGeom prst="rect">
            <a:avLst/>
          </a:prstGeom>
        </p:spPr>
        <p:txBody>
          <a:bodyPr anchor="t" rtlCol="false" tIns="0" lIns="0" bIns="0" rIns="0">
            <a:spAutoFit/>
          </a:bodyPr>
          <a:lstStyle/>
          <a:p>
            <a:pPr algn="ctr" marL="0" indent="0" lvl="0">
              <a:lnSpc>
                <a:spcPts val="4479"/>
              </a:lnSpc>
            </a:pPr>
            <a:r>
              <a:rPr lang="en-US" sz="3199" spc="159">
                <a:solidFill>
                  <a:srgbClr val="000000"/>
                </a:solidFill>
                <a:latin typeface="Helios Extended Bold Italics"/>
              </a:rPr>
              <a:t>THE EUROPEAN UNION’S ACTIONS FOLLOWING 24/25TH FEB 2022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4D6C3"/>
        </a:solidFill>
      </p:bgPr>
    </p:bg>
    <p:spTree>
      <p:nvGrpSpPr>
        <p:cNvPr id="1" name=""/>
        <p:cNvGrpSpPr/>
        <p:nvPr/>
      </p:nvGrpSpPr>
      <p:grpSpPr>
        <a:xfrm>
          <a:off x="0" y="0"/>
          <a:ext cx="0" cy="0"/>
          <a:chOff x="0" y="0"/>
          <a:chExt cx="0" cy="0"/>
        </a:xfrm>
      </p:grpSpPr>
      <p:sp>
        <p:nvSpPr>
          <p:cNvPr name="Freeform 2" id="2"/>
          <p:cNvSpPr/>
          <p:nvPr/>
        </p:nvSpPr>
        <p:spPr>
          <a:xfrm flipH="false" flipV="false" rot="0">
            <a:off x="-90114" y="0"/>
            <a:ext cx="18378114" cy="10287000"/>
          </a:xfrm>
          <a:custGeom>
            <a:avLst/>
            <a:gdLst/>
            <a:ahLst/>
            <a:cxnLst/>
            <a:rect r="r" b="b" t="t" l="l"/>
            <a:pathLst>
              <a:path h="10287000" w="18378114">
                <a:moveTo>
                  <a:pt x="0" y="0"/>
                </a:moveTo>
                <a:lnTo>
                  <a:pt x="18378114" y="0"/>
                </a:lnTo>
                <a:lnTo>
                  <a:pt x="18378114" y="10287000"/>
                </a:lnTo>
                <a:lnTo>
                  <a:pt x="0" y="10287000"/>
                </a:lnTo>
                <a:lnTo>
                  <a:pt x="0" y="0"/>
                </a:lnTo>
                <a:close/>
              </a:path>
            </a:pathLst>
          </a:custGeom>
          <a:blipFill>
            <a:blip r:embed="rId2">
              <a:alphaModFix amt="21999"/>
            </a:blip>
            <a:stretch>
              <a:fillRect l="0" t="-5290" r="0" b="-4730"/>
            </a:stretch>
          </a:blipFill>
        </p:spPr>
      </p:sp>
      <p:sp>
        <p:nvSpPr>
          <p:cNvPr name="TextBox 3" id="3"/>
          <p:cNvSpPr txBox="true"/>
          <p:nvPr/>
        </p:nvSpPr>
        <p:spPr>
          <a:xfrm rot="0">
            <a:off x="295572" y="1830189"/>
            <a:ext cx="8103336" cy="7410272"/>
          </a:xfrm>
          <a:prstGeom prst="rect">
            <a:avLst/>
          </a:prstGeom>
        </p:spPr>
        <p:txBody>
          <a:bodyPr anchor="t" rtlCol="false" tIns="0" lIns="0" bIns="0" rIns="0">
            <a:spAutoFit/>
          </a:bodyPr>
          <a:lstStyle/>
          <a:p>
            <a:pPr algn="just" marL="474979" indent="-237490" lvl="1">
              <a:lnSpc>
                <a:spcPts val="3079"/>
              </a:lnSpc>
              <a:buFont typeface="Arial"/>
              <a:buChar char="•"/>
            </a:pPr>
            <a:r>
              <a:rPr lang="en-US" sz="2199" spc="63">
                <a:solidFill>
                  <a:srgbClr val="000000"/>
                </a:solidFill>
                <a:latin typeface="Lato Bold"/>
              </a:rPr>
              <a:t>23/2</a:t>
            </a:r>
            <a:r>
              <a:rPr lang="en-US" sz="2199" spc="63">
                <a:solidFill>
                  <a:srgbClr val="000000"/>
                </a:solidFill>
                <a:latin typeface="Lato"/>
              </a:rPr>
              <a:t> - New package of sanctions against Russia:</a:t>
            </a:r>
          </a:p>
          <a:p>
            <a:pPr algn="just" marL="949959" indent="-316653" lvl="2">
              <a:lnSpc>
                <a:spcPts val="3079"/>
              </a:lnSpc>
              <a:buFont typeface="Arial"/>
              <a:buChar char="⚬"/>
            </a:pPr>
            <a:r>
              <a:rPr lang="en-US" sz="2199" spc="63">
                <a:solidFill>
                  <a:srgbClr val="000000"/>
                </a:solidFill>
                <a:latin typeface="Lato"/>
              </a:rPr>
              <a:t>against the 351 members of the Russian State Duma</a:t>
            </a:r>
          </a:p>
          <a:p>
            <a:pPr algn="just" marL="949959" indent="-316653" lvl="2">
              <a:lnSpc>
                <a:spcPts val="3079"/>
              </a:lnSpc>
              <a:buFont typeface="Arial"/>
              <a:buChar char="⚬"/>
            </a:pPr>
            <a:r>
              <a:rPr lang="en-US" sz="2199" spc="63">
                <a:solidFill>
                  <a:srgbClr val="000000"/>
                </a:solidFill>
                <a:latin typeface="Lato"/>
              </a:rPr>
              <a:t>restrictions on economic relations with the non-government controlled areas of Donetsk and Luhansk oblasts</a:t>
            </a:r>
          </a:p>
          <a:p>
            <a:pPr algn="just" marL="949959" indent="-316653" lvl="2">
              <a:lnSpc>
                <a:spcPts val="3079"/>
              </a:lnSpc>
              <a:buFont typeface="Arial"/>
              <a:buChar char="⚬"/>
            </a:pPr>
            <a:r>
              <a:rPr lang="en-US" sz="2199" spc="63">
                <a:solidFill>
                  <a:srgbClr val="000000"/>
                </a:solidFill>
                <a:latin typeface="Lato"/>
              </a:rPr>
              <a:t>restrictions on Russia's access to the EU’s capital and financial markets and services</a:t>
            </a:r>
          </a:p>
          <a:p>
            <a:pPr algn="just" marL="474979" indent="-237490" lvl="1">
              <a:lnSpc>
                <a:spcPts val="3079"/>
              </a:lnSpc>
              <a:buFont typeface="Arial"/>
              <a:buChar char="•"/>
            </a:pPr>
            <a:r>
              <a:rPr lang="en-US" sz="2199" spc="63">
                <a:solidFill>
                  <a:srgbClr val="000000"/>
                </a:solidFill>
                <a:latin typeface="Lato Bold"/>
              </a:rPr>
              <a:t>24/2 </a:t>
            </a:r>
            <a:r>
              <a:rPr lang="en-US" sz="2199" spc="63">
                <a:solidFill>
                  <a:srgbClr val="000000"/>
                </a:solidFill>
                <a:latin typeface="Lato"/>
              </a:rPr>
              <a:t>- Further sanctions against Russia</a:t>
            </a:r>
          </a:p>
          <a:p>
            <a:pPr algn="just" marL="949959" indent="-316653" lvl="2">
              <a:lnSpc>
                <a:spcPts val="3079"/>
              </a:lnSpc>
              <a:buFont typeface="Arial"/>
              <a:buChar char="⚬"/>
            </a:pPr>
            <a:r>
              <a:rPr lang="en-US" sz="2199" spc="63">
                <a:solidFill>
                  <a:srgbClr val="000000"/>
                </a:solidFill>
                <a:latin typeface="Lato"/>
              </a:rPr>
              <a:t>The financial, energy, and transport sectors, dual-use goods, export control and financing, visa policy, and the individuals. </a:t>
            </a:r>
          </a:p>
          <a:p>
            <a:pPr algn="just" marL="949959" indent="-316653" lvl="2">
              <a:lnSpc>
                <a:spcPts val="3079"/>
              </a:lnSpc>
              <a:buFont typeface="Arial"/>
              <a:buChar char="⚬"/>
            </a:pPr>
            <a:r>
              <a:rPr lang="en-US" sz="2199" spc="63">
                <a:solidFill>
                  <a:srgbClr val="000000"/>
                </a:solidFill>
                <a:latin typeface="Lato"/>
              </a:rPr>
              <a:t>EU leaders demanded that Russia immediately cease military actions, unconditionally withdraw all forces and military equipment from the entire territory of Ukraine, and fully respects Ukraine's territorial integrity, sovereignty, and independence. </a:t>
            </a:r>
          </a:p>
          <a:p>
            <a:pPr algn="just" marL="949959" indent="-316653" lvl="2">
              <a:lnSpc>
                <a:spcPts val="3079"/>
              </a:lnSpc>
              <a:spcBef>
                <a:spcPct val="0"/>
              </a:spcBef>
              <a:buFont typeface="Arial"/>
              <a:buChar char="⚬"/>
            </a:pPr>
            <a:r>
              <a:rPr lang="en-US" sz="2199" spc="63">
                <a:solidFill>
                  <a:srgbClr val="000000"/>
                </a:solidFill>
                <a:latin typeface="Lato"/>
              </a:rPr>
              <a:t>They also condemned the involvement of Belarus in this aggression against Ukraine and called on it to abide by its international obligations.</a:t>
            </a:r>
          </a:p>
        </p:txBody>
      </p:sp>
      <p:sp>
        <p:nvSpPr>
          <p:cNvPr name="TextBox 4" id="4"/>
          <p:cNvSpPr txBox="true"/>
          <p:nvPr/>
        </p:nvSpPr>
        <p:spPr>
          <a:xfrm rot="0">
            <a:off x="1028700" y="962025"/>
            <a:ext cx="15894383" cy="474269"/>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a:rPr>
              <a:t>THE TIMELINE:</a:t>
            </a:r>
          </a:p>
        </p:txBody>
      </p:sp>
      <p:sp>
        <p:nvSpPr>
          <p:cNvPr name="TextBox 5" id="5"/>
          <p:cNvSpPr txBox="true"/>
          <p:nvPr/>
        </p:nvSpPr>
        <p:spPr>
          <a:xfrm rot="0">
            <a:off x="9283534" y="1830189"/>
            <a:ext cx="8269475" cy="7800721"/>
          </a:xfrm>
          <a:prstGeom prst="rect">
            <a:avLst/>
          </a:prstGeom>
        </p:spPr>
        <p:txBody>
          <a:bodyPr anchor="t" rtlCol="false" tIns="0" lIns="0" bIns="0" rIns="0">
            <a:spAutoFit/>
          </a:bodyPr>
          <a:lstStyle/>
          <a:p>
            <a:pPr algn="just" marL="474979" indent="-237490" lvl="1">
              <a:lnSpc>
                <a:spcPts val="3079"/>
              </a:lnSpc>
              <a:buFont typeface="Arial"/>
              <a:buChar char="•"/>
            </a:pPr>
            <a:r>
              <a:rPr lang="en-US" sz="2199" spc="63">
                <a:solidFill>
                  <a:srgbClr val="000000"/>
                </a:solidFill>
                <a:latin typeface="Lato Bold"/>
              </a:rPr>
              <a:t>25/2</a:t>
            </a:r>
            <a:r>
              <a:rPr lang="en-US" sz="2199" spc="63">
                <a:solidFill>
                  <a:srgbClr val="000000"/>
                </a:solidFill>
                <a:latin typeface="Lato"/>
              </a:rPr>
              <a:t> - Sanctions against Putin and  Lavrov &amp; more Duma members who supported the recognition of the self-proclaimed Donetsk and Luhansk “republics”</a:t>
            </a:r>
          </a:p>
          <a:p>
            <a:pPr algn="just" marL="474979" indent="-237490" lvl="1">
              <a:lnSpc>
                <a:spcPts val="3079"/>
              </a:lnSpc>
              <a:buFont typeface="Arial"/>
              <a:buChar char="•"/>
            </a:pPr>
            <a:r>
              <a:rPr lang="en-US" sz="2199" spc="63">
                <a:solidFill>
                  <a:srgbClr val="000000"/>
                </a:solidFill>
                <a:latin typeface="Lato"/>
              </a:rPr>
              <a:t>Further sanctioning; ministers agreed to intensify diplomatic efforts to ensure the widest possible international condemnation of Russia's illegal and unprovoked aggression. There was also a clear consensus to continue to support Ukraine and to step up efforts to tackle disinformation.</a:t>
            </a:r>
          </a:p>
          <a:p>
            <a:pPr algn="just" marL="474979" indent="-237490" lvl="1">
              <a:lnSpc>
                <a:spcPts val="3079"/>
              </a:lnSpc>
              <a:buFont typeface="Arial"/>
              <a:buChar char="•"/>
            </a:pPr>
            <a:r>
              <a:rPr lang="en-US" sz="2199" spc="63">
                <a:solidFill>
                  <a:srgbClr val="000000"/>
                </a:solidFill>
                <a:latin typeface="Lato Bold"/>
              </a:rPr>
              <a:t>28/2</a:t>
            </a:r>
            <a:r>
              <a:rPr lang="en-US" sz="2199" spc="63">
                <a:solidFill>
                  <a:srgbClr val="000000"/>
                </a:solidFill>
                <a:latin typeface="Lato"/>
              </a:rPr>
              <a:t> - The EU announced it would finance the purchase and delivery of lethal military equipment to Ukraine. This would be the first time the EU had provided lethal equipment to a third country.</a:t>
            </a:r>
          </a:p>
          <a:p>
            <a:pPr algn="just" marL="474979" indent="-237490" lvl="1">
              <a:lnSpc>
                <a:spcPts val="3079"/>
              </a:lnSpc>
              <a:buFont typeface="Arial"/>
              <a:buChar char="•"/>
            </a:pPr>
            <a:r>
              <a:rPr lang="en-US" sz="2199" spc="63">
                <a:solidFill>
                  <a:srgbClr val="000000"/>
                </a:solidFill>
                <a:latin typeface="Lato Bold"/>
              </a:rPr>
              <a:t>1/3</a:t>
            </a:r>
            <a:r>
              <a:rPr lang="en-US" sz="2199" spc="63">
                <a:solidFill>
                  <a:srgbClr val="000000"/>
                </a:solidFill>
                <a:latin typeface="Lato"/>
              </a:rPr>
              <a:t> - Humanitarian and economic support - The European Commission announced an emergency support package of €500 million for those affected by the conflict in Ukraine</a:t>
            </a:r>
          </a:p>
          <a:p>
            <a:pPr algn="just" marL="474979" indent="-237490" lvl="1">
              <a:lnSpc>
                <a:spcPts val="3079"/>
              </a:lnSpc>
              <a:buFont typeface="Arial"/>
              <a:buChar char="•"/>
            </a:pPr>
            <a:r>
              <a:rPr lang="en-US" sz="2199" spc="63">
                <a:solidFill>
                  <a:srgbClr val="000000"/>
                </a:solidFill>
                <a:latin typeface="Lato Bold"/>
              </a:rPr>
              <a:t>4/3</a:t>
            </a:r>
            <a:r>
              <a:rPr lang="en-US" sz="2199" spc="63">
                <a:solidFill>
                  <a:srgbClr val="000000"/>
                </a:solidFill>
                <a:latin typeface="Lato"/>
              </a:rPr>
              <a:t> -  the EU adopted legislation providing temporary protection for persons fleeing Ukraine. Humanitarian aid has gone to Ukraine and to the neighbouring countries receiving people fleeing from Ukraine. </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8EEC7"/>
        </a:solidFill>
      </p:bgPr>
    </p:bg>
    <p:spTree>
      <p:nvGrpSpPr>
        <p:cNvPr id="1" name=""/>
        <p:cNvGrpSpPr/>
        <p:nvPr/>
      </p:nvGrpSpPr>
      <p:grpSpPr>
        <a:xfrm>
          <a:off x="0" y="0"/>
          <a:ext cx="0" cy="0"/>
          <a:chOff x="0" y="0"/>
          <a:chExt cx="0" cy="0"/>
        </a:xfrm>
      </p:grpSpPr>
      <p:sp>
        <p:nvSpPr>
          <p:cNvPr name="TextBox 2" id="2"/>
          <p:cNvSpPr txBox="true"/>
          <p:nvPr/>
        </p:nvSpPr>
        <p:spPr>
          <a:xfrm rot="0">
            <a:off x="2958126" y="3998414"/>
            <a:ext cx="12371749" cy="1341754"/>
          </a:xfrm>
          <a:prstGeom prst="rect">
            <a:avLst/>
          </a:prstGeom>
        </p:spPr>
        <p:txBody>
          <a:bodyPr anchor="t" rtlCol="false" tIns="0" lIns="0" bIns="0" rIns="0">
            <a:spAutoFit/>
          </a:bodyPr>
          <a:lstStyle/>
          <a:p>
            <a:pPr algn="ctr" marL="0" indent="0" lvl="0">
              <a:lnSpc>
                <a:spcPts val="5320"/>
              </a:lnSpc>
            </a:pPr>
            <a:r>
              <a:rPr lang="en-US" sz="3800" spc="190">
                <a:solidFill>
                  <a:srgbClr val="000000"/>
                </a:solidFill>
                <a:latin typeface="Helios Extended Bold"/>
              </a:rPr>
              <a:t>EU AND RUSSIA GETTING ALONG BETWEEN 1993 AND 2014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2F1F1"/>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4000"/>
            </a:blip>
            <a:stretch>
              <a:fillRect l="0" t="0" r="0" b="0"/>
            </a:stretch>
          </a:blipFill>
        </p:spPr>
      </p:sp>
      <p:sp>
        <p:nvSpPr>
          <p:cNvPr name="TextBox 3" id="3"/>
          <p:cNvSpPr txBox="true"/>
          <p:nvPr/>
        </p:nvSpPr>
        <p:spPr>
          <a:xfrm rot="0">
            <a:off x="1028700" y="962025"/>
            <a:ext cx="15894383" cy="474269"/>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a:rPr>
              <a:t>SANCTIONS</a:t>
            </a:r>
          </a:p>
        </p:txBody>
      </p:sp>
      <p:sp>
        <p:nvSpPr>
          <p:cNvPr name="TextBox 4" id="4"/>
          <p:cNvSpPr txBox="true"/>
          <p:nvPr/>
        </p:nvSpPr>
        <p:spPr>
          <a:xfrm rot="0">
            <a:off x="771525" y="1710157"/>
            <a:ext cx="10293647" cy="7948117"/>
          </a:xfrm>
          <a:prstGeom prst="rect">
            <a:avLst/>
          </a:prstGeom>
        </p:spPr>
        <p:txBody>
          <a:bodyPr anchor="t" rtlCol="false" tIns="0" lIns="0" bIns="0" rIns="0">
            <a:spAutoFit/>
          </a:bodyPr>
          <a:lstStyle/>
          <a:p>
            <a:pPr algn="just" marL="518158" indent="-259079" lvl="1">
              <a:lnSpc>
                <a:spcPts val="3359"/>
              </a:lnSpc>
              <a:buFont typeface="Arial"/>
              <a:buChar char="•"/>
            </a:pPr>
            <a:r>
              <a:rPr lang="en-US" sz="2399" spc="-117">
                <a:solidFill>
                  <a:srgbClr val="000000"/>
                </a:solidFill>
                <a:latin typeface="Lato"/>
              </a:rPr>
              <a:t>The EU prohibited the sale, supply, transfer, or export of specific goods and technologies in oil refining to Russia, and will introduce restrictions on the provision of related services.</a:t>
            </a:r>
          </a:p>
          <a:p>
            <a:pPr algn="just" marL="518158" indent="-259079" lvl="1">
              <a:lnSpc>
                <a:spcPts val="3359"/>
              </a:lnSpc>
              <a:buFont typeface="Arial"/>
              <a:buChar char="•"/>
            </a:pPr>
            <a:r>
              <a:rPr lang="en-US" sz="2399" spc="-117">
                <a:solidFill>
                  <a:srgbClr val="000000"/>
                </a:solidFill>
                <a:latin typeface="Lato"/>
              </a:rPr>
              <a:t>The list of banned products is designed to maximize the negative impact of the sanctions on the Russian economy while limiting the consequences for EU businesses and citizens. The export and import restrictions exclude products primarily intended for consumption and products related to health, pharmaceuticals, food, and agriculture, in order not to harm the Russian population.</a:t>
            </a:r>
          </a:p>
          <a:p>
            <a:pPr algn="just" marL="518158" indent="-259079" lvl="1">
              <a:lnSpc>
                <a:spcPts val="3359"/>
              </a:lnSpc>
              <a:buFont typeface="Arial"/>
              <a:buChar char="•"/>
            </a:pPr>
            <a:r>
              <a:rPr lang="en-US" sz="2399" spc="-117">
                <a:solidFill>
                  <a:srgbClr val="000000"/>
                </a:solidFill>
                <a:latin typeface="Lato"/>
              </a:rPr>
              <a:t>By introducing such an export ban, the EU intends to hit the Russian oil sector and make it impossible for Russia to upgrade its oil refineries.</a:t>
            </a:r>
          </a:p>
          <a:p>
            <a:pPr algn="just" marL="518158" indent="-259079" lvl="1">
              <a:lnSpc>
                <a:spcPts val="3359"/>
              </a:lnSpc>
              <a:buFont typeface="Arial"/>
              <a:buChar char="•"/>
            </a:pPr>
            <a:r>
              <a:rPr lang="en-US" sz="2399" spc="-117">
                <a:solidFill>
                  <a:srgbClr val="000000"/>
                </a:solidFill>
                <a:latin typeface="Lato"/>
              </a:rPr>
              <a:t>Russia's export revenues accounted for EUR 24 billion in 2019.</a:t>
            </a:r>
          </a:p>
          <a:p>
            <a:pPr algn="just" marL="518158" indent="-259079" lvl="1">
              <a:lnSpc>
                <a:spcPts val="3359"/>
              </a:lnSpc>
              <a:buFont typeface="Arial"/>
              <a:buChar char="•"/>
            </a:pPr>
            <a:r>
              <a:rPr lang="en-US" sz="2399" spc="-117">
                <a:solidFill>
                  <a:srgbClr val="000000"/>
                </a:solidFill>
                <a:latin typeface="Lato Bold"/>
              </a:rPr>
              <a:t>€21.5 billion </a:t>
            </a:r>
            <a:r>
              <a:rPr lang="en-US" sz="2399" spc="-117">
                <a:solidFill>
                  <a:srgbClr val="000000"/>
                </a:solidFill>
                <a:latin typeface="Lato"/>
              </a:rPr>
              <a:t>of assets frozen in the EU€ 300 billion</a:t>
            </a:r>
          </a:p>
          <a:p>
            <a:pPr algn="just" marL="518158" indent="-259079" lvl="1">
              <a:lnSpc>
                <a:spcPts val="3359"/>
              </a:lnSpc>
              <a:buFont typeface="Arial"/>
              <a:buChar char="•"/>
            </a:pPr>
            <a:r>
              <a:rPr lang="en-US" sz="2399" spc="-117">
                <a:solidFill>
                  <a:srgbClr val="000000"/>
                </a:solidFill>
                <a:latin typeface="Lato Bold"/>
              </a:rPr>
              <a:t>€ 300 billion </a:t>
            </a:r>
            <a:r>
              <a:rPr lang="en-US" sz="2399" spc="-117">
                <a:solidFill>
                  <a:srgbClr val="000000"/>
                </a:solidFill>
                <a:latin typeface="Lato"/>
              </a:rPr>
              <a:t>of assets from the Central Bank of Russia blocked in the EU and G7 countries</a:t>
            </a:r>
          </a:p>
          <a:p>
            <a:pPr algn="just" marL="518158" indent="-259079" lvl="1">
              <a:lnSpc>
                <a:spcPts val="3359"/>
              </a:lnSpc>
              <a:buFont typeface="Arial"/>
              <a:buChar char="•"/>
            </a:pPr>
            <a:r>
              <a:rPr lang="en-US" sz="2399" spc="-117">
                <a:solidFill>
                  <a:srgbClr val="000000"/>
                </a:solidFill>
                <a:latin typeface="Lato"/>
              </a:rPr>
              <a:t>According to the European Commission, since February 2022, the EU has banned over €43.9 billion in goods that would have been exported to Russia and €91.2 billion in goods that would have been imported from Russia --- 49% of exports and 58% of imports are currently sanctioned.</a:t>
            </a:r>
          </a:p>
        </p:txBody>
      </p:sp>
      <p:sp>
        <p:nvSpPr>
          <p:cNvPr name="TextBox 5" id="5"/>
          <p:cNvSpPr txBox="true"/>
          <p:nvPr/>
        </p:nvSpPr>
        <p:spPr>
          <a:xfrm rot="0">
            <a:off x="12633469" y="2742594"/>
            <a:ext cx="4945287" cy="5864193"/>
          </a:xfrm>
          <a:prstGeom prst="rect">
            <a:avLst/>
          </a:prstGeom>
        </p:spPr>
        <p:txBody>
          <a:bodyPr anchor="t" rtlCol="false" tIns="0" lIns="0" bIns="0" rIns="0">
            <a:spAutoFit/>
          </a:bodyPr>
          <a:lstStyle/>
          <a:p>
            <a:pPr algn="ctr">
              <a:lnSpc>
                <a:spcPts val="2854"/>
              </a:lnSpc>
            </a:pPr>
            <a:r>
              <a:rPr lang="en-US" sz="2039" spc="203">
                <a:solidFill>
                  <a:srgbClr val="000000"/>
                </a:solidFill>
                <a:latin typeface="Helios Extended Bold"/>
              </a:rPr>
              <a:t>Who is being sanctioned?</a:t>
            </a:r>
          </a:p>
          <a:p>
            <a:pPr algn="l" marL="422611" indent="-211306" lvl="1">
              <a:lnSpc>
                <a:spcPts val="2740"/>
              </a:lnSpc>
              <a:buFont typeface="Arial"/>
              <a:buChar char="•"/>
            </a:pPr>
            <a:r>
              <a:rPr lang="en-US" sz="1957" spc="195">
                <a:solidFill>
                  <a:srgbClr val="000000"/>
                </a:solidFill>
                <a:latin typeface="Lato"/>
              </a:rPr>
              <a:t>Media Organiztions responsible for propaganda and disinformation</a:t>
            </a:r>
          </a:p>
          <a:p>
            <a:pPr algn="l" marL="422611" indent="-211306" lvl="1">
              <a:lnSpc>
                <a:spcPts val="2740"/>
              </a:lnSpc>
              <a:buFont typeface="Arial"/>
              <a:buChar char="•"/>
            </a:pPr>
            <a:r>
              <a:rPr lang="en-US" sz="1957" spc="195">
                <a:solidFill>
                  <a:srgbClr val="000000"/>
                </a:solidFill>
                <a:latin typeface="Lato"/>
              </a:rPr>
              <a:t>Members of the State Duma</a:t>
            </a:r>
          </a:p>
          <a:p>
            <a:pPr algn="l" marL="422611" indent="-211306" lvl="1">
              <a:lnSpc>
                <a:spcPts val="2740"/>
              </a:lnSpc>
              <a:buFont typeface="Arial"/>
              <a:buChar char="•"/>
            </a:pPr>
            <a:r>
              <a:rPr lang="en-US" sz="1957" spc="195">
                <a:solidFill>
                  <a:srgbClr val="000000"/>
                </a:solidFill>
                <a:latin typeface="Lato"/>
              </a:rPr>
              <a:t>Wagner Group</a:t>
            </a:r>
          </a:p>
          <a:p>
            <a:pPr algn="l" marL="422611" indent="-211306" lvl="1">
              <a:lnSpc>
                <a:spcPts val="2740"/>
              </a:lnSpc>
              <a:buFont typeface="Arial"/>
              <a:buChar char="•"/>
            </a:pPr>
            <a:r>
              <a:rPr lang="en-US" sz="1957" spc="195">
                <a:solidFill>
                  <a:srgbClr val="000000"/>
                </a:solidFill>
                <a:latin typeface="Lato"/>
              </a:rPr>
              <a:t>Oligarchs &amp; businessmen</a:t>
            </a:r>
          </a:p>
          <a:p>
            <a:pPr algn="l" marL="422611" indent="-211306" lvl="1">
              <a:lnSpc>
                <a:spcPts val="2740"/>
              </a:lnSpc>
              <a:buFont typeface="Arial"/>
              <a:buChar char="•"/>
            </a:pPr>
            <a:r>
              <a:rPr lang="en-US" sz="1957" spc="195">
                <a:solidFill>
                  <a:srgbClr val="000000"/>
                </a:solidFill>
                <a:latin typeface="Lato"/>
              </a:rPr>
              <a:t>Pro-Kremlin &amp; anti-Ukrainian propagandists</a:t>
            </a:r>
          </a:p>
          <a:p>
            <a:pPr algn="l" marL="422611" indent="-211306" lvl="1">
              <a:lnSpc>
                <a:spcPts val="2740"/>
              </a:lnSpc>
              <a:buFont typeface="Arial"/>
              <a:buChar char="•"/>
            </a:pPr>
            <a:r>
              <a:rPr lang="en-US" sz="1957" spc="195">
                <a:solidFill>
                  <a:srgbClr val="000000"/>
                </a:solidFill>
                <a:latin typeface="Lato"/>
              </a:rPr>
              <a:t>Individuals responsible for: </a:t>
            </a:r>
          </a:p>
          <a:p>
            <a:pPr algn="l" marL="845223" indent="-281741" lvl="2">
              <a:lnSpc>
                <a:spcPts val="2740"/>
              </a:lnSpc>
              <a:buFont typeface="Arial"/>
              <a:buChar char="⚬"/>
            </a:pPr>
            <a:r>
              <a:rPr lang="en-US" sz="1957" spc="195">
                <a:solidFill>
                  <a:srgbClr val="000000"/>
                </a:solidFill>
                <a:latin typeface="Lato"/>
              </a:rPr>
              <a:t>The crimes committed in Bucha and Mariupol</a:t>
            </a:r>
          </a:p>
          <a:p>
            <a:pPr algn="l" marL="845223" indent="-281741" lvl="2">
              <a:lnSpc>
                <a:spcPts val="2740"/>
              </a:lnSpc>
              <a:buFont typeface="Arial"/>
              <a:buChar char="⚬"/>
            </a:pPr>
            <a:r>
              <a:rPr lang="en-US" sz="1957" spc="195">
                <a:solidFill>
                  <a:srgbClr val="000000"/>
                </a:solidFill>
                <a:latin typeface="Lato"/>
              </a:rPr>
              <a:t>Missile strikes against civilians </a:t>
            </a:r>
          </a:p>
          <a:p>
            <a:pPr algn="l" marL="422611" indent="-211306" lvl="1">
              <a:lnSpc>
                <a:spcPts val="2740"/>
              </a:lnSpc>
              <a:spcBef>
                <a:spcPct val="0"/>
              </a:spcBef>
              <a:buFont typeface="Arial"/>
              <a:buChar char="•"/>
            </a:pPr>
            <a:r>
              <a:rPr lang="en-US" sz="1957" spc="195">
                <a:solidFill>
                  <a:srgbClr val="000000"/>
                </a:solidFill>
                <a:latin typeface="Lato"/>
              </a:rPr>
              <a:t>Belarus for it’s involve,emt, and Iran over the supply of drones to Russia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4D6C3"/>
        </a:solidFill>
      </p:bgPr>
    </p:bg>
    <p:spTree>
      <p:nvGrpSpPr>
        <p:cNvPr id="1" name=""/>
        <p:cNvGrpSpPr/>
        <p:nvPr/>
      </p:nvGrpSpPr>
      <p:grpSpPr>
        <a:xfrm>
          <a:off x="0" y="0"/>
          <a:ext cx="0" cy="0"/>
          <a:chOff x="0" y="0"/>
          <a:chExt cx="0" cy="0"/>
        </a:xfrm>
      </p:grpSpPr>
      <p:sp>
        <p:nvSpPr>
          <p:cNvPr name="Freeform 2" id="2"/>
          <p:cNvSpPr/>
          <p:nvPr/>
        </p:nvSpPr>
        <p:spPr>
          <a:xfrm flipH="false" flipV="false" rot="0">
            <a:off x="0" y="27643"/>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0" r="-7421" b="0"/>
            </a:stretch>
          </a:blipFill>
          <a:ln cap="sq">
            <a:noFill/>
            <a:prstDash val="solid"/>
            <a:miter/>
          </a:ln>
        </p:spPr>
      </p:sp>
      <p:sp>
        <p:nvSpPr>
          <p:cNvPr name="TextBox 3" id="3"/>
          <p:cNvSpPr txBox="true"/>
          <p:nvPr/>
        </p:nvSpPr>
        <p:spPr>
          <a:xfrm rot="0">
            <a:off x="1674407" y="1996979"/>
            <a:ext cx="14602968" cy="7110069"/>
          </a:xfrm>
          <a:prstGeom prst="rect">
            <a:avLst/>
          </a:prstGeom>
        </p:spPr>
        <p:txBody>
          <a:bodyPr anchor="t" rtlCol="false" tIns="0" lIns="0" bIns="0" rIns="0">
            <a:spAutoFit/>
          </a:bodyPr>
          <a:lstStyle/>
          <a:p>
            <a:pPr algn="ctr">
              <a:lnSpc>
                <a:spcPts val="3359"/>
              </a:lnSpc>
            </a:pPr>
            <a:r>
              <a:rPr lang="en-US" sz="2399">
                <a:solidFill>
                  <a:srgbClr val="000000"/>
                </a:solidFill>
                <a:latin typeface="Lato"/>
              </a:rPr>
              <a:t>The EU prohibited the sale, supply, transfer, or export to Russia of specific goods and technologies in oil refining, and introduced restrictions on the provision of related services.</a:t>
            </a:r>
          </a:p>
          <a:p>
            <a:pPr algn="ctr">
              <a:lnSpc>
                <a:spcPts val="3359"/>
              </a:lnSpc>
            </a:pPr>
            <a:r>
              <a:rPr lang="en-US" sz="2399">
                <a:solidFill>
                  <a:srgbClr val="000000"/>
                </a:solidFill>
                <a:latin typeface="Lato"/>
              </a:rPr>
              <a:t>By introducing such an export ban, the EU intends to hit the Russian oil sector and make it impossible for Russia to upgrade its oil refineries.</a:t>
            </a:r>
          </a:p>
          <a:p>
            <a:pPr algn="ctr">
              <a:lnSpc>
                <a:spcPts val="3359"/>
              </a:lnSpc>
            </a:pPr>
            <a:r>
              <a:rPr lang="en-US" sz="2399">
                <a:solidFill>
                  <a:srgbClr val="000000"/>
                </a:solidFill>
                <a:latin typeface="Lato"/>
              </a:rPr>
              <a:t>Russia's export revenues accounted for EUR 24 billion in 2019.</a:t>
            </a:r>
          </a:p>
          <a:p>
            <a:pPr algn="ctr">
              <a:lnSpc>
                <a:spcPts val="3359"/>
              </a:lnSpc>
            </a:pPr>
          </a:p>
          <a:p>
            <a:pPr algn="ctr">
              <a:lnSpc>
                <a:spcPts val="3359"/>
              </a:lnSpc>
            </a:pPr>
            <a:r>
              <a:rPr lang="en-US" sz="2399">
                <a:solidFill>
                  <a:srgbClr val="000000"/>
                </a:solidFill>
                <a:latin typeface="Lato"/>
              </a:rPr>
              <a:t> The controversy over the Nord Stream 2 pipeline has highlighted the EU's dependency on Russian energy sources by developing energy storage capacity (such as batteries and hydrogen) and the integration of renewable energy sources into the energy system.  There are calls for the EU to diversify its energy sources and reduce reliance on Russian imports, particularly in the wake of the Ukraine conflict</a:t>
            </a:r>
          </a:p>
          <a:p>
            <a:pPr algn="ctr">
              <a:lnSpc>
                <a:spcPts val="3359"/>
              </a:lnSpc>
            </a:pPr>
            <a:r>
              <a:rPr lang="en-US" sz="2399">
                <a:solidFill>
                  <a:srgbClr val="000000"/>
                </a:solidFill>
                <a:latin typeface="Lato"/>
              </a:rPr>
              <a:t>Additionally, by promoting competition and market integration, the EU reduces its reliance on gas imports from Russia and other external suppliers.</a:t>
            </a:r>
          </a:p>
          <a:p>
            <a:pPr algn="ctr">
              <a:lnSpc>
                <a:spcPts val="3359"/>
              </a:lnSpc>
            </a:pPr>
            <a:r>
              <a:rPr lang="en-US" sz="2399">
                <a:solidFill>
                  <a:srgbClr val="000000"/>
                </a:solidFill>
                <a:latin typeface="Lato"/>
              </a:rPr>
              <a:t>The EU engages in energy diplomacy and partnerships with countries outside the EU to diversify gas supply sources and enhance energy security. This includes cooperation with countries in the Eastern Mediterranean, North Africa, and the Caspian region</a:t>
            </a:r>
          </a:p>
          <a:p>
            <a:pPr algn="l">
              <a:lnSpc>
                <a:spcPts val="3359"/>
              </a:lnSpc>
            </a:pPr>
          </a:p>
          <a:p>
            <a:pPr algn="l">
              <a:lnSpc>
                <a:spcPts val="3359"/>
              </a:lnSpc>
            </a:pPr>
          </a:p>
        </p:txBody>
      </p:sp>
      <p:sp>
        <p:nvSpPr>
          <p:cNvPr name="TextBox 4" id="4"/>
          <p:cNvSpPr txBox="true"/>
          <p:nvPr/>
        </p:nvSpPr>
        <p:spPr>
          <a:xfrm rot="0">
            <a:off x="5896783" y="962025"/>
            <a:ext cx="6494435" cy="474269"/>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Italics"/>
              </a:rPr>
              <a:t>DECOUPLING FROM ENERGY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8E2FB"/>
        </a:solidFill>
      </p:bgPr>
    </p:bg>
    <p:spTree>
      <p:nvGrpSpPr>
        <p:cNvPr id="1" name=""/>
        <p:cNvGrpSpPr/>
        <p:nvPr/>
      </p:nvGrpSpPr>
      <p:grpSpPr>
        <a:xfrm>
          <a:off x="0" y="0"/>
          <a:ext cx="0" cy="0"/>
          <a:chOff x="0" y="0"/>
          <a:chExt cx="0" cy="0"/>
        </a:xfrm>
      </p:grpSpPr>
      <p:sp>
        <p:nvSpPr>
          <p:cNvPr name="Freeform 2" id="2"/>
          <p:cNvSpPr/>
          <p:nvPr/>
        </p:nvSpPr>
        <p:spPr>
          <a:xfrm flipH="false" flipV="false" rot="0">
            <a:off x="4451001" y="855162"/>
            <a:ext cx="9049780" cy="8519612"/>
          </a:xfrm>
          <a:custGeom>
            <a:avLst/>
            <a:gdLst/>
            <a:ahLst/>
            <a:cxnLst/>
            <a:rect r="r" b="b" t="t" l="l"/>
            <a:pathLst>
              <a:path h="8519612" w="9049780">
                <a:moveTo>
                  <a:pt x="0" y="0"/>
                </a:moveTo>
                <a:lnTo>
                  <a:pt x="9049780" y="0"/>
                </a:lnTo>
                <a:lnTo>
                  <a:pt x="9049780" y="8519611"/>
                </a:lnTo>
                <a:lnTo>
                  <a:pt x="0" y="8519611"/>
                </a:lnTo>
                <a:lnTo>
                  <a:pt x="0" y="0"/>
                </a:lnTo>
                <a:close/>
              </a:path>
            </a:pathLst>
          </a:custGeom>
          <a:blipFill>
            <a:blip r:embed="rId2">
              <a:alphaModFix amt="74000"/>
            </a:blip>
            <a:stretch>
              <a:fillRect l="-28621" t="-36625" r="0" b="0"/>
            </a:stretch>
          </a:blipFill>
        </p:spPr>
      </p:sp>
      <p:sp>
        <p:nvSpPr>
          <p:cNvPr name="TextBox 3" id="3"/>
          <p:cNvSpPr txBox="true"/>
          <p:nvPr/>
        </p:nvSpPr>
        <p:spPr>
          <a:xfrm rot="0">
            <a:off x="720155" y="1696839"/>
            <a:ext cx="12780626" cy="7593812"/>
          </a:xfrm>
          <a:prstGeom prst="rect">
            <a:avLst/>
          </a:prstGeom>
        </p:spPr>
        <p:txBody>
          <a:bodyPr anchor="t" rtlCol="false" tIns="0" lIns="0" bIns="0" rIns="0">
            <a:spAutoFit/>
          </a:bodyPr>
          <a:lstStyle/>
          <a:p>
            <a:pPr algn="ctr">
              <a:lnSpc>
                <a:spcPts val="2989"/>
              </a:lnSpc>
            </a:pPr>
            <a:r>
              <a:rPr lang="en-US" sz="2299" spc="64">
                <a:solidFill>
                  <a:srgbClr val="000000"/>
                </a:solidFill>
                <a:latin typeface="Lato"/>
              </a:rPr>
              <a:t>The European Peace Facility is an instrument to enhance the EU's ability to prevent conflicts, build and preserve peace, and strengthen international security, stability, and the effectiveness of EU external action. </a:t>
            </a:r>
          </a:p>
          <a:p>
            <a:pPr algn="ctr">
              <a:lnSpc>
                <a:spcPts val="2989"/>
              </a:lnSpc>
            </a:pPr>
            <a:r>
              <a:rPr lang="en-US" sz="2299" spc="64">
                <a:solidFill>
                  <a:srgbClr val="000000"/>
                </a:solidFill>
                <a:latin typeface="Lato"/>
              </a:rPr>
              <a:t>Contributions by member states are determined based on a gross national income (GNI) distribution key.</a:t>
            </a:r>
          </a:p>
          <a:p>
            <a:pPr algn="ctr">
              <a:lnSpc>
                <a:spcPts val="2989"/>
              </a:lnSpc>
            </a:pPr>
            <a:r>
              <a:rPr lang="en-US" sz="2299" spc="64">
                <a:solidFill>
                  <a:srgbClr val="000000"/>
                </a:solidFill>
                <a:latin typeface="Lato"/>
              </a:rPr>
              <a:t>In 2022, the EU launched the Military Assistance Mission in support of Ukraine to strengthen its capabilities and resilience,  and to protect the civilian population from the Russian military aggression. </a:t>
            </a:r>
          </a:p>
          <a:p>
            <a:pPr algn="ctr">
              <a:lnSpc>
                <a:spcPts val="2989"/>
              </a:lnSpc>
            </a:pPr>
            <a:r>
              <a:rPr lang="en-US" sz="2299" spc="64">
                <a:solidFill>
                  <a:srgbClr val="000000"/>
                </a:solidFill>
                <a:latin typeface="Lato"/>
              </a:rPr>
              <a:t>The increase of the financial ceiling by €5b for Ukraine</a:t>
            </a:r>
          </a:p>
          <a:p>
            <a:pPr algn="ctr">
              <a:lnSpc>
                <a:spcPts val="2989"/>
              </a:lnSpc>
            </a:pPr>
            <a:r>
              <a:rPr lang="en-US" sz="2299" spc="64">
                <a:solidFill>
                  <a:srgbClr val="000000"/>
                </a:solidFill>
                <a:latin typeface="Lato"/>
              </a:rPr>
              <a:t>Joint Procurement Mechanism - a new feature that boosted efficiency, cooperation, compatibility of the military systems, effectiveness, and international solidarity in supporting Ukraine’s sovereignty.</a:t>
            </a:r>
          </a:p>
          <a:p>
            <a:pPr algn="ctr">
              <a:lnSpc>
                <a:spcPts val="2989"/>
              </a:lnSpc>
            </a:pPr>
            <a:r>
              <a:rPr lang="en-US" sz="2299" spc="64">
                <a:solidFill>
                  <a:srgbClr val="000000"/>
                </a:solidFill>
                <a:latin typeface="Lato"/>
              </a:rPr>
              <a:t>The agreed assistance measures under the European Peace Facility finance the provision of lethal and non-lethal military equipment and supplies, such as personal protective equipment, first aid kits, fuel, ammunition and missiles.</a:t>
            </a:r>
          </a:p>
          <a:p>
            <a:pPr algn="just">
              <a:lnSpc>
                <a:spcPts val="3219"/>
              </a:lnSpc>
            </a:pPr>
          </a:p>
          <a:p>
            <a:pPr algn="just">
              <a:lnSpc>
                <a:spcPts val="3219"/>
              </a:lnSpc>
            </a:pPr>
          </a:p>
          <a:p>
            <a:pPr algn="just">
              <a:lnSpc>
                <a:spcPts val="3219"/>
              </a:lnSpc>
            </a:pPr>
          </a:p>
          <a:p>
            <a:pPr algn="l">
              <a:lnSpc>
                <a:spcPts val="3359"/>
              </a:lnSpc>
            </a:pPr>
            <a:r>
              <a:rPr lang="en-US" sz="2399" spc="69">
                <a:solidFill>
                  <a:srgbClr val="000000"/>
                </a:solidFill>
                <a:latin typeface="Lato"/>
              </a:rPr>
              <a:t> </a:t>
            </a:r>
          </a:p>
          <a:p>
            <a:pPr algn="l">
              <a:lnSpc>
                <a:spcPts val="3359"/>
              </a:lnSpc>
              <a:spcBef>
                <a:spcPct val="0"/>
              </a:spcBef>
            </a:pPr>
          </a:p>
        </p:txBody>
      </p:sp>
      <p:sp>
        <p:nvSpPr>
          <p:cNvPr name="TextBox 4" id="4"/>
          <p:cNvSpPr txBox="true"/>
          <p:nvPr/>
        </p:nvSpPr>
        <p:spPr>
          <a:xfrm rot="0">
            <a:off x="2614401" y="962025"/>
            <a:ext cx="8992135" cy="474269"/>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Italics"/>
              </a:rPr>
              <a:t>SENDING ARMS TO UKRAINE &amp; THE EPF</a:t>
            </a:r>
          </a:p>
        </p:txBody>
      </p:sp>
      <p:sp>
        <p:nvSpPr>
          <p:cNvPr name="TextBox 5" id="5"/>
          <p:cNvSpPr txBox="true"/>
          <p:nvPr/>
        </p:nvSpPr>
        <p:spPr>
          <a:xfrm rot="0">
            <a:off x="14363567" y="3361163"/>
            <a:ext cx="3285645" cy="3840984"/>
          </a:xfrm>
          <a:prstGeom prst="rect">
            <a:avLst/>
          </a:prstGeom>
        </p:spPr>
        <p:txBody>
          <a:bodyPr anchor="t" rtlCol="false" tIns="0" lIns="0" bIns="0" rIns="0">
            <a:spAutoFit/>
          </a:bodyPr>
          <a:lstStyle/>
          <a:p>
            <a:pPr algn="ctr">
              <a:lnSpc>
                <a:spcPts val="2854"/>
              </a:lnSpc>
            </a:pPr>
            <a:r>
              <a:rPr lang="en-US" sz="2038" spc="203">
                <a:solidFill>
                  <a:srgbClr val="000000"/>
                </a:solidFill>
                <a:latin typeface="Helios Extended Bold"/>
              </a:rPr>
              <a:t>EPF Framework:</a:t>
            </a:r>
          </a:p>
          <a:p>
            <a:pPr algn="ctr">
              <a:lnSpc>
                <a:spcPts val="1761"/>
              </a:lnSpc>
            </a:pPr>
          </a:p>
          <a:p>
            <a:pPr algn="ctr">
              <a:lnSpc>
                <a:spcPts val="1761"/>
              </a:lnSpc>
            </a:pPr>
            <a:r>
              <a:rPr lang="en-US" sz="1957" spc="223">
                <a:solidFill>
                  <a:srgbClr val="000000"/>
                </a:solidFill>
                <a:latin typeface="Lato Italics"/>
              </a:rPr>
              <a:t>Proposal submission</a:t>
            </a:r>
          </a:p>
          <a:p>
            <a:pPr algn="ctr">
              <a:lnSpc>
                <a:spcPts val="1761"/>
              </a:lnSpc>
            </a:pPr>
            <a:r>
              <a:rPr lang="en-US" sz="1957" spc="223">
                <a:solidFill>
                  <a:srgbClr val="000000"/>
                </a:solidFill>
                <a:latin typeface="Lato"/>
              </a:rPr>
              <a:t>I</a:t>
            </a:r>
          </a:p>
          <a:p>
            <a:pPr algn="ctr">
              <a:lnSpc>
                <a:spcPts val="1761"/>
              </a:lnSpc>
            </a:pPr>
            <a:r>
              <a:rPr lang="en-US" sz="1957" spc="223">
                <a:solidFill>
                  <a:srgbClr val="000000"/>
                </a:solidFill>
                <a:latin typeface="Lato Italics"/>
              </a:rPr>
              <a:t>Council Approval</a:t>
            </a:r>
          </a:p>
          <a:p>
            <a:pPr algn="ctr">
              <a:lnSpc>
                <a:spcPts val="1761"/>
              </a:lnSpc>
            </a:pPr>
            <a:r>
              <a:rPr lang="en-US" sz="1957" spc="223">
                <a:solidFill>
                  <a:srgbClr val="000000"/>
                </a:solidFill>
                <a:latin typeface="Lato"/>
              </a:rPr>
              <a:t>I</a:t>
            </a:r>
          </a:p>
          <a:p>
            <a:pPr algn="ctr">
              <a:lnSpc>
                <a:spcPts val="1761"/>
              </a:lnSpc>
            </a:pPr>
            <a:r>
              <a:rPr lang="en-US" sz="1957" spc="223">
                <a:solidFill>
                  <a:srgbClr val="000000"/>
                </a:solidFill>
                <a:latin typeface="Lato Italics"/>
              </a:rPr>
              <a:t>Financial Allocation</a:t>
            </a:r>
          </a:p>
          <a:p>
            <a:pPr algn="ctr">
              <a:lnSpc>
                <a:spcPts val="1761"/>
              </a:lnSpc>
            </a:pPr>
            <a:r>
              <a:rPr lang="en-US" sz="1957" spc="223">
                <a:solidFill>
                  <a:srgbClr val="000000"/>
                </a:solidFill>
                <a:latin typeface="Lato"/>
              </a:rPr>
              <a:t>I</a:t>
            </a:r>
          </a:p>
          <a:p>
            <a:pPr algn="ctr">
              <a:lnSpc>
                <a:spcPts val="1761"/>
              </a:lnSpc>
            </a:pPr>
            <a:r>
              <a:rPr lang="en-US" sz="1957" spc="223">
                <a:solidFill>
                  <a:srgbClr val="000000"/>
                </a:solidFill>
                <a:latin typeface="Lato Italics"/>
              </a:rPr>
              <a:t>Procurement and Delivery</a:t>
            </a:r>
          </a:p>
          <a:p>
            <a:pPr algn="ctr">
              <a:lnSpc>
                <a:spcPts val="1761"/>
              </a:lnSpc>
            </a:pPr>
            <a:r>
              <a:rPr lang="en-US" sz="1957" spc="223">
                <a:solidFill>
                  <a:srgbClr val="000000"/>
                </a:solidFill>
                <a:latin typeface="Lato"/>
              </a:rPr>
              <a:t>I</a:t>
            </a:r>
          </a:p>
          <a:p>
            <a:pPr algn="ctr">
              <a:lnSpc>
                <a:spcPts val="1761"/>
              </a:lnSpc>
            </a:pPr>
            <a:r>
              <a:rPr lang="en-US" sz="1957" spc="223">
                <a:solidFill>
                  <a:srgbClr val="000000"/>
                </a:solidFill>
                <a:latin typeface="Lato Italics"/>
              </a:rPr>
              <a:t>Risk Assessment</a:t>
            </a:r>
          </a:p>
          <a:p>
            <a:pPr algn="ctr">
              <a:lnSpc>
                <a:spcPts val="1761"/>
              </a:lnSpc>
            </a:pPr>
            <a:r>
              <a:rPr lang="en-US" sz="1957" spc="223">
                <a:solidFill>
                  <a:srgbClr val="000000"/>
                </a:solidFill>
                <a:latin typeface="Lato"/>
              </a:rPr>
              <a:t>I</a:t>
            </a:r>
          </a:p>
          <a:p>
            <a:pPr algn="ctr">
              <a:lnSpc>
                <a:spcPts val="1761"/>
              </a:lnSpc>
            </a:pPr>
            <a:r>
              <a:rPr lang="en-US" sz="1957" spc="223">
                <a:solidFill>
                  <a:srgbClr val="000000"/>
                </a:solidFill>
                <a:latin typeface="Lato Italics"/>
              </a:rPr>
              <a:t>Monitoring and Reporting</a:t>
            </a:r>
          </a:p>
          <a:p>
            <a:pPr algn="ctr">
              <a:lnSpc>
                <a:spcPts val="2740"/>
              </a:lnSpc>
              <a:spcBef>
                <a:spcPct val="0"/>
              </a:spcBef>
            </a:pPr>
          </a:p>
        </p:txBody>
      </p:sp>
      <p:sp>
        <p:nvSpPr>
          <p:cNvPr name="TextBox 6" id="6"/>
          <p:cNvSpPr txBox="true"/>
          <p:nvPr/>
        </p:nvSpPr>
        <p:spPr>
          <a:xfrm rot="0">
            <a:off x="720155" y="7439817"/>
            <a:ext cx="8858413" cy="2081784"/>
          </a:xfrm>
          <a:prstGeom prst="rect">
            <a:avLst/>
          </a:prstGeom>
        </p:spPr>
        <p:txBody>
          <a:bodyPr anchor="t" rtlCol="false" tIns="0" lIns="0" bIns="0" rIns="0">
            <a:spAutoFit/>
          </a:bodyPr>
          <a:lstStyle/>
          <a:p>
            <a:pPr algn="ctr">
              <a:lnSpc>
                <a:spcPts val="3359"/>
              </a:lnSpc>
              <a:spcBef>
                <a:spcPct val="0"/>
              </a:spcBef>
            </a:pPr>
            <a:r>
              <a:rPr lang="en-US" sz="2399" spc="239">
                <a:solidFill>
                  <a:srgbClr val="000000"/>
                </a:solidFill>
                <a:latin typeface="Lato"/>
              </a:rPr>
              <a:t>Numbers:</a:t>
            </a:r>
          </a:p>
          <a:p>
            <a:pPr algn="ctr">
              <a:lnSpc>
                <a:spcPts val="3359"/>
              </a:lnSpc>
              <a:spcBef>
                <a:spcPct val="0"/>
              </a:spcBef>
            </a:pPr>
            <a:r>
              <a:rPr lang="en-US" sz="2399" spc="239">
                <a:solidFill>
                  <a:srgbClr val="000000"/>
                </a:solidFill>
                <a:latin typeface="Lato"/>
              </a:rPr>
              <a:t>€33 billion to strengthen the capabilities of the Ukrainian armed forces</a:t>
            </a:r>
          </a:p>
          <a:p>
            <a:pPr algn="ctr">
              <a:lnSpc>
                <a:spcPts val="3359"/>
              </a:lnSpc>
              <a:spcBef>
                <a:spcPct val="0"/>
              </a:spcBef>
            </a:pPr>
            <a:r>
              <a:rPr lang="en-US" sz="2399" spc="239">
                <a:solidFill>
                  <a:srgbClr val="000000"/>
                </a:solidFill>
                <a:latin typeface="Lato"/>
              </a:rPr>
              <a:t>€11.1b -&gt; the EPF</a:t>
            </a:r>
          </a:p>
          <a:p>
            <a:pPr algn="ctr">
              <a:lnSpc>
                <a:spcPts val="3359"/>
              </a:lnSpc>
              <a:spcBef>
                <a:spcPct val="0"/>
              </a:spcBef>
            </a:pPr>
            <a:r>
              <a:rPr lang="en-US" sz="2399" spc="239">
                <a:solidFill>
                  <a:srgbClr val="000000"/>
                </a:solidFill>
                <a:latin typeface="Lato"/>
              </a:rPr>
              <a:t>€22b-&gt; EU member states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EEC7"/>
        </a:solidFill>
      </p:bgPr>
    </p:bg>
    <p:spTree>
      <p:nvGrpSpPr>
        <p:cNvPr id="1" name=""/>
        <p:cNvGrpSpPr/>
        <p:nvPr/>
      </p:nvGrpSpPr>
      <p:grpSpPr>
        <a:xfrm>
          <a:off x="0" y="0"/>
          <a:ext cx="0" cy="0"/>
          <a:chOff x="0" y="0"/>
          <a:chExt cx="0" cy="0"/>
        </a:xfrm>
      </p:grpSpPr>
      <p:sp>
        <p:nvSpPr>
          <p:cNvPr name="Freeform 2" id="2"/>
          <p:cNvSpPr/>
          <p:nvPr/>
        </p:nvSpPr>
        <p:spPr>
          <a:xfrm flipH="false" flipV="false" rot="0">
            <a:off x="11769998" y="2460976"/>
            <a:ext cx="5877165" cy="5365047"/>
          </a:xfrm>
          <a:custGeom>
            <a:avLst/>
            <a:gdLst/>
            <a:ahLst/>
            <a:cxnLst/>
            <a:rect r="r" b="b" t="t" l="l"/>
            <a:pathLst>
              <a:path h="5365047" w="5877165">
                <a:moveTo>
                  <a:pt x="0" y="0"/>
                </a:moveTo>
                <a:lnTo>
                  <a:pt x="5877165" y="0"/>
                </a:lnTo>
                <a:lnTo>
                  <a:pt x="5877165" y="5365048"/>
                </a:lnTo>
                <a:lnTo>
                  <a:pt x="0" y="5365048"/>
                </a:lnTo>
                <a:lnTo>
                  <a:pt x="0" y="0"/>
                </a:lnTo>
                <a:close/>
              </a:path>
            </a:pathLst>
          </a:custGeom>
          <a:blipFill>
            <a:blip r:embed="rId2"/>
            <a:stretch>
              <a:fillRect l="-5289" t="0" r="-4476" b="0"/>
            </a:stretch>
          </a:blipFill>
        </p:spPr>
      </p:sp>
      <p:sp>
        <p:nvSpPr>
          <p:cNvPr name="TextBox 3" id="3"/>
          <p:cNvSpPr txBox="true"/>
          <p:nvPr/>
        </p:nvSpPr>
        <p:spPr>
          <a:xfrm rot="0">
            <a:off x="1028700" y="962025"/>
            <a:ext cx="15894383" cy="474269"/>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Italics"/>
              </a:rPr>
              <a:t>OPENING UP THE BORDERS TO REFUGEES</a:t>
            </a:r>
          </a:p>
        </p:txBody>
      </p:sp>
      <p:sp>
        <p:nvSpPr>
          <p:cNvPr name="TextBox 4" id="4"/>
          <p:cNvSpPr txBox="true"/>
          <p:nvPr/>
        </p:nvSpPr>
        <p:spPr>
          <a:xfrm rot="0">
            <a:off x="1028700" y="1789715"/>
            <a:ext cx="10284607" cy="7110069"/>
          </a:xfrm>
          <a:prstGeom prst="rect">
            <a:avLst/>
          </a:prstGeom>
        </p:spPr>
        <p:txBody>
          <a:bodyPr anchor="t" rtlCol="false" tIns="0" lIns="0" bIns="0" rIns="0">
            <a:spAutoFit/>
          </a:bodyPr>
          <a:lstStyle/>
          <a:p>
            <a:pPr algn="just">
              <a:lnSpc>
                <a:spcPts val="3359"/>
              </a:lnSpc>
            </a:pPr>
            <a:r>
              <a:rPr lang="en-US" sz="2399" spc="239">
                <a:solidFill>
                  <a:srgbClr val="000000"/>
                </a:solidFill>
                <a:latin typeface="Lato"/>
              </a:rPr>
              <a:t>Over 4.2 million people who have fled Ukraine were benefiting from temporary protection in the EU, with €17 billion that has been made available for hosting refugees from Ukraine.</a:t>
            </a:r>
          </a:p>
          <a:p>
            <a:pPr algn="just">
              <a:lnSpc>
                <a:spcPts val="3359"/>
              </a:lnSpc>
            </a:pPr>
          </a:p>
          <a:p>
            <a:pPr algn="just">
              <a:lnSpc>
                <a:spcPts val="3359"/>
              </a:lnSpc>
            </a:pPr>
            <a:r>
              <a:rPr lang="en-US" sz="2399" spc="239">
                <a:solidFill>
                  <a:srgbClr val="000000"/>
                </a:solidFill>
                <a:latin typeface="Lato"/>
              </a:rPr>
              <a:t>Rights under the temporary protection scheme include a residence permit, access to the labor market and housing, medical assistance, and access to education for children.</a:t>
            </a:r>
          </a:p>
          <a:p>
            <a:pPr algn="just">
              <a:lnSpc>
                <a:spcPts val="3359"/>
              </a:lnSpc>
            </a:pPr>
          </a:p>
          <a:p>
            <a:pPr algn="just">
              <a:lnSpc>
                <a:spcPts val="3359"/>
              </a:lnSpc>
            </a:pPr>
            <a:r>
              <a:rPr lang="en-US" sz="2399" spc="239">
                <a:solidFill>
                  <a:srgbClr val="000000"/>
                </a:solidFill>
                <a:latin typeface="Lato"/>
              </a:rPr>
              <a:t>The EU has taken concrete actions to help refugees, including:</a:t>
            </a:r>
          </a:p>
          <a:p>
            <a:pPr algn="just" marL="518158" indent="-259079" lvl="1">
              <a:lnSpc>
                <a:spcPts val="3359"/>
              </a:lnSpc>
              <a:buFont typeface="Arial"/>
              <a:buChar char="•"/>
            </a:pPr>
            <a:r>
              <a:rPr lang="en-US" sz="2399" spc="239">
                <a:solidFill>
                  <a:srgbClr val="000000"/>
                </a:solidFill>
                <a:latin typeface="Lato"/>
              </a:rPr>
              <a:t>temporary protection mechanism for people fleeing the war</a:t>
            </a:r>
          </a:p>
          <a:p>
            <a:pPr algn="just" marL="518158" indent="-259079" lvl="1">
              <a:lnSpc>
                <a:spcPts val="3359"/>
              </a:lnSpc>
              <a:buFont typeface="Arial"/>
              <a:buChar char="•"/>
            </a:pPr>
            <a:r>
              <a:rPr lang="en-US" sz="2399" spc="239">
                <a:solidFill>
                  <a:srgbClr val="000000"/>
                </a:solidFill>
                <a:latin typeface="Lato"/>
              </a:rPr>
              <a:t>€2.62 billion in humanitarian aid</a:t>
            </a:r>
          </a:p>
          <a:p>
            <a:pPr algn="just" marL="518158" indent="-259079" lvl="1">
              <a:lnSpc>
                <a:spcPts val="3359"/>
              </a:lnSpc>
              <a:buFont typeface="Arial"/>
              <a:buChar char="•"/>
            </a:pPr>
            <a:r>
              <a:rPr lang="en-US" sz="2399" spc="239">
                <a:solidFill>
                  <a:srgbClr val="000000"/>
                </a:solidFill>
                <a:latin typeface="Lato"/>
              </a:rPr>
              <a:t>civil protection support to Ukraine, Czechia, Poland, Slovakia, the Republic of Moldova, and the UN Refugee Agency</a:t>
            </a:r>
          </a:p>
          <a:p>
            <a:pPr algn="just" marL="518158" indent="-259079" lvl="1">
              <a:lnSpc>
                <a:spcPts val="3359"/>
              </a:lnSpc>
              <a:buFont typeface="Arial"/>
              <a:buChar char="•"/>
            </a:pPr>
            <a:r>
              <a:rPr lang="en-US" sz="2399" spc="239">
                <a:solidFill>
                  <a:srgbClr val="000000"/>
                </a:solidFill>
                <a:latin typeface="Lato"/>
              </a:rPr>
              <a:t>financial and technical support for member states hosting refugees</a:t>
            </a:r>
          </a:p>
          <a:p>
            <a:pPr algn="just" marL="518158" indent="-259079" lvl="1">
              <a:lnSpc>
                <a:spcPts val="3359"/>
              </a:lnSpc>
              <a:buFont typeface="Arial"/>
              <a:buChar char="•"/>
            </a:pPr>
            <a:r>
              <a:rPr lang="en-US" sz="2399" spc="239">
                <a:solidFill>
                  <a:srgbClr val="000000"/>
                </a:solidFill>
                <a:latin typeface="Lato"/>
              </a:rPr>
              <a:t>border management support for EU countries and Moldova</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EEC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9305362" cy="10287000"/>
          </a:xfrm>
          <a:custGeom>
            <a:avLst/>
            <a:gdLst/>
            <a:ahLst/>
            <a:cxnLst/>
            <a:rect r="r" b="b" t="t" l="l"/>
            <a:pathLst>
              <a:path h="10287000" w="19305362">
                <a:moveTo>
                  <a:pt x="0" y="0"/>
                </a:moveTo>
                <a:lnTo>
                  <a:pt x="19305362" y="0"/>
                </a:lnTo>
                <a:lnTo>
                  <a:pt x="19305362" y="10287000"/>
                </a:lnTo>
                <a:lnTo>
                  <a:pt x="0" y="10287000"/>
                </a:lnTo>
                <a:lnTo>
                  <a:pt x="0" y="0"/>
                </a:lnTo>
                <a:close/>
              </a:path>
            </a:pathLst>
          </a:custGeom>
          <a:blipFill>
            <a:blip r:embed="rId2">
              <a:alphaModFix amt="31999"/>
            </a:blip>
            <a:stretch>
              <a:fillRect l="0" t="0" r="0" b="0"/>
            </a:stretch>
          </a:blipFill>
        </p:spPr>
      </p:sp>
      <p:sp>
        <p:nvSpPr>
          <p:cNvPr name="TextBox 3" id="3"/>
          <p:cNvSpPr txBox="true"/>
          <p:nvPr/>
        </p:nvSpPr>
        <p:spPr>
          <a:xfrm rot="0">
            <a:off x="3775080" y="962025"/>
            <a:ext cx="10737840" cy="474269"/>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Italics"/>
              </a:rPr>
              <a:t>THE CURRENT LEVEL OF EU-RUSSIA RELATIONS</a:t>
            </a:r>
          </a:p>
        </p:txBody>
      </p:sp>
      <p:sp>
        <p:nvSpPr>
          <p:cNvPr name="TextBox 4" id="4"/>
          <p:cNvSpPr txBox="true"/>
          <p:nvPr/>
        </p:nvSpPr>
        <p:spPr>
          <a:xfrm rot="0">
            <a:off x="1028700" y="1918945"/>
            <a:ext cx="16230600" cy="7748321"/>
          </a:xfrm>
          <a:prstGeom prst="rect">
            <a:avLst/>
          </a:prstGeom>
        </p:spPr>
        <p:txBody>
          <a:bodyPr anchor="t" rtlCol="false" tIns="0" lIns="0" bIns="0" rIns="0">
            <a:spAutoFit/>
          </a:bodyPr>
          <a:lstStyle/>
          <a:p>
            <a:pPr algn="ctr">
              <a:lnSpc>
                <a:spcPts val="2903"/>
              </a:lnSpc>
            </a:pPr>
            <a:r>
              <a:rPr lang="en-US" sz="2399" spc="143">
                <a:solidFill>
                  <a:srgbClr val="000000"/>
                </a:solidFill>
                <a:latin typeface="Lato Bold"/>
              </a:rPr>
              <a:t>Distrust, conflict, and mutual sanctions</a:t>
            </a:r>
          </a:p>
          <a:p>
            <a:pPr algn="ctr">
              <a:lnSpc>
                <a:spcPts val="2903"/>
              </a:lnSpc>
            </a:pPr>
            <a:r>
              <a:rPr lang="en-US" sz="2399" spc="143">
                <a:solidFill>
                  <a:srgbClr val="000000"/>
                </a:solidFill>
                <a:latin typeface="Lato Bold"/>
              </a:rPr>
              <a:t>Even previously the EU has been cautious due to the expressed concerns about human rights abuses and the erosion of the rule of law in Russia.</a:t>
            </a:r>
          </a:p>
          <a:p>
            <a:pPr algn="ctr">
              <a:lnSpc>
                <a:spcPts val="2903"/>
              </a:lnSpc>
            </a:pPr>
            <a:r>
              <a:rPr lang="en-US" sz="2399" spc="143">
                <a:solidFill>
                  <a:srgbClr val="000000"/>
                </a:solidFill>
                <a:latin typeface="Lato Bold"/>
              </a:rPr>
              <a:t>Restrictions on freedom of speech, assembly, and association, as well as the persecution of political opponents and activists, remain sources of contention between the EU and Russia.</a:t>
            </a:r>
          </a:p>
          <a:p>
            <a:pPr algn="ctr">
              <a:lnSpc>
                <a:spcPts val="2903"/>
              </a:lnSpc>
            </a:pPr>
          </a:p>
          <a:p>
            <a:pPr algn="ctr">
              <a:lnSpc>
                <a:spcPts val="2903"/>
              </a:lnSpc>
            </a:pPr>
            <a:r>
              <a:rPr lang="en-US" sz="2399" spc="143">
                <a:solidFill>
                  <a:srgbClr val="000000"/>
                </a:solidFill>
                <a:latin typeface="Lato Bold"/>
              </a:rPr>
              <a:t>However, some EU countries in the east are still pro-Russia,  despite having faced Russian aggression in the past.</a:t>
            </a:r>
          </a:p>
          <a:p>
            <a:pPr algn="ctr">
              <a:lnSpc>
                <a:spcPts val="2903"/>
              </a:lnSpc>
            </a:pPr>
            <a:r>
              <a:rPr lang="en-US" sz="2399" spc="143">
                <a:solidFill>
                  <a:srgbClr val="000000"/>
                </a:solidFill>
                <a:latin typeface="Lato Bold"/>
              </a:rPr>
              <a:t>Only 33% of Bulgarians and 45% of Hungarians perceived Russia as a threat (2023). Hungary, Slovakia, and Bulgaria also tend to show the weakest support in the region for European Union sanctions against Russia.</a:t>
            </a:r>
          </a:p>
          <a:p>
            <a:pPr algn="ctr">
              <a:lnSpc>
                <a:spcPts val="2903"/>
              </a:lnSpc>
            </a:pPr>
            <a:r>
              <a:rPr lang="en-US" sz="2399" spc="143">
                <a:solidFill>
                  <a:srgbClr val="000000"/>
                </a:solidFill>
                <a:latin typeface="Lato Bold"/>
              </a:rPr>
              <a:t>Bulgaria and Hungary are the only NATO and EU members to have officially refused to deliver arms to Ukraine, echoing the popular belief that doing so would drag these countries into the conflict. Bulgaria’s previous government had to secretly provide Kyiv with ammunition and fuel, concealing the facts from the public.</a:t>
            </a:r>
          </a:p>
          <a:p>
            <a:pPr algn="ctr">
              <a:lnSpc>
                <a:spcPts val="2903"/>
              </a:lnSpc>
            </a:pPr>
            <a:r>
              <a:rPr lang="en-US" sz="2399" spc="143">
                <a:solidFill>
                  <a:srgbClr val="000000"/>
                </a:solidFill>
                <a:latin typeface="Lato Bold"/>
              </a:rPr>
              <a:t>The possible reason of this is the sentiments for the past</a:t>
            </a:r>
          </a:p>
          <a:p>
            <a:pPr algn="ctr">
              <a:lnSpc>
                <a:spcPts val="2903"/>
              </a:lnSpc>
            </a:pPr>
            <a:r>
              <a:rPr lang="en-US" sz="2399" spc="143">
                <a:solidFill>
                  <a:srgbClr val="000000"/>
                </a:solidFill>
                <a:latin typeface="Lato Bold"/>
              </a:rPr>
              <a:t>This is not just Slovakia, Bulgaria, and Hungary’s problem, but the EU’s at large and it must be addressed. Clinging to such attitudes perpetuates the long-standing east-west rift within the EU</a:t>
            </a:r>
          </a:p>
          <a:p>
            <a:pPr algn="l">
              <a:lnSpc>
                <a:spcPts val="3359"/>
              </a:lnSpc>
            </a:pPr>
          </a:p>
          <a:p>
            <a:pPr algn="l">
              <a:lnSpc>
                <a:spcPts val="3359"/>
              </a:lnSpc>
            </a:pPr>
          </a:p>
          <a:p>
            <a:pPr algn="l">
              <a:lnSpc>
                <a:spcPts val="3359"/>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3944078" y="1326430"/>
            <a:ext cx="21203378" cy="7634140"/>
            <a:chOff x="0" y="0"/>
            <a:chExt cx="1128752" cy="406400"/>
          </a:xfrm>
        </p:grpSpPr>
        <p:sp>
          <p:nvSpPr>
            <p:cNvPr name="Freeform 3" id="3"/>
            <p:cNvSpPr/>
            <p:nvPr/>
          </p:nvSpPr>
          <p:spPr>
            <a:xfrm flipH="false" flipV="false" rot="0">
              <a:off x="0" y="0"/>
              <a:ext cx="1128752" cy="406400"/>
            </a:xfrm>
            <a:custGeom>
              <a:avLst/>
              <a:gdLst/>
              <a:ahLst/>
              <a:cxnLst/>
              <a:rect r="r" b="b" t="t" l="l"/>
              <a:pathLst>
                <a:path h="406400" w="1128752">
                  <a:moveTo>
                    <a:pt x="925552" y="0"/>
                  </a:moveTo>
                  <a:cubicBezTo>
                    <a:pt x="1037776" y="0"/>
                    <a:pt x="1128752" y="90976"/>
                    <a:pt x="1128752" y="203200"/>
                  </a:cubicBezTo>
                  <a:cubicBezTo>
                    <a:pt x="1128752" y="315424"/>
                    <a:pt x="1037776" y="406400"/>
                    <a:pt x="925552" y="406400"/>
                  </a:cubicBezTo>
                  <a:lnTo>
                    <a:pt x="203200" y="406400"/>
                  </a:lnTo>
                  <a:cubicBezTo>
                    <a:pt x="90976" y="406400"/>
                    <a:pt x="0" y="315424"/>
                    <a:pt x="0" y="203200"/>
                  </a:cubicBezTo>
                  <a:cubicBezTo>
                    <a:pt x="0" y="90976"/>
                    <a:pt x="90976" y="0"/>
                    <a:pt x="203200" y="0"/>
                  </a:cubicBezTo>
                  <a:close/>
                </a:path>
              </a:pathLst>
            </a:custGeom>
            <a:solidFill>
              <a:srgbClr val="FFDE59">
                <a:alpha val="80000"/>
              </a:srgbClr>
            </a:solidFill>
          </p:spPr>
        </p:sp>
        <p:sp>
          <p:nvSpPr>
            <p:cNvPr name="TextBox 4" id="4"/>
            <p:cNvSpPr txBox="true"/>
            <p:nvPr/>
          </p:nvSpPr>
          <p:spPr>
            <a:xfrm>
              <a:off x="0" y="-47625"/>
              <a:ext cx="1128752" cy="454025"/>
            </a:xfrm>
            <a:prstGeom prst="rect">
              <a:avLst/>
            </a:prstGeom>
          </p:spPr>
          <p:txBody>
            <a:bodyPr anchor="ctr" rtlCol="false" tIns="50800" lIns="50800" bIns="50800" rIns="50800"/>
            <a:lstStyle/>
            <a:p>
              <a:pPr algn="ctr">
                <a:lnSpc>
                  <a:spcPts val="3359"/>
                </a:lnSpc>
              </a:pPr>
            </a:p>
          </p:txBody>
        </p:sp>
      </p:grpSp>
      <p:sp>
        <p:nvSpPr>
          <p:cNvPr name="TextBox 5" id="5"/>
          <p:cNvSpPr txBox="true"/>
          <p:nvPr/>
        </p:nvSpPr>
        <p:spPr>
          <a:xfrm rot="0">
            <a:off x="2958126" y="3970422"/>
            <a:ext cx="12371749" cy="2060405"/>
          </a:xfrm>
          <a:prstGeom prst="rect">
            <a:avLst/>
          </a:prstGeom>
        </p:spPr>
        <p:txBody>
          <a:bodyPr anchor="t" rtlCol="false" tIns="0" lIns="0" bIns="0" rIns="0">
            <a:spAutoFit/>
          </a:bodyPr>
          <a:lstStyle/>
          <a:p>
            <a:pPr algn="ctr" marL="0" indent="0" lvl="0">
              <a:lnSpc>
                <a:spcPts val="16238"/>
              </a:lnSpc>
            </a:pPr>
            <a:r>
              <a:rPr lang="en-US" sz="11598" spc="579">
                <a:solidFill>
                  <a:srgbClr val="000000"/>
                </a:solidFill>
                <a:latin typeface="Helios Extended Bold"/>
              </a:rPr>
              <a:t>THANK YOU</a:t>
            </a:r>
          </a:p>
        </p:txBody>
      </p:sp>
      <p:grpSp>
        <p:nvGrpSpPr>
          <p:cNvPr name="Group 6" id="6"/>
          <p:cNvGrpSpPr/>
          <p:nvPr/>
        </p:nvGrpSpPr>
        <p:grpSpPr>
          <a:xfrm rot="0">
            <a:off x="17010810" y="1028700"/>
            <a:ext cx="248490" cy="24849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00000"/>
            </a:solidFill>
          </p:spPr>
        </p:sp>
        <p:sp>
          <p:nvSpPr>
            <p:cNvPr name="TextBox 8" id="8"/>
            <p:cNvSpPr txBox="true"/>
            <p:nvPr/>
          </p:nvSpPr>
          <p:spPr>
            <a:xfrm>
              <a:off x="0" y="-47625"/>
              <a:ext cx="812800" cy="86042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2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6298806" y="4819967"/>
            <a:ext cx="9525" cy="580390"/>
          </a:xfrm>
          <a:prstGeom prst="rect">
            <a:avLst/>
          </a:prstGeom>
        </p:spPr>
        <p:txBody>
          <a:bodyPr anchor="t" rtlCol="false" tIns="0" lIns="0" bIns="0" rIns="0">
            <a:spAutoFit/>
          </a:bodyPr>
          <a:lstStyle/>
          <a:p>
            <a:pPr algn="ctr">
              <a:lnSpc>
                <a:spcPts val="4759"/>
              </a:lnSpc>
            </a:pPr>
          </a:p>
        </p:txBody>
      </p:sp>
      <p:sp>
        <p:nvSpPr>
          <p:cNvPr name="TextBox 3" id="3"/>
          <p:cNvSpPr txBox="true"/>
          <p:nvPr/>
        </p:nvSpPr>
        <p:spPr>
          <a:xfrm rot="0">
            <a:off x="214532" y="251508"/>
            <a:ext cx="18073468" cy="10306685"/>
          </a:xfrm>
          <a:prstGeom prst="rect">
            <a:avLst/>
          </a:prstGeom>
        </p:spPr>
        <p:txBody>
          <a:bodyPr anchor="t" rtlCol="false" tIns="0" lIns="0" bIns="0" rIns="0">
            <a:spAutoFit/>
          </a:bodyPr>
          <a:lstStyle/>
          <a:p>
            <a:pPr algn="l">
              <a:lnSpc>
                <a:spcPts val="2538"/>
              </a:lnSpc>
            </a:pPr>
            <a:r>
              <a:rPr lang="en-US" sz="1800" spc="7">
                <a:solidFill>
                  <a:srgbClr val="000000"/>
                </a:solidFill>
                <a:latin typeface="Canva Sans"/>
              </a:rPr>
              <a:t>Resources:</a:t>
            </a:r>
          </a:p>
          <a:p>
            <a:pPr algn="l">
              <a:lnSpc>
                <a:spcPts val="2538"/>
              </a:lnSpc>
            </a:pPr>
            <a:r>
              <a:rPr lang="en-US" sz="1800" spc="7">
                <a:solidFill>
                  <a:srgbClr val="000000"/>
                </a:solidFill>
                <a:latin typeface="Canva Sans"/>
              </a:rPr>
              <a:t>https://cordis.europa.eu/article/id/9433-eurussia-partnership-and-cooperation-agreementhttps://cordis.europa.eu/article/id/9433-eurussia-partnership-and-cooperation-agreement </a:t>
            </a:r>
          </a:p>
          <a:p>
            <a:pPr algn="l">
              <a:lnSpc>
                <a:spcPts val="2538"/>
              </a:lnSpc>
            </a:pPr>
            <a:r>
              <a:rPr lang="en-US" sz="1800" spc="7">
                <a:solidFill>
                  <a:srgbClr val="000000"/>
                </a:solidFill>
                <a:latin typeface="Canva Sans"/>
              </a:rPr>
              <a:t>https://eur-lex.europaeu/legal-content/EN/TXT/?uri=celex%3A21997A1128%2801%29</a:t>
            </a:r>
          </a:p>
          <a:p>
            <a:pPr algn="l">
              <a:lnSpc>
                <a:spcPts val="2538"/>
              </a:lnSpc>
            </a:pPr>
          </a:p>
          <a:p>
            <a:pPr algn="l">
              <a:lnSpc>
                <a:spcPts val="2538"/>
              </a:lnSpc>
            </a:pPr>
            <a:r>
              <a:rPr lang="en-US" sz="1800" spc="7">
                <a:solidFill>
                  <a:srgbClr val="000000"/>
                </a:solidFill>
                <a:latin typeface="Canva Sans"/>
              </a:rPr>
              <a:t>https://www.europarl.europa.eu/RegData/etudes/ATAG/2016/582044/EPRS_ATA(2016)582044_EN.pdf </a:t>
            </a:r>
          </a:p>
          <a:p>
            <a:pPr algn="l">
              <a:lnSpc>
                <a:spcPts val="2538"/>
              </a:lnSpc>
            </a:pPr>
          </a:p>
          <a:p>
            <a:pPr algn="l">
              <a:lnSpc>
                <a:spcPts val="2538"/>
              </a:lnSpc>
            </a:pPr>
            <a:r>
              <a:rPr lang="en-US" sz="1800" spc="7">
                <a:solidFill>
                  <a:srgbClr val="000000"/>
                </a:solidFill>
                <a:latin typeface="Canva Sans"/>
              </a:rPr>
              <a:t>https://policy.trade.ec.europa.eu/eu-trade-relationships-country-and-region/countries-and-regions/russia_en </a:t>
            </a:r>
          </a:p>
          <a:p>
            <a:pPr algn="l">
              <a:lnSpc>
                <a:spcPts val="2538"/>
              </a:lnSpc>
            </a:pPr>
          </a:p>
          <a:p>
            <a:pPr algn="l">
              <a:lnSpc>
                <a:spcPts val="2538"/>
              </a:lnSpc>
            </a:pPr>
            <a:r>
              <a:rPr lang="en-US" sz="1800" spc="7">
                <a:solidFill>
                  <a:srgbClr val="000000"/>
                </a:solidFill>
                <a:latin typeface="Canva Sans"/>
              </a:rPr>
              <a:t>https://www.theguardian.com/world/2006/jan/02/russia.ukraine https://www.csis.org/analysis/ukraine-and-russian-gas-never-ending-crisis </a:t>
            </a:r>
          </a:p>
          <a:p>
            <a:pPr algn="l">
              <a:lnSpc>
                <a:spcPts val="2538"/>
              </a:lnSpc>
            </a:pPr>
          </a:p>
          <a:p>
            <a:pPr algn="l">
              <a:lnSpc>
                <a:spcPts val="2538"/>
              </a:lnSpc>
            </a:pPr>
            <a:r>
              <a:rPr lang="en-US" sz="1800" spc="7">
                <a:solidFill>
                  <a:srgbClr val="000000"/>
                </a:solidFill>
                <a:latin typeface="Canva Sans"/>
              </a:rPr>
              <a:t>https://www.theguardian.com/business/2007/jan/09/oilandpetrol.russia https://www.politico.eu/article/russia-cuts-gas-to-ukraine/</a:t>
            </a:r>
          </a:p>
          <a:p>
            <a:pPr algn="l">
              <a:lnSpc>
                <a:spcPts val="2961"/>
              </a:lnSpc>
            </a:pPr>
          </a:p>
          <a:p>
            <a:pPr algn="l">
              <a:lnSpc>
                <a:spcPts val="2538"/>
              </a:lnSpc>
            </a:pPr>
            <a:r>
              <a:rPr lang="en-US" sz="1800" spc="7">
                <a:solidFill>
                  <a:srgbClr val="000000"/>
                </a:solidFill>
                <a:latin typeface="Canva Sans"/>
              </a:rPr>
              <a:t>https://www.woodmac.com/news/opinion/a-timeline-of-major-events-in-ukraine-russia-gas-relations/ </a:t>
            </a:r>
          </a:p>
          <a:p>
            <a:pPr algn="l">
              <a:lnSpc>
                <a:spcPts val="2538"/>
              </a:lnSpc>
            </a:pPr>
          </a:p>
          <a:p>
            <a:pPr algn="l">
              <a:lnSpc>
                <a:spcPts val="2538"/>
              </a:lnSpc>
            </a:pPr>
            <a:r>
              <a:rPr lang="en-US" sz="1800" spc="7">
                <a:solidFill>
                  <a:srgbClr val="000000"/>
                </a:solidFill>
                <a:latin typeface="Canva Sans"/>
              </a:rPr>
              <a:t>https://www.weforum.org/agenda/2022/08/this-pipeline-s-one-of-the-few-things-still-connecting-europe-to-russia-and-it-might-not-last/ </a:t>
            </a:r>
          </a:p>
          <a:p>
            <a:pPr algn="l">
              <a:lnSpc>
                <a:spcPts val="2538"/>
              </a:lnSpc>
            </a:pPr>
          </a:p>
          <a:p>
            <a:pPr algn="l">
              <a:lnSpc>
                <a:spcPts val="2538"/>
              </a:lnSpc>
            </a:pPr>
            <a:r>
              <a:rPr lang="en-US" sz="1800" spc="7">
                <a:solidFill>
                  <a:srgbClr val="000000"/>
                </a:solidFill>
                <a:latin typeface="Canva Sans"/>
              </a:rPr>
              <a:t>https://researchbriefings.files.parliament.uk/documents/RP95-41/RP95-41.pdf </a:t>
            </a:r>
          </a:p>
          <a:p>
            <a:pPr algn="l">
              <a:lnSpc>
                <a:spcPts val="2538"/>
              </a:lnSpc>
            </a:pPr>
          </a:p>
          <a:p>
            <a:pPr algn="l">
              <a:lnSpc>
                <a:spcPts val="2538"/>
              </a:lnSpc>
            </a:pPr>
            <a:r>
              <a:rPr lang="en-US" sz="1800" spc="7">
                <a:solidFill>
                  <a:srgbClr val="000000"/>
                </a:solidFill>
                <a:latin typeface="Canva Sans"/>
              </a:rPr>
              <a:t>https://en.wikipedia.org/wiki/International_response_to_the_Second_Chechen_War https://neighbourhood-enlargement.ec.europa.eu/system/files/2017-03/enpi_2007_c2007_4230_rap_east_eubam_5.pdf </a:t>
            </a:r>
          </a:p>
          <a:p>
            <a:pPr algn="l">
              <a:lnSpc>
                <a:spcPts val="2538"/>
              </a:lnSpc>
            </a:pPr>
          </a:p>
          <a:p>
            <a:pPr algn="l">
              <a:lnSpc>
                <a:spcPts val="2538"/>
              </a:lnSpc>
            </a:pPr>
            <a:r>
              <a:rPr lang="en-US" sz="1800" spc="7">
                <a:solidFill>
                  <a:srgbClr val="000000"/>
                </a:solidFill>
                <a:latin typeface="Canva Sans"/>
              </a:rPr>
              <a:t>https://en.wikipedia.org/wiki/Reactions_to_the_First_Chechen_War https://en.wikipedia.org/wiki/International_reaction_to_the_Russo-Georgian_War </a:t>
            </a:r>
          </a:p>
          <a:p>
            <a:pPr algn="l">
              <a:lnSpc>
                <a:spcPts val="2538"/>
              </a:lnSpc>
            </a:pPr>
          </a:p>
          <a:p>
            <a:pPr algn="l">
              <a:lnSpc>
                <a:spcPts val="2538"/>
              </a:lnSpc>
            </a:pPr>
            <a:r>
              <a:rPr lang="en-US" sz="1800" spc="7">
                <a:solidFill>
                  <a:srgbClr val="000000"/>
                </a:solidFill>
                <a:latin typeface="Canva Sans"/>
              </a:rPr>
              <a:t>https://www.clingendael.org/publication/russian-view-eastern-partnership https://www.eeas.europa.eu/eeas/eastern-partnership_en?s=273 </a:t>
            </a:r>
          </a:p>
          <a:p>
            <a:pPr algn="l">
              <a:lnSpc>
                <a:spcPts val="2016"/>
              </a:lnSpc>
            </a:pPr>
          </a:p>
          <a:p>
            <a:pPr algn="l">
              <a:lnSpc>
                <a:spcPts val="2016"/>
              </a:lnSpc>
            </a:pPr>
            <a:r>
              <a:rPr lang="en-US" sz="1800">
                <a:solidFill>
                  <a:srgbClr val="000000"/>
                </a:solidFill>
                <a:latin typeface="Canva Sans"/>
              </a:rPr>
              <a:t>Fawn, R. (2022). The EU and the Russian Federation and human rights: Similar vocabularies, opposing grammars. In T. Romanova &amp; M. David (Eds.), The Routledge handbook of EU-Russia relations: Structures, actors, issues (pp. 162-173). Routledge.</a:t>
            </a:r>
          </a:p>
          <a:p>
            <a:pPr algn="l">
              <a:lnSpc>
                <a:spcPts val="2016"/>
              </a:lnSpc>
            </a:pPr>
          </a:p>
          <a:p>
            <a:pPr algn="l">
              <a:lnSpc>
                <a:spcPts val="2016"/>
              </a:lnSpc>
            </a:pPr>
            <a:r>
              <a:rPr lang="en-US" sz="1800">
                <a:solidFill>
                  <a:srgbClr val="000000"/>
                </a:solidFill>
                <a:latin typeface="Canva Sans"/>
              </a:rPr>
              <a:t>Kustova, I. (2022). EU-Russia energy relations. In T. Romanova &amp; M. David (Eds.), The Routledge handbook of EU-Russia relations: Structures, actors, issues (pp. 241-252). Routledge.</a:t>
            </a:r>
          </a:p>
          <a:p>
            <a:pPr algn="l">
              <a:lnSpc>
                <a:spcPts val="2016"/>
              </a:lnSpc>
            </a:pPr>
          </a:p>
          <a:p>
            <a:pPr algn="l">
              <a:lnSpc>
                <a:spcPts val="2016"/>
              </a:lnSpc>
            </a:pPr>
          </a:p>
          <a:p>
            <a:pPr algn="l">
              <a:lnSpc>
                <a:spcPts val="2016"/>
              </a:lnSpc>
            </a:pPr>
          </a:p>
          <a:p>
            <a:pPr algn="l">
              <a:lnSpc>
                <a:spcPts val="1232"/>
              </a:lnSpc>
            </a:pPr>
          </a:p>
        </p:txBody>
      </p:sp>
    </p:spTree>
  </p:cSld>
  <p:clrMapOvr>
    <a:masterClrMapping/>
  </p:clrMapOvr>
</p:sld>
</file>

<file path=ppt/slides/slide2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11301" y="134573"/>
            <a:ext cx="18076699" cy="9511270"/>
          </a:xfrm>
          <a:prstGeom prst="rect">
            <a:avLst/>
          </a:prstGeom>
        </p:spPr>
        <p:txBody>
          <a:bodyPr anchor="t" rtlCol="false" tIns="0" lIns="0" bIns="0" rIns="0">
            <a:spAutoFit/>
          </a:bodyPr>
          <a:lstStyle/>
          <a:p>
            <a:pPr algn="l">
              <a:lnSpc>
                <a:spcPts val="2800"/>
              </a:lnSpc>
            </a:pPr>
          </a:p>
          <a:p>
            <a:pPr algn="l">
              <a:lnSpc>
                <a:spcPts val="2800"/>
              </a:lnSpc>
            </a:pPr>
            <a:r>
              <a:rPr lang="en-US" sz="2000">
                <a:solidFill>
                  <a:srgbClr val="000000"/>
                </a:solidFill>
                <a:latin typeface="Canva Sans"/>
              </a:rPr>
              <a:t>https://www.chathamhouse.org/2018/08/rebuilding-ukraine/3-eu-assistance-ukraine </a:t>
            </a:r>
          </a:p>
          <a:p>
            <a:pPr algn="l">
              <a:lnSpc>
                <a:spcPts val="2800"/>
              </a:lnSpc>
            </a:pPr>
            <a:r>
              <a:rPr lang="en-US" sz="2000">
                <a:solidFill>
                  <a:srgbClr val="000000"/>
                </a:solidFill>
                <a:latin typeface="Canva Sans"/>
              </a:rPr>
              <a:t>https://www.bbc.com/news/world-europe-26280710</a:t>
            </a:r>
          </a:p>
          <a:p>
            <a:pPr algn="l">
              <a:lnSpc>
                <a:spcPts val="2800"/>
              </a:lnSpc>
            </a:pPr>
            <a:r>
              <a:rPr lang="en-US" sz="2000">
                <a:solidFill>
                  <a:srgbClr val="000000"/>
                </a:solidFill>
                <a:latin typeface="Canva Sans"/>
              </a:rPr>
              <a:t>https://www.britannica.com/place/Ukraine/The-Maidan-protest-movement </a:t>
            </a:r>
          </a:p>
          <a:p>
            <a:pPr algn="l">
              <a:lnSpc>
                <a:spcPts val="2800"/>
              </a:lnSpc>
            </a:pPr>
            <a:r>
              <a:rPr lang="en-US" sz="2000">
                <a:solidFill>
                  <a:srgbClr val="000000"/>
                </a:solidFill>
                <a:latin typeface="Canva Sans"/>
              </a:rPr>
              <a:t>https://www.consilium.europa.eu/en/policies/sanctions-against-russia/timeline-sanctions-against-russia/ </a:t>
            </a:r>
          </a:p>
          <a:p>
            <a:pPr algn="l">
              <a:lnSpc>
                <a:spcPts val="2800"/>
              </a:lnSpc>
            </a:pPr>
            <a:r>
              <a:rPr lang="en-US" sz="2000">
                <a:solidFill>
                  <a:srgbClr val="000000"/>
                </a:solidFill>
                <a:latin typeface="Canva Sans"/>
              </a:rPr>
              <a:t>https://www.aa.com.tr/en/economy/eu-countries-export-arms-to-russia-despite-embargo-during-2015-2020/2543490#</a:t>
            </a:r>
          </a:p>
          <a:p>
            <a:pPr algn="l">
              <a:lnSpc>
                <a:spcPts val="2800"/>
              </a:lnSpc>
            </a:pPr>
            <a:r>
              <a:rPr lang="en-US" sz="2000">
                <a:solidFill>
                  <a:srgbClr val="000000"/>
                </a:solidFill>
                <a:latin typeface="Canva Sans"/>
              </a:rPr>
              <a:t>https://epthinktank.eu/2014/08/08/mh17-aircraft-disaster-and-eu-reaction-on-russias-role-in-eastern-ukraine/ </a:t>
            </a:r>
          </a:p>
          <a:p>
            <a:pPr algn="l">
              <a:lnSpc>
                <a:spcPts val="2800"/>
              </a:lnSpc>
            </a:pPr>
            <a:r>
              <a:rPr lang="en-US" sz="2000">
                <a:solidFill>
                  <a:srgbClr val="000000"/>
                </a:solidFill>
                <a:latin typeface="Canva Sans"/>
              </a:rPr>
              <a:t>https://www.reuters.com/world/europe/what-are-minsk-agreements-ukraine-conflict-2022-02-21/ </a:t>
            </a:r>
          </a:p>
          <a:p>
            <a:pPr algn="l">
              <a:lnSpc>
                <a:spcPts val="2800"/>
              </a:lnSpc>
            </a:pPr>
            <a:r>
              <a:rPr lang="en-US" sz="2000">
                <a:solidFill>
                  <a:srgbClr val="000000"/>
                </a:solidFill>
                <a:latin typeface="Canva Sans"/>
              </a:rPr>
              <a:t>https://zn.ua/ukr/POLITICS/bilshist-ukrajintsiv-vvazhajut-shcho-minski-uhodi-potribno-perehljanuti-ta-pidpisati-novi-opituvannja.html </a:t>
            </a:r>
          </a:p>
          <a:p>
            <a:pPr algn="l">
              <a:lnSpc>
                <a:spcPts val="2800"/>
              </a:lnSpc>
            </a:pPr>
            <a:r>
              <a:rPr lang="en-US" sz="2000">
                <a:solidFill>
                  <a:srgbClr val="000000"/>
                </a:solidFill>
                <a:latin typeface="Canva Sans"/>
              </a:rPr>
              <a:t>https://www.icwa.in/show_content.php?lang=1&amp;level=3&amp;ls_id=6897&amp;lid=4691 </a:t>
            </a:r>
          </a:p>
          <a:p>
            <a:pPr algn="l">
              <a:lnSpc>
                <a:spcPts val="2800"/>
              </a:lnSpc>
            </a:pPr>
            <a:r>
              <a:rPr lang="en-US" sz="2000">
                <a:solidFill>
                  <a:srgbClr val="000000"/>
                </a:solidFill>
                <a:latin typeface="Canva Sans"/>
              </a:rPr>
              <a:t>https://www.smh.com.au/world/malaysia-airlines-flight-mh17-was-shot-down-from-prorussian-rebel-controlled-territory-investigation-finds-20160928-grqter.html</a:t>
            </a:r>
          </a:p>
          <a:p>
            <a:pPr algn="l">
              <a:lnSpc>
                <a:spcPts val="2800"/>
              </a:lnSpc>
            </a:pPr>
            <a:r>
              <a:rPr lang="en-US" sz="2000">
                <a:solidFill>
                  <a:srgbClr val="000000"/>
                </a:solidFill>
                <a:latin typeface="Canva Sans"/>
              </a:rPr>
              <a:t>https://www.slovoidilo.ua/2017/04/06/infografika/bezpeka/try-roky-vijny-donbasi-klyuchovi-podiyi-ato</a:t>
            </a:r>
          </a:p>
          <a:p>
            <a:pPr algn="l">
              <a:lnSpc>
                <a:spcPts val="2800"/>
              </a:lnSpc>
            </a:pPr>
            <a:r>
              <a:rPr lang="en-US" sz="2000">
                <a:solidFill>
                  <a:srgbClr val="000000"/>
                </a:solidFill>
                <a:latin typeface="Canva Sans"/>
              </a:rPr>
              <a:t>https://www.consilium.europa.eu/en/policies/european-peace-facility/ : or https://www.consilium.europa.eu/en/press/press-releases/2023/05/05/eu-joint-procurement-of-ammunition-and-missiles-for-ukraine-council-agrees-1-billion-support-under-the-european-peace-https://www.consilium.europa.eu/en/press/press-releases/2023/05/05/eu-joint-procurement-of-ammunition-and-missiles-for-ukraine-council-agrees-1-billion-support-under-the-european-peace-facility/facility/ https://www.worldbank.org/en/news/press-release/2023/10/16/mdbs-to-harmonize-procurement-systems-in-ukraine </a:t>
            </a:r>
          </a:p>
          <a:p>
            <a:pPr algn="l">
              <a:lnSpc>
                <a:spcPts val="2800"/>
              </a:lnSpc>
            </a:pPr>
            <a:r>
              <a:rPr lang="en-US" sz="2000">
                <a:solidFill>
                  <a:srgbClr val="000000"/>
                </a:solidFill>
                <a:latin typeface="Canva Sans"/>
              </a:rPr>
              <a:t>https://www.consilium.europa.eu/en/press/press-releases/2022/02/25/russia-s-military-aggression-against-ukraine-eu-imposes-sanctions-against-president-putin-and-foreign-minister-lavrov-and-adopts-wide-ranging-individual-and-economic-sanctions/</a:t>
            </a:r>
          </a:p>
          <a:p>
            <a:pPr algn="l">
              <a:lnSpc>
                <a:spcPts val="2800"/>
              </a:lnSpc>
            </a:pPr>
            <a:r>
              <a:rPr lang="en-US" sz="2000">
                <a:solidFill>
                  <a:srgbClr val="000000"/>
                </a:solidFill>
                <a:latin typeface="Canva Sans"/>
              </a:rPr>
              <a:t>https://www.consilium.europa.eu/en/policies/eu-response-ukraine-invasion/timeline-eu-response-ukraine-invasion/c</a:t>
            </a:r>
          </a:p>
          <a:p>
            <a:pPr algn="l">
              <a:lnSpc>
                <a:spcPts val="2800"/>
              </a:lnSpc>
            </a:pPr>
            <a:r>
              <a:rPr lang="en-US" sz="2000">
                <a:solidFill>
                  <a:srgbClr val="000000"/>
                </a:solidFill>
                <a:latin typeface="Canva Sans"/>
              </a:rPr>
              <a:t>https://www.consilium.europa.eu/en/infographics/eu-solidarity-ukraine/#0</a:t>
            </a:r>
          </a:p>
          <a:p>
            <a:pPr algn="l">
              <a:lnSpc>
                <a:spcPts val="2800"/>
              </a:lnSpc>
            </a:pPr>
            <a:r>
              <a:rPr lang="en-US" sz="2000">
                <a:solidFill>
                  <a:srgbClr val="000000"/>
                </a:solidFill>
                <a:latin typeface="Canva Sans"/>
              </a:rPr>
              <a:t>https://www.consilium.europa.eu/en/policies/eu-migration-policy/refugee-inflow-from-ukraine/</a:t>
            </a:r>
          </a:p>
          <a:p>
            <a:pPr algn="l">
              <a:lnSpc>
                <a:spcPts val="2800"/>
              </a:lnSpc>
            </a:pPr>
            <a:r>
              <a:rPr lang="en-US" sz="2000">
                <a:solidFill>
                  <a:srgbClr val="000000"/>
                </a:solidFill>
                <a:latin typeface="Canva Sans"/>
              </a:rPr>
              <a:t>https://ec.europa.eu/commission/presscorner/detail/en/qanda_21_5202</a:t>
            </a:r>
          </a:p>
          <a:p>
            <a:pPr algn="l">
              <a:lnSpc>
                <a:spcPts val="2800"/>
              </a:lnSpc>
            </a:pPr>
            <a:r>
              <a:rPr lang="en-US" sz="2000">
                <a:solidFill>
                  <a:srgbClr val="000000"/>
                </a:solidFill>
                <a:latin typeface="Canva Sans"/>
              </a:rPr>
              <a:t>https://ec.europa.eu/commission/presscorner/detail/en/IP_24_2261</a:t>
            </a:r>
          </a:p>
          <a:p>
            <a:pPr algn="l">
              <a:lnSpc>
                <a:spcPts val="2800"/>
              </a:lnSpc>
            </a:pPr>
            <a:r>
              <a:rPr lang="en-US" sz="2000">
                <a:solidFill>
                  <a:srgbClr val="000000"/>
                </a:solidFill>
                <a:latin typeface="Canva Sans"/>
              </a:rPr>
              <a:t>https://www.europarl.europa.eu/factsheets/en/sheet/177/russia</a:t>
            </a:r>
          </a:p>
          <a:p>
            <a:pPr algn="l">
              <a:lnSpc>
                <a:spcPts val="2800"/>
              </a:lnSpc>
            </a:pPr>
            <a:r>
              <a:rPr lang="en-US" sz="2000">
                <a:solidFill>
                  <a:srgbClr val="000000"/>
                </a:solidFill>
                <a:latin typeface="Canva Sans"/>
              </a:rPr>
              <a:t>https://www.aljazeera.com/opinions/2023/2/6/why-some-eu-countries-still-harbour-pro-russian-sentiments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H="true">
            <a:off x="387804" y="-508403"/>
            <a:ext cx="4762" cy="1922011"/>
          </a:xfrm>
          <a:prstGeom prst="line">
            <a:avLst/>
          </a:prstGeom>
          <a:ln cap="flat" w="57150">
            <a:solidFill>
              <a:srgbClr val="4E6E81"/>
            </a:solidFill>
            <a:prstDash val="sysDash"/>
            <a:headEnd type="none" len="sm" w="sm"/>
            <a:tailEnd type="none" len="sm" w="sm"/>
          </a:ln>
        </p:spPr>
      </p:sp>
      <p:grpSp>
        <p:nvGrpSpPr>
          <p:cNvPr name="Group 3" id="3"/>
          <p:cNvGrpSpPr/>
          <p:nvPr/>
        </p:nvGrpSpPr>
        <p:grpSpPr>
          <a:xfrm rot="0">
            <a:off x="8553457" y="0"/>
            <a:ext cx="10286993" cy="10287000"/>
            <a:chOff x="0" y="0"/>
            <a:chExt cx="2709331" cy="2709333"/>
          </a:xfrm>
        </p:grpSpPr>
        <p:sp>
          <p:nvSpPr>
            <p:cNvPr name="Freeform 4" id="4"/>
            <p:cNvSpPr/>
            <p:nvPr/>
          </p:nvSpPr>
          <p:spPr>
            <a:xfrm flipH="false" flipV="false" rot="0">
              <a:off x="0" y="0"/>
              <a:ext cx="2709331" cy="2709333"/>
            </a:xfrm>
            <a:custGeom>
              <a:avLst/>
              <a:gdLst/>
              <a:ahLst/>
              <a:cxnLst/>
              <a:rect r="r" b="b" t="t" l="l"/>
              <a:pathLst>
                <a:path h="2709333" w="2709331">
                  <a:moveTo>
                    <a:pt x="0" y="0"/>
                  </a:moveTo>
                  <a:lnTo>
                    <a:pt x="2709331" y="0"/>
                  </a:lnTo>
                  <a:lnTo>
                    <a:pt x="2709331" y="2709333"/>
                  </a:lnTo>
                  <a:lnTo>
                    <a:pt x="0" y="2709333"/>
                  </a:lnTo>
                  <a:close/>
                </a:path>
              </a:pathLst>
            </a:custGeom>
            <a:solidFill>
              <a:srgbClr val="F2F1F1">
                <a:alpha val="80000"/>
              </a:srgbClr>
            </a:solidFill>
          </p:spPr>
        </p:sp>
        <p:sp>
          <p:nvSpPr>
            <p:cNvPr name="TextBox 5" id="5"/>
            <p:cNvSpPr txBox="true"/>
            <p:nvPr/>
          </p:nvSpPr>
          <p:spPr>
            <a:xfrm>
              <a:off x="0" y="-47625"/>
              <a:ext cx="2709331" cy="2756958"/>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421141" y="1413679"/>
            <a:ext cx="7063299" cy="4607156"/>
          </a:xfrm>
          <a:custGeom>
            <a:avLst/>
            <a:gdLst/>
            <a:ahLst/>
            <a:cxnLst/>
            <a:rect r="r" b="b" t="t" l="l"/>
            <a:pathLst>
              <a:path h="4607156" w="7063299">
                <a:moveTo>
                  <a:pt x="0" y="0"/>
                </a:moveTo>
                <a:lnTo>
                  <a:pt x="7063299" y="0"/>
                </a:lnTo>
                <a:lnTo>
                  <a:pt x="7063299" y="4607156"/>
                </a:lnTo>
                <a:lnTo>
                  <a:pt x="0" y="4607156"/>
                </a:lnTo>
                <a:lnTo>
                  <a:pt x="0" y="0"/>
                </a:lnTo>
                <a:close/>
              </a:path>
            </a:pathLst>
          </a:custGeom>
          <a:blipFill>
            <a:blip r:embed="rId2"/>
            <a:stretch>
              <a:fillRect l="0" t="0" r="0" b="0"/>
            </a:stretch>
          </a:blipFill>
        </p:spPr>
      </p:sp>
      <p:sp>
        <p:nvSpPr>
          <p:cNvPr name="TextBox 7" id="7"/>
          <p:cNvSpPr txBox="true"/>
          <p:nvPr/>
        </p:nvSpPr>
        <p:spPr>
          <a:xfrm rot="0">
            <a:off x="1003527" y="589832"/>
            <a:ext cx="6996120" cy="474343"/>
          </a:xfrm>
          <a:prstGeom prst="rect">
            <a:avLst/>
          </a:prstGeom>
        </p:spPr>
        <p:txBody>
          <a:bodyPr anchor="t" rtlCol="false" tIns="0" lIns="0" bIns="0" rIns="0">
            <a:spAutoFit/>
          </a:bodyPr>
          <a:lstStyle/>
          <a:p>
            <a:pPr algn="l" marL="0" indent="0" lvl="0">
              <a:lnSpc>
                <a:spcPts val="3780"/>
              </a:lnSpc>
            </a:pPr>
            <a:r>
              <a:rPr lang="en-US" sz="2700" spc="135">
                <a:solidFill>
                  <a:srgbClr val="000000"/>
                </a:solidFill>
                <a:latin typeface="Helios Extended Bold"/>
              </a:rPr>
              <a:t>PARTNERSHIP &amp; TRADE</a:t>
            </a:r>
          </a:p>
        </p:txBody>
      </p:sp>
      <p:sp>
        <p:nvSpPr>
          <p:cNvPr name="TextBox 8" id="8"/>
          <p:cNvSpPr txBox="true"/>
          <p:nvPr/>
        </p:nvSpPr>
        <p:spPr>
          <a:xfrm rot="0">
            <a:off x="8737473" y="774616"/>
            <a:ext cx="8814062" cy="1763110"/>
          </a:xfrm>
          <a:prstGeom prst="rect">
            <a:avLst/>
          </a:prstGeom>
        </p:spPr>
        <p:txBody>
          <a:bodyPr anchor="t" rtlCol="false" tIns="0" lIns="0" bIns="0" rIns="0">
            <a:spAutoFit/>
          </a:bodyPr>
          <a:lstStyle/>
          <a:p>
            <a:pPr algn="l">
              <a:lnSpc>
                <a:spcPts val="3568"/>
              </a:lnSpc>
            </a:pPr>
            <a:r>
              <a:rPr lang="en-US" sz="2230" spc="223">
                <a:solidFill>
                  <a:srgbClr val="000000"/>
                </a:solidFill>
                <a:latin typeface="Lato"/>
              </a:rPr>
              <a:t>The first ever </a:t>
            </a:r>
            <a:r>
              <a:rPr lang="en-US" sz="2230" spc="223">
                <a:solidFill>
                  <a:srgbClr val="000000"/>
                </a:solidFill>
                <a:latin typeface="Lato Bold"/>
              </a:rPr>
              <a:t>Partnership and Cooperation Agreement (PCA)</a:t>
            </a:r>
            <a:r>
              <a:rPr lang="en-US" sz="2230" spc="223">
                <a:solidFill>
                  <a:srgbClr val="000000"/>
                </a:solidFill>
                <a:latin typeface="Lato"/>
              </a:rPr>
              <a:t> between EU and Russian Federation was signed in 1994, and entered into force on 1st December of 1997. </a:t>
            </a:r>
          </a:p>
          <a:p>
            <a:pPr algn="l">
              <a:lnSpc>
                <a:spcPts val="3568"/>
              </a:lnSpc>
            </a:pPr>
          </a:p>
        </p:txBody>
      </p:sp>
      <p:sp>
        <p:nvSpPr>
          <p:cNvPr name="TextBox 9" id="9"/>
          <p:cNvSpPr txBox="true"/>
          <p:nvPr/>
        </p:nvSpPr>
        <p:spPr>
          <a:xfrm rot="0">
            <a:off x="421141" y="6708156"/>
            <a:ext cx="6884822" cy="2550144"/>
          </a:xfrm>
          <a:prstGeom prst="rect">
            <a:avLst/>
          </a:prstGeom>
        </p:spPr>
        <p:txBody>
          <a:bodyPr anchor="t" rtlCol="false" tIns="0" lIns="0" bIns="0" rIns="0">
            <a:spAutoFit/>
          </a:bodyPr>
          <a:lstStyle/>
          <a:p>
            <a:pPr algn="ctr">
              <a:lnSpc>
                <a:spcPts val="2929"/>
              </a:lnSpc>
            </a:pPr>
            <a:r>
              <a:rPr lang="en-US" sz="2092">
                <a:solidFill>
                  <a:srgbClr val="000000"/>
                </a:solidFill>
                <a:latin typeface="Canva Sans Bold Italics"/>
              </a:rPr>
              <a:t>"The PCA is a positive affirmation of the evolving relationship between the EU and Russia. It reflects the growing importance we attach to improving and deepening all aspects of our partnership with Russia - in the political, human rights, trade and investment spheres" </a:t>
            </a:r>
            <a:r>
              <a:rPr lang="en-US" sz="2092">
                <a:solidFill>
                  <a:srgbClr val="000000"/>
                </a:solidFill>
                <a:latin typeface="Canva Sans Bold"/>
              </a:rPr>
              <a:t>commented European Union Foreign Affairs Commissioner Hans van den Broek. </a:t>
            </a:r>
          </a:p>
        </p:txBody>
      </p:sp>
      <p:sp>
        <p:nvSpPr>
          <p:cNvPr name="TextBox 10" id="10"/>
          <p:cNvSpPr txBox="true"/>
          <p:nvPr/>
        </p:nvSpPr>
        <p:spPr>
          <a:xfrm rot="0">
            <a:off x="13144504" y="5487435"/>
            <a:ext cx="5741586" cy="3106166"/>
          </a:xfrm>
          <a:prstGeom prst="rect">
            <a:avLst/>
          </a:prstGeom>
        </p:spPr>
        <p:txBody>
          <a:bodyPr anchor="t" rtlCol="false" tIns="0" lIns="0" bIns="0" rIns="0">
            <a:spAutoFit/>
          </a:bodyPr>
          <a:lstStyle/>
          <a:p>
            <a:pPr algn="l">
              <a:lnSpc>
                <a:spcPts val="3568"/>
              </a:lnSpc>
            </a:pPr>
          </a:p>
          <a:p>
            <a:pPr algn="l" marL="481458" indent="-240729" lvl="1">
              <a:lnSpc>
                <a:spcPts val="3568"/>
              </a:lnSpc>
              <a:buFont typeface="Arial"/>
              <a:buChar char="•"/>
            </a:pPr>
            <a:r>
              <a:rPr lang="en-US" sz="2230" spc="223">
                <a:solidFill>
                  <a:srgbClr val="000000"/>
                </a:solidFill>
                <a:latin typeface="Lato"/>
              </a:rPr>
              <a:t>fight against crime </a:t>
            </a:r>
          </a:p>
          <a:p>
            <a:pPr algn="l" marL="481458" indent="-240729" lvl="1">
              <a:lnSpc>
                <a:spcPts val="3568"/>
              </a:lnSpc>
              <a:buFont typeface="Arial"/>
              <a:buChar char="•"/>
            </a:pPr>
            <a:r>
              <a:rPr lang="en-US" sz="2230" spc="223">
                <a:solidFill>
                  <a:srgbClr val="000000"/>
                </a:solidFill>
                <a:latin typeface="Lato"/>
              </a:rPr>
              <a:t>transport</a:t>
            </a:r>
          </a:p>
          <a:p>
            <a:pPr algn="l" marL="481458" indent="-240729" lvl="1">
              <a:lnSpc>
                <a:spcPts val="3568"/>
              </a:lnSpc>
              <a:buFont typeface="Arial"/>
              <a:buChar char="•"/>
            </a:pPr>
            <a:r>
              <a:rPr lang="en-US" sz="2230" spc="223">
                <a:solidFill>
                  <a:srgbClr val="000000"/>
                </a:solidFill>
                <a:latin typeface="Lato"/>
              </a:rPr>
              <a:t>energy</a:t>
            </a:r>
          </a:p>
          <a:p>
            <a:pPr algn="l" marL="481458" indent="-240729" lvl="1">
              <a:lnSpc>
                <a:spcPts val="3568"/>
              </a:lnSpc>
              <a:buFont typeface="Arial"/>
              <a:buChar char="•"/>
            </a:pPr>
            <a:r>
              <a:rPr lang="en-US" sz="2230" spc="223">
                <a:solidFill>
                  <a:srgbClr val="000000"/>
                </a:solidFill>
                <a:latin typeface="Lato"/>
              </a:rPr>
              <a:t>communications </a:t>
            </a:r>
          </a:p>
          <a:p>
            <a:pPr algn="l" marL="481458" indent="-240729" lvl="1">
              <a:lnSpc>
                <a:spcPts val="3568"/>
              </a:lnSpc>
              <a:buFont typeface="Arial"/>
              <a:buChar char="•"/>
            </a:pPr>
            <a:r>
              <a:rPr lang="en-US" sz="2230" spc="223">
                <a:solidFill>
                  <a:srgbClr val="000000"/>
                </a:solidFill>
                <a:latin typeface="Lato"/>
              </a:rPr>
              <a:t>environment </a:t>
            </a:r>
          </a:p>
          <a:p>
            <a:pPr algn="l" marL="481458" indent="-240729" lvl="1">
              <a:lnSpc>
                <a:spcPts val="3568"/>
              </a:lnSpc>
              <a:buFont typeface="Arial"/>
              <a:buChar char="•"/>
            </a:pPr>
            <a:r>
              <a:rPr lang="en-US" sz="2230" spc="223">
                <a:solidFill>
                  <a:srgbClr val="000000"/>
                </a:solidFill>
                <a:latin typeface="Lato"/>
              </a:rPr>
              <a:t>culture</a:t>
            </a:r>
          </a:p>
        </p:txBody>
      </p:sp>
      <p:sp>
        <p:nvSpPr>
          <p:cNvPr name="TextBox 11" id="11"/>
          <p:cNvSpPr txBox="true"/>
          <p:nvPr/>
        </p:nvSpPr>
        <p:spPr>
          <a:xfrm rot="0">
            <a:off x="8737473" y="2831751"/>
            <a:ext cx="8814062" cy="2311749"/>
          </a:xfrm>
          <a:prstGeom prst="rect">
            <a:avLst/>
          </a:prstGeom>
        </p:spPr>
        <p:txBody>
          <a:bodyPr anchor="t" rtlCol="false" tIns="0" lIns="0" bIns="0" rIns="0">
            <a:spAutoFit/>
          </a:bodyPr>
          <a:lstStyle/>
          <a:p>
            <a:pPr algn="l" marL="416822" indent="-208411" lvl="1">
              <a:lnSpc>
                <a:spcPts val="3089"/>
              </a:lnSpc>
              <a:buFont typeface="Arial"/>
              <a:buChar char="•"/>
            </a:pPr>
            <a:r>
              <a:rPr lang="en-US" sz="1930" spc="193">
                <a:solidFill>
                  <a:srgbClr val="4E6E81"/>
                </a:solidFill>
                <a:latin typeface="Lato"/>
              </a:rPr>
              <a:t>A partnership and cooperation agreements (PCA) is a legally binding agreement between the EU and third countries. It is one of three special types of international agreements. By means of a partnership and cooperation agreement the EU works to support the democratic and economic development of a country.</a:t>
            </a:r>
          </a:p>
        </p:txBody>
      </p:sp>
      <p:sp>
        <p:nvSpPr>
          <p:cNvPr name="TextBox 12" id="12"/>
          <p:cNvSpPr txBox="true"/>
          <p:nvPr/>
        </p:nvSpPr>
        <p:spPr>
          <a:xfrm rot="0">
            <a:off x="9144000" y="5935110"/>
            <a:ext cx="5741586" cy="2658491"/>
          </a:xfrm>
          <a:prstGeom prst="rect">
            <a:avLst/>
          </a:prstGeom>
        </p:spPr>
        <p:txBody>
          <a:bodyPr anchor="t" rtlCol="false" tIns="0" lIns="0" bIns="0" rIns="0">
            <a:spAutoFit/>
          </a:bodyPr>
          <a:lstStyle/>
          <a:p>
            <a:pPr algn="l" marL="481458" indent="-240729" lvl="1">
              <a:lnSpc>
                <a:spcPts val="3568"/>
              </a:lnSpc>
              <a:buFont typeface="Arial"/>
              <a:buChar char="•"/>
            </a:pPr>
            <a:r>
              <a:rPr lang="en-US" sz="2230" spc="223">
                <a:solidFill>
                  <a:srgbClr val="000000"/>
                </a:solidFill>
                <a:latin typeface="Lato"/>
              </a:rPr>
              <a:t>trade</a:t>
            </a:r>
          </a:p>
          <a:p>
            <a:pPr algn="l" marL="481458" indent="-240729" lvl="1">
              <a:lnSpc>
                <a:spcPts val="3568"/>
              </a:lnSpc>
              <a:buFont typeface="Arial"/>
              <a:buChar char="•"/>
            </a:pPr>
            <a:r>
              <a:rPr lang="en-US" sz="2230" spc="223">
                <a:solidFill>
                  <a:srgbClr val="000000"/>
                </a:solidFill>
                <a:latin typeface="Lato"/>
              </a:rPr>
              <a:t>human r</a:t>
            </a:r>
            <a:r>
              <a:rPr lang="en-US" sz="2230" spc="223">
                <a:solidFill>
                  <a:srgbClr val="000000"/>
                </a:solidFill>
                <a:latin typeface="Lato"/>
              </a:rPr>
              <a:t>ights</a:t>
            </a:r>
          </a:p>
          <a:p>
            <a:pPr algn="l" marL="481458" indent="-240729" lvl="1">
              <a:lnSpc>
                <a:spcPts val="3568"/>
              </a:lnSpc>
              <a:buFont typeface="Arial"/>
              <a:buChar char="•"/>
            </a:pPr>
            <a:r>
              <a:rPr lang="en-US" sz="2230" spc="223">
                <a:solidFill>
                  <a:srgbClr val="000000"/>
                </a:solidFill>
                <a:latin typeface="Lato"/>
              </a:rPr>
              <a:t>democracy </a:t>
            </a:r>
          </a:p>
          <a:p>
            <a:pPr algn="l" marL="481458" indent="-240729" lvl="1">
              <a:lnSpc>
                <a:spcPts val="3568"/>
              </a:lnSpc>
              <a:buFont typeface="Arial"/>
              <a:buChar char="•"/>
            </a:pPr>
            <a:r>
              <a:rPr lang="en-US" sz="2230" spc="223">
                <a:solidFill>
                  <a:srgbClr val="000000"/>
                </a:solidFill>
                <a:latin typeface="Lato"/>
              </a:rPr>
              <a:t>science and technology</a:t>
            </a:r>
          </a:p>
          <a:p>
            <a:pPr algn="l" marL="481458" indent="-240729" lvl="1">
              <a:lnSpc>
                <a:spcPts val="3568"/>
              </a:lnSpc>
              <a:buFont typeface="Arial"/>
              <a:buChar char="•"/>
            </a:pPr>
            <a:r>
              <a:rPr lang="en-US" sz="2230" spc="223">
                <a:solidFill>
                  <a:srgbClr val="000000"/>
                </a:solidFill>
                <a:latin typeface="Lato"/>
              </a:rPr>
              <a:t>education and training </a:t>
            </a:r>
          </a:p>
          <a:p>
            <a:pPr algn="l" marL="481458" indent="-240729" lvl="1">
              <a:lnSpc>
                <a:spcPts val="3568"/>
              </a:lnSpc>
              <a:buFont typeface="Arial"/>
              <a:buChar char="•"/>
            </a:pPr>
            <a:r>
              <a:rPr lang="en-US" sz="2230" spc="223">
                <a:solidFill>
                  <a:srgbClr val="000000"/>
                </a:solidFill>
                <a:latin typeface="Lato"/>
              </a:rPr>
              <a:t>customs issues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53163" y="-3881892"/>
            <a:ext cx="21645255" cy="4910592"/>
            <a:chOff x="0" y="0"/>
            <a:chExt cx="5700808" cy="1293325"/>
          </a:xfrm>
        </p:grpSpPr>
        <p:sp>
          <p:nvSpPr>
            <p:cNvPr name="Freeform 3" id="3"/>
            <p:cNvSpPr/>
            <p:nvPr/>
          </p:nvSpPr>
          <p:spPr>
            <a:xfrm flipH="false" flipV="false" rot="0">
              <a:off x="0" y="0"/>
              <a:ext cx="5700808" cy="1293325"/>
            </a:xfrm>
            <a:custGeom>
              <a:avLst/>
              <a:gdLst/>
              <a:ahLst/>
              <a:cxnLst/>
              <a:rect r="r" b="b" t="t" l="l"/>
              <a:pathLst>
                <a:path h="1293325" w="5700808">
                  <a:moveTo>
                    <a:pt x="0" y="0"/>
                  </a:moveTo>
                  <a:lnTo>
                    <a:pt x="5700808" y="0"/>
                  </a:lnTo>
                  <a:lnTo>
                    <a:pt x="5700808" y="1293325"/>
                  </a:lnTo>
                  <a:lnTo>
                    <a:pt x="0" y="1293325"/>
                  </a:lnTo>
                  <a:close/>
                </a:path>
              </a:pathLst>
            </a:custGeom>
            <a:solidFill>
              <a:srgbClr val="F2F1F1">
                <a:alpha val="80000"/>
              </a:srgbClr>
            </a:solidFill>
          </p:spPr>
        </p:sp>
        <p:sp>
          <p:nvSpPr>
            <p:cNvPr name="TextBox 4" id="4"/>
            <p:cNvSpPr txBox="true"/>
            <p:nvPr/>
          </p:nvSpPr>
          <p:spPr>
            <a:xfrm>
              <a:off x="0" y="-47625"/>
              <a:ext cx="5700808" cy="1340950"/>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6644279" y="6087335"/>
            <a:ext cx="10817263" cy="3170965"/>
          </a:xfrm>
          <a:custGeom>
            <a:avLst/>
            <a:gdLst/>
            <a:ahLst/>
            <a:cxnLst/>
            <a:rect r="r" b="b" t="t" l="l"/>
            <a:pathLst>
              <a:path h="3170965" w="10817263">
                <a:moveTo>
                  <a:pt x="0" y="0"/>
                </a:moveTo>
                <a:lnTo>
                  <a:pt x="10817264" y="0"/>
                </a:lnTo>
                <a:lnTo>
                  <a:pt x="10817264" y="3170965"/>
                </a:lnTo>
                <a:lnTo>
                  <a:pt x="0" y="3170965"/>
                </a:lnTo>
                <a:lnTo>
                  <a:pt x="0" y="0"/>
                </a:lnTo>
                <a:close/>
              </a:path>
            </a:pathLst>
          </a:custGeom>
          <a:blipFill>
            <a:blip r:embed="rId2"/>
            <a:stretch>
              <a:fillRect l="0" t="0" r="0" b="0"/>
            </a:stretch>
          </a:blipFill>
        </p:spPr>
      </p:sp>
      <p:sp>
        <p:nvSpPr>
          <p:cNvPr name="Freeform 6" id="6"/>
          <p:cNvSpPr/>
          <p:nvPr/>
        </p:nvSpPr>
        <p:spPr>
          <a:xfrm flipH="false" flipV="false" rot="0">
            <a:off x="765259" y="1978726"/>
            <a:ext cx="5632996" cy="6329549"/>
          </a:xfrm>
          <a:custGeom>
            <a:avLst/>
            <a:gdLst/>
            <a:ahLst/>
            <a:cxnLst/>
            <a:rect r="r" b="b" t="t" l="l"/>
            <a:pathLst>
              <a:path h="6329549" w="5632996">
                <a:moveTo>
                  <a:pt x="0" y="0"/>
                </a:moveTo>
                <a:lnTo>
                  <a:pt x="5632996" y="0"/>
                </a:lnTo>
                <a:lnTo>
                  <a:pt x="5632996" y="6329548"/>
                </a:lnTo>
                <a:lnTo>
                  <a:pt x="0" y="6329548"/>
                </a:lnTo>
                <a:lnTo>
                  <a:pt x="0" y="0"/>
                </a:lnTo>
                <a:close/>
              </a:path>
            </a:pathLst>
          </a:custGeom>
          <a:blipFill>
            <a:blip r:embed="rId3"/>
            <a:stretch>
              <a:fillRect l="0" t="0" r="0" b="0"/>
            </a:stretch>
          </a:blipFill>
        </p:spPr>
      </p:sp>
      <p:sp>
        <p:nvSpPr>
          <p:cNvPr name="Freeform 7" id="7"/>
          <p:cNvSpPr/>
          <p:nvPr/>
        </p:nvSpPr>
        <p:spPr>
          <a:xfrm flipH="false" flipV="false" rot="0">
            <a:off x="7160341" y="1446770"/>
            <a:ext cx="3246562" cy="4376255"/>
          </a:xfrm>
          <a:custGeom>
            <a:avLst/>
            <a:gdLst/>
            <a:ahLst/>
            <a:cxnLst/>
            <a:rect r="r" b="b" t="t" l="l"/>
            <a:pathLst>
              <a:path h="4376255" w="3246562">
                <a:moveTo>
                  <a:pt x="0" y="0"/>
                </a:moveTo>
                <a:lnTo>
                  <a:pt x="3246563" y="0"/>
                </a:lnTo>
                <a:lnTo>
                  <a:pt x="3246563" y="4376255"/>
                </a:lnTo>
                <a:lnTo>
                  <a:pt x="0" y="4376255"/>
                </a:lnTo>
                <a:lnTo>
                  <a:pt x="0" y="0"/>
                </a:lnTo>
                <a:close/>
              </a:path>
            </a:pathLst>
          </a:custGeom>
          <a:blipFill>
            <a:blip r:embed="rId4"/>
            <a:stretch>
              <a:fillRect l="0" t="0" r="-82148" b="0"/>
            </a:stretch>
          </a:blipFill>
        </p:spPr>
      </p:sp>
      <p:sp>
        <p:nvSpPr>
          <p:cNvPr name="Freeform 8" id="8"/>
          <p:cNvSpPr/>
          <p:nvPr/>
        </p:nvSpPr>
        <p:spPr>
          <a:xfrm flipH="false" flipV="false" rot="0">
            <a:off x="12124625" y="1369890"/>
            <a:ext cx="2666426" cy="4376255"/>
          </a:xfrm>
          <a:custGeom>
            <a:avLst/>
            <a:gdLst/>
            <a:ahLst/>
            <a:cxnLst/>
            <a:rect r="r" b="b" t="t" l="l"/>
            <a:pathLst>
              <a:path h="4376255" w="2666426">
                <a:moveTo>
                  <a:pt x="0" y="0"/>
                </a:moveTo>
                <a:lnTo>
                  <a:pt x="2666426" y="0"/>
                </a:lnTo>
                <a:lnTo>
                  <a:pt x="2666426" y="4376255"/>
                </a:lnTo>
                <a:lnTo>
                  <a:pt x="0" y="4376255"/>
                </a:lnTo>
                <a:lnTo>
                  <a:pt x="0" y="0"/>
                </a:lnTo>
                <a:close/>
              </a:path>
            </a:pathLst>
          </a:custGeom>
          <a:blipFill>
            <a:blip r:embed="rId4"/>
            <a:stretch>
              <a:fillRect l="-121778" t="0" r="0" b="0"/>
            </a:stretch>
          </a:blipFill>
        </p:spPr>
      </p:sp>
      <p:sp>
        <p:nvSpPr>
          <p:cNvPr name="TextBox 9" id="9"/>
          <p:cNvSpPr txBox="true"/>
          <p:nvPr/>
        </p:nvSpPr>
        <p:spPr>
          <a:xfrm rot="0">
            <a:off x="3131524" y="9616928"/>
            <a:ext cx="11659526" cy="361053"/>
          </a:xfrm>
          <a:prstGeom prst="rect">
            <a:avLst/>
          </a:prstGeom>
        </p:spPr>
        <p:txBody>
          <a:bodyPr anchor="t" rtlCol="false" tIns="0" lIns="0" bIns="0" rIns="0">
            <a:spAutoFit/>
          </a:bodyPr>
          <a:lstStyle/>
          <a:p>
            <a:pPr algn="l">
              <a:lnSpc>
                <a:spcPts val="3040"/>
              </a:lnSpc>
            </a:pPr>
            <a:r>
              <a:rPr lang="en-US" sz="1900" spc="190">
                <a:solidFill>
                  <a:srgbClr val="000000"/>
                </a:solidFill>
                <a:latin typeface="Lato"/>
              </a:rPr>
              <a:t>GlobalStat. (2020). Before the war: Russia’s economic indicators and trade with EU</a:t>
            </a:r>
          </a:p>
        </p:txBody>
      </p:sp>
      <p:sp>
        <p:nvSpPr>
          <p:cNvPr name="TextBox 10" id="10"/>
          <p:cNvSpPr txBox="true"/>
          <p:nvPr/>
        </p:nvSpPr>
        <p:spPr>
          <a:xfrm rot="0">
            <a:off x="765259" y="534277"/>
            <a:ext cx="6996120" cy="474343"/>
          </a:xfrm>
          <a:prstGeom prst="rect">
            <a:avLst/>
          </a:prstGeom>
        </p:spPr>
        <p:txBody>
          <a:bodyPr anchor="t" rtlCol="false" tIns="0" lIns="0" bIns="0" rIns="0">
            <a:spAutoFit/>
          </a:bodyPr>
          <a:lstStyle/>
          <a:p>
            <a:pPr algn="l" marL="0" indent="0" lvl="0">
              <a:lnSpc>
                <a:spcPts val="3780"/>
              </a:lnSpc>
            </a:pPr>
            <a:r>
              <a:rPr lang="en-US" sz="2700" spc="135">
                <a:solidFill>
                  <a:srgbClr val="000000"/>
                </a:solidFill>
                <a:latin typeface="Helios Extended Bold"/>
              </a:rPr>
              <a:t>PARTNERSHIP &amp; TRADE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318109" y="-33451"/>
            <a:ext cx="10286993" cy="10287000"/>
            <a:chOff x="0" y="0"/>
            <a:chExt cx="2709331" cy="2709333"/>
          </a:xfrm>
        </p:grpSpPr>
        <p:sp>
          <p:nvSpPr>
            <p:cNvPr name="Freeform 3" id="3"/>
            <p:cNvSpPr/>
            <p:nvPr/>
          </p:nvSpPr>
          <p:spPr>
            <a:xfrm flipH="false" flipV="false" rot="0">
              <a:off x="0" y="0"/>
              <a:ext cx="2709331" cy="2709333"/>
            </a:xfrm>
            <a:custGeom>
              <a:avLst/>
              <a:gdLst/>
              <a:ahLst/>
              <a:cxnLst/>
              <a:rect r="r" b="b" t="t" l="l"/>
              <a:pathLst>
                <a:path h="2709333" w="2709331">
                  <a:moveTo>
                    <a:pt x="0" y="0"/>
                  </a:moveTo>
                  <a:lnTo>
                    <a:pt x="2709331" y="0"/>
                  </a:lnTo>
                  <a:lnTo>
                    <a:pt x="2709331" y="2709333"/>
                  </a:lnTo>
                  <a:lnTo>
                    <a:pt x="0" y="2709333"/>
                  </a:lnTo>
                  <a:close/>
                </a:path>
              </a:pathLst>
            </a:custGeom>
            <a:solidFill>
              <a:srgbClr val="F2F1F1">
                <a:alpha val="80000"/>
              </a:srgbClr>
            </a:solidFill>
          </p:spPr>
        </p:sp>
        <p:sp>
          <p:nvSpPr>
            <p:cNvPr name="TextBox 4" id="4"/>
            <p:cNvSpPr txBox="true"/>
            <p:nvPr/>
          </p:nvSpPr>
          <p:spPr>
            <a:xfrm>
              <a:off x="0" y="-47625"/>
              <a:ext cx="2709331" cy="2756958"/>
            </a:xfrm>
            <a:prstGeom prst="rect">
              <a:avLst/>
            </a:prstGeom>
          </p:spPr>
          <p:txBody>
            <a:bodyPr anchor="ctr" rtlCol="false" tIns="50800" lIns="50800" bIns="50800" rIns="50800"/>
            <a:lstStyle/>
            <a:p>
              <a:pPr algn="ctr">
                <a:lnSpc>
                  <a:spcPts val="3359"/>
                </a:lnSpc>
              </a:pPr>
            </a:p>
          </p:txBody>
        </p:sp>
      </p:grpSp>
      <p:sp>
        <p:nvSpPr>
          <p:cNvPr name="AutoShape 5" id="5"/>
          <p:cNvSpPr/>
          <p:nvPr/>
        </p:nvSpPr>
        <p:spPr>
          <a:xfrm>
            <a:off x="434386" y="-2503370"/>
            <a:ext cx="0" cy="3768928"/>
          </a:xfrm>
          <a:prstGeom prst="line">
            <a:avLst/>
          </a:prstGeom>
          <a:ln cap="flat" w="57150">
            <a:solidFill>
              <a:srgbClr val="4E6E81"/>
            </a:solidFill>
            <a:prstDash val="sysDash"/>
            <a:headEnd type="none" len="sm" w="sm"/>
            <a:tailEnd type="none" len="sm" w="sm"/>
          </a:ln>
        </p:spPr>
      </p:sp>
      <p:sp>
        <p:nvSpPr>
          <p:cNvPr name="Freeform 6" id="6"/>
          <p:cNvSpPr/>
          <p:nvPr/>
        </p:nvSpPr>
        <p:spPr>
          <a:xfrm flipH="false" flipV="false" rot="0">
            <a:off x="1028700" y="1548238"/>
            <a:ext cx="6193857" cy="7710062"/>
          </a:xfrm>
          <a:custGeom>
            <a:avLst/>
            <a:gdLst/>
            <a:ahLst/>
            <a:cxnLst/>
            <a:rect r="r" b="b" t="t" l="l"/>
            <a:pathLst>
              <a:path h="7710062" w="6193857">
                <a:moveTo>
                  <a:pt x="0" y="0"/>
                </a:moveTo>
                <a:lnTo>
                  <a:pt x="6193857" y="0"/>
                </a:lnTo>
                <a:lnTo>
                  <a:pt x="6193857" y="7710062"/>
                </a:lnTo>
                <a:lnTo>
                  <a:pt x="0" y="7710062"/>
                </a:lnTo>
                <a:lnTo>
                  <a:pt x="0" y="0"/>
                </a:lnTo>
                <a:close/>
              </a:path>
            </a:pathLst>
          </a:custGeom>
          <a:blipFill>
            <a:blip r:embed="rId2"/>
            <a:stretch>
              <a:fillRect l="0" t="0" r="0" b="0"/>
            </a:stretch>
          </a:blipFill>
        </p:spPr>
      </p:sp>
      <p:sp>
        <p:nvSpPr>
          <p:cNvPr name="TextBox 7" id="7"/>
          <p:cNvSpPr txBox="true"/>
          <p:nvPr/>
        </p:nvSpPr>
        <p:spPr>
          <a:xfrm rot="0">
            <a:off x="1028700" y="620120"/>
            <a:ext cx="7593974" cy="950595"/>
          </a:xfrm>
          <a:prstGeom prst="rect">
            <a:avLst/>
          </a:prstGeom>
        </p:spPr>
        <p:txBody>
          <a:bodyPr anchor="t" rtlCol="false" tIns="0" lIns="0" bIns="0" rIns="0">
            <a:spAutoFit/>
          </a:bodyPr>
          <a:lstStyle/>
          <a:p>
            <a:pPr algn="l">
              <a:lnSpc>
                <a:spcPts val="3779"/>
              </a:lnSpc>
            </a:pPr>
            <a:r>
              <a:rPr lang="en-US" sz="2700" spc="135">
                <a:solidFill>
                  <a:srgbClr val="000000"/>
                </a:solidFill>
                <a:latin typeface="Helios Extended Bold Italics"/>
              </a:rPr>
              <a:t>OCCASIONAL </a:t>
            </a:r>
            <a:r>
              <a:rPr lang="en-US" sz="2700" spc="135">
                <a:solidFill>
                  <a:srgbClr val="000000"/>
                </a:solidFill>
                <a:latin typeface="Helios Extended Bold"/>
              </a:rPr>
              <a:t>GAS CRISES </a:t>
            </a:r>
          </a:p>
          <a:p>
            <a:pPr algn="l" marL="0" indent="0" lvl="0">
              <a:lnSpc>
                <a:spcPts val="3779"/>
              </a:lnSpc>
            </a:pPr>
          </a:p>
        </p:txBody>
      </p:sp>
      <p:sp>
        <p:nvSpPr>
          <p:cNvPr name="TextBox 8" id="8"/>
          <p:cNvSpPr txBox="true"/>
          <p:nvPr/>
        </p:nvSpPr>
        <p:spPr>
          <a:xfrm rot="0">
            <a:off x="8781240" y="601070"/>
            <a:ext cx="8814062" cy="8478235"/>
          </a:xfrm>
          <a:prstGeom prst="rect">
            <a:avLst/>
          </a:prstGeom>
        </p:spPr>
        <p:txBody>
          <a:bodyPr anchor="t" rtlCol="false" tIns="0" lIns="0" bIns="0" rIns="0">
            <a:spAutoFit/>
          </a:bodyPr>
          <a:lstStyle/>
          <a:p>
            <a:pPr algn="l">
              <a:lnSpc>
                <a:spcPts val="3568"/>
              </a:lnSpc>
            </a:pPr>
            <a:r>
              <a:rPr lang="en-US" sz="2230" spc="223">
                <a:solidFill>
                  <a:srgbClr val="000000"/>
                </a:solidFill>
                <a:latin typeface="Lato Bold"/>
              </a:rPr>
              <a:t>1990s</a:t>
            </a:r>
            <a:r>
              <a:rPr lang="en-US" sz="2230" spc="223">
                <a:solidFill>
                  <a:srgbClr val="000000"/>
                </a:solidFill>
                <a:latin typeface="Lato"/>
              </a:rPr>
              <a:t> or early Post-Soviet era:  Disputes with Belarus, Ukraine and Lithuania. (Also Chechen War) </a:t>
            </a:r>
          </a:p>
          <a:p>
            <a:pPr algn="l">
              <a:lnSpc>
                <a:spcPts val="3568"/>
              </a:lnSpc>
            </a:pPr>
          </a:p>
          <a:p>
            <a:pPr algn="l">
              <a:lnSpc>
                <a:spcPts val="3568"/>
              </a:lnSpc>
            </a:pPr>
            <a:r>
              <a:rPr lang="en-US" sz="2230" spc="223">
                <a:solidFill>
                  <a:srgbClr val="000000"/>
                </a:solidFill>
                <a:latin typeface="Lato Bold"/>
              </a:rPr>
              <a:t>2004</a:t>
            </a:r>
            <a:r>
              <a:rPr lang="en-US" sz="2230" spc="223">
                <a:solidFill>
                  <a:srgbClr val="000000"/>
                </a:solidFill>
                <a:latin typeface="Lato"/>
              </a:rPr>
              <a:t>: Russia cuts gas to Ukraine over payment disputes</a:t>
            </a:r>
          </a:p>
          <a:p>
            <a:pPr algn="l">
              <a:lnSpc>
                <a:spcPts val="3568"/>
              </a:lnSpc>
            </a:pPr>
          </a:p>
          <a:p>
            <a:pPr algn="l">
              <a:lnSpc>
                <a:spcPts val="3568"/>
              </a:lnSpc>
            </a:pPr>
            <a:r>
              <a:rPr lang="en-US" sz="2230" spc="223">
                <a:solidFill>
                  <a:srgbClr val="000000"/>
                </a:solidFill>
                <a:latin typeface="Lato Bold"/>
              </a:rPr>
              <a:t>2005/2006:</a:t>
            </a:r>
            <a:r>
              <a:rPr lang="en-US" sz="2230" spc="223">
                <a:solidFill>
                  <a:srgbClr val="000000"/>
                </a:solidFill>
                <a:latin typeface="Lato"/>
              </a:rPr>
              <a:t> Russia cuts gas to Ukraine over disagreements over price </a:t>
            </a:r>
          </a:p>
          <a:p>
            <a:pPr algn="l">
              <a:lnSpc>
                <a:spcPts val="3568"/>
              </a:lnSpc>
            </a:pPr>
          </a:p>
          <a:p>
            <a:pPr algn="l">
              <a:lnSpc>
                <a:spcPts val="3568"/>
              </a:lnSpc>
            </a:pPr>
            <a:r>
              <a:rPr lang="en-US" sz="2230" spc="223">
                <a:solidFill>
                  <a:srgbClr val="000000"/>
                </a:solidFill>
                <a:latin typeface="Lato Bold"/>
              </a:rPr>
              <a:t>2007</a:t>
            </a:r>
            <a:r>
              <a:rPr lang="en-US" sz="2230" spc="223">
                <a:solidFill>
                  <a:srgbClr val="000000"/>
                </a:solidFill>
                <a:latin typeface="Lato"/>
              </a:rPr>
              <a:t>: Gazprom reduced gas supplies to Belarus over a debt dispute. Blockage of Druzhba line by Belarus. </a:t>
            </a:r>
          </a:p>
          <a:p>
            <a:pPr algn="l">
              <a:lnSpc>
                <a:spcPts val="3568"/>
              </a:lnSpc>
            </a:pPr>
          </a:p>
          <a:p>
            <a:pPr algn="l">
              <a:lnSpc>
                <a:spcPts val="3568"/>
              </a:lnSpc>
            </a:pPr>
            <a:r>
              <a:rPr lang="en-US" sz="2230" spc="223">
                <a:solidFill>
                  <a:srgbClr val="000000"/>
                </a:solidFill>
                <a:latin typeface="Lato Bold"/>
              </a:rPr>
              <a:t>2008</a:t>
            </a:r>
            <a:r>
              <a:rPr lang="en-US" sz="2230" spc="223">
                <a:solidFill>
                  <a:srgbClr val="000000"/>
                </a:solidFill>
                <a:latin typeface="Lato"/>
              </a:rPr>
              <a:t>: Disagreements over accumulated debt resulting in Gazprom reducing gas supplies to Ukraine by 50%.</a:t>
            </a:r>
          </a:p>
          <a:p>
            <a:pPr algn="l">
              <a:lnSpc>
                <a:spcPts val="3568"/>
              </a:lnSpc>
            </a:pPr>
          </a:p>
          <a:p>
            <a:pPr algn="l">
              <a:lnSpc>
                <a:spcPts val="3568"/>
              </a:lnSpc>
            </a:pPr>
            <a:r>
              <a:rPr lang="en-US" sz="2230" spc="223">
                <a:solidFill>
                  <a:srgbClr val="000000"/>
                </a:solidFill>
                <a:latin typeface="Lato Bold"/>
              </a:rPr>
              <a:t>2009: </a:t>
            </a:r>
            <a:r>
              <a:rPr lang="en-US" sz="2230" spc="223">
                <a:solidFill>
                  <a:srgbClr val="000000"/>
                </a:solidFill>
                <a:latin typeface="Lato"/>
              </a:rPr>
              <a:t> Russia cuts off supplies to Ukraine completely, </a:t>
            </a:r>
          </a:p>
          <a:p>
            <a:pPr algn="l">
              <a:lnSpc>
                <a:spcPts val="3568"/>
              </a:lnSpc>
            </a:pPr>
            <a:r>
              <a:rPr lang="en-US" sz="2230" spc="223">
                <a:solidFill>
                  <a:srgbClr val="000000"/>
                </a:solidFill>
                <a:latin typeface="Lato"/>
              </a:rPr>
              <a:t>including transit volumes.</a:t>
            </a:r>
          </a:p>
          <a:p>
            <a:pPr algn="l">
              <a:lnSpc>
                <a:spcPts val="3568"/>
              </a:lnSpc>
            </a:pPr>
          </a:p>
          <a:p>
            <a:pPr algn="l">
              <a:lnSpc>
                <a:spcPts val="3568"/>
              </a:lnSpc>
            </a:pPr>
            <a:r>
              <a:rPr lang="en-US" sz="2230" spc="223">
                <a:solidFill>
                  <a:srgbClr val="000000"/>
                </a:solidFill>
                <a:latin typeface="Lato Bold"/>
              </a:rPr>
              <a:t>2014:</a:t>
            </a:r>
            <a:r>
              <a:rPr lang="en-US" sz="2230" spc="223">
                <a:solidFill>
                  <a:srgbClr val="000000"/>
                </a:solidFill>
                <a:latin typeface="Lato"/>
              </a:rPr>
              <a:t> Both Gazprom and Naftogaz filed lawsuits at the Stockholm Court of Arbitration due to raised prices.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98646" y="0"/>
            <a:ext cx="8712289" cy="10287000"/>
            <a:chOff x="0" y="0"/>
            <a:chExt cx="2294595" cy="2709333"/>
          </a:xfrm>
        </p:grpSpPr>
        <p:sp>
          <p:nvSpPr>
            <p:cNvPr name="Freeform 3" id="3"/>
            <p:cNvSpPr/>
            <p:nvPr/>
          </p:nvSpPr>
          <p:spPr>
            <a:xfrm flipH="false" flipV="false" rot="0">
              <a:off x="0" y="0"/>
              <a:ext cx="2294595" cy="2709333"/>
            </a:xfrm>
            <a:custGeom>
              <a:avLst/>
              <a:gdLst/>
              <a:ahLst/>
              <a:cxnLst/>
              <a:rect r="r" b="b" t="t" l="l"/>
              <a:pathLst>
                <a:path h="2709333" w="2294595">
                  <a:moveTo>
                    <a:pt x="0" y="0"/>
                  </a:moveTo>
                  <a:lnTo>
                    <a:pt x="2294595" y="0"/>
                  </a:lnTo>
                  <a:lnTo>
                    <a:pt x="2294595" y="2709333"/>
                  </a:lnTo>
                  <a:lnTo>
                    <a:pt x="0" y="2709333"/>
                  </a:lnTo>
                  <a:close/>
                </a:path>
              </a:pathLst>
            </a:custGeom>
            <a:solidFill>
              <a:srgbClr val="F2F1F1">
                <a:alpha val="80000"/>
              </a:srgbClr>
            </a:solidFill>
          </p:spPr>
        </p:sp>
        <p:sp>
          <p:nvSpPr>
            <p:cNvPr name="TextBox 4" id="4"/>
            <p:cNvSpPr txBox="true"/>
            <p:nvPr/>
          </p:nvSpPr>
          <p:spPr>
            <a:xfrm>
              <a:off x="0" y="-47625"/>
              <a:ext cx="2294595" cy="275695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11016043" y="824865"/>
            <a:ext cx="6926981" cy="3870960"/>
          </a:xfrm>
          <a:custGeom>
            <a:avLst/>
            <a:gdLst/>
            <a:ahLst/>
            <a:cxnLst/>
            <a:rect r="r" b="b" t="t" l="l"/>
            <a:pathLst>
              <a:path h="3870960" w="6926981">
                <a:moveTo>
                  <a:pt x="0" y="0"/>
                </a:moveTo>
                <a:lnTo>
                  <a:pt x="6926981" y="0"/>
                </a:lnTo>
                <a:lnTo>
                  <a:pt x="6926981" y="3870960"/>
                </a:lnTo>
                <a:lnTo>
                  <a:pt x="0" y="3870960"/>
                </a:lnTo>
                <a:lnTo>
                  <a:pt x="0" y="0"/>
                </a:lnTo>
                <a:close/>
              </a:path>
            </a:pathLst>
          </a:custGeom>
          <a:blipFill>
            <a:blip r:embed="rId2"/>
            <a:stretch>
              <a:fillRect l="0" t="0" r="0" b="0"/>
            </a:stretch>
          </a:blipFill>
        </p:spPr>
      </p:sp>
      <p:sp>
        <p:nvSpPr>
          <p:cNvPr name="Freeform 6" id="6"/>
          <p:cNvSpPr/>
          <p:nvPr/>
        </p:nvSpPr>
        <p:spPr>
          <a:xfrm flipH="false" flipV="false" rot="0">
            <a:off x="11016043" y="5448691"/>
            <a:ext cx="6779812" cy="3809609"/>
          </a:xfrm>
          <a:custGeom>
            <a:avLst/>
            <a:gdLst/>
            <a:ahLst/>
            <a:cxnLst/>
            <a:rect r="r" b="b" t="t" l="l"/>
            <a:pathLst>
              <a:path h="3809609" w="6779812">
                <a:moveTo>
                  <a:pt x="0" y="0"/>
                </a:moveTo>
                <a:lnTo>
                  <a:pt x="6779812" y="0"/>
                </a:lnTo>
                <a:lnTo>
                  <a:pt x="6779812" y="3809609"/>
                </a:lnTo>
                <a:lnTo>
                  <a:pt x="0" y="3809609"/>
                </a:lnTo>
                <a:lnTo>
                  <a:pt x="0" y="0"/>
                </a:lnTo>
                <a:close/>
              </a:path>
            </a:pathLst>
          </a:custGeom>
          <a:blipFill>
            <a:blip r:embed="rId3"/>
            <a:stretch>
              <a:fillRect l="0" t="0" r="0" b="0"/>
            </a:stretch>
          </a:blipFill>
        </p:spPr>
      </p:sp>
      <p:sp>
        <p:nvSpPr>
          <p:cNvPr name="TextBox 7" id="7"/>
          <p:cNvSpPr txBox="true"/>
          <p:nvPr/>
        </p:nvSpPr>
        <p:spPr>
          <a:xfrm rot="0">
            <a:off x="644318" y="1442413"/>
            <a:ext cx="8499682" cy="533400"/>
          </a:xfrm>
          <a:prstGeom prst="rect">
            <a:avLst/>
          </a:prstGeom>
        </p:spPr>
        <p:txBody>
          <a:bodyPr anchor="t" rtlCol="false" tIns="0" lIns="0" bIns="0" rIns="0">
            <a:spAutoFit/>
          </a:bodyPr>
          <a:lstStyle/>
          <a:p>
            <a:pPr algn="l" marL="0" indent="0" lvl="0">
              <a:lnSpc>
                <a:spcPts val="4199"/>
              </a:lnSpc>
            </a:pPr>
            <a:r>
              <a:rPr lang="en-US" sz="2999" spc="149">
                <a:solidFill>
                  <a:srgbClr val="446C90"/>
                </a:solidFill>
                <a:latin typeface="Helios Extended Bold"/>
              </a:rPr>
              <a:t>NORDSTREAM</a:t>
            </a:r>
          </a:p>
        </p:txBody>
      </p:sp>
      <p:sp>
        <p:nvSpPr>
          <p:cNvPr name="TextBox 8" id="8"/>
          <p:cNvSpPr txBox="true"/>
          <p:nvPr/>
        </p:nvSpPr>
        <p:spPr>
          <a:xfrm rot="0">
            <a:off x="644318" y="2674620"/>
            <a:ext cx="8499682" cy="5008245"/>
          </a:xfrm>
          <a:prstGeom prst="rect">
            <a:avLst/>
          </a:prstGeom>
        </p:spPr>
        <p:txBody>
          <a:bodyPr anchor="t" rtlCol="false" tIns="0" lIns="0" bIns="0" rIns="0">
            <a:spAutoFit/>
          </a:bodyPr>
          <a:lstStyle/>
          <a:p>
            <a:pPr algn="l">
              <a:lnSpc>
                <a:spcPts val="3360"/>
              </a:lnSpc>
            </a:pPr>
            <a:r>
              <a:rPr lang="en-US" sz="2100" spc="210">
                <a:solidFill>
                  <a:srgbClr val="000000"/>
                </a:solidFill>
                <a:latin typeface="Lato"/>
              </a:rPr>
              <a:t>The Nord Stream 1 (2011) pipeline has been a sort of umbilical cord connecting Europe to much of the energy </a:t>
            </a:r>
            <a:r>
              <a:rPr lang="en-US" sz="2100" spc="210">
                <a:solidFill>
                  <a:srgbClr val="000000"/>
                </a:solidFill>
                <a:latin typeface="Lato"/>
                <a:hlinkClick r:id="rId4" tooltip="https://www.cnbc.com/2022/07/11/europe-fears-extended-shutdown-as-russia-halts-gas-flows-to-germany.html"/>
              </a:rPr>
              <a:t>it needs</a:t>
            </a:r>
            <a:r>
              <a:rPr lang="en-US" sz="2100" spc="210">
                <a:solidFill>
                  <a:srgbClr val="000000"/>
                </a:solidFill>
                <a:latin typeface="Lato"/>
              </a:rPr>
              <a:t> to keep its heat and lights on. </a:t>
            </a:r>
            <a:r>
              <a:rPr lang="en-US" sz="2100" spc="210">
                <a:solidFill>
                  <a:srgbClr val="000000"/>
                </a:solidFill>
                <a:latin typeface="Lato Bold"/>
              </a:rPr>
              <a:t>By 2020, Russia was supplying </a:t>
            </a:r>
            <a:r>
              <a:rPr lang="en-US" sz="2100" spc="210">
                <a:solidFill>
                  <a:srgbClr val="000000"/>
                </a:solidFill>
                <a:latin typeface="Lato Bold"/>
                <a:hlinkClick r:id="rId5" tooltip="https://ec.europa.eu/eurostat/cache/infographs/energy_trade/entrade.html?geo=FR&amp;year=2020&amp;language=EN&amp;trade=imp&amp;siec=G3000&amp;filter=all&amp;fuel=gas&amp;unit=TJ_GCV&amp;defaultUnit=TJ_GCV&amp;detail=1&amp;chart="/>
              </a:rPr>
              <a:t>nearly a fifth</a:t>
            </a:r>
            <a:r>
              <a:rPr lang="en-US" sz="2100" spc="210">
                <a:solidFill>
                  <a:srgbClr val="000000"/>
                </a:solidFill>
                <a:latin typeface="Lato Bold"/>
              </a:rPr>
              <a:t> of the natural gas imports in France, for example, about </a:t>
            </a:r>
            <a:r>
              <a:rPr lang="en-US" sz="2100" spc="210">
                <a:solidFill>
                  <a:srgbClr val="000000"/>
                </a:solidFill>
                <a:latin typeface="Lato Bold"/>
                <a:hlinkClick r:id="rId6" tooltip="https://ec.europa.eu/eurostat/cache/infographs/energy_trade/entrade.html?geo=DE&amp;year=2020&amp;language=EN&amp;trade=imp&amp;siec=G3000&amp;filter=all&amp;fuel=gas&amp;unit=TJ_GCV&amp;defaultUnit=TJ_GCV&amp;detail=1&amp;chart="/>
              </a:rPr>
              <a:t>two-thirds</a:t>
            </a:r>
            <a:r>
              <a:rPr lang="en-US" sz="2100" spc="210">
                <a:solidFill>
                  <a:srgbClr val="000000"/>
                </a:solidFill>
                <a:latin typeface="Lato Bold"/>
              </a:rPr>
              <a:t> in Germany, and </a:t>
            </a:r>
            <a:r>
              <a:rPr lang="en-US" sz="2100" spc="210">
                <a:solidFill>
                  <a:srgbClr val="000000"/>
                </a:solidFill>
                <a:latin typeface="Lato Bold"/>
                <a:hlinkClick r:id="rId7" tooltip="https://ec.europa.eu/eurostat/cache/infographs/energy_trade/entrade.html?geo=CZ&amp;year=2020&amp;language=EN&amp;trade=imp&amp;siec=G3000&amp;filter=all&amp;fuel=gas&amp;unit=TJ_GCV&amp;defaultUnit=TJ_GCV&amp;detail=1&amp;chart=pie"/>
              </a:rPr>
              <a:t>100%</a:t>
            </a:r>
            <a:r>
              <a:rPr lang="en-US" sz="2100" spc="210">
                <a:solidFill>
                  <a:srgbClr val="000000"/>
                </a:solidFill>
                <a:latin typeface="Lato Bold"/>
              </a:rPr>
              <a:t> in the Czech Republic.</a:t>
            </a:r>
          </a:p>
          <a:p>
            <a:pPr algn="l">
              <a:lnSpc>
                <a:spcPts val="3360"/>
              </a:lnSpc>
            </a:pPr>
          </a:p>
          <a:p>
            <a:pPr algn="l">
              <a:lnSpc>
                <a:spcPts val="3360"/>
              </a:lnSpc>
            </a:pPr>
            <a:r>
              <a:rPr lang="en-US" sz="2100" spc="210">
                <a:solidFill>
                  <a:srgbClr val="000000"/>
                </a:solidFill>
                <a:latin typeface="Lato Italics"/>
              </a:rPr>
              <a:t>A Nord Stream executive </a:t>
            </a:r>
            <a:r>
              <a:rPr lang="en-US" sz="2100" spc="210">
                <a:solidFill>
                  <a:srgbClr val="000000"/>
                </a:solidFill>
                <a:latin typeface="Lato Italics"/>
                <a:hlinkClick r:id="rId8" tooltip="https://www.nord-stream.com/press-info/press-releases/official-launch-of-construction-of-nord-stream-natural-gas-pipeline-363/"/>
              </a:rPr>
              <a:t>called</a:t>
            </a:r>
            <a:r>
              <a:rPr lang="en-US" sz="2100" spc="210">
                <a:solidFill>
                  <a:srgbClr val="000000"/>
                </a:solidFill>
                <a:latin typeface="Lato Italics"/>
              </a:rPr>
              <a:t> the project “an important symbol of the political, economic and cultural ties that will bind our nations.” Russia’s president added: “This is our contribution to Europe’s energy security.”</a:t>
            </a:r>
          </a:p>
          <a:p>
            <a:pPr algn="l" marL="0" indent="0" lvl="0">
              <a:lnSpc>
                <a:spcPts val="336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740563" y="-2646010"/>
            <a:ext cx="0" cy="4352790"/>
          </a:xfrm>
          <a:prstGeom prst="line">
            <a:avLst/>
          </a:prstGeom>
          <a:ln cap="flat" w="57150">
            <a:solidFill>
              <a:srgbClr val="4E6E81"/>
            </a:solidFill>
            <a:prstDash val="sysDash"/>
            <a:headEnd type="none" len="sm" w="sm"/>
            <a:tailEnd type="none" len="sm" w="sm"/>
          </a:ln>
        </p:spPr>
      </p:sp>
      <p:sp>
        <p:nvSpPr>
          <p:cNvPr name="Freeform 3" id="3"/>
          <p:cNvSpPr/>
          <p:nvPr/>
        </p:nvSpPr>
        <p:spPr>
          <a:xfrm flipH="false" flipV="false" rot="0">
            <a:off x="1028700" y="2936030"/>
            <a:ext cx="6347077" cy="3570231"/>
          </a:xfrm>
          <a:custGeom>
            <a:avLst/>
            <a:gdLst/>
            <a:ahLst/>
            <a:cxnLst/>
            <a:rect r="r" b="b" t="t" l="l"/>
            <a:pathLst>
              <a:path h="3570231" w="6347077">
                <a:moveTo>
                  <a:pt x="0" y="0"/>
                </a:moveTo>
                <a:lnTo>
                  <a:pt x="6347077" y="0"/>
                </a:lnTo>
                <a:lnTo>
                  <a:pt x="6347077" y="3570230"/>
                </a:lnTo>
                <a:lnTo>
                  <a:pt x="0" y="3570230"/>
                </a:lnTo>
                <a:lnTo>
                  <a:pt x="0" y="0"/>
                </a:lnTo>
                <a:close/>
              </a:path>
            </a:pathLst>
          </a:custGeom>
          <a:blipFill>
            <a:blip r:embed="rId2"/>
            <a:stretch>
              <a:fillRect l="0" t="0" r="0" b="0"/>
            </a:stretch>
          </a:blipFill>
        </p:spPr>
      </p:sp>
      <p:sp>
        <p:nvSpPr>
          <p:cNvPr name="Freeform 4" id="4"/>
          <p:cNvSpPr/>
          <p:nvPr/>
        </p:nvSpPr>
        <p:spPr>
          <a:xfrm flipH="false" flipV="false" rot="0">
            <a:off x="10395713" y="2936030"/>
            <a:ext cx="6345356" cy="3570231"/>
          </a:xfrm>
          <a:custGeom>
            <a:avLst/>
            <a:gdLst/>
            <a:ahLst/>
            <a:cxnLst/>
            <a:rect r="r" b="b" t="t" l="l"/>
            <a:pathLst>
              <a:path h="3570231" w="6345356">
                <a:moveTo>
                  <a:pt x="0" y="0"/>
                </a:moveTo>
                <a:lnTo>
                  <a:pt x="6345355" y="0"/>
                </a:lnTo>
                <a:lnTo>
                  <a:pt x="6345355" y="3570230"/>
                </a:lnTo>
                <a:lnTo>
                  <a:pt x="0" y="3570230"/>
                </a:lnTo>
                <a:lnTo>
                  <a:pt x="0" y="0"/>
                </a:lnTo>
                <a:close/>
              </a:path>
            </a:pathLst>
          </a:custGeom>
          <a:blipFill>
            <a:blip r:embed="rId3"/>
            <a:stretch>
              <a:fillRect l="0" t="-6635" r="0" b="-11850"/>
            </a:stretch>
          </a:blipFill>
        </p:spPr>
      </p:sp>
      <p:sp>
        <p:nvSpPr>
          <p:cNvPr name="TextBox 5" id="5"/>
          <p:cNvSpPr txBox="true"/>
          <p:nvPr/>
        </p:nvSpPr>
        <p:spPr>
          <a:xfrm rot="0">
            <a:off x="1028700" y="554355"/>
            <a:ext cx="7593974" cy="474345"/>
          </a:xfrm>
          <a:prstGeom prst="rect">
            <a:avLst/>
          </a:prstGeom>
        </p:spPr>
        <p:txBody>
          <a:bodyPr anchor="t" rtlCol="false" tIns="0" lIns="0" bIns="0" rIns="0">
            <a:spAutoFit/>
          </a:bodyPr>
          <a:lstStyle/>
          <a:p>
            <a:pPr algn="l" marL="0" indent="0" lvl="0">
              <a:lnSpc>
                <a:spcPts val="3779"/>
              </a:lnSpc>
            </a:pPr>
            <a:r>
              <a:rPr lang="en-US" sz="2700" spc="135">
                <a:solidFill>
                  <a:srgbClr val="000000"/>
                </a:solidFill>
                <a:latin typeface="Helios Extended Bold"/>
              </a:rPr>
              <a:t>HUMAN RIGHTS RECORDS</a:t>
            </a:r>
          </a:p>
        </p:txBody>
      </p:sp>
      <p:sp>
        <p:nvSpPr>
          <p:cNvPr name="TextBox 6" id="6"/>
          <p:cNvSpPr txBox="true"/>
          <p:nvPr/>
        </p:nvSpPr>
        <p:spPr>
          <a:xfrm rot="0">
            <a:off x="1028700" y="1233520"/>
            <a:ext cx="17058147" cy="908420"/>
          </a:xfrm>
          <a:prstGeom prst="rect">
            <a:avLst/>
          </a:prstGeom>
        </p:spPr>
        <p:txBody>
          <a:bodyPr anchor="t" rtlCol="false" tIns="0" lIns="0" bIns="0" rIns="0">
            <a:spAutoFit/>
          </a:bodyPr>
          <a:lstStyle/>
          <a:p>
            <a:pPr algn="ctr">
              <a:lnSpc>
                <a:spcPts val="2432"/>
              </a:lnSpc>
              <a:spcBef>
                <a:spcPct val="0"/>
              </a:spcBef>
            </a:pPr>
            <a:r>
              <a:rPr lang="en-US" sz="1737" spc="173">
                <a:solidFill>
                  <a:srgbClr val="000000"/>
                </a:solidFill>
                <a:latin typeface="Lato"/>
              </a:rPr>
              <a:t>In </a:t>
            </a:r>
            <a:r>
              <a:rPr lang="en-US" sz="1737" spc="173">
                <a:solidFill>
                  <a:srgbClr val="000000"/>
                </a:solidFill>
                <a:latin typeface="Lato"/>
              </a:rPr>
              <a:t>1990, Mikhail Gorbachev embraced what could be called an EU-supported conception of democracy, and in 1991, the Conference on Security and Cooperation in Europe (CSCE) Human Dimension meeting in Moscow affirmed that all signatories pursued full respect for human rights and fundamental freedoms.</a:t>
            </a:r>
          </a:p>
        </p:txBody>
      </p:sp>
      <p:sp>
        <p:nvSpPr>
          <p:cNvPr name="TextBox 7" id="7"/>
          <p:cNvSpPr txBox="true"/>
          <p:nvPr/>
        </p:nvSpPr>
        <p:spPr>
          <a:xfrm rot="0">
            <a:off x="-4326835" y="2637240"/>
            <a:ext cx="17058147" cy="298789"/>
          </a:xfrm>
          <a:prstGeom prst="rect">
            <a:avLst/>
          </a:prstGeom>
        </p:spPr>
        <p:txBody>
          <a:bodyPr anchor="t" rtlCol="false" tIns="0" lIns="0" bIns="0" rIns="0">
            <a:spAutoFit/>
          </a:bodyPr>
          <a:lstStyle/>
          <a:p>
            <a:pPr algn="ctr">
              <a:lnSpc>
                <a:spcPts val="2432"/>
              </a:lnSpc>
              <a:spcBef>
                <a:spcPct val="0"/>
              </a:spcBef>
            </a:pPr>
            <a:r>
              <a:rPr lang="en-US" sz="1737" spc="173">
                <a:solidFill>
                  <a:srgbClr val="000000"/>
                </a:solidFill>
                <a:latin typeface="Lato"/>
              </a:rPr>
              <a:t>Russo-Chechen wars (1st: 1994-1996; 2nd: 1990-2009)</a:t>
            </a:r>
          </a:p>
        </p:txBody>
      </p:sp>
      <p:sp>
        <p:nvSpPr>
          <p:cNvPr name="TextBox 8" id="8"/>
          <p:cNvSpPr txBox="true"/>
          <p:nvPr/>
        </p:nvSpPr>
        <p:spPr>
          <a:xfrm rot="0">
            <a:off x="4825687" y="2637240"/>
            <a:ext cx="17058147" cy="298789"/>
          </a:xfrm>
          <a:prstGeom prst="rect">
            <a:avLst/>
          </a:prstGeom>
        </p:spPr>
        <p:txBody>
          <a:bodyPr anchor="t" rtlCol="false" tIns="0" lIns="0" bIns="0" rIns="0">
            <a:spAutoFit/>
          </a:bodyPr>
          <a:lstStyle/>
          <a:p>
            <a:pPr algn="ctr">
              <a:lnSpc>
                <a:spcPts val="2432"/>
              </a:lnSpc>
              <a:spcBef>
                <a:spcPct val="0"/>
              </a:spcBef>
            </a:pPr>
            <a:r>
              <a:rPr lang="en-US" sz="1737" spc="173">
                <a:solidFill>
                  <a:srgbClr val="000000"/>
                </a:solidFill>
                <a:latin typeface="Lato"/>
              </a:rPr>
              <a:t>Russo - Georgian war (2008)</a:t>
            </a:r>
          </a:p>
        </p:txBody>
      </p:sp>
      <p:sp>
        <p:nvSpPr>
          <p:cNvPr name="TextBox 9" id="9"/>
          <p:cNvSpPr txBox="true"/>
          <p:nvPr/>
        </p:nvSpPr>
        <p:spPr>
          <a:xfrm rot="0">
            <a:off x="1163164" y="6988903"/>
            <a:ext cx="6940838" cy="2516505"/>
          </a:xfrm>
          <a:prstGeom prst="rect">
            <a:avLst/>
          </a:prstGeom>
        </p:spPr>
        <p:txBody>
          <a:bodyPr anchor="t" rtlCol="false" tIns="0" lIns="0" bIns="0" rIns="0">
            <a:spAutoFit/>
          </a:bodyPr>
          <a:lstStyle/>
          <a:p>
            <a:pPr algn="ctr">
              <a:lnSpc>
                <a:spcPts val="2520"/>
              </a:lnSpc>
              <a:spcBef>
                <a:spcPct val="0"/>
              </a:spcBef>
            </a:pPr>
            <a:r>
              <a:rPr lang="en-US" sz="1800" spc="180">
                <a:solidFill>
                  <a:srgbClr val="000000"/>
                </a:solidFill>
                <a:latin typeface="Lato"/>
              </a:rPr>
              <a:t>The Council of Europe in multiple resolutions and statements between 2003 and 2007 called on Russia (a member of the Council) to cease human rights violations. The European Court of Human Rights (ECHR) between 2005 and 2007 conducted legal cases brought by Chechens against the Russian government, and in many of these cases held Russia responsible for deaths, disappearances and torture.</a:t>
            </a:r>
          </a:p>
        </p:txBody>
      </p:sp>
      <p:sp>
        <p:nvSpPr>
          <p:cNvPr name="TextBox 10" id="10"/>
          <p:cNvSpPr txBox="true"/>
          <p:nvPr/>
        </p:nvSpPr>
        <p:spPr>
          <a:xfrm rot="0">
            <a:off x="10775797" y="6992035"/>
            <a:ext cx="5585186" cy="1902100"/>
          </a:xfrm>
          <a:prstGeom prst="rect">
            <a:avLst/>
          </a:prstGeom>
        </p:spPr>
        <p:txBody>
          <a:bodyPr anchor="t" rtlCol="false" tIns="0" lIns="0" bIns="0" rIns="0">
            <a:spAutoFit/>
          </a:bodyPr>
          <a:lstStyle/>
          <a:p>
            <a:pPr algn="ctr">
              <a:lnSpc>
                <a:spcPts val="2539"/>
              </a:lnSpc>
              <a:spcBef>
                <a:spcPct val="0"/>
              </a:spcBef>
            </a:pPr>
            <a:r>
              <a:rPr lang="en-US" sz="1813" spc="181">
                <a:solidFill>
                  <a:srgbClr val="000000"/>
                </a:solidFill>
                <a:latin typeface="Lato"/>
              </a:rPr>
              <a:t> Nicolas Sarkozy, President of France, who held the rotating presidency of the European Union, announced with American President George W. Bush that the EU and the USA would send a joint delegation to try to negotiate a ceasefire.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2408296" cy="2709333"/>
          </a:xfrm>
        </p:grpSpPr>
        <p:sp>
          <p:nvSpPr>
            <p:cNvPr name="Freeform 3" id="3"/>
            <p:cNvSpPr/>
            <p:nvPr/>
          </p:nvSpPr>
          <p:spPr>
            <a:xfrm flipH="false" flipV="false" rot="0">
              <a:off x="0" y="0"/>
              <a:ext cx="2408296" cy="2709333"/>
            </a:xfrm>
            <a:custGeom>
              <a:avLst/>
              <a:gdLst/>
              <a:ahLst/>
              <a:cxnLst/>
              <a:rect r="r" b="b" t="t" l="l"/>
              <a:pathLst>
                <a:path h="2709333" w="2408296">
                  <a:moveTo>
                    <a:pt x="0" y="0"/>
                  </a:moveTo>
                  <a:lnTo>
                    <a:pt x="2408296" y="0"/>
                  </a:lnTo>
                  <a:lnTo>
                    <a:pt x="2408296" y="2709333"/>
                  </a:lnTo>
                  <a:lnTo>
                    <a:pt x="0" y="2709333"/>
                  </a:lnTo>
                  <a:close/>
                </a:path>
              </a:pathLst>
            </a:custGeom>
            <a:solidFill>
              <a:srgbClr val="F2F1F1">
                <a:alpha val="80000"/>
              </a:srgbClr>
            </a:solidFill>
          </p:spPr>
        </p:sp>
        <p:sp>
          <p:nvSpPr>
            <p:cNvPr name="TextBox 4" id="4"/>
            <p:cNvSpPr txBox="true"/>
            <p:nvPr/>
          </p:nvSpPr>
          <p:spPr>
            <a:xfrm>
              <a:off x="0" y="-47625"/>
              <a:ext cx="2408296" cy="275695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1600992" y="4759273"/>
            <a:ext cx="5892959" cy="4409384"/>
          </a:xfrm>
          <a:custGeom>
            <a:avLst/>
            <a:gdLst/>
            <a:ahLst/>
            <a:cxnLst/>
            <a:rect r="r" b="b" t="t" l="l"/>
            <a:pathLst>
              <a:path h="4409384" w="5892959">
                <a:moveTo>
                  <a:pt x="0" y="0"/>
                </a:moveTo>
                <a:lnTo>
                  <a:pt x="5892959" y="0"/>
                </a:lnTo>
                <a:lnTo>
                  <a:pt x="5892959" y="4409383"/>
                </a:lnTo>
                <a:lnTo>
                  <a:pt x="0" y="4409383"/>
                </a:lnTo>
                <a:lnTo>
                  <a:pt x="0" y="0"/>
                </a:lnTo>
                <a:close/>
              </a:path>
            </a:pathLst>
          </a:custGeom>
          <a:blipFill>
            <a:blip r:embed="rId2"/>
            <a:stretch>
              <a:fillRect l="-37558" t="-18879" r="0" b="-3754"/>
            </a:stretch>
          </a:blipFill>
        </p:spPr>
      </p:sp>
      <p:sp>
        <p:nvSpPr>
          <p:cNvPr name="Freeform 6" id="6"/>
          <p:cNvSpPr/>
          <p:nvPr/>
        </p:nvSpPr>
        <p:spPr>
          <a:xfrm flipH="false" flipV="false" rot="0">
            <a:off x="9899596" y="4759273"/>
            <a:ext cx="7632807" cy="4409384"/>
          </a:xfrm>
          <a:custGeom>
            <a:avLst/>
            <a:gdLst/>
            <a:ahLst/>
            <a:cxnLst/>
            <a:rect r="r" b="b" t="t" l="l"/>
            <a:pathLst>
              <a:path h="4409384" w="7632807">
                <a:moveTo>
                  <a:pt x="0" y="0"/>
                </a:moveTo>
                <a:lnTo>
                  <a:pt x="7632808" y="0"/>
                </a:lnTo>
                <a:lnTo>
                  <a:pt x="7632808" y="4409383"/>
                </a:lnTo>
                <a:lnTo>
                  <a:pt x="0" y="4409383"/>
                </a:lnTo>
                <a:lnTo>
                  <a:pt x="0" y="0"/>
                </a:lnTo>
                <a:close/>
              </a:path>
            </a:pathLst>
          </a:custGeom>
          <a:blipFill>
            <a:blip r:embed="rId3"/>
            <a:stretch>
              <a:fillRect l="0" t="0" r="-31162" b="-27713"/>
            </a:stretch>
          </a:blipFill>
        </p:spPr>
      </p:sp>
      <p:sp>
        <p:nvSpPr>
          <p:cNvPr name="TextBox 7" id="7"/>
          <p:cNvSpPr txBox="true"/>
          <p:nvPr/>
        </p:nvSpPr>
        <p:spPr>
          <a:xfrm rot="0">
            <a:off x="447128" y="577850"/>
            <a:ext cx="7593974" cy="450850"/>
          </a:xfrm>
          <a:prstGeom prst="rect">
            <a:avLst/>
          </a:prstGeom>
        </p:spPr>
        <p:txBody>
          <a:bodyPr anchor="t" rtlCol="false" tIns="0" lIns="0" bIns="0" rIns="0">
            <a:spAutoFit/>
          </a:bodyPr>
          <a:lstStyle/>
          <a:p>
            <a:pPr algn="l" marL="0" indent="0" lvl="0">
              <a:lnSpc>
                <a:spcPts val="3500"/>
              </a:lnSpc>
            </a:pPr>
            <a:r>
              <a:rPr lang="en-US" sz="2500" spc="125">
                <a:solidFill>
                  <a:srgbClr val="000000"/>
                </a:solidFill>
                <a:latin typeface="Helios Extended Bold"/>
              </a:rPr>
              <a:t>EASTERN PARTNERSHIP</a:t>
            </a:r>
          </a:p>
        </p:txBody>
      </p:sp>
      <p:sp>
        <p:nvSpPr>
          <p:cNvPr name="TextBox 8" id="8"/>
          <p:cNvSpPr txBox="true"/>
          <p:nvPr/>
        </p:nvSpPr>
        <p:spPr>
          <a:xfrm rot="0">
            <a:off x="9899596" y="577850"/>
            <a:ext cx="7593974" cy="450850"/>
          </a:xfrm>
          <a:prstGeom prst="rect">
            <a:avLst/>
          </a:prstGeom>
        </p:spPr>
        <p:txBody>
          <a:bodyPr anchor="t" rtlCol="false" tIns="0" lIns="0" bIns="0" rIns="0">
            <a:spAutoFit/>
          </a:bodyPr>
          <a:lstStyle/>
          <a:p>
            <a:pPr algn="l" marL="0" indent="0" lvl="0">
              <a:lnSpc>
                <a:spcPts val="3500"/>
              </a:lnSpc>
            </a:pPr>
            <a:r>
              <a:rPr lang="en-US" sz="2500" spc="125">
                <a:solidFill>
                  <a:srgbClr val="000000"/>
                </a:solidFill>
                <a:latin typeface="Helios Extended Bold"/>
              </a:rPr>
              <a:t>THE EURASIAN ECONOMIC UNION </a:t>
            </a:r>
          </a:p>
        </p:txBody>
      </p:sp>
      <p:sp>
        <p:nvSpPr>
          <p:cNvPr name="TextBox 9" id="9"/>
          <p:cNvSpPr txBox="true"/>
          <p:nvPr/>
        </p:nvSpPr>
        <p:spPr>
          <a:xfrm rot="0">
            <a:off x="447128" y="1534914"/>
            <a:ext cx="8200687" cy="2323465"/>
          </a:xfrm>
          <a:prstGeom prst="rect">
            <a:avLst/>
          </a:prstGeom>
        </p:spPr>
        <p:txBody>
          <a:bodyPr anchor="t" rtlCol="false" tIns="0" lIns="0" bIns="0" rIns="0">
            <a:spAutoFit/>
          </a:bodyPr>
          <a:lstStyle/>
          <a:p>
            <a:pPr algn="l">
              <a:lnSpc>
                <a:spcPts val="2660"/>
              </a:lnSpc>
              <a:spcBef>
                <a:spcPct val="0"/>
              </a:spcBef>
            </a:pPr>
            <a:r>
              <a:rPr lang="en-US" sz="1900" spc="190">
                <a:solidFill>
                  <a:srgbClr val="000000"/>
                </a:solidFill>
                <a:latin typeface="Lato"/>
              </a:rPr>
              <a:t> Launched in 2009, the EaP aims to promote political and economic reforms, foster regional stability, and support these countries in moving closer to the EU.</a:t>
            </a:r>
          </a:p>
          <a:p>
            <a:pPr algn="l">
              <a:lnSpc>
                <a:spcPts val="2660"/>
              </a:lnSpc>
              <a:spcBef>
                <a:spcPct val="0"/>
              </a:spcBef>
            </a:pPr>
          </a:p>
          <a:p>
            <a:pPr algn="l">
              <a:lnSpc>
                <a:spcPts val="2660"/>
              </a:lnSpc>
              <a:spcBef>
                <a:spcPct val="0"/>
              </a:spcBef>
            </a:pPr>
            <a:r>
              <a:rPr lang="en-US" sz="1900" spc="190">
                <a:solidFill>
                  <a:srgbClr val="000000"/>
                </a:solidFill>
                <a:latin typeface="Lato"/>
              </a:rPr>
              <a:t>The European Neighbourhood Policy (ENP) is the foreign policy framework aiming at bringing the EU and its Eastern and Southern neighbors closer, to their mutual benefit and interest.</a:t>
            </a:r>
          </a:p>
        </p:txBody>
      </p:sp>
      <p:sp>
        <p:nvSpPr>
          <p:cNvPr name="TextBox 10" id="10"/>
          <p:cNvSpPr txBox="true"/>
          <p:nvPr/>
        </p:nvSpPr>
        <p:spPr>
          <a:xfrm rot="0">
            <a:off x="9899596" y="1534914"/>
            <a:ext cx="6671517" cy="989965"/>
          </a:xfrm>
          <a:prstGeom prst="rect">
            <a:avLst/>
          </a:prstGeom>
        </p:spPr>
        <p:txBody>
          <a:bodyPr anchor="t" rtlCol="false" tIns="0" lIns="0" bIns="0" rIns="0">
            <a:spAutoFit/>
          </a:bodyPr>
          <a:lstStyle/>
          <a:p>
            <a:pPr algn="l">
              <a:lnSpc>
                <a:spcPts val="2659"/>
              </a:lnSpc>
              <a:spcBef>
                <a:spcPct val="0"/>
              </a:spcBef>
            </a:pPr>
            <a:r>
              <a:rPr lang="en-US" sz="1899" spc="189">
                <a:solidFill>
                  <a:srgbClr val="000000"/>
                </a:solidFill>
                <a:latin typeface="Lato"/>
              </a:rPr>
              <a:t>Russia responded with a creation of alternative competitive economic project </a:t>
            </a:r>
          </a:p>
          <a:p>
            <a:pPr algn="l">
              <a:lnSpc>
                <a:spcPts val="2659"/>
              </a:lnSpc>
              <a:spcBef>
                <a:spcPct val="0"/>
              </a:spcBef>
            </a:pPr>
          </a:p>
        </p:txBody>
      </p:sp>
      <p:sp>
        <p:nvSpPr>
          <p:cNvPr name="TextBox 11" id="11"/>
          <p:cNvSpPr txBox="true"/>
          <p:nvPr/>
        </p:nvSpPr>
        <p:spPr>
          <a:xfrm rot="0">
            <a:off x="9899596" y="2861462"/>
            <a:ext cx="8158834" cy="656590"/>
          </a:xfrm>
          <a:prstGeom prst="rect">
            <a:avLst/>
          </a:prstGeom>
        </p:spPr>
        <p:txBody>
          <a:bodyPr anchor="t" rtlCol="false" tIns="0" lIns="0" bIns="0" rIns="0">
            <a:spAutoFit/>
          </a:bodyPr>
          <a:lstStyle/>
          <a:p>
            <a:pPr algn="l">
              <a:lnSpc>
                <a:spcPts val="2659"/>
              </a:lnSpc>
              <a:spcBef>
                <a:spcPct val="0"/>
              </a:spcBef>
            </a:pPr>
            <a:r>
              <a:rPr lang="en-US" sz="1899" spc="189">
                <a:solidFill>
                  <a:srgbClr val="000000"/>
                </a:solidFill>
                <a:latin typeface="Lato"/>
              </a:rPr>
              <a:t>Several countries, including Moldova, Cuba, and Uzbekistan, have been granted observer status.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2F1F1"/>
        </a:solidFill>
      </p:bgPr>
    </p:bg>
    <p:spTree>
      <p:nvGrpSpPr>
        <p:cNvPr id="1" name=""/>
        <p:cNvGrpSpPr/>
        <p:nvPr/>
      </p:nvGrpSpPr>
      <p:grpSpPr>
        <a:xfrm>
          <a:off x="0" y="0"/>
          <a:ext cx="0" cy="0"/>
          <a:chOff x="0" y="0"/>
          <a:chExt cx="0" cy="0"/>
        </a:xfrm>
      </p:grpSpPr>
      <p:sp>
        <p:nvSpPr>
          <p:cNvPr name="Freeform 2" id="2"/>
          <p:cNvSpPr/>
          <p:nvPr/>
        </p:nvSpPr>
        <p:spPr>
          <a:xfrm flipH="false" flipV="false" rot="0">
            <a:off x="8989917" y="2720387"/>
            <a:ext cx="8068698" cy="5375770"/>
          </a:xfrm>
          <a:custGeom>
            <a:avLst/>
            <a:gdLst/>
            <a:ahLst/>
            <a:cxnLst/>
            <a:rect r="r" b="b" t="t" l="l"/>
            <a:pathLst>
              <a:path h="5375770" w="8068698">
                <a:moveTo>
                  <a:pt x="0" y="0"/>
                </a:moveTo>
                <a:lnTo>
                  <a:pt x="8068698" y="0"/>
                </a:lnTo>
                <a:lnTo>
                  <a:pt x="8068698" y="5375770"/>
                </a:lnTo>
                <a:lnTo>
                  <a:pt x="0" y="5375770"/>
                </a:lnTo>
                <a:lnTo>
                  <a:pt x="0" y="0"/>
                </a:lnTo>
                <a:close/>
              </a:path>
            </a:pathLst>
          </a:custGeom>
          <a:blipFill>
            <a:blip r:embed="rId2"/>
            <a:stretch>
              <a:fillRect l="0" t="0" r="0" b="0"/>
            </a:stretch>
          </a:blipFill>
        </p:spPr>
      </p:sp>
      <p:sp>
        <p:nvSpPr>
          <p:cNvPr name="TextBox 3" id="3"/>
          <p:cNvSpPr txBox="true"/>
          <p:nvPr/>
        </p:nvSpPr>
        <p:spPr>
          <a:xfrm rot="0">
            <a:off x="1563533" y="2672762"/>
            <a:ext cx="5641061" cy="2920365"/>
          </a:xfrm>
          <a:prstGeom prst="rect">
            <a:avLst/>
          </a:prstGeom>
        </p:spPr>
        <p:txBody>
          <a:bodyPr anchor="t" rtlCol="false" tIns="0" lIns="0" bIns="0" rIns="0">
            <a:spAutoFit/>
          </a:bodyPr>
          <a:lstStyle/>
          <a:p>
            <a:pPr algn="l">
              <a:lnSpc>
                <a:spcPts val="3359"/>
              </a:lnSpc>
            </a:pPr>
            <a:r>
              <a:rPr lang="en-US" sz="2399" spc="239">
                <a:solidFill>
                  <a:srgbClr val="000000"/>
                </a:solidFill>
                <a:latin typeface="Lato"/>
              </a:rPr>
              <a:t>EU: </a:t>
            </a:r>
          </a:p>
          <a:p>
            <a:pPr algn="l" marL="518158" indent="-259079" lvl="1">
              <a:lnSpc>
                <a:spcPts val="3359"/>
              </a:lnSpc>
              <a:buFont typeface="Arial"/>
              <a:buChar char="•"/>
            </a:pPr>
            <a:r>
              <a:rPr lang="en-US" sz="2399" spc="239">
                <a:solidFill>
                  <a:srgbClr val="000000"/>
                </a:solidFill>
                <a:latin typeface="Lato"/>
              </a:rPr>
              <a:t>‘significant concern’</a:t>
            </a:r>
          </a:p>
          <a:p>
            <a:pPr algn="l" marL="518158" indent="-259079" lvl="1">
              <a:lnSpc>
                <a:spcPts val="3359"/>
              </a:lnSpc>
              <a:buFont typeface="Arial"/>
              <a:buChar char="•"/>
            </a:pPr>
            <a:r>
              <a:rPr lang="en-US" sz="2399" spc="239">
                <a:solidFill>
                  <a:srgbClr val="000000"/>
                </a:solidFill>
                <a:latin typeface="Lato"/>
              </a:rPr>
              <a:t>‘threat of russophobia’</a:t>
            </a:r>
          </a:p>
          <a:p>
            <a:pPr algn="l" marL="518158" indent="-259079" lvl="1">
              <a:lnSpc>
                <a:spcPts val="3359"/>
              </a:lnSpc>
              <a:buFont typeface="Arial"/>
              <a:buChar char="•"/>
            </a:pPr>
            <a:r>
              <a:rPr lang="en-US" sz="2399" spc="239">
                <a:solidFill>
                  <a:srgbClr val="000000"/>
                </a:solidFill>
                <a:latin typeface="Lato"/>
              </a:rPr>
              <a:t>influence of European values on Russian societies</a:t>
            </a:r>
          </a:p>
          <a:p>
            <a:pPr algn="l" marL="518158" indent="-259079" lvl="1">
              <a:lnSpc>
                <a:spcPts val="3359"/>
              </a:lnSpc>
              <a:spcBef>
                <a:spcPct val="0"/>
              </a:spcBef>
              <a:buFont typeface="Arial"/>
              <a:buChar char="•"/>
            </a:pPr>
            <a:r>
              <a:rPr lang="en-US" sz="2399" spc="239">
                <a:solidFill>
                  <a:srgbClr val="000000"/>
                </a:solidFill>
                <a:latin typeface="Lato"/>
              </a:rPr>
              <a:t>stability</a:t>
            </a:r>
            <a:r>
              <a:rPr lang="en-US" sz="2399" spc="239">
                <a:solidFill>
                  <a:srgbClr val="000000"/>
                </a:solidFill>
                <a:latin typeface="Lato"/>
              </a:rPr>
              <a:t> </a:t>
            </a:r>
          </a:p>
          <a:p>
            <a:pPr algn="l">
              <a:lnSpc>
                <a:spcPts val="3359"/>
              </a:lnSpc>
              <a:spcBef>
                <a:spcPct val="0"/>
              </a:spcBef>
            </a:pPr>
          </a:p>
        </p:txBody>
      </p:sp>
      <p:sp>
        <p:nvSpPr>
          <p:cNvPr name="TextBox 4" id="4"/>
          <p:cNvSpPr txBox="true"/>
          <p:nvPr/>
        </p:nvSpPr>
        <p:spPr>
          <a:xfrm rot="0">
            <a:off x="1028700" y="1200936"/>
            <a:ext cx="14670036" cy="450850"/>
          </a:xfrm>
          <a:prstGeom prst="rect">
            <a:avLst/>
          </a:prstGeom>
        </p:spPr>
        <p:txBody>
          <a:bodyPr anchor="t" rtlCol="false" tIns="0" lIns="0" bIns="0" rIns="0">
            <a:spAutoFit/>
          </a:bodyPr>
          <a:lstStyle/>
          <a:p>
            <a:pPr algn="l" marL="0" indent="0" lvl="0">
              <a:lnSpc>
                <a:spcPts val="3500"/>
              </a:lnSpc>
            </a:pPr>
            <a:r>
              <a:rPr lang="en-US" sz="2500" spc="125">
                <a:solidFill>
                  <a:srgbClr val="000000"/>
                </a:solidFill>
                <a:latin typeface="Helios Extended Bold"/>
              </a:rPr>
              <a:t>EU VS NATO EXPANSION FROM RUSSIAN PERSPECTIVE</a:t>
            </a:r>
          </a:p>
        </p:txBody>
      </p:sp>
      <p:sp>
        <p:nvSpPr>
          <p:cNvPr name="TextBox 5" id="5"/>
          <p:cNvSpPr txBox="true"/>
          <p:nvPr/>
        </p:nvSpPr>
        <p:spPr>
          <a:xfrm rot="0">
            <a:off x="1563533" y="6102801"/>
            <a:ext cx="5270245" cy="1663065"/>
          </a:xfrm>
          <a:prstGeom prst="rect">
            <a:avLst/>
          </a:prstGeom>
        </p:spPr>
        <p:txBody>
          <a:bodyPr anchor="t" rtlCol="false" tIns="0" lIns="0" bIns="0" rIns="0">
            <a:spAutoFit/>
          </a:bodyPr>
          <a:lstStyle/>
          <a:p>
            <a:pPr algn="l">
              <a:lnSpc>
                <a:spcPts val="3359"/>
              </a:lnSpc>
            </a:pPr>
            <a:r>
              <a:rPr lang="en-US" sz="2399" spc="239">
                <a:solidFill>
                  <a:srgbClr val="000000"/>
                </a:solidFill>
                <a:latin typeface="Lato"/>
              </a:rPr>
              <a:t>NATO:</a:t>
            </a:r>
          </a:p>
          <a:p>
            <a:pPr algn="l" marL="518158" indent="-259079" lvl="1">
              <a:lnSpc>
                <a:spcPts val="3359"/>
              </a:lnSpc>
              <a:buFont typeface="Arial"/>
              <a:buChar char="•"/>
            </a:pPr>
            <a:r>
              <a:rPr lang="en-US" sz="2399" spc="239">
                <a:solidFill>
                  <a:srgbClr val="000000"/>
                </a:solidFill>
                <a:latin typeface="Lato"/>
              </a:rPr>
              <a:t>direct military threat</a:t>
            </a:r>
          </a:p>
          <a:p>
            <a:pPr algn="l" marL="518158" indent="-259079" lvl="1">
              <a:lnSpc>
                <a:spcPts val="3359"/>
              </a:lnSpc>
              <a:spcBef>
                <a:spcPct val="0"/>
              </a:spcBef>
              <a:buFont typeface="Arial"/>
              <a:buChar char="•"/>
            </a:pPr>
            <a:r>
              <a:rPr lang="en-US" sz="2399" spc="239">
                <a:solidFill>
                  <a:srgbClr val="000000"/>
                </a:solidFill>
                <a:latin typeface="Lato"/>
              </a:rPr>
              <a:t>met with more hostility and countermeasures by Russia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DAGF8IXBB1c</dc:identifier>
  <dcterms:modified xsi:type="dcterms:W3CDTF">2011-08-01T06:04:30Z</dcterms:modified>
  <cp:revision>1</cp:revision>
  <dc:title>   EU and Russia's War on Ukraine </dc:title>
</cp:coreProperties>
</file>