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60" r:id="rId4"/>
    <p:sldId id="268" r:id="rId5"/>
    <p:sldId id="289" r:id="rId6"/>
    <p:sldId id="280" r:id="rId7"/>
    <p:sldId id="290" r:id="rId8"/>
    <p:sldId id="274" r:id="rId9"/>
    <p:sldId id="264" r:id="rId10"/>
    <p:sldId id="292" r:id="rId11"/>
    <p:sldId id="262" r:id="rId12"/>
    <p:sldId id="287" r:id="rId13"/>
    <p:sldId id="291" r:id="rId14"/>
    <p:sldId id="294" r:id="rId15"/>
    <p:sldId id="261" r:id="rId16"/>
    <p:sldId id="281" r:id="rId17"/>
    <p:sldId id="293" r:id="rId18"/>
    <p:sldId id="29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8" autoAdjust="0"/>
    <p:restoredTop sz="94719"/>
  </p:normalViewPr>
  <p:slideViewPr>
    <p:cSldViewPr snapToGrid="0" snapToObjects="1">
      <p:cViewPr varScale="1">
        <p:scale>
          <a:sx n="108" d="100"/>
          <a:sy n="108" d="100"/>
        </p:scale>
        <p:origin x="11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2E461-4C0B-29EC-31DA-CA96DDB3F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43F97F-93B8-5C2F-73CF-0B31F500C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2BDD6D-BC18-AD39-95DB-000D23C5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72184E-BCB5-F809-1B2D-E4605E87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36814-A8A3-28E6-4A9B-2C0DDE36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44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52F35-2E48-545A-7B40-DC20899B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D1DC29-045D-7CA9-AC06-2B12D9448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F236FD-185A-2A44-086F-68E08F01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66B80F-61B3-06E4-4DEE-5D32F1FB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B281C-9BF7-1CC2-1A15-7D2855BB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29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E7EA367-4264-5C83-6CAE-E4DDA78C9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D9B996-A392-4C6E-7AE9-4D6DC40AC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0B7970-D753-02DC-A335-E9FB1A18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1671E4-F762-F9EB-8FA8-B72B90AF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35B5B-F818-02C3-8B4F-53EF0C39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1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3E98D-E99B-C648-218F-FB84647E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C3B6A3-824C-3658-6851-1861305C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0CAA2A-12E7-2697-2740-E3CC01B3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700FE3-57E1-B580-1B90-972B3443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8841E3-FB10-6854-90A8-9BA26BA7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7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CD801-E913-9807-6692-DCC7DC7C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443323-0373-8B9D-0B0A-DC11C1449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9F70A2-B2F5-0017-0DAD-C01F7E0B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990469-42C3-EF95-6263-F7BAA242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E96CD0-A00C-F84D-5AD8-819A3DDC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37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349CB-71AF-0517-E1B1-3F97D7A7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4E914-FF93-0EC0-4674-1233400AF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A839E5-4C32-DF99-5017-04F6A742E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50411C-6112-E9FC-DFCE-5FF5BC78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9855AE-99FA-233A-F835-B4E61AE8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ED88A7-1391-FD3E-1EFE-ABFD4F32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50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F087E-46B9-551E-859F-7360B88E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7D2C5C-1748-BF7B-BA1D-E6190DED1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B43039-7C9F-E2B7-44C7-B2140077A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9A570A6-099F-544B-12AE-B354A9BFF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18F16E-F985-4D1E-1570-BBB2FC7D2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C479A7-35F4-66D7-BF5B-E88ED17C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F2DF26E-C0BC-C01C-1555-8B62ECEE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18DBED-D36E-8738-B2BB-B085323A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70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00C99-7ABC-8F5B-2BC9-D5A8AE01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009A10-CDDE-1514-C6A4-6B3FF3E3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B61A9B-B10F-B5CB-1C4E-9123B1FF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797348-8424-B2E9-B24A-965E47C4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4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6B786C-2F2F-1AC1-57A5-912D307D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CC9316-9D9F-0690-F40D-5EE19AD7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0401A1-6C8D-F298-A004-68805464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41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95CE5-22EA-545A-C6B2-44896A6D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533A71-33A8-B926-B991-C2D130ED9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44B7B4-9E88-AC92-781E-6A24E8318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FCC34A-C3FF-9A43-4CF1-DC5557C7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5BD3C5-2BF4-48B7-3285-6835C377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8C26B1-7115-7189-03DE-5AF7F90E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8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F9E65-9AF3-55FF-873B-EF4155FE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C48367-6F05-99D9-9203-6CAD5A3B9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72D417-8173-028C-3032-AF79468A6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20A946-7886-E2AF-7A5F-C55DB0F7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CBA9C-9703-E898-B783-459B0223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14CFB6-5EDE-1221-9BDD-FC4CE8E5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60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6EAC99-412A-8B08-53DC-9B42D84D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8AE8DD-8B64-293F-E2C7-A3AD10A20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27A6A3-44F5-8576-96CB-733705C8A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9F32-2162-8041-921C-8AE800BF23DE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3DBCB5-69D1-FEC6-75C6-82137B7FE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42839C-A4F4-DB50-C4AE-3BC83F338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9AE7-02F8-294C-9D0A-F796EF226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1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13920-B33C-1AA2-A311-9309D0612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Orientační metafora v českém znakovém jazyce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4DADA-B907-8EFB-BF65-0A35B8B16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V. Čermák, S. Dvořáková, J. </a:t>
            </a:r>
            <a:r>
              <a:rPr lang="cs-CZ" dirty="0" err="1"/>
              <a:t>Kreuziger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41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7332C-31D7-9D19-3A93-7B7A478B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F49B18-76E2-7B0D-D0D4-B8D9059B5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0" dirty="0"/>
              <a:t>GENERÁLNÍ ŘEDITEL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FF2661-40F6-30EB-E15B-0A37650B3D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Nejprve artikulace znaku ŘEDITEL, poté znak GENERÁLNÍ</a:t>
            </a:r>
          </a:p>
          <a:p>
            <a:r>
              <a:rPr lang="cs-CZ" dirty="0"/>
              <a:t>Znak GENERÁLNÍ - směřování pohybu nahoru -&gt; "lepší", vyšší pozice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C84BFB-F67D-B56C-4023-1F96624D7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0" dirty="0"/>
              <a:t>DĚLNÍK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279504-D9A8-6915-AFB4-DDD058864B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Směřování pohybu dolů</a:t>
            </a:r>
          </a:p>
          <a:p>
            <a:r>
              <a:rPr lang="cs-CZ" dirty="0"/>
              <a:t>Vnímání pozice dělníka v naší společnosti jako pozice nižší</a:t>
            </a:r>
          </a:p>
        </p:txBody>
      </p:sp>
    </p:spTree>
    <p:extLst>
      <p:ext uri="{BB962C8B-B14F-4D97-AF65-F5344CB8AC3E}">
        <p14:creationId xmlns:p14="http://schemas.microsoft.com/office/powerpoint/2010/main" val="204715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F25DD-225E-C387-EB83-8D8C7F0C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Metafora VÍCE JE NAHOŘE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1F777-FC4F-82E4-8BB1-E372A0CFB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Vertikální prostorová orientace nahoře - dole </a:t>
            </a:r>
          </a:p>
          <a:p>
            <a:r>
              <a:rPr lang="cs-CZ" dirty="0"/>
              <a:t>Souvislost se zkušeností -&gt; uplatnění v ikonickém mapování ve znakových jazycích</a:t>
            </a:r>
          </a:p>
          <a:p>
            <a:r>
              <a:rPr lang="cs-CZ" dirty="0"/>
              <a:t>Reprezentace pozice ve </a:t>
            </a:r>
            <a:r>
              <a:rPr lang="cs-CZ" dirty="0" err="1"/>
              <a:t>znakovacím</a:t>
            </a:r>
            <a:r>
              <a:rPr lang="cs-CZ" dirty="0"/>
              <a:t> prostoru:</a:t>
            </a:r>
          </a:p>
          <a:p>
            <a:pPr lvl="1"/>
            <a:r>
              <a:rPr lang="cs-CZ" dirty="0"/>
              <a:t>Vyšší pozice - větší množství</a:t>
            </a:r>
          </a:p>
          <a:p>
            <a:pPr lvl="1"/>
            <a:r>
              <a:rPr lang="cs-CZ" dirty="0"/>
              <a:t>Nižší pozice - menší množství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22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84EEA-AE2A-E9D8-A91A-24883886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Znaky VÍCE-NEŽ, MÉNĚ-NEŽ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45224-0A97-8A26-4DBF-118E4802B6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Stejná úroveň rukou (znak STEJNÝ)</a:t>
            </a:r>
          </a:p>
          <a:p>
            <a:r>
              <a:rPr lang="cs-CZ" dirty="0"/>
              <a:t>Posunutí dominantní ruky do vyšší pozice než nedominantní ruky</a:t>
            </a:r>
          </a:p>
          <a:p>
            <a:pPr marL="0" indent="0">
              <a:buNone/>
            </a:pPr>
            <a:r>
              <a:rPr lang="cs-CZ" dirty="0"/>
              <a:t>-&gt; Dominantní ruka označuje větší, nebo menší množství, než je referenční množství či hodnota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7F8FC9-0B60-C875-AFDF-502D889042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Stejná úroveň rukou (znak STEJNÝ)</a:t>
            </a:r>
          </a:p>
          <a:p>
            <a:r>
              <a:rPr lang="cs-CZ" dirty="0"/>
              <a:t>Posunutí dominantní ruky do nižší pozice, než je ruka nedominantní</a:t>
            </a:r>
          </a:p>
        </p:txBody>
      </p:sp>
    </p:spTree>
    <p:extLst>
      <p:ext uri="{BB962C8B-B14F-4D97-AF65-F5344CB8AC3E}">
        <p14:creationId xmlns:p14="http://schemas.microsoft.com/office/powerpoint/2010/main" val="356806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C57DF-A81E-282F-8EC7-9F9397D0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MINIMUM, MAXIMUM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65A7F-8F61-91CE-2BD6-997DB8EA54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Přibližně stejná rovina rukou uprostřed </a:t>
            </a:r>
            <a:r>
              <a:rPr lang="cs-CZ" dirty="0" err="1"/>
              <a:t>znakovacího</a:t>
            </a:r>
            <a:r>
              <a:rPr lang="cs-CZ" dirty="0"/>
              <a:t> prostoru</a:t>
            </a:r>
          </a:p>
          <a:p>
            <a:r>
              <a:rPr lang="cs-CZ" dirty="0"/>
              <a:t>Následný rychlý pohyb směrem dolů až ke spodní hranici </a:t>
            </a:r>
            <a:r>
              <a:rPr lang="cs-CZ" dirty="0" err="1"/>
              <a:t>znakovacího</a:t>
            </a:r>
            <a:r>
              <a:rPr lang="cs-CZ" dirty="0"/>
              <a:t> prostoru (minimální možnou hodnotou na vertikální ose)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63CF7D-D0DF-0C31-25EA-EEA83CEEE7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Zastoupení nedominantní ruky maximální přípustné hodnoty</a:t>
            </a:r>
          </a:p>
          <a:p>
            <a:r>
              <a:rPr lang="cs-CZ" dirty="0"/>
              <a:t>Pohyb dominantní ruky zdola nahoru, až se nakonec o ruku nedominantní zastaví</a:t>
            </a:r>
          </a:p>
        </p:txBody>
      </p:sp>
    </p:spTree>
    <p:extLst>
      <p:ext uri="{BB962C8B-B14F-4D97-AF65-F5344CB8AC3E}">
        <p14:creationId xmlns:p14="http://schemas.microsoft.com/office/powerpoint/2010/main" val="109356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2FA4B-B256-4213-F4B5-DF7122FA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Metafora na PRAVÉ a LEVÉ STRANĚ ve </a:t>
            </a:r>
            <a:r>
              <a:rPr lang="cs-CZ" dirty="0" err="1"/>
              <a:t>znakovacím</a:t>
            </a:r>
            <a:r>
              <a:rPr lang="cs-CZ" dirty="0"/>
              <a:t> prostoru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70CC24-4BD6-1F49-C7CD-364408CCCD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Pravá strana je místo, kde se „pozitivní“ znak nachází v pravém prostoru, např. </a:t>
            </a:r>
          </a:p>
          <a:p>
            <a:pPr lvl="1"/>
            <a:r>
              <a:rPr lang="cs-CZ" dirty="0"/>
              <a:t>PŘIHLÁSIT SE </a:t>
            </a:r>
          </a:p>
          <a:p>
            <a:pPr lvl="2"/>
            <a:r>
              <a:rPr lang="cs-CZ" dirty="0"/>
              <a:t>Třesený pohyb sevřenou rukou s dvěma vztyčenými prsty (INDEX+DIGITUS MEDIUS) v pravém </a:t>
            </a:r>
            <a:r>
              <a:rPr lang="cs-CZ" dirty="0" err="1"/>
              <a:t>znakovacím</a:t>
            </a:r>
            <a:r>
              <a:rPr lang="cs-CZ" dirty="0"/>
              <a:t> prostoru.</a:t>
            </a:r>
          </a:p>
          <a:p>
            <a:pPr lvl="1"/>
            <a:r>
              <a:rPr lang="cs-CZ" dirty="0"/>
              <a:t>PŘIJÍT</a:t>
            </a:r>
          </a:p>
          <a:p>
            <a:pPr lvl="2"/>
            <a:r>
              <a:rPr lang="cs-CZ" dirty="0"/>
              <a:t>Pohyb sevřenou rukou se vztyčeným prstem (INDEX) z pravé strany do středu ve </a:t>
            </a:r>
            <a:r>
              <a:rPr lang="cs-CZ" dirty="0" err="1"/>
              <a:t>znakovacím</a:t>
            </a:r>
            <a:r>
              <a:rPr lang="cs-CZ" dirty="0"/>
              <a:t> prostoru. </a:t>
            </a:r>
          </a:p>
          <a:p>
            <a:pPr lvl="1"/>
            <a:r>
              <a:rPr lang="cs-CZ" dirty="0"/>
              <a:t>PŘINÉST </a:t>
            </a:r>
          </a:p>
          <a:p>
            <a:pPr lvl="2"/>
            <a:r>
              <a:rPr lang="cs-CZ" dirty="0"/>
              <a:t>Pohyb sevřenýma rukama s oběma vztyčenými prsty (INDEX+DIGITUS MEDIUS) směřuje z pravé strany do středu ve </a:t>
            </a:r>
            <a:r>
              <a:rPr lang="cs-CZ" dirty="0" err="1"/>
              <a:t>znakovacím</a:t>
            </a:r>
            <a:r>
              <a:rPr lang="cs-CZ" dirty="0"/>
              <a:t> prostoru.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310407-3012-740A-3A68-E4A32ACD4F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Levá strana je místo, kde se „negativní“ znak nachází v levém prostoru, např. </a:t>
            </a:r>
          </a:p>
          <a:p>
            <a:pPr lvl="1"/>
            <a:r>
              <a:rPr lang="cs-CZ" dirty="0"/>
              <a:t>ODHLÁSIT </a:t>
            </a:r>
          </a:p>
          <a:p>
            <a:pPr lvl="2"/>
            <a:r>
              <a:rPr lang="cs-CZ" dirty="0"/>
              <a:t>Pohyb oběma rukama s dvěma prsty (INDEX+DIGITUS MEDIUS) směřuje ze středu doleva ve </a:t>
            </a:r>
            <a:r>
              <a:rPr lang="cs-CZ" dirty="0" err="1"/>
              <a:t>znakovacím</a:t>
            </a:r>
            <a:r>
              <a:rPr lang="cs-CZ" dirty="0"/>
              <a:t> prostoru. 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ODEJÍT </a:t>
            </a:r>
          </a:p>
          <a:p>
            <a:pPr lvl="2"/>
            <a:r>
              <a:rPr lang="cs-CZ" dirty="0"/>
              <a:t>Pohyb dvou rukou se všemi vztyčenými prsty v levém </a:t>
            </a:r>
            <a:r>
              <a:rPr lang="cs-CZ" dirty="0" err="1"/>
              <a:t>znakovacím</a:t>
            </a:r>
            <a:r>
              <a:rPr lang="cs-CZ" dirty="0"/>
              <a:t> prostoru. </a:t>
            </a:r>
          </a:p>
          <a:p>
            <a:pPr lvl="1"/>
            <a:r>
              <a:rPr lang="cs-CZ" dirty="0"/>
              <a:t>ODNÉST </a:t>
            </a:r>
          </a:p>
          <a:p>
            <a:pPr lvl="2"/>
            <a:r>
              <a:rPr lang="cs-CZ" dirty="0"/>
              <a:t>Pohyb sevřenýma rukama s oběma vztyčenými prsty (INDEX+DIGITUS MEDIUS) směřuje ze středu do levé strany ve </a:t>
            </a:r>
            <a:r>
              <a:rPr lang="cs-CZ" dirty="0" err="1"/>
              <a:t>znakovacím</a:t>
            </a:r>
            <a:r>
              <a:rPr lang="cs-CZ" dirty="0"/>
              <a:t> prostoru.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74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99099-99E5-C5AC-EC43-3968D8C1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Úvaha?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267E8C-5355-DAF5-EC06-8BFB8811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LÍTO - pohyb nahoře kolečkem -&gt; význam ale negativní</a:t>
            </a:r>
          </a:p>
          <a:p>
            <a:r>
              <a:rPr lang="cs-CZ" dirty="0"/>
              <a:t>PILNÝ / LÍNÝ </a:t>
            </a:r>
          </a:p>
          <a:p>
            <a:r>
              <a:rPr lang="cs-CZ" dirty="0"/>
              <a:t>PRVNÍ, DRUHÉ A TŘETÍ MÍSTO - pohyb dolů -&gt; pozitivní význam?</a:t>
            </a:r>
          </a:p>
          <a:p>
            <a:r>
              <a:rPr lang="cs-CZ" dirty="0"/>
              <a:t>POVSTÁNÍ (REVOLUCE)</a:t>
            </a:r>
          </a:p>
          <a:p>
            <a:r>
              <a:rPr lang="cs-CZ" dirty="0"/>
              <a:t>KROUTIT OČIMA - pohyb nahoře -&gt; význam ale negativní v ČJ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2AC7F-2C44-5534-6A53-2FFEDCB8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Zajímavost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D6C89-18A8-288F-9E0D-E7D5F46A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ČZJ pohyb znaku BŮH směrem nahoru</a:t>
            </a:r>
          </a:p>
          <a:p>
            <a:pPr marL="0" indent="0" algn="ctr">
              <a:buNone/>
            </a:pPr>
            <a:r>
              <a:rPr lang="cs-CZ" dirty="0"/>
              <a:t>VS.</a:t>
            </a:r>
          </a:p>
          <a:p>
            <a:r>
              <a:rPr lang="cs-CZ" dirty="0"/>
              <a:t>V litevském znakovém jazyce pohyb opačný - dolů -&gt; negativní význam?</a:t>
            </a:r>
          </a:p>
          <a:p>
            <a:endParaRPr lang="cs-CZ" dirty="0"/>
          </a:p>
        </p:txBody>
      </p:sp>
      <p:pic>
        <p:nvPicPr>
          <p:cNvPr id="5" name="Obrázek 4" descr="Obsah obrázku osoba, muž, zeď, stojící&#10;&#10;Popis byl vytvořen automaticky">
            <a:extLst>
              <a:ext uri="{FF2B5EF4-FFF2-40B4-BE49-F238E27FC236}">
                <a16:creationId xmlns:a16="http://schemas.microsoft.com/office/drawing/2014/main" id="{1BB5112F-1739-83E1-07C3-FC7EDD46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329" y="3636506"/>
            <a:ext cx="3808492" cy="2856369"/>
          </a:xfrm>
          <a:prstGeom prst="rect">
            <a:avLst/>
          </a:prstGeom>
        </p:spPr>
      </p:pic>
      <p:pic>
        <p:nvPicPr>
          <p:cNvPr id="7" name="Obrázek 6" descr="Obsah obrázku muž, osoba, stojící&#10;&#10;Popis byl vytvořen automaticky">
            <a:extLst>
              <a:ext uri="{FF2B5EF4-FFF2-40B4-BE49-F238E27FC236}">
                <a16:creationId xmlns:a16="http://schemas.microsoft.com/office/drawing/2014/main" id="{D78E3D1C-8073-EB66-EC9C-A9B49B7B8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15" y="3642239"/>
            <a:ext cx="3563296" cy="28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3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446D9-A31C-1FB2-4702-D2306992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7078B7-D92C-D7A2-CE80-4F6B28079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GARDELKOVÁ, Barbora. </a:t>
            </a:r>
            <a:r>
              <a:rPr lang="cs-CZ" i="1" dirty="0"/>
              <a:t>Konceptualizace emocí v českém znakovém jazyce (Na příkladu hněvu)</a:t>
            </a:r>
            <a:r>
              <a:rPr lang="cs-CZ" dirty="0"/>
              <a:t>. Praha, 2017. Diplomová práce. Univerzita Karlova, Filozofická fakulta, Ústav jazyků a komunikace neslyšících. Vedoucí práce Vaňková, Irena.</a:t>
            </a:r>
          </a:p>
          <a:p>
            <a:r>
              <a:rPr lang="cs-CZ" dirty="0"/>
              <a:t>ŠŮCHOVÁ, Lucie. </a:t>
            </a:r>
            <a:r>
              <a:rPr lang="cs-CZ" i="1" dirty="0"/>
              <a:t>Metafora v českém znakovém jazyce</a:t>
            </a:r>
            <a:r>
              <a:rPr lang="cs-CZ" dirty="0"/>
              <a:t>. 2007. Diplomová práce. Univerzita Karlova, Filozofická fakulta, Ústav českého jazyka a teorie komunikace. Vedoucí práce Vaňková, Irena.</a:t>
            </a:r>
          </a:p>
          <a:p>
            <a:r>
              <a:rPr lang="cs-CZ" dirty="0"/>
              <a:t>George </a:t>
            </a:r>
            <a:r>
              <a:rPr lang="cs-CZ" dirty="0" err="1"/>
              <a:t>Lakoff</a:t>
            </a:r>
            <a:r>
              <a:rPr lang="cs-CZ" dirty="0"/>
              <a:t> – Mark Johnson: </a:t>
            </a:r>
            <a:r>
              <a:rPr lang="cs-CZ" i="1" dirty="0"/>
              <a:t>Metafory, kterými žijeme.</a:t>
            </a:r>
            <a:r>
              <a:rPr lang="cs-CZ" dirty="0"/>
              <a:t> Brno 2002, s. 49 – 54.</a:t>
            </a:r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92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0BA1D-6FF0-2577-CD62-AA7F48A3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9BA43-058C-0ABB-3C6A-46B4B5F7D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600" dirty="0"/>
          </a:p>
          <a:p>
            <a:pPr marL="0" indent="0" algn="ctr">
              <a:buNone/>
            </a:pPr>
            <a:r>
              <a:rPr lang="cs-CZ" sz="6600" dirty="0"/>
              <a:t>Děkujeme za pozornost </a:t>
            </a:r>
          </a:p>
        </p:txBody>
      </p:sp>
    </p:spTree>
    <p:extLst>
      <p:ext uri="{BB962C8B-B14F-4D97-AF65-F5344CB8AC3E}">
        <p14:creationId xmlns:p14="http://schemas.microsoft.com/office/powerpoint/2010/main" val="320819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BD4CD-FDA8-F2D3-A8E5-A6F747D0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Metafora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BFB05-49E8-3588-5E74-8147C1AC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Lakoff</a:t>
            </a:r>
            <a:r>
              <a:rPr lang="cs-CZ" dirty="0"/>
              <a:t> (1941) a Johnson (1949) se zabývají třemi typy metafory:</a:t>
            </a:r>
          </a:p>
          <a:p>
            <a:pPr lvl="1"/>
            <a:r>
              <a:rPr lang="cs-CZ" dirty="0"/>
              <a:t>1, Strukturní – jde o takovou konceptualizaci, při níž se využívá řady korespondencí mezi oblastí zdrojovou a cílovou,</a:t>
            </a:r>
          </a:p>
          <a:p>
            <a:pPr lvl="1"/>
            <a:r>
              <a:rPr lang="cs-CZ" dirty="0"/>
              <a:t>2, Ontologická – řadí metafory nádob a náplní,</a:t>
            </a:r>
          </a:p>
          <a:p>
            <a:pPr lvl="1"/>
            <a:r>
              <a:rPr lang="cs-CZ" dirty="0"/>
              <a:t>3, Orientační – uvádí jako příklad opozici NAHOŘE (+) – DOLE (-), která je zdrojem mnoha cílových oblastí, spojených s emociálním stavem, kvantitou, společenským statusem apod.</a:t>
            </a:r>
          </a:p>
        </p:txBody>
      </p:sp>
    </p:spTree>
    <p:extLst>
      <p:ext uri="{BB962C8B-B14F-4D97-AF65-F5344CB8AC3E}">
        <p14:creationId xmlns:p14="http://schemas.microsoft.com/office/powerpoint/2010/main" val="251827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25F4D-2545-18B7-2B0C-9686155F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Orientační metafora v ČZJ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D6B45-D24A-3FC9-26D9-9A96A8154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Úzká souvislost s orientací člověka v prostoru:</a:t>
            </a:r>
          </a:p>
          <a:p>
            <a:pPr lvl="1"/>
            <a:r>
              <a:rPr lang="cs-CZ" dirty="0"/>
              <a:t>Ukotvena v tělesné zkušenosti</a:t>
            </a:r>
          </a:p>
          <a:p>
            <a:pPr lvl="1"/>
            <a:r>
              <a:rPr lang="cs-CZ" dirty="0"/>
              <a:t>V interakci člověka s okolním prostředím</a:t>
            </a:r>
          </a:p>
          <a:p>
            <a:r>
              <a:rPr lang="cs-CZ" dirty="0"/>
              <a:t>Jednotlivé prostorové orientace, na nichž jsou založeny konkrétní orientační metafory, strukturují řadu ne-prostorových oblastí</a:t>
            </a:r>
          </a:p>
          <a:p>
            <a:pPr lvl="1"/>
            <a:r>
              <a:rPr lang="cs-CZ" dirty="0"/>
              <a:t>Např. emoce, stavy, čas aj.</a:t>
            </a:r>
          </a:p>
          <a:p>
            <a:r>
              <a:rPr lang="cs-CZ" dirty="0"/>
              <a:t>Hranice v neutrálním </a:t>
            </a:r>
            <a:r>
              <a:rPr lang="cs-CZ" dirty="0" err="1"/>
              <a:t>znakovacím</a:t>
            </a:r>
            <a:r>
              <a:rPr lang="cs-CZ" dirty="0"/>
              <a:t> prostoru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31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45A1A-BCCE-23BE-97BD-46EEF66A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ČAS JE PROSTOR, metafory BUDOUCNOST JE VPŘEDU a MINULOST JE VZADU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62F43-7A40-6C7C-2562-B07DCDEF3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Vztahování ke společné konceptuální metafoře - ČAS JE PROSTOR</a:t>
            </a:r>
          </a:p>
          <a:p>
            <a:r>
              <a:rPr lang="cs-CZ" dirty="0"/>
              <a:t>Metaforické mapování času jako místa v prostoru (vpředu, vzadu) -&gt; </a:t>
            </a:r>
            <a:r>
              <a:rPr lang="pl-PL" dirty="0"/>
              <a:t>myšlení o ČASE jako o prostoru</a:t>
            </a:r>
          </a:p>
          <a:p>
            <a:r>
              <a:rPr lang="cs-CZ" dirty="0"/>
              <a:t>Ikonické mapování v užívání </a:t>
            </a:r>
            <a:r>
              <a:rPr lang="cs-CZ" dirty="0" err="1"/>
              <a:t>znakovacího</a:t>
            </a:r>
            <a:r>
              <a:rPr lang="cs-CZ" dirty="0"/>
              <a:t> prostoru (</a:t>
            </a:r>
            <a:r>
              <a:rPr lang="cs-CZ" dirty="0" err="1"/>
              <a:t>space-for-space</a:t>
            </a:r>
            <a:r>
              <a:rPr lang="cs-CZ" dirty="0"/>
              <a:t> </a:t>
            </a:r>
            <a:r>
              <a:rPr lang="cs-CZ" dirty="0" err="1"/>
              <a:t>iconicity</a:t>
            </a:r>
            <a:r>
              <a:rPr lang="cs-CZ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913B05-6B67-EEDB-12AD-ADE86FF6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18" y="4244364"/>
            <a:ext cx="2170364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DD101-5DB8-474A-EB28-D7157B30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626B81-955E-DB23-C3F7-72A4A8A58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0" dirty="0"/>
              <a:t>Kultura ve střední a západní Evropě: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747D0D-03A0-72DF-7662-F57CC8C98B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Budoucnost - událost stojící před námi</a:t>
            </a:r>
          </a:p>
          <a:p>
            <a:r>
              <a:rPr lang="cs-CZ" dirty="0"/>
              <a:t>Minulost - událost stojící za námi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F7DB2A-CB34-AB35-DECF-6ED53D42A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0" dirty="0"/>
              <a:t>Charakteristika pohybu v ČZJ: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51ECDE-1D15-6E58-A4E9-9CF66716D4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Budoucnost - pohyb vpřed ve </a:t>
            </a:r>
            <a:r>
              <a:rPr lang="cs-CZ" dirty="0" err="1"/>
              <a:t>znakovacím</a:t>
            </a:r>
            <a:r>
              <a:rPr lang="cs-CZ" dirty="0"/>
              <a:t> prostoru (PŘÍŠTÍ TÝDEN)</a:t>
            </a:r>
          </a:p>
          <a:p>
            <a:r>
              <a:rPr lang="cs-CZ" dirty="0"/>
              <a:t>Minulost - pohyb vzad (MINULÝ TÝDEN)</a:t>
            </a:r>
          </a:p>
          <a:p>
            <a:r>
              <a:rPr lang="cs-CZ" dirty="0"/>
              <a:t>Přítomnost – uprostřed (LETOS)</a:t>
            </a:r>
          </a:p>
        </p:txBody>
      </p:sp>
    </p:spTree>
    <p:extLst>
      <p:ext uri="{BB962C8B-B14F-4D97-AF65-F5344CB8AC3E}">
        <p14:creationId xmlns:p14="http://schemas.microsoft.com/office/powerpoint/2010/main" val="130166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C32DE-39A9-776C-EF5C-08915668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Cizí znakové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69A41-EB2D-3021-45EC-6392748CA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Vyjádření času obráceně v Jihoafrickém znakovém jazyce a v Asii:</a:t>
            </a:r>
          </a:p>
          <a:p>
            <a:pPr lvl="1"/>
            <a:r>
              <a:rPr lang="cs-CZ" dirty="0"/>
              <a:t>Budoucnost - událost stojící za námi</a:t>
            </a:r>
          </a:p>
          <a:p>
            <a:pPr lvl="1"/>
            <a:r>
              <a:rPr lang="cs-CZ" dirty="0"/>
              <a:t>Minulost - událost stojící před námi</a:t>
            </a:r>
          </a:p>
        </p:txBody>
      </p:sp>
    </p:spTree>
    <p:extLst>
      <p:ext uri="{BB962C8B-B14F-4D97-AF65-F5344CB8AC3E}">
        <p14:creationId xmlns:p14="http://schemas.microsoft.com/office/powerpoint/2010/main" val="274654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2170F-7131-C028-F9D1-D36013D5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Metafora DOBRÉ JE NAHOŘE/DOBRÉ SMĚŘUJE NAHORU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B1F6BA-B969-C8BC-30FA-16DD1277E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800" b="0" dirty="0"/>
              <a:t>Užívání prostorové orientace nahoře (nahoru) zejména pro konceptualizaci: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9037E0-9E59-6CB5-14A0-3EA8DA57F9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Pozitivních stavů</a:t>
            </a:r>
          </a:p>
          <a:p>
            <a:r>
              <a:rPr lang="cs-CZ" dirty="0"/>
              <a:t>Bdění</a:t>
            </a:r>
          </a:p>
          <a:p>
            <a:r>
              <a:rPr lang="cs-CZ" dirty="0"/>
              <a:t>Zdraví, síly</a:t>
            </a:r>
          </a:p>
          <a:p>
            <a:r>
              <a:rPr lang="cs-CZ" dirty="0"/>
              <a:t>Vědomí</a:t>
            </a:r>
          </a:p>
          <a:p>
            <a:r>
              <a:rPr lang="cs-CZ" dirty="0"/>
              <a:t>Kontroly, vysokého statusu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8BF2C6-8C0E-46E6-6B36-D71FE29D3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800" b="0" dirty="0"/>
              <a:t>Užívání prostorové orientace dole (dolů) především pro konceptualizaci: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DC6A17-0E96-852C-5820-72E1DBB824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Negativních stavů</a:t>
            </a:r>
          </a:p>
          <a:p>
            <a:r>
              <a:rPr lang="cs-CZ" dirty="0"/>
              <a:t>Spánku</a:t>
            </a:r>
          </a:p>
          <a:p>
            <a:r>
              <a:rPr lang="cs-CZ" dirty="0"/>
              <a:t>Nemoci, smrti</a:t>
            </a:r>
          </a:p>
          <a:p>
            <a:r>
              <a:rPr lang="cs-CZ" dirty="0"/>
              <a:t>Nedostatku kontroly</a:t>
            </a:r>
          </a:p>
          <a:p>
            <a:r>
              <a:rPr lang="cs-CZ" dirty="0"/>
              <a:t>Podřízenosti, nízkého statusu</a:t>
            </a:r>
          </a:p>
        </p:txBody>
      </p:sp>
    </p:spTree>
    <p:extLst>
      <p:ext uri="{BB962C8B-B14F-4D97-AF65-F5344CB8AC3E}">
        <p14:creationId xmlns:p14="http://schemas.microsoft.com/office/powerpoint/2010/main" val="49455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44294-77FB-0FED-7250-DB17ABFF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CC2A6-44EE-E83C-A6C1-16C478026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Vyšší pozice ve </a:t>
            </a:r>
            <a:r>
              <a:rPr lang="cs-CZ" dirty="0" err="1"/>
              <a:t>znakovacím</a:t>
            </a:r>
            <a:r>
              <a:rPr lang="cs-CZ" dirty="0"/>
              <a:t> prostoru -&gt; „lepší kvalita“</a:t>
            </a:r>
          </a:p>
          <a:p>
            <a:r>
              <a:rPr lang="cs-CZ" dirty="0"/>
              <a:t>Pohyb vzhůru ve </a:t>
            </a:r>
            <a:r>
              <a:rPr lang="cs-CZ" dirty="0" err="1"/>
              <a:t>znakovacím</a:t>
            </a:r>
            <a:r>
              <a:rPr lang="cs-CZ" dirty="0"/>
              <a:t> prostoru -&gt; „být lepší“</a:t>
            </a:r>
          </a:p>
          <a:p>
            <a:r>
              <a:rPr lang="cs-CZ" dirty="0"/>
              <a:t>Znak LEPŠÍ - pohyb obou rukou směrem nahoru </a:t>
            </a:r>
          </a:p>
          <a:p>
            <a:r>
              <a:rPr lang="cs-CZ" dirty="0"/>
              <a:t>Znak HORŠÍ - pohyb dominantní ruky směrem dolů do zastavení o ruku nedominantní</a:t>
            </a:r>
          </a:p>
          <a:p>
            <a:r>
              <a:rPr lang="cs-CZ" dirty="0"/>
              <a:t>Znak ZHORŠOVAT SE - třikrát opakování artikulace základního znaku HORŠÍ (nejníž je umístěna třetí artikulace, o něco výše druhá, poté první)</a:t>
            </a:r>
          </a:p>
        </p:txBody>
      </p:sp>
    </p:spTree>
    <p:extLst>
      <p:ext uri="{BB962C8B-B14F-4D97-AF65-F5344CB8AC3E}">
        <p14:creationId xmlns:p14="http://schemas.microsoft.com/office/powerpoint/2010/main" val="202734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FDF34-CBD5-D548-2E37-086E790A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Metafora SILNÝ/MOCNÝ JE NAHOŘE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9C6FC-5589-8816-9F64-50CE1FCD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této konceptuální metafoře je prostorová orientace nahoře - dole metaforicky mapována jako míra důležitosti a sociálního významu.</a:t>
            </a:r>
          </a:p>
        </p:txBody>
      </p:sp>
    </p:spTree>
    <p:extLst>
      <p:ext uri="{BB962C8B-B14F-4D97-AF65-F5344CB8AC3E}">
        <p14:creationId xmlns:p14="http://schemas.microsoft.com/office/powerpoint/2010/main" val="3498436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920</Words>
  <Application>Microsoft Office PowerPoint</Application>
  <PresentationFormat>Širokoúhlá obrazovka</PresentationFormat>
  <Paragraphs>108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Orientační metafora v českém znakovém jazyce </vt:lpstr>
      <vt:lpstr>Metafora</vt:lpstr>
      <vt:lpstr>Orientační metafora v ČZJ</vt:lpstr>
      <vt:lpstr>ČAS JE PROSTOR, metafory BUDOUCNOST JE VPŘEDU a MINULOST JE VZADU </vt:lpstr>
      <vt:lpstr>Prezentace aplikace PowerPoint</vt:lpstr>
      <vt:lpstr>Cizí znakové jazyky</vt:lpstr>
      <vt:lpstr>Metafora DOBRÉ JE NAHOŘE/DOBRÉ SMĚŘUJE NAHORU</vt:lpstr>
      <vt:lpstr>Prezentace aplikace PowerPoint</vt:lpstr>
      <vt:lpstr>Metafora SILNÝ/MOCNÝ JE NAHOŘE</vt:lpstr>
      <vt:lpstr>Prezentace aplikace PowerPoint</vt:lpstr>
      <vt:lpstr>Metafora VÍCE JE NAHOŘE</vt:lpstr>
      <vt:lpstr>Znaky VÍCE-NEŽ, MÉNĚ-NEŽ</vt:lpstr>
      <vt:lpstr>MINIMUM, MAXIMUM</vt:lpstr>
      <vt:lpstr>Metafora na PRAVÉ a LEVÉ STRANĚ ve znakovacím prostoru </vt:lpstr>
      <vt:lpstr>Úvaha?</vt:lpstr>
      <vt:lpstr>Zajímavost</vt:lpstr>
      <vt:lpstr>Zdroje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Orientační metafora v českém znakovém jazyce</dc:title>
  <dc:creator>Kreuziger, Jakub</dc:creator>
  <cp:lastModifiedBy>Vaňková, Irena</cp:lastModifiedBy>
  <cp:revision>47</cp:revision>
  <dcterms:created xsi:type="dcterms:W3CDTF">2022-05-18T14:50:44Z</dcterms:created>
  <dcterms:modified xsi:type="dcterms:W3CDTF">2022-05-25T15:49:58Z</dcterms:modified>
</cp:coreProperties>
</file>