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2E174C-D1C6-4540-9869-48A3D8C72418}">
  <a:tblStyle styleId="{BA2E174C-D1C6-4540-9869-48A3D8C724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f213283b79e63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11f213283b79e63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8b5b24e11a47de5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8b5b24e11a47de5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8b5b24e11a47de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8b5b24e11a47de5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f213283b79e635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1f213283b79e635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ec86a0c668ae5ad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ec86a0c668ae5ad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f213283b79e635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f213283b79e635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f213283b79e635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f213283b79e635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8b5b24e11a47de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8b5b24e11a47de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8b5b24e11a47de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8b5b24e11a47de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8b5b24e11a47de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8b5b24e11a47de5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8b5b24e11a47de5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8b5b24e11a47de5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_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TITLE_AND_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Sociology of European Integration</a:t>
            </a:r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Moodle page: https://dl1.cuni.cz/course/view.php?id=7256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5"/>
          <p:cNvSpPr txBox="1">
            <a:spLocks noGrp="1"/>
          </p:cNvSpPr>
          <p:nvPr>
            <p:ph type="title"/>
          </p:nvPr>
        </p:nvSpPr>
        <p:spPr>
          <a:xfrm>
            <a:off x="440450" y="33564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Closing phase: trickle of petitions to the Commission</a:t>
            </a:r>
            <a:endParaRPr/>
          </a:p>
        </p:txBody>
      </p:sp>
      <p:graphicFrame>
        <p:nvGraphicFramePr>
          <p:cNvPr id="159" name="Google Shape;159;p35"/>
          <p:cNvGraphicFramePr/>
          <p:nvPr/>
        </p:nvGraphicFramePr>
        <p:xfrm>
          <a:off x="440449" y="1096738"/>
          <a:ext cx="7896200" cy="2967560"/>
        </p:xfrm>
        <a:graphic>
          <a:graphicData uri="http://schemas.openxmlformats.org/drawingml/2006/table">
            <a:tbl>
              <a:tblPr>
                <a:noFill/>
                <a:tableStyleId>{BA2E174C-D1C6-4540-9869-48A3D8C72418}</a:tableStyleId>
              </a:tblPr>
              <a:tblGrid>
                <a:gridCol w="178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Phase 3: 63 contributions over 11 months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Problem-solving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Isolated suggestions and personal stories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0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Re-legitimising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Mobilisation of second issue public: Spanish speakers in Catalonia, complaining of discrimination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Complaints about gap between policy and practice, e.g. Europa website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Decoupling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(Demobilisation of Esperanto issue public)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(Return to ‘vertical dialogue’ addressing comments to Commissioner)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hase 3">
            <a:hlinkClick r:id="" action="ppaction://media"/>
            <a:extLst>
              <a:ext uri="{FF2B5EF4-FFF2-40B4-BE49-F238E27FC236}">
                <a16:creationId xmlns:a16="http://schemas.microsoft.com/office/drawing/2014/main" id="{F53EB828-05DD-4574-BA98-3E6641706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Interpretation of what happened</a:t>
            </a:r>
            <a:endParaRPr/>
          </a:p>
        </p:txBody>
      </p:sp>
      <p:sp>
        <p:nvSpPr>
          <p:cNvPr id="165" name="Google Shape;165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evidence of integration of forum input with other elements of the consultation (even though the Commissioner claimed it was “very important in the elaboration of the strategic communication”!)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Participation may have been preconceived as </a:t>
            </a:r>
            <a:r>
              <a:rPr lang="en" i="1"/>
              <a:t>intrinsic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Forum failed to produce ‘appropriately-formatted inputs’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Issue publics may have been seen as too small and unrepresentative to contribute to re-legitimisation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Esperanto public replicated a cultural politics with roots in everyday practice: a temporary micro-public sphere, perhaps appearing impenetrable to officials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i="1"/>
              <a:t>Incommensurability</a:t>
            </a:r>
            <a:r>
              <a:rPr lang="en"/>
              <a:t> between localised social practices and institutional procedures</a:t>
            </a:r>
            <a:endParaRPr/>
          </a:p>
        </p:txBody>
      </p:sp>
      <p:pic>
        <p:nvPicPr>
          <p:cNvPr id="3" name="Summary">
            <a:hlinkClick r:id="" action="ppaction://media"/>
            <a:extLst>
              <a:ext uri="{FF2B5EF4-FFF2-40B4-BE49-F238E27FC236}">
                <a16:creationId xmlns:a16="http://schemas.microsoft.com/office/drawing/2014/main" id="{C8F37F53-BDD2-4BA7-A450-02255A1F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7. Mobilising Europe’s civic resources</a:t>
            </a:r>
            <a:endParaRPr dirty="0"/>
          </a:p>
        </p:txBody>
      </p:sp>
      <p:pic>
        <p:nvPicPr>
          <p:cNvPr id="2" name="Civic Resources intro">
            <a:hlinkClick r:id="" action="ppaction://media"/>
            <a:extLst>
              <a:ext uri="{FF2B5EF4-FFF2-40B4-BE49-F238E27FC236}">
                <a16:creationId xmlns:a16="http://schemas.microsoft.com/office/drawing/2014/main" id="{4C3937A6-5D30-4B4F-81E5-33CD93664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Civic resources</a:t>
            </a:r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Two reasons why we should be interested in civic resources.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Institutional perspective: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active consent for European integration increasingly necessary if the ‘p</a:t>
            </a:r>
            <a:r>
              <a:rPr lang="en-GB" dirty="0" err="1"/>
              <a:t>ermi</a:t>
            </a:r>
            <a:r>
              <a:rPr lang="en" dirty="0"/>
              <a:t>ssive consensus’ no longer holds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perception of democratic deficit obliges institutions to ‘reach out’ to publics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Societal perspective: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presumed existence of transnational reservoirs of trust, solidarity, recognition and engagement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concerns about rise of intolerance and divisions between social groups and European nations</a:t>
            </a:r>
          </a:p>
        </p:txBody>
      </p:sp>
      <p:pic>
        <p:nvPicPr>
          <p:cNvPr id="2" name="Civic resources">
            <a:hlinkClick r:id="" action="ppaction://media"/>
            <a:extLst>
              <a:ext uri="{FF2B5EF4-FFF2-40B4-BE49-F238E27FC236}">
                <a16:creationId xmlns:a16="http://schemas.microsoft.com/office/drawing/2014/main" id="{A1A3F156-17CB-45DC-9A25-8587AC89D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Civic resources: theoretical questions</a:t>
            </a:r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positive feedbacks can we expect from trust, solidarity, social capital and participation on institutional performance and legitimacy? </a:t>
            </a:r>
            <a:br>
              <a:rPr lang="en"/>
            </a:br>
            <a:br>
              <a:rPr lang="en"/>
            </a:br>
            <a:r>
              <a:rPr lang="en"/>
              <a:t>Do these processes operate the same or differently at EU and national scales?</a:t>
            </a:r>
            <a:br>
              <a:rPr lang="en"/>
            </a:br>
            <a:br>
              <a:rPr lang="en"/>
            </a:br>
            <a:r>
              <a:rPr lang="en"/>
              <a:t>What is the relationship between civic resources, collective identity and public participation?</a:t>
            </a:r>
            <a:endParaRPr/>
          </a:p>
        </p:txBody>
      </p:sp>
      <p:pic>
        <p:nvPicPr>
          <p:cNvPr id="2" name="Theoretical questions">
            <a:hlinkClick r:id="" action="ppaction://media"/>
            <a:extLst>
              <a:ext uri="{FF2B5EF4-FFF2-40B4-BE49-F238E27FC236}">
                <a16:creationId xmlns:a16="http://schemas.microsoft.com/office/drawing/2014/main" id="{5BCDE407-4BC0-42CA-BEED-1532AB422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Civic resources: empirical questions</a:t>
            </a:r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have civic resources been ‘utilised’ by the EU?</a:t>
            </a:r>
            <a:br>
              <a:rPr lang="en"/>
            </a:br>
            <a:br>
              <a:rPr lang="en"/>
            </a:br>
            <a:r>
              <a:rPr lang="en"/>
              <a:t>How have EU policies and practices ‘impacted’ upon civic resources? When do they enhance and when do they deplete them?</a:t>
            </a:r>
            <a:br>
              <a:rPr lang="en"/>
            </a:br>
            <a:br>
              <a:rPr lang="en"/>
            </a:br>
            <a:r>
              <a:rPr lang="en"/>
              <a:t>Does it matter for European integration if civic resources are unequally distributed across different European societies?</a:t>
            </a:r>
            <a:endParaRPr/>
          </a:p>
        </p:txBody>
      </p:sp>
      <p:pic>
        <p:nvPicPr>
          <p:cNvPr id="2" name="Empirical questions">
            <a:hlinkClick r:id="" action="ppaction://media"/>
            <a:extLst>
              <a:ext uri="{FF2B5EF4-FFF2-40B4-BE49-F238E27FC236}">
                <a16:creationId xmlns:a16="http://schemas.microsoft.com/office/drawing/2014/main" id="{64864666-65F7-429B-BCF2-D4C491771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Civic resources: three logics for mobilisation</a:t>
            </a:r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Mobilise citizens’ knowledge resources for problem-solving (the ‘wisdom of the crowd’ or ‘expert citizen’ logic)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Re-legitimise the polity through public political debate (participation has a democratic value in itself which is self-reinforcing: an active civil society is more likely to trust the institutional arrangements that facilitate activity)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(leave) space for autonomous collective action, decoupled from formal policy processes (‘cultural’ citizenship: this type of participation is valued regardless of whether it makes the state more or less legitimate)</a:t>
            </a:r>
            <a:endParaRPr/>
          </a:p>
        </p:txBody>
      </p:sp>
      <p:pic>
        <p:nvPicPr>
          <p:cNvPr id="2" name="Logics of mobilisation">
            <a:hlinkClick r:id="" action="ppaction://media"/>
            <a:extLst>
              <a:ext uri="{FF2B5EF4-FFF2-40B4-BE49-F238E27FC236}">
                <a16:creationId xmlns:a16="http://schemas.microsoft.com/office/drawing/2014/main" id="{2D63ED8B-945E-4DEA-8116-59F7F3585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study: EC multilingualism consultation, 2008</a:t>
            </a:r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1"/>
          </p:nvPr>
        </p:nvSpPr>
        <p:spPr>
          <a:xfrm>
            <a:off x="382796" y="111966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Citizens invited to participate in an online discussion forum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mode of involvement complemented more traditional policy-making instruments: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report from an expert group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report from a ‘group of intellectuals’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report from a business forum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public hearing in Brussels (educational and cultural organisations)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online public consultation (using the ‘interactive policy-making’ tool Your Voice in Europe)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How do real publics take shape in the spaces official Europe creates for policy-related dialogue?</a:t>
            </a:r>
            <a:endParaRPr i="1"/>
          </a:p>
        </p:txBody>
      </p:sp>
      <p:pic>
        <p:nvPicPr>
          <p:cNvPr id="2" name="Multilingualism">
            <a:hlinkClick r:id="" action="ppaction://media"/>
            <a:extLst>
              <a:ext uri="{FF2B5EF4-FFF2-40B4-BE49-F238E27FC236}">
                <a16:creationId xmlns:a16="http://schemas.microsoft.com/office/drawing/2014/main" id="{1DC2239C-81F2-423B-A21A-1BBE89087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Opening phase: making claims and providing input</a:t>
            </a:r>
            <a:endParaRPr/>
          </a:p>
        </p:txBody>
      </p:sp>
      <p:graphicFrame>
        <p:nvGraphicFramePr>
          <p:cNvPr id="147" name="Google Shape;147;p33"/>
          <p:cNvGraphicFramePr/>
          <p:nvPr/>
        </p:nvGraphicFramePr>
        <p:xfrm>
          <a:off x="440449" y="1096738"/>
          <a:ext cx="7896200" cy="3886055"/>
        </p:xfrm>
        <a:graphic>
          <a:graphicData uri="http://schemas.openxmlformats.org/drawingml/2006/table">
            <a:tbl>
              <a:tblPr>
                <a:noFill/>
                <a:tableStyleId>{BA2E174C-D1C6-4540-9869-48A3D8C72418}</a:tableStyleId>
              </a:tblPr>
              <a:tblGrid>
                <a:gridCol w="178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Phase 1: 80 contributions in 2 weeks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Problem-solving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Technical arguments, e.g. for adopting Esperanto as official EU language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Calls for scientific research, feasibility studies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Practical suggestions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Citations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Personal stories about language learning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0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Re-legitimising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Mobilisation of first issue public: Esperanto advocates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Political claims, e.g. injustice of English as de facto lingua franca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Calls for EU to exercise powers, e.g. intervene against discriminatory national language policies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Position statements from interest organisations, addressed to Commissioner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Sceptical comments about openness of policy-making process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Decoupling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(Almost all messages addressed to Commissioner)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Forum phase 1">
            <a:hlinkClick r:id="" action="ppaction://media"/>
            <a:extLst>
              <a:ext uri="{FF2B5EF4-FFF2-40B4-BE49-F238E27FC236}">
                <a16:creationId xmlns:a16="http://schemas.microsoft.com/office/drawing/2014/main" id="{7850DE56-C0FE-49AC-8B48-AAF13D954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4"/>
          <p:cNvSpPr txBox="1">
            <a:spLocks noGrp="1"/>
          </p:cNvSpPr>
          <p:nvPr>
            <p:ph type="title"/>
          </p:nvPr>
        </p:nvSpPr>
        <p:spPr>
          <a:xfrm>
            <a:off x="311700" y="34658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Intermediary phase: practising a discursive politics</a:t>
            </a:r>
            <a:endParaRPr/>
          </a:p>
        </p:txBody>
      </p:sp>
      <p:graphicFrame>
        <p:nvGraphicFramePr>
          <p:cNvPr id="153" name="Google Shape;153;p34"/>
          <p:cNvGraphicFramePr/>
          <p:nvPr>
            <p:extLst>
              <p:ext uri="{D42A27DB-BD31-4B8C-83A1-F6EECF244321}">
                <p14:modId xmlns:p14="http://schemas.microsoft.com/office/powerpoint/2010/main" val="2145951068"/>
              </p:ext>
            </p:extLst>
          </p:nvPr>
        </p:nvGraphicFramePr>
        <p:xfrm>
          <a:off x="440449" y="1096738"/>
          <a:ext cx="7896200" cy="3874030"/>
        </p:xfrm>
        <a:graphic>
          <a:graphicData uri="http://schemas.openxmlformats.org/drawingml/2006/table">
            <a:tbl>
              <a:tblPr>
                <a:noFill/>
                <a:tableStyleId>{BA2E174C-D1C6-4540-9869-48A3D8C72418}</a:tableStyleId>
              </a:tblPr>
              <a:tblGrid>
                <a:gridCol w="178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Phase 2: 57 contributions over 6 months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Problem-solving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(Very few references to policymaking process)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0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Re-legitimising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Cynical comments about openness of policy-making process: “When one wants to kill an idea, one sets up a committee”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Commissioner (now referred to in third person) portrayed </a:t>
                      </a:r>
                      <a:r>
                        <a:rPr lang="en-GB" dirty="0"/>
                        <a:t>a</a:t>
                      </a:r>
                      <a:r>
                        <a:rPr lang="en" dirty="0"/>
                        <a:t>s distant and unapproachable (forum interventions rare, responses to emails evasive)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Decoupling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Although participants questioned the utility of the forum to influence policy-making, they continued to use it to criticise power and share opinions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Sense of community: exchange of email addresses, translation of each other’s comments, solidarity between minority language communities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Forum estolled as illustration of benefits of linguistic democracy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“Esperanto does not seek to replace one imperial language with another… So maybe it’s better that your office is against Esperanto.”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has 2">
            <a:hlinkClick r:id="" action="ppaction://media"/>
            <a:extLst>
              <a:ext uri="{FF2B5EF4-FFF2-40B4-BE49-F238E27FC236}">
                <a16:creationId xmlns:a16="http://schemas.microsoft.com/office/drawing/2014/main" id="{CA5037DD-52EB-4B09-92B7-8B9A0AF57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850</Words>
  <Application>Microsoft Office PowerPoint</Application>
  <PresentationFormat>On-screen Show (16:9)</PresentationFormat>
  <Paragraphs>75</Paragraphs>
  <Slides>11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Simple Light</vt:lpstr>
      <vt:lpstr>Simple Light</vt:lpstr>
      <vt:lpstr>Sociology of European Integration</vt:lpstr>
      <vt:lpstr>7. Mobilising Europe’s civic resources</vt:lpstr>
      <vt:lpstr>Civic resources</vt:lpstr>
      <vt:lpstr>Civic resources: theoretical questions</vt:lpstr>
      <vt:lpstr>Civic resources: empirical questions</vt:lpstr>
      <vt:lpstr>Civic resources: three logics for mobilisation</vt:lpstr>
      <vt:lpstr>Case study: EC multilingualism consultation, 2008</vt:lpstr>
      <vt:lpstr>Opening phase: making claims and providing input</vt:lpstr>
      <vt:lpstr>Intermediary phase: practising a discursive politics</vt:lpstr>
      <vt:lpstr>Closing phase: trickle of petitions to the Commission</vt:lpstr>
      <vt:lpstr>Interpretation of what happened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Sociology of European Integration</dc:title>
  <cp:lastModifiedBy>simon</cp:lastModifiedBy>
  <cp:revision>10</cp:revision>
  <dcterms:modified xsi:type="dcterms:W3CDTF">2020-03-24T22:44:05Z</dcterms:modified>
</cp:coreProperties>
</file>