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4" r:id="rId4"/>
    <p:sldId id="265" r:id="rId5"/>
    <p:sldId id="257" r:id="rId6"/>
    <p:sldId id="258" r:id="rId7"/>
    <p:sldId id="259" r:id="rId8"/>
    <p:sldId id="260" r:id="rId9"/>
    <p:sldId id="273" r:id="rId10"/>
    <p:sldId id="274" r:id="rId11"/>
    <p:sldId id="261" r:id="rId12"/>
    <p:sldId id="262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25. 11. 2020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lu\Desktop\zvuky\Slide%201.m4a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lu\Desktop\zvuky\Slide10.m4a" TargetMode="Externa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WdTjwn5yk8&amp;t=604s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lu\Desktop\zvuky\Slide11.m4a" TargetMode="External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lu\Desktop\zvuky\Slide12.m4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lu\Desktop\zvuky\Slide%202.m4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lu\Desktop\zvuky\Slide%203.m4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lu\Desktop\zvuky\Slide%204.m4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lu\Desktop\zvuky\Slide%205.m4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lu\Desktop\zvuky\Slide6.m4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lu\Desktop\zvuky\Slide7.m4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lu\Desktop\zvuky\Slide8.m4a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lu\Desktop\zvuky\Slide9.m4a" TargetMode="Externa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SOCIALISTICKÁ REKLAMA </a:t>
            </a:r>
            <a:br>
              <a:rPr lang="cs-CZ" b="1" dirty="0" smtClean="0"/>
            </a:br>
            <a:r>
              <a:rPr lang="cs-CZ" b="1" dirty="0" smtClean="0"/>
              <a:t>– </a:t>
            </a:r>
            <a:br>
              <a:rPr lang="cs-CZ" b="1" dirty="0" smtClean="0"/>
            </a:br>
            <a:r>
              <a:rPr lang="cs-CZ" b="1" dirty="0" smtClean="0"/>
              <a:t>ZDÁNLIVÝ PARADOX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Slide 1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211960" y="4669904"/>
            <a:ext cx="792088" cy="792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D:\PUBLIKACE\BFI_ADVERTISING\fotky\P1011214_PRAGOMIX A MO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7632848" cy="6418531"/>
          </a:xfrm>
          <a:prstGeom prst="rect">
            <a:avLst/>
          </a:prstGeom>
          <a:noFill/>
        </p:spPr>
      </p:pic>
      <p:pic>
        <p:nvPicPr>
          <p:cNvPr id="5" name="Slide10.m4a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95536" y="1501552"/>
            <a:ext cx="1008112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REKLAMNÍ FILM V KRÁTKÉM FILMU</a:t>
            </a:r>
          </a:p>
          <a:p>
            <a:pPr>
              <a:buNone/>
            </a:pPr>
            <a:r>
              <a:rPr lang="cs-CZ" sz="2400" dirty="0" err="1" smtClean="0"/>
              <a:t>Propagfilm</a:t>
            </a:r>
            <a:r>
              <a:rPr lang="cs-CZ" sz="2400" dirty="0" smtClean="0"/>
              <a:t> a kontinuity práce populárně-vědeckého studia</a:t>
            </a:r>
          </a:p>
          <a:p>
            <a:pPr>
              <a:buNone/>
            </a:pPr>
            <a:r>
              <a:rPr lang="cs-CZ" sz="2400" dirty="0" smtClean="0"/>
              <a:t>35mm / kina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>
                <a:hlinkClick r:id="rId3"/>
              </a:rPr>
              <a:t>Šťastnou cestu / Tatra 603</a:t>
            </a:r>
            <a:endParaRPr lang="cs-CZ" sz="2400" dirty="0"/>
          </a:p>
        </p:txBody>
      </p:sp>
      <p:pic>
        <p:nvPicPr>
          <p:cNvPr id="6" name="Obrázek 5" descr="downloa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67944" y="3212976"/>
            <a:ext cx="4595224" cy="3441982"/>
          </a:xfrm>
          <a:prstGeom prst="rect">
            <a:avLst/>
          </a:prstGeom>
        </p:spPr>
      </p:pic>
      <p:pic>
        <p:nvPicPr>
          <p:cNvPr id="5" name="Slide11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2195736" y="5389984"/>
            <a:ext cx="648072" cy="648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REKLAMNÍ FILM V REKLAMNÍM PODNIKU </a:t>
            </a:r>
          </a:p>
          <a:p>
            <a:pPr>
              <a:buNone/>
            </a:pPr>
            <a:r>
              <a:rPr lang="cs-CZ" dirty="0" smtClean="0"/>
              <a:t>16mm / pro TV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Slide12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355976" y="3861048"/>
            <a:ext cx="1088504" cy="1088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spotřební kultura / </a:t>
            </a:r>
            <a:r>
              <a:rPr lang="cs-CZ" dirty="0" err="1" smtClean="0"/>
              <a:t>konsumerismus</a:t>
            </a:r>
            <a:r>
              <a:rPr lang="cs-CZ" dirty="0" smtClean="0"/>
              <a:t> jako </a:t>
            </a:r>
          </a:p>
          <a:p>
            <a:pPr>
              <a:buNone/>
            </a:pPr>
            <a:r>
              <a:rPr lang="cs-CZ" dirty="0" smtClean="0"/>
              <a:t>	nástroj </a:t>
            </a:r>
            <a:r>
              <a:rPr lang="cs-CZ" dirty="0" err="1" smtClean="0"/>
              <a:t>legitimizace</a:t>
            </a:r>
            <a:r>
              <a:rPr lang="cs-CZ" dirty="0" smtClean="0"/>
              <a:t>/ </a:t>
            </a:r>
            <a:r>
              <a:rPr lang="cs-CZ" dirty="0" err="1" smtClean="0"/>
              <a:t>delegitimizace</a:t>
            </a:r>
            <a:r>
              <a:rPr lang="cs-CZ" dirty="0" smtClean="0"/>
              <a:t> socialistického systému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71600" y="4365104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„každému dle jeho potřeb“ (!?) </a:t>
            </a:r>
            <a:endParaRPr lang="cs-CZ" dirty="0"/>
          </a:p>
        </p:txBody>
      </p:sp>
      <p:pic>
        <p:nvPicPr>
          <p:cNvPr id="5" name="Slide 2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995936" y="5013176"/>
            <a:ext cx="1080120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err="1" smtClean="0"/>
              <a:t>Natalya</a:t>
            </a:r>
            <a:r>
              <a:rPr lang="cs-CZ" b="1" dirty="0" smtClean="0"/>
              <a:t> </a:t>
            </a:r>
            <a:r>
              <a:rPr lang="cs-CZ" b="1" dirty="0" err="1" smtClean="0"/>
              <a:t>Chernysova</a:t>
            </a:r>
            <a:r>
              <a:rPr lang="cs-CZ" b="1" dirty="0" smtClean="0"/>
              <a:t>: </a:t>
            </a:r>
            <a:r>
              <a:rPr lang="cs-CZ" b="1" dirty="0" err="1" smtClean="0"/>
              <a:t>Soviet</a:t>
            </a:r>
            <a:r>
              <a:rPr lang="cs-CZ" b="1" dirty="0" smtClean="0"/>
              <a:t> </a:t>
            </a:r>
            <a:r>
              <a:rPr lang="cs-CZ" b="1" dirty="0" err="1" smtClean="0"/>
              <a:t>Consumer</a:t>
            </a:r>
            <a:r>
              <a:rPr lang="cs-CZ" b="1" dirty="0" smtClean="0"/>
              <a:t> </a:t>
            </a:r>
            <a:r>
              <a:rPr lang="cs-CZ" b="1" dirty="0" err="1" smtClean="0"/>
              <a:t>Culture</a:t>
            </a:r>
            <a:r>
              <a:rPr lang="cs-CZ" b="1" dirty="0" smtClean="0"/>
              <a:t> in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Brezhnev</a:t>
            </a:r>
            <a:r>
              <a:rPr lang="cs-CZ" b="1" dirty="0" smtClean="0"/>
              <a:t> </a:t>
            </a:r>
            <a:r>
              <a:rPr lang="cs-CZ" b="1" dirty="0" err="1" smtClean="0"/>
              <a:t>Era</a:t>
            </a:r>
            <a:endParaRPr lang="cs-CZ" b="1" dirty="0" smtClean="0"/>
          </a:p>
          <a:p>
            <a:pPr>
              <a:buNone/>
            </a:pPr>
            <a:r>
              <a:rPr lang="cs-CZ" dirty="0" err="1" smtClean="0"/>
              <a:t>Chruščovovy</a:t>
            </a:r>
            <a:r>
              <a:rPr lang="cs-CZ" dirty="0" smtClean="0"/>
              <a:t> změny vytvořily ekonomickou, materiální a ideologickou infrastrukturu pro sovětskou masovou spotřebu</a:t>
            </a:r>
          </a:p>
          <a:p>
            <a:pPr>
              <a:buNone/>
            </a:pPr>
            <a:r>
              <a:rPr lang="cs-CZ" dirty="0" smtClean="0"/>
              <a:t>konzumerismus jako problém pro sovětskou ideologii i ekonomiku</a:t>
            </a:r>
          </a:p>
          <a:p>
            <a:pPr>
              <a:buNone/>
            </a:pPr>
            <a:r>
              <a:rPr lang="cs-CZ" dirty="0" smtClean="0"/>
              <a:t>nutil stát k redefinování řady vztahů či dogmat – zejména šlo o oficiální výklad idejí týkajících se každodennosti, kultury, osobních potřeb, a obecně komunistické mentality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Slide 3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668344" y="5733256"/>
            <a:ext cx="872480" cy="872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Olga </a:t>
            </a:r>
            <a:r>
              <a:rPr lang="cs-CZ" b="1" dirty="0" err="1" smtClean="0"/>
              <a:t>Gurova</a:t>
            </a:r>
            <a:r>
              <a:rPr lang="cs-CZ" b="1" dirty="0" smtClean="0"/>
              <a:t>: </a:t>
            </a:r>
            <a:r>
              <a:rPr lang="cs-CZ" b="1" dirty="0" err="1" smtClean="0"/>
              <a:t>Consumer</a:t>
            </a:r>
            <a:r>
              <a:rPr lang="cs-CZ" b="1" dirty="0" smtClean="0"/>
              <a:t> </a:t>
            </a:r>
            <a:r>
              <a:rPr lang="cs-CZ" b="1" dirty="0" err="1" smtClean="0"/>
              <a:t>Cutlure</a:t>
            </a:r>
            <a:r>
              <a:rPr lang="cs-CZ" b="1" dirty="0" smtClean="0"/>
              <a:t> in </a:t>
            </a:r>
            <a:r>
              <a:rPr lang="cs-CZ" b="1" dirty="0" err="1" smtClean="0"/>
              <a:t>Soviet</a:t>
            </a:r>
            <a:r>
              <a:rPr lang="cs-CZ" b="1" dirty="0" smtClean="0"/>
              <a:t> </a:t>
            </a:r>
            <a:r>
              <a:rPr lang="cs-CZ" b="1" dirty="0" err="1" smtClean="0"/>
              <a:t>Russia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společnost nedostatku (</a:t>
            </a:r>
            <a:r>
              <a:rPr lang="cs-CZ" dirty="0" err="1" smtClean="0"/>
              <a:t>János</a:t>
            </a:r>
            <a:r>
              <a:rPr lang="cs-CZ" dirty="0" smtClean="0"/>
              <a:t> </a:t>
            </a:r>
            <a:r>
              <a:rPr lang="cs-CZ" dirty="0" err="1" smtClean="0"/>
              <a:t>Kornai</a:t>
            </a:r>
            <a:r>
              <a:rPr lang="cs-CZ" dirty="0" smtClean="0"/>
              <a:t>) x společnost přebytku (</a:t>
            </a:r>
            <a:r>
              <a:rPr lang="cs-CZ" dirty="0" err="1" smtClean="0"/>
              <a:t>Sergei</a:t>
            </a:r>
            <a:r>
              <a:rPr lang="cs-CZ" dirty="0" smtClean="0"/>
              <a:t> </a:t>
            </a:r>
            <a:r>
              <a:rPr lang="cs-CZ" dirty="0" err="1" smtClean="0"/>
              <a:t>Oushakine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= dynamiky, které vyplývaly ze státně plánované ekonomiky a vytvářely takové podmínky spotřeby, kdy nabídka spíše výjimečně odpovídá poptávce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koncept tzv. kulturnosti spotřeby jakožto snahy o definování specifik socialistické spotřeby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Slide 4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96336" y="5445224"/>
            <a:ext cx="1088504" cy="1088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ZNÁRODNĚNÍ KINEMATOGRAFIE</a:t>
            </a:r>
          </a:p>
          <a:p>
            <a:pPr>
              <a:buNone/>
            </a:pPr>
            <a:r>
              <a:rPr lang="cs-CZ" dirty="0" smtClean="0"/>
              <a:t>	? REKLAMNÍ FILM</a:t>
            </a:r>
          </a:p>
          <a:p>
            <a:pPr>
              <a:buNone/>
            </a:pPr>
            <a:r>
              <a:rPr lang="cs-CZ" dirty="0" smtClean="0"/>
              <a:t>	? ÚZKÝ FILM</a:t>
            </a:r>
            <a:endParaRPr lang="cs-CZ" dirty="0"/>
          </a:p>
        </p:txBody>
      </p:sp>
      <p:pic>
        <p:nvPicPr>
          <p:cNvPr id="4" name="Slide 5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995936" y="4149080"/>
            <a:ext cx="1160512" cy="1160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820472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OBDOBÍ TŘETÍ REPUBLIKY (1945-1948)</a:t>
            </a:r>
          </a:p>
          <a:p>
            <a:pPr>
              <a:buNone/>
            </a:pPr>
            <a:r>
              <a:rPr lang="cs-CZ" sz="2000" dirty="0" smtClean="0"/>
              <a:t> </a:t>
            </a:r>
          </a:p>
          <a:p>
            <a:pPr>
              <a:buNone/>
            </a:pPr>
            <a:r>
              <a:rPr lang="cs-CZ" sz="2000" dirty="0" smtClean="0"/>
              <a:t>bezprostředně poválečné období – potravinová pomoc mezinárodních organizací – spotřební kultura není klíčovým tématem</a:t>
            </a:r>
          </a:p>
          <a:p>
            <a:pPr>
              <a:buNone/>
            </a:pPr>
            <a:r>
              <a:rPr lang="cs-CZ" sz="2000" dirty="0" smtClean="0"/>
              <a:t>reklamy zejména pro propagaci čs. průmyslu v zahraničí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dirty="0" smtClean="0"/>
              <a:t>OBDOBÍ STALINISMU (1948-1953)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orientace na těžký průmysl, obchodně-reklamních sdělení málo</a:t>
            </a:r>
          </a:p>
          <a:p>
            <a:pPr>
              <a:buNone/>
            </a:pPr>
            <a:r>
              <a:rPr lang="cs-CZ" sz="2000" dirty="0" smtClean="0"/>
              <a:t>reklamní branže obecně nezaniká, ale přeorientovává se na propagaci/propagandu</a:t>
            </a:r>
            <a:endParaRPr lang="cs-CZ" sz="2000" dirty="0"/>
          </a:p>
        </p:txBody>
      </p:sp>
      <p:pic>
        <p:nvPicPr>
          <p:cNvPr id="4" name="Slide6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668344" y="4005064"/>
            <a:ext cx="872480" cy="872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ZMĚNY V DRUHÉ POLOVINĚ 50. LET</a:t>
            </a:r>
          </a:p>
          <a:p>
            <a:pPr>
              <a:buNone/>
            </a:pPr>
            <a:r>
              <a:rPr lang="cs-CZ" dirty="0" smtClean="0"/>
              <a:t>rozvoj „socialistické  reklamy“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Reklamní podnik státního obchodu</a:t>
            </a:r>
          </a:p>
          <a:p>
            <a:pPr>
              <a:buNone/>
            </a:pPr>
            <a:r>
              <a:rPr lang="cs-CZ" dirty="0" smtClean="0"/>
              <a:t>studio </a:t>
            </a:r>
            <a:r>
              <a:rPr lang="cs-CZ" dirty="0" err="1" smtClean="0"/>
              <a:t>Propagfilm</a:t>
            </a:r>
            <a:r>
              <a:rPr lang="cs-CZ" dirty="0" smtClean="0"/>
              <a:t> (Krátký film)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Slide7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236296" y="3717032"/>
            <a:ext cx="1016496" cy="1016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42125" t="27408" r="38625" b="20496"/>
          <a:stretch>
            <a:fillRect/>
          </a:stretch>
        </p:blipFill>
        <p:spPr bwMode="auto">
          <a:xfrm>
            <a:off x="539552" y="2059462"/>
            <a:ext cx="3096344" cy="4465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 l="40120" t="28682" r="41063" b="19396"/>
          <a:stretch>
            <a:fillRect/>
          </a:stretch>
        </p:blipFill>
        <p:spPr bwMode="auto">
          <a:xfrm>
            <a:off x="5148064" y="1988840"/>
            <a:ext cx="3240360" cy="4447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395536" y="620688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DISKURS O SOCIALISTICKÉ REKLAMĚ/ PROPAGACI</a:t>
            </a:r>
          </a:p>
          <a:p>
            <a:r>
              <a:rPr lang="cs-CZ" dirty="0" smtClean="0"/>
              <a:t>vymezování vůči „kapitalistické“ reklamě</a:t>
            </a:r>
          </a:p>
          <a:p>
            <a:r>
              <a:rPr lang="cs-CZ" dirty="0" smtClean="0"/>
              <a:t>důraz na informace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779912" y="616530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1955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460432" y="6165304"/>
            <a:ext cx="68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1962</a:t>
            </a:r>
            <a:endParaRPr lang="cs-CZ" dirty="0"/>
          </a:p>
        </p:txBody>
      </p:sp>
      <p:pic>
        <p:nvPicPr>
          <p:cNvPr id="11" name="Slide8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3995936" y="3645024"/>
            <a:ext cx="944488" cy="944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SDRUŽENÉ PROPAGAČNÍ AKCE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PŘÍKLAD – KUCHYŇSKÝ MIXÉR </a:t>
            </a:r>
            <a:r>
              <a:rPr lang="cs-CZ" b="1" dirty="0" smtClean="0"/>
              <a:t>PRAGOMIX </a:t>
            </a:r>
          </a:p>
          <a:p>
            <a:pPr>
              <a:buNone/>
            </a:pPr>
            <a:r>
              <a:rPr lang="cs-CZ" sz="2400" dirty="0" smtClean="0"/>
              <a:t>(KONEC 50. LET)</a:t>
            </a:r>
          </a:p>
          <a:p>
            <a:pPr>
              <a:buNone/>
            </a:pPr>
            <a:r>
              <a:rPr lang="cs-CZ" dirty="0" smtClean="0"/>
              <a:t>KONKRÉTNÍ PRODUKT + </a:t>
            </a:r>
          </a:p>
          <a:p>
            <a:pPr>
              <a:buNone/>
            </a:pPr>
            <a:r>
              <a:rPr lang="cs-CZ" dirty="0" smtClean="0"/>
              <a:t>KAMPAŇ ZDRAVÉHO </a:t>
            </a:r>
          </a:p>
          <a:p>
            <a:pPr>
              <a:buNone/>
            </a:pPr>
            <a:r>
              <a:rPr lang="cs-CZ" dirty="0" smtClean="0"/>
              <a:t>ŽIVOTNÍHO STYLU</a:t>
            </a:r>
          </a:p>
        </p:txBody>
      </p:sp>
      <p:pic>
        <p:nvPicPr>
          <p:cNvPr id="4" name="Obrázek 3" descr="download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1916832"/>
            <a:ext cx="3240360" cy="4721170"/>
          </a:xfrm>
          <a:prstGeom prst="rect">
            <a:avLst/>
          </a:prstGeom>
        </p:spPr>
      </p:pic>
      <p:pic>
        <p:nvPicPr>
          <p:cNvPr id="6" name="Slide9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707904" y="5301208"/>
            <a:ext cx="952872" cy="9528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265</Words>
  <Application>Microsoft Office PowerPoint</Application>
  <PresentationFormat>Předvádění na obrazovce (4:3)</PresentationFormat>
  <Paragraphs>51</Paragraphs>
  <Slides>12</Slides>
  <Notes>0</Notes>
  <HiddenSlides>0</HiddenSlides>
  <MMClips>12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SOCIALISTICKÁ REKLAMA  –  ZDÁNLIVÝ PARADOX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SDRUŽENÉ PROPAGAČNÍ AKCE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SOCIALISTICKÁ REKLAMA  –  ZDÁNLIVÝ PARADOX</dc:title>
  <dc:creator>Lucie Cesalkova</dc:creator>
  <cp:lastModifiedBy>lu</cp:lastModifiedBy>
  <cp:revision>54</cp:revision>
  <dcterms:created xsi:type="dcterms:W3CDTF">2020-11-23T21:13:59Z</dcterms:created>
  <dcterms:modified xsi:type="dcterms:W3CDTF">2020-11-25T09:37:50Z</dcterms:modified>
</cp:coreProperties>
</file>