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59" r:id="rId4"/>
    <p:sldId id="260" r:id="rId5"/>
    <p:sldId id="261" r:id="rId6"/>
    <p:sldId id="262" r:id="rId7"/>
    <p:sldId id="268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2D40"/>
    <a:srgbClr val="D22C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774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EF687-8659-44A5-B987-DB47E3AA8D81}" type="datetimeFigureOut">
              <a:rPr lang="cs-CZ" smtClean="0"/>
              <a:t>08.04.2021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BC47E-BD00-42F4-B95C-2B987241CB0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909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BC47E-BD00-42F4-B95C-2B987241CB0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5133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 - základní sou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551C6D1-EC0E-4BE1-8EEE-AD0BFE03FC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23" y="435829"/>
            <a:ext cx="6408162" cy="1981120"/>
          </a:xfrm>
          <a:prstGeom prst="rect">
            <a:avLst/>
          </a:prstGeom>
        </p:spPr>
      </p:pic>
      <p:sp>
        <p:nvSpPr>
          <p:cNvPr id="9" name="Nadpis 8">
            <a:extLst>
              <a:ext uri="{FF2B5EF4-FFF2-40B4-BE49-F238E27FC236}">
                <a16:creationId xmlns:a16="http://schemas.microsoft.com/office/drawing/2014/main" id="{9C465973-12C9-4E7E-B3E7-339819B8D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54807" y="3468467"/>
            <a:ext cx="6232376" cy="151896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6" name="Zástupný symbol pro text 14">
            <a:extLst>
              <a:ext uri="{FF2B5EF4-FFF2-40B4-BE49-F238E27FC236}">
                <a16:creationId xmlns:a16="http://schemas.microsoft.com/office/drawing/2014/main" id="{6D621A1B-64B8-4E2C-9F7C-619F6D16DF8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54807" y="4987429"/>
            <a:ext cx="6218237" cy="974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podnadpis.</a:t>
            </a:r>
          </a:p>
        </p:txBody>
      </p:sp>
      <p:sp>
        <p:nvSpPr>
          <p:cNvPr id="7" name="Zástupný symbol pro text 14">
            <a:extLst>
              <a:ext uri="{FF2B5EF4-FFF2-40B4-BE49-F238E27FC236}">
                <a16:creationId xmlns:a16="http://schemas.microsoft.com/office/drawing/2014/main" id="{3CBD455F-1540-428D-A023-C87A83F6C5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54806" y="2805732"/>
            <a:ext cx="6218237" cy="521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název základní součásti.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89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55FAB65-B0A7-4575-8846-11158687D38E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2881948" y="30924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vložíte obrázek.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24AE90-7605-4DC5-9CC0-F95158D6C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text 4">
            <a:extLst>
              <a:ext uri="{FF2B5EF4-FFF2-40B4-BE49-F238E27FC236}">
                <a16:creationId xmlns:a16="http://schemas.microsoft.com/office/drawing/2014/main" id="{276D1917-8BCB-4A56-9BA7-03075193B5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881948" y="5298620"/>
            <a:ext cx="6172200" cy="5687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rgbClr val="D22C40"/>
              </a:buClr>
              <a:buFont typeface="Wingdings" panose="05000000000000000000" pitchFamily="2" charset="2"/>
              <a:buNone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</p:spTree>
    <p:extLst>
      <p:ext uri="{BB962C8B-B14F-4D97-AF65-F5344CB8AC3E}">
        <p14:creationId xmlns:p14="http://schemas.microsoft.com/office/powerpoint/2010/main" val="2618544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 -  bez základní sou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>
            <a:extLst>
              <a:ext uri="{FF2B5EF4-FFF2-40B4-BE49-F238E27FC236}">
                <a16:creationId xmlns:a16="http://schemas.microsoft.com/office/drawing/2014/main" id="{0551C6D1-EC0E-4BE1-8EEE-AD0BFE03FC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523" y="450943"/>
            <a:ext cx="6408162" cy="1981120"/>
          </a:xfrm>
          <a:prstGeom prst="rect">
            <a:avLst/>
          </a:prstGeom>
        </p:spPr>
      </p:pic>
      <p:sp>
        <p:nvSpPr>
          <p:cNvPr id="10" name="Nadpis 9">
            <a:extLst>
              <a:ext uri="{FF2B5EF4-FFF2-40B4-BE49-F238E27FC236}">
                <a16:creationId xmlns:a16="http://schemas.microsoft.com/office/drawing/2014/main" id="{1FAEE400-C3C4-4524-978A-6626FFC80C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0487" y="2962276"/>
            <a:ext cx="6218789" cy="778452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15" name="Zástupný symbol pro text 14">
            <a:extLst>
              <a:ext uri="{FF2B5EF4-FFF2-40B4-BE49-F238E27FC236}">
                <a16:creationId xmlns:a16="http://schemas.microsoft.com/office/drawing/2014/main" id="{6D164CCE-6D73-466D-BEB5-04B11A83900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30487" y="3906326"/>
            <a:ext cx="6218237" cy="974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podnadpis.</a:t>
            </a:r>
          </a:p>
        </p:txBody>
      </p:sp>
    </p:spTree>
    <p:extLst>
      <p:ext uri="{BB962C8B-B14F-4D97-AF65-F5344CB8AC3E}">
        <p14:creationId xmlns:p14="http://schemas.microsoft.com/office/powerpoint/2010/main" val="358612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DF5AC-44B8-4E3E-8B0A-4EDD76AF9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4D34E2D-EE31-4DC0-9247-4DBF2ED796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>
            <a:noFill/>
          </a:ln>
        </p:spPr>
        <p:txBody>
          <a:bodyPr/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cs-CZ" dirty="0"/>
              <a:t>Kliknutím vložíte text.</a:t>
            </a:r>
          </a:p>
          <a:p>
            <a:pPr lvl="1"/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4A8E963-122F-4D71-8C04-B01D8F9A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C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63CC5780-97A7-4892-810D-637664206204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834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1DF5AC-44B8-4E3E-8B0A-4EDD76AF99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4A8E963-122F-4D71-8C04-B01D8F9A5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C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63CC5780-97A7-4892-810D-637664206204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36F267A-BE8F-4FE3-A8F2-A3A14D7F58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36738"/>
            <a:ext cx="10515600" cy="43053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22C4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</p:spTree>
    <p:extLst>
      <p:ext uri="{BB962C8B-B14F-4D97-AF65-F5344CB8AC3E}">
        <p14:creationId xmlns:p14="http://schemas.microsoft.com/office/powerpoint/2010/main" val="63724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602828-E203-4BCF-A5B0-CB2FC2EC1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5DBEC2-CBC0-4C1C-88E7-DC2EDCA58E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F575050-708C-4714-B50C-D679D7CC414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EA612F-A0C2-4C25-85F3-1AD024CA6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1F61B0A8-8F34-4579-959E-67B3416A9699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909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E9FBEE-EED9-440B-B6A2-0370D421D2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4935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BC1BE52-8A40-4C07-BD57-49A31749FCC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C8B1659-79F4-4765-8610-2F273D4750E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71A42BE-7C37-4E5F-A5C7-DE3988B8FE8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252F095-D907-45FC-9209-CE575CF9B532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Clr>
                <a:srgbClr val="D22D40"/>
              </a:buClr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3AF3188-F662-42FA-942C-C3BA18BE5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0D3BDEC-7BDF-49D8-818D-67B015274AAF}"/>
              </a:ext>
            </a:extLst>
          </p:cNvPr>
          <p:cNvCxnSpPr/>
          <p:nvPr userDrawn="1"/>
        </p:nvCxnSpPr>
        <p:spPr>
          <a:xfrm>
            <a:off x="838200" y="160686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079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1B72C8-7D3F-4C74-90F8-8DA326D5DF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C5A6722-54AF-4AAD-A2E6-780E1205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19713418-A7EB-478E-BEED-F2EBCA77CFFE}"/>
              </a:ext>
            </a:extLst>
          </p:cNvPr>
          <p:cNvCxnSpPr/>
          <p:nvPr userDrawn="1"/>
        </p:nvCxnSpPr>
        <p:spPr>
          <a:xfrm>
            <a:off x="838200" y="1751648"/>
            <a:ext cx="10515600" cy="0"/>
          </a:xfrm>
          <a:prstGeom prst="line">
            <a:avLst/>
          </a:prstGeom>
          <a:ln w="9525">
            <a:solidFill>
              <a:srgbClr val="D22D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502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414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356F0D-8BFD-494A-8220-002D1C5E33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vložíte nadpis.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0BA097-ED2B-4036-B097-8C187A6622E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067300" y="457200"/>
            <a:ext cx="6172200" cy="5411788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D22D40"/>
              </a:buClr>
              <a:buFont typeface="Wingdings" panose="05000000000000000000" pitchFamily="2" charset="2"/>
              <a:buChar char="§"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AC587ECA-5355-4449-8467-B73118C0A2B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Kliknutím vložíte text.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7051C28-CB18-4E15-84A8-0937D20E8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22D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9E0D19-CE3D-446D-A820-F362435AD28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086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2214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popularizace.ff.cuni.cz/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lingvojazyce?ref_src=twsrc%5Egoogle%7Ctwcamp%5Eserp%7Ctwgr%5Eauthor" TargetMode="External"/><Relationship Id="rId2" Type="http://schemas.openxmlformats.org/officeDocument/2006/relationships/hyperlink" Target="https://cestina20.cz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researchgate.net/figure/The-lexical-network-for-run-adapted-from-Langacker-1991a-267_fig2_322318537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>
            <a:extLst>
              <a:ext uri="{FF2B5EF4-FFF2-40B4-BE49-F238E27FC236}">
                <a16:creationId xmlns:a16="http://schemas.microsoft.com/office/drawing/2014/main" id="{644E5260-5AD8-478A-B5F5-E1D82BA0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600" dirty="0">
                <a:latin typeface="Cambria" panose="02040503050406030204" pitchFamily="18" charset="0"/>
                <a:ea typeface="Cambria" panose="02040503050406030204" pitchFamily="18" charset="0"/>
              </a:rPr>
              <a:t>Bohemistická propedeutika 2 </a:t>
            </a:r>
          </a:p>
        </p:txBody>
      </p:sp>
      <p:sp>
        <p:nvSpPr>
          <p:cNvPr id="10" name="Zástupný symbol pro text 9">
            <a:extLst>
              <a:ext uri="{FF2B5EF4-FFF2-40B4-BE49-F238E27FC236}">
                <a16:creationId xmlns:a16="http://schemas.microsoft.com/office/drawing/2014/main" id="{7E45BA4A-0F70-4A6D-AA8A-41F5B14EAA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8. 4. 2021</a:t>
            </a:r>
          </a:p>
        </p:txBody>
      </p:sp>
      <p:sp>
        <p:nvSpPr>
          <p:cNvPr id="11" name="Zástupný symbol pro text 10">
            <a:extLst>
              <a:ext uri="{FF2B5EF4-FFF2-40B4-BE49-F238E27FC236}">
                <a16:creationId xmlns:a16="http://schemas.microsoft.com/office/drawing/2014/main" id="{52237480-7ADF-4500-9A0D-E7A710267A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ctr"/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ÚJKN</a:t>
            </a:r>
          </a:p>
        </p:txBody>
      </p:sp>
    </p:spTree>
    <p:extLst>
      <p:ext uri="{BB962C8B-B14F-4D97-AF65-F5344CB8AC3E}">
        <p14:creationId xmlns:p14="http://schemas.microsoft.com/office/powerpoint/2010/main" val="3588086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A30DD-73CC-4816-B2FE-1C8ED2A0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Frazeologie a idiomatika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4A4A5C-FFB3-44E2-AED3-BD5773E21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Co je vlastně frazém a idiom?</a:t>
            </a:r>
          </a:p>
        </p:txBody>
      </p:sp>
    </p:spTree>
    <p:extLst>
      <p:ext uri="{BB962C8B-B14F-4D97-AF65-F5344CB8AC3E}">
        <p14:creationId xmlns:p14="http://schemas.microsoft.com/office/powerpoint/2010/main" val="3493880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19C344-13D7-4F6E-9CDA-100ABDB12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dvě strany téže mince: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25D0A8-E556-4F83-B17C-F0820005A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jedinečná ustálená kombinace minimálně dvou prvků, z nichž některý (popř. žádný) nefunguje stejným způsobem v žádné jiné kombinaci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NESČ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rys anomálnosti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frazém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hledisko formální (např. jakými slovními druhy je f. tvořen apod.)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idiom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hledisko sémantiky</a:t>
            </a:r>
          </a:p>
          <a:p>
            <a:pPr marL="0" indent="0">
              <a:buNone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      ×</a:t>
            </a:r>
          </a:p>
          <a:p>
            <a:pPr marL="0" indent="0">
              <a:buNone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anglosaský diskurz – pouze termín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idiom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a multiword construction that is a semantic unit whose meaning cannot be deduced from the meanings of its constituent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s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Glossary of Linguistic Terms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burn the midnight oil </a:t>
            </a: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249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E33E73-00E0-4A1C-9112-3F5D08C65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nástin typologie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BA39FF-9376-4EE4-85F0-525FB3524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nejčastěji </a:t>
            </a:r>
            <a:r>
              <a:rPr lang="cs-CZ" sz="2400" dirty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kolokační frazémy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černá hodinka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dopadnout bledě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jablko sváru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binomiály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široko daleko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neslaný nemastný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sz="2400" dirty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propoziční frazémy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To je slovo do pranice!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), sem patří i přísloví (</a:t>
            </a:r>
            <a:r>
              <a:rPr lang="pt-BR" sz="2400" i="1" dirty="0">
                <a:latin typeface="Cambria" panose="02040503050406030204" pitchFamily="18" charset="0"/>
                <a:ea typeface="Cambria" panose="02040503050406030204" pitchFamily="18" charset="0"/>
              </a:rPr>
              <a:t>Jak se do lesa volá, tak se z lesa ozývá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.)</a:t>
            </a:r>
          </a:p>
          <a:p>
            <a:r>
              <a:rPr lang="cs-CZ" sz="2400" dirty="0">
                <a:solidFill>
                  <a:srgbClr val="92D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lexikální frazémy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(jejich vymezení je však sporné, příklady: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tvrdošíjný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budižkničemu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0" indent="0">
              <a:buNone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_________________________________________________________________</a:t>
            </a:r>
          </a:p>
          <a:p>
            <a:pPr marL="0" indent="0">
              <a:buNone/>
            </a:pPr>
            <a:r>
              <a:rPr lang="cs-CZ" sz="1800" b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rozšiřující</a:t>
            </a:r>
            <a:r>
              <a:rPr lang="cs-CZ" sz="1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cs-CZ" sz="1800" dirty="0">
                <a:latin typeface="Cambria" panose="02040503050406030204" pitchFamily="18" charset="0"/>
                <a:ea typeface="Cambria" panose="02040503050406030204" pitchFamily="18" charset="0"/>
              </a:rPr>
              <a:t>– debata o uchovávání idiomů</a:t>
            </a:r>
            <a:r>
              <a:rPr lang="cs-CZ" sz="18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cs-CZ" sz="1800" dirty="0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he level of idiom storage models is represented by two theories. Following the Separate List Model </a:t>
            </a:r>
            <a:r>
              <a:rPr lang="cs-CZ" sz="1800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1973), idioms are stored as a separate list of items that has </a:t>
            </a:r>
            <a:r>
              <a:rPr lang="en-US" sz="1800" b="1" dirty="0">
                <a:latin typeface="Cambria" panose="02040503050406030204" pitchFamily="18" charset="0"/>
                <a:ea typeface="Cambria" panose="02040503050406030204" pitchFamily="18" charset="0"/>
              </a:rPr>
              <a:t>nothing to do with the list of single words out of which idiomatic phrases were made up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 According to the Single Lexical Item Model (1979), idioms are stored in the mind in the same way as single words.</a:t>
            </a:r>
            <a:r>
              <a:rPr lang="cs-CZ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1800" dirty="0">
                <a:latin typeface="Cambria" panose="02040503050406030204" pitchFamily="18" charset="0"/>
                <a:ea typeface="Cambria" panose="02040503050406030204" pitchFamily="18" charset="0"/>
              </a:rPr>
              <a:t>- Havrila, M. (2009) Idioms: Production, Storage and Comprehension. </a:t>
            </a:r>
          </a:p>
          <a:p>
            <a:pPr marL="0" indent="0">
              <a:buNone/>
            </a:pPr>
            <a:endParaRPr lang="cs-CZ" sz="1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9776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AC9A05-6FD3-47C6-9C3B-1FDBC4850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Pro zajímavost: jazyková popularizace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BF9921-FA21-47E9-AC47-F6467787D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Co je předpokladem kvalitní popularizace vědy?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Jaké zdroje (knižní i online) popularizující češtinu znáte a používáte?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erudice autora/autorky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míra zjednodušení kvůli uživatelské přístupnosti</a:t>
            </a:r>
          </a:p>
        </p:txBody>
      </p:sp>
    </p:spTree>
    <p:extLst>
      <p:ext uri="{BB962C8B-B14F-4D97-AF65-F5344CB8AC3E}">
        <p14:creationId xmlns:p14="http://schemas.microsoft.com/office/powerpoint/2010/main" val="192869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26FE38-BA71-4E8E-8FEA-5163C3D99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projekt ÚČJTK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E6FB55-D135-477C-80F5-3548CA2C6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http://popularizace.ff.cuni.cz/</a:t>
            </a: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databáze relevantních knižních zdrojů</a:t>
            </a:r>
          </a:p>
        </p:txBody>
      </p:sp>
    </p:spTree>
    <p:extLst>
      <p:ext uri="{BB962C8B-B14F-4D97-AF65-F5344CB8AC3E}">
        <p14:creationId xmlns:p14="http://schemas.microsoft.com/office/powerpoint/2010/main" val="243540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4EA4FB-4307-4043-9873-C204A888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online 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3983A3-2AAE-4381-8D09-ABBA9A179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https://cestina20.cz/</a:t>
            </a:r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knižně jako </a:t>
            </a:r>
            <a:r>
              <a:rPr lang="cs-CZ" i="1" dirty="0">
                <a:latin typeface="Cambria" panose="02040503050406030204" pitchFamily="18" charset="0"/>
                <a:ea typeface="Cambria" panose="02040503050406030204" pitchFamily="18" charset="0"/>
              </a:rPr>
              <a:t>Hacknutá čeština 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Twitter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https://twitter.com/lingvojazyce?ref_src=twsrc%5Egoogle%7Ctwcamp%5Eserp%7Ctwgr%5Eauthor</a:t>
            </a: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015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1E7C9939-01F4-434F-8B54-C98F9F746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Paradigmatické vztahy – dokončení 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A4E776F-1A9C-4FDA-9944-0C2BA9B02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Víceznačnost (ambiguita)</a:t>
            </a:r>
          </a:p>
          <a:p>
            <a:endParaRPr lang="cs-CZ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asymetrický vztah, kdy jedné jazykové formě odpovídá více než jedna interpretace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na úrovni lexika se jedná o homonymii a polysémii</a:t>
            </a:r>
          </a:p>
          <a:p>
            <a:r>
              <a:rPr lang="cs-CZ" dirty="0">
                <a:latin typeface="Cambria" panose="02040503050406030204" pitchFamily="18" charset="0"/>
                <a:ea typeface="Cambria" panose="02040503050406030204" pitchFamily="18" charset="0"/>
              </a:rPr>
              <a:t>hranice mezi nimi může být neostrá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120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70E513-FA1E-4FEC-918C-C268EDCA2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Homonymie (souzvučnost)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EADF10-9731-4FA3-8432-343BE3CA4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jedna jazyková forma má více významů, které spolu však </a:t>
            </a:r>
            <a:r>
              <a:rPr lang="cs-CZ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nesouvisejí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(žádný genetický či sémantický vztah)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srov. slova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puk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‘hrana na kalhotách’,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puk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‘hokejový kotouč’,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puk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‘pupen na rostlině’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dále např.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raketa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los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servis, kolej, granát,…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rozpad polysémie: případ slovesa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prát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(dnes už praní nesouvisí s hrubou fyzickou silou)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paronyma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slova zvukově podobná, ale významově částečně nebo zcela odlišná → možnost nechtěné záměny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humanitní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humanitární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existenční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existenciální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91487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40B640-BA70-414F-8548-C167A1183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Polysémie (mnohoznačnost)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FABA38-1D9F-4DB2-B511-CFE2147A1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jedna jazyková forma má více významů, mezi kterými je zřetelný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vztah genetické a sémantické souvislosti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srov. slovo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jazyk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– 1. ‘svalnatý orgán v dutině ústní’, 2. ‘co se podobá jazyku živočichů, např. součást boty’, 3. ‘soustava vyjadřovacích prostředků’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NESČ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oko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hlava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koruna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,…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přenesení významu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Filipec zavedl termín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hyperlexém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pro polysémní jazykovou jednotku a její jednotlivé významy označil jako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lexie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(ve slovníku bývají číslovány)</a:t>
            </a: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473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E51DF2-49E9-45C8-93F7-879D17B62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příklad zachycení hyperlexému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CE1C2E-3494-495B-AF86-FEE6E0612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oko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in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Slovník spisovného jazyka českého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(online):</a:t>
            </a:r>
          </a:p>
          <a:p>
            <a:pPr marL="457200" indent="-457200">
              <a:buAutoNum type="arabicPeriod"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zrakový orgán: černé, modré oči</a:t>
            </a:r>
          </a:p>
          <a:p>
            <a:pPr marL="457200" indent="-457200">
              <a:buAutoNum type="arabicPeriod"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smyčka, kroužek z různého materiálu: drátěná oka plotu; oka na punčoše; oka na rybářské síti; oka k pytláckému chytání zvěře</a:t>
            </a:r>
          </a:p>
          <a:p>
            <a:pPr marL="457200" indent="-457200">
              <a:buAutoNum type="arabicPeriod"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věc, předmět n. jeho část připomínající nějak (zprav. kulatým tvarem) oko: mastné o. na polévce; o. pavího péra</a:t>
            </a:r>
          </a:p>
          <a:p>
            <a:pPr marL="0" indent="0">
              <a:buNone/>
            </a:pPr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59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25CC4E-298E-4E6F-A138-14699299F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cs-CZ" sz="4000" dirty="0">
              <a:solidFill>
                <a:srgbClr val="7030A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90478B-2036-4A7F-8BD0-FBE256CBD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polysémie je přirozený jev přirozených jazyků, tedy i znakových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přístup kognitivní sémantiky (Ronald Langacker):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jednotlivé významy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senses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 polysémní jednotky jsou vzájemně propleteny a vážou se ke konkrétní </a:t>
            </a:r>
            <a:r>
              <a:rPr lang="cs-CZ" sz="24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kognitivní doméně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lze je znázornit i tzv. síťovým modelem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srov. slovo</a:t>
            </a:r>
            <a:r>
              <a:rPr lang="cs-CZ" sz="24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cs-CZ" sz="2400" i="1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hlava</a:t>
            </a:r>
            <a:r>
              <a:rPr lang="cs-CZ" sz="2400" dirty="0">
                <a:solidFill>
                  <a:srgbClr val="7030A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– centrum mysli, intelektu, ducha, metaforicky osoba, která něco řídí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je hlavou celého projektu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též anglicky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Head of Department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), inteligentní osoba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ta má hlavu!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Langacker pracuje s pojmem prototyp Eleanor Rosch – prototypický význam je takový, který je nejvýraznější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the most salient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8690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F34B7-9A90-4840-B1BE-2ABDC4B7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příklad polysémní anglické jednotky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run 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https://www.researchgate.net/</a:t>
            </a:r>
            <a:r>
              <a:rPr lang="cs-CZ" sz="2400" i="1" dirty="0" err="1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figure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/The-lexical-network-for-run-adapted-from-Langacker-1991a-267_fig2_322318537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D3D42E64-6DD3-42E6-A854-AFCFA17933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1809" y="1825625"/>
            <a:ext cx="6628382" cy="4351338"/>
          </a:xfrm>
        </p:spPr>
      </p:pic>
    </p:spTree>
    <p:extLst>
      <p:ext uri="{BB962C8B-B14F-4D97-AF65-F5344CB8AC3E}">
        <p14:creationId xmlns:p14="http://schemas.microsoft.com/office/powerpoint/2010/main" val="177543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7D9A76-4DFB-4AF9-883A-6275BF339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Hyperonymie a hyponymie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F9029E-7A94-4924-9CD2-35F0F477D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pojmové vztahy […] podstatné pro hierarchický jazykový systém a zdůrazňující těsný vztah jazyka s logikou a myšlením (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Člex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143)</a:t>
            </a:r>
          </a:p>
          <a:p>
            <a:r>
              <a:rPr lang="cs-CZ" sz="24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hyperonyma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slova nadřazená</a:t>
            </a:r>
          </a:p>
          <a:p>
            <a:r>
              <a:rPr lang="cs-CZ" sz="24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hyponyma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slova podřazená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kohyponyma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slova souřadná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vztah třídy a členu: 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např. třída KVĚTINY (= </a:t>
            </a:r>
            <a:r>
              <a:rPr lang="cs-CZ" sz="2400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hyperonymum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 a její členy (= </a:t>
            </a:r>
            <a:r>
              <a:rPr lang="cs-CZ" sz="24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hyponyma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): růže, chrpa, tulipán, fialka jsou souřadná slova (na stejné úrovni) podřazená pod jednu zastřešující nadřazenou třídu</a:t>
            </a:r>
          </a:p>
          <a:p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asymetrický vztah: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Fialka je květina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./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*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Květina je fialka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291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2EDB13-4E0D-4179-806C-F9DE2C96C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dirty="0">
                <a:latin typeface="Cambria" panose="02040503050406030204" pitchFamily="18" charset="0"/>
                <a:ea typeface="Cambria" panose="02040503050406030204" pitchFamily="18" charset="0"/>
              </a:rPr>
              <a:t>Vztahy syntagmatické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4957B3-E740-43DE-B826-D6C083D6F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kolokace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smysluplné spojení slov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kolokabilita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schopnost slova vytvářet spojení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 monokolokabilní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slova =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krážem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holičkách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duhu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pikle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pré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namále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šlak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,…</a:t>
            </a:r>
          </a:p>
          <a:p>
            <a:pPr marL="0" indent="0">
              <a:buNone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→ jejich kolokabilita je značně omezena na oblast frazeologie</a:t>
            </a:r>
          </a:p>
          <a:p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inkompatibilita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= významová neslučitelnost, např. </a:t>
            </a:r>
            <a:r>
              <a:rPr lang="cs-CZ" sz="2400" b="1" dirty="0">
                <a:latin typeface="Cambria" panose="02040503050406030204" pitchFamily="18" charset="0"/>
                <a:ea typeface="Cambria" panose="02040503050406030204" pitchFamily="18" charset="0"/>
              </a:rPr>
              <a:t>*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ostrá voda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 v idiomech však není překážkou: </a:t>
            </a:r>
            <a:r>
              <a:rPr lang="cs-CZ" sz="2400" i="1" dirty="0">
                <a:latin typeface="Cambria" panose="02040503050406030204" pitchFamily="18" charset="0"/>
                <a:ea typeface="Cambria" panose="02040503050406030204" pitchFamily="18" charset="0"/>
              </a:rPr>
              <a:t>Petr měl kamenný obličej</a:t>
            </a:r>
            <a:r>
              <a:rPr lang="cs-CZ" sz="2400" dirty="0">
                <a:latin typeface="Cambria" panose="02040503050406030204" pitchFamily="18" charset="0"/>
                <a:ea typeface="Cambria" panose="02040503050406030204" pitchFamily="18" charset="0"/>
              </a:rPr>
              <a:t>. </a:t>
            </a:r>
          </a:p>
          <a:p>
            <a:pPr marL="0" indent="0">
              <a:buNone/>
            </a:pPr>
            <a:endParaRPr lang="cs-CZ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7657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D5752A5C-7494-4EDD-8151-DB9189CA592B}" vid="{5F1878C6-A779-4D69-8E32-E97DF00B1F4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ff_uk_sablona_CZ</Template>
  <TotalTime>255</TotalTime>
  <Words>922</Words>
  <Application>Microsoft Office PowerPoint</Application>
  <PresentationFormat>Širokoúhlá obrazovka</PresentationFormat>
  <Paragraphs>83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</vt:lpstr>
      <vt:lpstr>Wingdings</vt:lpstr>
      <vt:lpstr>Motiv Office</vt:lpstr>
      <vt:lpstr>Bohemistická propedeutika 2 </vt:lpstr>
      <vt:lpstr>Paradigmatické vztahy – dokončení </vt:lpstr>
      <vt:lpstr>Homonymie (souzvučnost)</vt:lpstr>
      <vt:lpstr>Polysémie (mnohoznačnost)</vt:lpstr>
      <vt:lpstr>příklad zachycení hyperlexému</vt:lpstr>
      <vt:lpstr>Prezentace aplikace PowerPoint</vt:lpstr>
      <vt:lpstr>příklad polysémní anglické jednotky run (https://www.researchgate.net/figure/The-lexical-network-for-run-adapted-from-Langacker-1991a-267_fig2_322318537) </vt:lpstr>
      <vt:lpstr>Hyperonymie a hyponymie</vt:lpstr>
      <vt:lpstr>Vztahy syntagmatické</vt:lpstr>
      <vt:lpstr>Frazeologie a idiomatika</vt:lpstr>
      <vt:lpstr>dvě strany téže mince:</vt:lpstr>
      <vt:lpstr>nástin typologie </vt:lpstr>
      <vt:lpstr>Pro zajímavost: jazyková popularizace</vt:lpstr>
      <vt:lpstr>projekt ÚČJTK </vt:lpstr>
      <vt:lpstr>online zdroje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Bohemistická propedeutika 2 </dc:title>
  <dc:creator>Ondřej Vinš</dc:creator>
  <cp:lastModifiedBy>Ondřej Vinš</cp:lastModifiedBy>
  <cp:revision>37</cp:revision>
  <dcterms:created xsi:type="dcterms:W3CDTF">2021-04-07T12:23:14Z</dcterms:created>
  <dcterms:modified xsi:type="dcterms:W3CDTF">2021-04-08T19:00:20Z</dcterms:modified>
</cp:coreProperties>
</file>