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5ECD10-9FFF-47F0-9FA2-5249D841BA32}" v="3915" dt="2021-05-08T19:48:06.9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7" d="100"/>
          <a:sy n="87" d="100"/>
        </p:scale>
        <p:origin x="1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5/10/2021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6350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04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03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65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28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793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4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06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94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5/10/2021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7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1" r:id="rId6"/>
    <p:sldLayoutId id="2147484027" r:id="rId7"/>
    <p:sldLayoutId id="2147484028" r:id="rId8"/>
    <p:sldLayoutId id="2147484029" r:id="rId9"/>
    <p:sldLayoutId id="2147484030" r:id="rId10"/>
    <p:sldLayoutId id="2147484032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microsoft.com/office/2007/relationships/media" Target="../media/media2.m4a"/><Relationship Id="rId7" Type="http://schemas.openxmlformats.org/officeDocument/2006/relationships/hyperlink" Target="https://en.wikipedia.org/wiki/First_Opium_War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m.wikipedia.org/wiki/Capture_of_Chusan" TargetMode="Externa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Signing_of_the_Treaty_of_Tientsin-2.jpg" TargetMode="Externa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pacificcurriculum.ca/learning-module/opium-wars-china" TargetMode="External"/><Relationship Id="rId2" Type="http://schemas.openxmlformats.org/officeDocument/2006/relationships/hyperlink" Target="https://iiif.lib.harvard.edu/manifests/view/drs:44645462$147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ritannica.com/topic/Opium-War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odc.org/documents/wdr/WDR_2008/WDR2008_100years_drug_control_origins.pdf" TargetMode="External"/><Relationship Id="rId2" Type="http://schemas.openxmlformats.org/officeDocument/2006/relationships/hyperlink" Target="https://www.britannica.com/place/China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microsoft.com/office/2007/relationships/media" Target="../media/media7.m4a"/><Relationship Id="rId7" Type="http://schemas.openxmlformats.org/officeDocument/2006/relationships/hyperlink" Target="https://www.goldenassay.com/2012/08/13/that-great-and-reviled-tradition-of-the-opium-den/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Battle_of_Taku_Forts_(1900)" TargetMode="Externa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1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72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62000" y="206776"/>
            <a:ext cx="4102609" cy="4330510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GB" sz="2400" b="1" dirty="0">
                <a:ea typeface="+mj-lt"/>
                <a:cs typeface="+mj-lt"/>
              </a:rPr>
            </a:br>
            <a:br>
              <a:rPr lang="en-GB" sz="2400" b="1" dirty="0">
                <a:ea typeface="+mj-lt"/>
                <a:cs typeface="+mj-lt"/>
              </a:rPr>
            </a:br>
            <a:br>
              <a:rPr lang="en-GB" sz="2400" b="1" dirty="0">
                <a:ea typeface="+mj-lt"/>
                <a:cs typeface="+mj-lt"/>
              </a:rPr>
            </a:br>
            <a:br>
              <a:rPr lang="en-GB" sz="2400" b="1" dirty="0">
                <a:ea typeface="+mj-lt"/>
                <a:cs typeface="+mj-lt"/>
              </a:rPr>
            </a:br>
            <a:r>
              <a:rPr lang="en-GB" sz="2400" b="1" dirty="0">
                <a:latin typeface="Calibri"/>
                <a:ea typeface="+mj-lt"/>
                <a:cs typeface="+mj-lt"/>
              </a:rPr>
              <a:t>The Opium Wars, its history and different viewpoints,</a:t>
            </a:r>
            <a:endParaRPr lang="cs-CZ" sz="2400" dirty="0">
              <a:latin typeface="Calibri"/>
              <a:ea typeface="+mj-lt"/>
              <a:cs typeface="+mj-lt"/>
            </a:endParaRPr>
          </a:p>
          <a:p>
            <a:r>
              <a:rPr lang="en-GB" sz="2400" b="1" dirty="0">
                <a:latin typeface="Calibri"/>
                <a:ea typeface="+mj-lt"/>
                <a:cs typeface="+mj-lt"/>
              </a:rPr>
              <a:t>Opium trade, legalization, prohibition and consumption in China</a:t>
            </a:r>
            <a:endParaRPr lang="cs-CZ" sz="2400" dirty="0">
              <a:latin typeface="Calibri"/>
              <a:ea typeface="+mj-lt"/>
              <a:cs typeface="+mj-lt"/>
            </a:endParaRPr>
          </a:p>
          <a:p>
            <a:endParaRPr lang="cs-CZ" sz="2400">
              <a:latin typeface="Calibri"/>
              <a:ea typeface="+mj-lt"/>
              <a:cs typeface="+mj-lt"/>
            </a:endParaRPr>
          </a:p>
          <a:p>
            <a:pPr algn="l"/>
            <a:endParaRPr lang="cs-CZ" sz="2400">
              <a:cs typeface="Aharoni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2000" y="4735106"/>
            <a:ext cx="4102609" cy="13790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latin typeface="Calibri"/>
                <a:cs typeface="Calibri"/>
              </a:rPr>
              <a:t>Nikolas </a:t>
            </a:r>
            <a:r>
              <a:rPr lang="cs-CZ" dirty="0" err="1">
                <a:latin typeface="Calibri"/>
                <a:cs typeface="Calibri"/>
              </a:rPr>
              <a:t>Huangwatana</a:t>
            </a:r>
            <a:endParaRPr lang="cs-CZ" dirty="0" err="1"/>
          </a:p>
        </p:txBody>
      </p:sp>
      <p:pic>
        <p:nvPicPr>
          <p:cNvPr id="4" name="Picture 3" descr="Obsah obrázku text, exteriér, loďka&#10;&#10;Popis se vygeneroval automaticky.">
            <a:extLst>
              <a:ext uri="{FF2B5EF4-FFF2-40B4-BE49-F238E27FC236}">
                <a16:creationId xmlns:a16="http://schemas.microsoft.com/office/drawing/2014/main" id="{B64471E5-EA77-4CCF-A0CB-56EC7B13D9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4226" r="20421" b="2"/>
          <a:stretch/>
        </p:blipFill>
        <p:spPr>
          <a:xfrm>
            <a:off x="5349241" y="10"/>
            <a:ext cx="6842759" cy="685799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AD80CEE-4D73-46CC-9A71-586BCAC466B0}"/>
              </a:ext>
            </a:extLst>
          </p:cNvPr>
          <p:cNvSpPr txBox="1"/>
          <p:nvPr/>
        </p:nvSpPr>
        <p:spPr>
          <a:xfrm>
            <a:off x="9779160" y="6657945"/>
            <a:ext cx="2412840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en-US" sz="700">
                <a:solidFill>
                  <a:srgbClr val="FFFFFF"/>
                </a:solidFill>
              </a:rPr>
              <a:t> od autora Neznámý autor s licencí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6" name="Rudolfa Antonína Dvorského 2">
            <a:hlinkClick r:id="" action="ppaction://media"/>
            <a:extLst>
              <a:ext uri="{FF2B5EF4-FFF2-40B4-BE49-F238E27FC236}">
                <a16:creationId xmlns:a16="http://schemas.microsoft.com/office/drawing/2014/main" id="{7EF3A5B9-82DE-4746-A1E5-BC3AAF7AB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0934" y="658346"/>
            <a:ext cx="730250" cy="730250"/>
          </a:xfrm>
          <a:prstGeom prst="rect">
            <a:avLst/>
          </a:prstGeom>
        </p:spPr>
      </p:pic>
      <p:pic>
        <p:nvPicPr>
          <p:cNvPr id="8" name="Rudolfa Antonína Dvorského 3">
            <a:hlinkClick r:id="" action="ppaction://media"/>
            <a:extLst>
              <a:ext uri="{FF2B5EF4-FFF2-40B4-BE49-F238E27FC236}">
                <a16:creationId xmlns:a16="http://schemas.microsoft.com/office/drawing/2014/main" id="{72AFCA72-087E-4772-80B6-A37412C9B1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2169" y="65834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84039B-8CF9-47CD-8F02-B1DBD5E75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text, osoba, vsedě, skupina&#10;&#10;Popis se vygeneroval automaticky.">
            <a:extLst>
              <a:ext uri="{FF2B5EF4-FFF2-40B4-BE49-F238E27FC236}">
                <a16:creationId xmlns:a16="http://schemas.microsoft.com/office/drawing/2014/main" id="{17810198-2D33-4A7C-AB54-A4A952212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4389" b="1656"/>
          <a:stretch/>
        </p:blipFill>
        <p:spPr>
          <a:xfrm>
            <a:off x="20" y="10"/>
            <a:ext cx="12191977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8D8C7A8-9E05-4465-8B1B-577C9F1DB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779221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EB7B1A-E237-41E3-958B-9C2B3E926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47059"/>
            <a:ext cx="5989320" cy="27629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Different viewpoints 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4DA94D7-98D7-48F5-9AD2-D838514DC3AD}"/>
              </a:ext>
            </a:extLst>
          </p:cNvPr>
          <p:cNvSpPr txBox="1"/>
          <p:nvPr/>
        </p:nvSpPr>
        <p:spPr>
          <a:xfrm>
            <a:off x="9756715" y="6657945"/>
            <a:ext cx="243528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en-US" sz="700">
                <a:solidFill>
                  <a:srgbClr val="FFFFFF"/>
                </a:solidFill>
              </a:rPr>
              <a:t> od autora Neznámý autor s licencí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3" name="Rudolfa Antonína Dvorského 12">
            <a:hlinkClick r:id="" action="ppaction://media"/>
            <a:extLst>
              <a:ext uri="{FF2B5EF4-FFF2-40B4-BE49-F238E27FC236}">
                <a16:creationId xmlns:a16="http://schemas.microsoft.com/office/drawing/2014/main" id="{C2F6546C-2C60-4803-9845-EC3EA2B0D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30875" y="443354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792EA91-3BEC-413E-9CC0-329F1915E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zeď, staré, dřevěné, oltář&#10;&#10;Popis se vygeneroval automaticky.">
            <a:extLst>
              <a:ext uri="{FF2B5EF4-FFF2-40B4-BE49-F238E27FC236}">
                <a16:creationId xmlns:a16="http://schemas.microsoft.com/office/drawing/2014/main" id="{6E1541F0-272F-4E74-9189-23FE60785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4122"/>
          <a:stretch/>
        </p:blipFill>
        <p:spPr>
          <a:xfrm>
            <a:off x="20" y="10"/>
            <a:ext cx="12191977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97C0394-A9D4-466F-A671-B2752CC7F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62919"/>
            <a:ext cx="12191999" cy="4114799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56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AAB83DB-83EA-4190-98C9-4F2F010E2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7980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877E6BC-DA8A-4675-B1D5-DDBF57D165C7}"/>
              </a:ext>
            </a:extLst>
          </p:cNvPr>
          <p:cNvSpPr txBox="1"/>
          <p:nvPr/>
        </p:nvSpPr>
        <p:spPr>
          <a:xfrm>
            <a:off x="9756715" y="6657945"/>
            <a:ext cx="243528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en-US" sz="700">
                <a:solidFill>
                  <a:srgbClr val="FFFFFF"/>
                </a:solidFill>
              </a:rPr>
              <a:t> od autora Neznámý autor s licencí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3" name="Rudolfa Antonína Dvorského 13">
            <a:hlinkClick r:id="" action="ppaction://media"/>
            <a:extLst>
              <a:ext uri="{FF2B5EF4-FFF2-40B4-BE49-F238E27FC236}">
                <a16:creationId xmlns:a16="http://schemas.microsoft.com/office/drawing/2014/main" id="{6DF2086A-D6BB-47EB-B64D-40484E29A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30875" y="306387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5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D0CF1E-4915-4854-AE1A-BE8E8ABDE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378B036-879B-4F45-A653-56FC275A7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12192000" cy="6096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B84498-FD9E-4A37-BDBF-9AEBFD3B2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937332"/>
            <a:ext cx="10668000" cy="822601"/>
          </a:xfrm>
        </p:spPr>
        <p:txBody>
          <a:bodyPr>
            <a:normAutofit/>
          </a:bodyPr>
          <a:lstStyle/>
          <a:p>
            <a:r>
              <a:rPr lang="cs-CZ" b="1">
                <a:latin typeface="Calibri"/>
                <a:cs typeface="Aharoni"/>
              </a:rPr>
              <a:t>References</a:t>
            </a:r>
            <a:endParaRPr lang="cs-CZ" b="1">
              <a:latin typeface="Calibri"/>
              <a:cs typeface="Calibri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820D9D-B452-4F06-8FCA-D7116F329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23594"/>
            <a:ext cx="10668000" cy="492554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cs-CZ" sz="1800">
                <a:ea typeface="+mn-lt"/>
                <a:cs typeface="+mn-lt"/>
              </a:rPr>
              <a:t>Chang, H. P. (1964). Commissioner Lin and the opium war.</a:t>
            </a:r>
          </a:p>
          <a:p>
            <a:pPr marL="0" indent="0">
              <a:buNone/>
            </a:pPr>
            <a:r>
              <a:rPr lang="cs-CZ" sz="1800">
                <a:ea typeface="+mn-lt"/>
                <a:cs typeface="+mn-lt"/>
              </a:rPr>
              <a:t>Fay, P. W. (1997). The Opium War, 1840-1842: barbarians in the Celestial Empire in the early part of the nineteenth century and the war by which they forced her gates ajar (Vol. 1). Univ. of North Carolina Press.</a:t>
            </a:r>
          </a:p>
          <a:p>
            <a:pPr>
              <a:buNone/>
            </a:pPr>
            <a:r>
              <a:rPr lang="en-GB" sz="1800">
                <a:ea typeface="+mn-lt"/>
                <a:cs typeface="+mn-lt"/>
              </a:rPr>
              <a:t>Gelber, H. (2006). China as 'Victim'? The Opium War that Wasn't. </a:t>
            </a:r>
            <a:r>
              <a:rPr lang="cs-CZ" sz="1800">
                <a:ea typeface="+mn-lt"/>
                <a:cs typeface="+mn-lt"/>
              </a:rPr>
              <a:t>- r</a:t>
            </a:r>
            <a:r>
              <a:rPr lang="en-GB" sz="1800">
                <a:ea typeface="+mn-lt"/>
                <a:cs typeface="+mn-lt"/>
              </a:rPr>
              <a:t>etrieved April 9, 2021</a:t>
            </a:r>
            <a:endParaRPr lang="cs-CZ" sz="1800">
              <a:ea typeface="+mn-lt"/>
              <a:cs typeface="+mn-lt"/>
            </a:endParaRPr>
          </a:p>
          <a:p>
            <a:pPr>
              <a:buNone/>
            </a:pPr>
            <a:r>
              <a:rPr lang="cs-CZ" sz="1800">
                <a:ea typeface="+mn-lt"/>
                <a:cs typeface="+mn-lt"/>
              </a:rPr>
              <a:t>Greenberg, M. (1970). THE CANTON COMMERCIAL SYSTEM. In British Trade and the Opening of China 1800–42, Cambridge Studies in Economic History chapter, Cambridge: Cambridge University Press.</a:t>
            </a:r>
          </a:p>
          <a:p>
            <a:pPr>
              <a:buNone/>
            </a:pPr>
            <a:r>
              <a:rPr lang="cs-CZ" sz="1800">
                <a:ea typeface="+mn-lt"/>
                <a:cs typeface="+mn-lt"/>
              </a:rPr>
              <a:t>Harvard Mirador Viewer. (2021). Retrieved April 10, 2021, from Harvard.edu website: </a:t>
            </a:r>
            <a:r>
              <a:rPr lang="cs-CZ" sz="1800" u="sng" dirty="0">
                <a:ea typeface="+mn-lt"/>
                <a:cs typeface="+mn-lt"/>
                <a:hlinkClick r:id="rId2"/>
              </a:rPr>
              <a:t>https://iiif.lib.harvard.edu/manifests/view/drs:44645462$147i</a:t>
            </a:r>
            <a:endParaRPr lang="cs-CZ" sz="1800">
              <a:ea typeface="+mn-lt"/>
              <a:cs typeface="+mn-lt"/>
            </a:endParaRPr>
          </a:p>
          <a:p>
            <a:pPr>
              <a:buNone/>
            </a:pPr>
            <a:r>
              <a:rPr lang="cs-CZ" sz="1800">
                <a:ea typeface="+mn-lt"/>
                <a:cs typeface="+mn-lt"/>
              </a:rPr>
              <a:t>Hsu, I. C. Y. (2000). The Rise of Modern China (6th ed.). Oxford University Press.</a:t>
            </a:r>
          </a:p>
          <a:p>
            <a:pPr>
              <a:buNone/>
            </a:pPr>
            <a:r>
              <a:rPr lang="cs-CZ" sz="1800">
                <a:ea typeface="+mn-lt"/>
                <a:cs typeface="+mn-lt"/>
              </a:rPr>
              <a:t>Miron, J. A., &amp; Feige, C. (2005). The Opium Wars, Opium Legalization, and Opium Consumption in China. SSRN Electronic Journal. - r</a:t>
            </a:r>
            <a:r>
              <a:rPr lang="en-GB" sz="1800">
                <a:ea typeface="+mn-lt"/>
                <a:cs typeface="+mn-lt"/>
              </a:rPr>
              <a:t>etrieved April 9, 2021</a:t>
            </a:r>
            <a:endParaRPr lang="cs-CZ" sz="1800">
              <a:ea typeface="+mn-lt"/>
              <a:cs typeface="+mn-lt"/>
            </a:endParaRPr>
          </a:p>
          <a:p>
            <a:pPr>
              <a:buNone/>
            </a:pPr>
            <a:r>
              <a:rPr lang="cs-CZ" sz="1800">
                <a:ea typeface="+mn-lt"/>
                <a:cs typeface="+mn-lt"/>
              </a:rPr>
              <a:t>Pacific, A. (2017, November 16). The Opium Wars in China. Asia Pacific Curriculum website: </a:t>
            </a:r>
            <a:r>
              <a:rPr lang="cs-CZ" sz="1800" u="sng" dirty="0">
                <a:ea typeface="+mn-lt"/>
                <a:cs typeface="+mn-lt"/>
                <a:hlinkClick r:id="rId3"/>
              </a:rPr>
              <a:t>https://asiapacificcurriculum.ca/learning-module/opium-wars-china</a:t>
            </a:r>
            <a:r>
              <a:rPr lang="cs-CZ" sz="1800">
                <a:ea typeface="+mn-lt"/>
                <a:cs typeface="+mn-lt"/>
              </a:rPr>
              <a:t> - r</a:t>
            </a:r>
            <a:r>
              <a:rPr lang="en-GB" sz="1800">
                <a:ea typeface="+mn-lt"/>
                <a:cs typeface="+mn-lt"/>
              </a:rPr>
              <a:t>etrieved April 9, 2021</a:t>
            </a:r>
            <a:endParaRPr lang="cs-CZ" sz="1800">
              <a:ea typeface="+mn-lt"/>
              <a:cs typeface="+mn-lt"/>
            </a:endParaRPr>
          </a:p>
          <a:p>
            <a:pPr>
              <a:buNone/>
            </a:pPr>
            <a:r>
              <a:rPr lang="cs-CZ" sz="1800">
                <a:ea typeface="+mn-lt"/>
                <a:cs typeface="+mn-lt"/>
              </a:rPr>
              <a:t>Pletcher, K. (2020, February 5). Opium Wars. Encyclopedia Britannica. </a:t>
            </a:r>
            <a:r>
              <a:rPr lang="cs-CZ" sz="1800" u="sng" dirty="0">
                <a:ea typeface="+mn-lt"/>
                <a:cs typeface="+mn-lt"/>
                <a:hlinkClick r:id="rId4"/>
              </a:rPr>
              <a:t>https://www.britannica.com/topic/Opium-Wars</a:t>
            </a:r>
            <a:r>
              <a:rPr lang="cs-CZ" sz="1800">
                <a:ea typeface="+mn-lt"/>
                <a:cs typeface="+mn-lt"/>
              </a:rPr>
              <a:t> - r</a:t>
            </a:r>
            <a:r>
              <a:rPr lang="en-GB" sz="1800">
                <a:ea typeface="+mn-lt"/>
                <a:cs typeface="+mn-lt"/>
              </a:rPr>
              <a:t>etrieved April 9, 2021</a:t>
            </a:r>
            <a:endParaRPr lang="cs-CZ" sz="1800">
              <a:ea typeface="+mn-lt"/>
              <a:cs typeface="+mn-lt"/>
            </a:endParaRPr>
          </a:p>
          <a:p>
            <a:pPr>
              <a:buNone/>
            </a:pPr>
            <a:r>
              <a:rPr lang="cs-CZ" sz="1800">
                <a:ea typeface="+mn-lt"/>
                <a:cs typeface="+mn-lt"/>
              </a:rPr>
              <a:t>Polachek, J. M., Polachek, J. A., &amp; Polachek, J. K. (1992). The inner opium war (No. 151).  Harvard Univ Asia Center.</a:t>
            </a:r>
          </a:p>
          <a:p>
            <a:pPr>
              <a:buNone/>
            </a:pPr>
            <a:r>
              <a:rPr lang="cs-CZ" sz="1800">
                <a:ea typeface="+mn-lt"/>
                <a:cs typeface="+mn-lt"/>
              </a:rPr>
              <a:t>Rowntree, J. (1906). The Imperial Drug Trade: a re-statement of the opium question, in the light of recent evidence and new developments in the east. Methuen.</a:t>
            </a:r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8129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D0CF1E-4915-4854-AE1A-BE8E8ABDE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378B036-879B-4F45-A653-56FC275A7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12192000" cy="6096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14BF68-72F8-408A-9420-2D637EA40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93789"/>
            <a:ext cx="10668000" cy="706487"/>
          </a:xfrm>
        </p:spPr>
        <p:txBody>
          <a:bodyPr>
            <a:normAutofit/>
          </a:bodyPr>
          <a:lstStyle/>
          <a:p>
            <a:r>
              <a:rPr lang="cs-CZ" b="1">
                <a:latin typeface="Calibri"/>
                <a:cs typeface="Aharoni"/>
              </a:rPr>
              <a:t>References</a:t>
            </a:r>
            <a:endParaRPr lang="cs-CZ" b="1">
              <a:latin typeface="Calibri"/>
              <a:cs typeface="Calibri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6B4327-8363-48D7-9645-548C90ECD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729251"/>
            <a:ext cx="10668000" cy="436674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cs-CZ" sz="1600">
                <a:ea typeface="+mn-lt"/>
                <a:cs typeface="+mn-lt"/>
              </a:rPr>
              <a:t>Wilbur, C. Martin , Young, . Ernest P. , White, . Lynn , Suzuki, . Chusei , McKnight, . Brian E. , Twitchett, . Denis C. , Lieberthal, . Kenneth G. , Liu, . James T.C. , Lewis, . John Wilson , Hucker, . Charles O. , Keightley, . David N. , Feuerwerker, . Albert , Dull, . Jack L. , Silbergeld, . Jerome , DeWoskin, . Kenneth J. , Chen, . Cheng-Siang , Franke, . Herbert , Elman, . Benjamin , Rawski, . Evelyn S. , Zürcher, . Erik , Hsu, . Cho-yun and Chan, . Hoklam (2021, April 6). China. Encyclopedia Britannica. </a:t>
            </a:r>
            <a:r>
              <a:rPr lang="cs-CZ" sz="1600" u="sng" dirty="0">
                <a:ea typeface="+mn-lt"/>
                <a:cs typeface="+mn-lt"/>
                <a:hlinkClick r:id="rId2"/>
              </a:rPr>
              <a:t>https://www.britannica.com/place/China</a:t>
            </a:r>
            <a:r>
              <a:rPr lang="cs-CZ" sz="1600">
                <a:ea typeface="+mn-lt"/>
                <a:cs typeface="+mn-lt"/>
              </a:rPr>
              <a:t> - r</a:t>
            </a:r>
            <a:r>
              <a:rPr lang="en-GB" sz="1600">
                <a:ea typeface="+mn-lt"/>
                <a:cs typeface="+mn-lt"/>
              </a:rPr>
              <a:t>etrieved April 8, 2021</a:t>
            </a:r>
            <a:endParaRPr lang="cs-CZ" sz="1600">
              <a:ea typeface="+mn-lt"/>
              <a:cs typeface="+mn-lt"/>
            </a:endParaRPr>
          </a:p>
          <a:p>
            <a:pPr>
              <a:buNone/>
            </a:pPr>
            <a:r>
              <a:rPr lang="cs-CZ" sz="1600">
                <a:ea typeface="+mn-lt"/>
                <a:cs typeface="+mn-lt"/>
              </a:rPr>
              <a:t>2.0 A Century of International Drug Control 2. A Century of International Drug Control. (2008). Retrieved from </a:t>
            </a:r>
            <a:r>
              <a:rPr lang="cs-CZ" sz="1600" u="sng" dirty="0">
                <a:ea typeface="+mn-lt"/>
                <a:cs typeface="+mn-lt"/>
                <a:hlinkClick r:id="rId3"/>
              </a:rPr>
              <a:t>https://www.unodc.org/documents/wdr/WDR_2008/WDR2008_100years_drug_control_origins.pdf</a:t>
            </a:r>
            <a:r>
              <a:rPr lang="cs-CZ" sz="1600">
                <a:ea typeface="+mn-lt"/>
                <a:cs typeface="+mn-lt"/>
              </a:rPr>
              <a:t> - r</a:t>
            </a:r>
            <a:r>
              <a:rPr lang="en-GB" sz="1600">
                <a:ea typeface="+mn-lt"/>
                <a:cs typeface="+mn-lt"/>
              </a:rPr>
              <a:t>etrieved April 8, 2021</a:t>
            </a:r>
            <a:endParaRPr lang="cs-CZ" sz="1600">
              <a:ea typeface="+mn-lt"/>
              <a:cs typeface="+mn-lt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3675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EC502BD-3766-4D83-94CC-391A4CD4E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ark floating bulbs with one lit up brightly">
            <a:extLst>
              <a:ext uri="{FF2B5EF4-FFF2-40B4-BE49-F238E27FC236}">
                <a16:creationId xmlns:a16="http://schemas.microsoft.com/office/drawing/2014/main" id="{31F5D3BD-3A4C-4B44-A1DA-5DBF704A63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53" r="-2" b="32296"/>
          <a:stretch/>
        </p:blipFill>
        <p:spPr>
          <a:xfrm>
            <a:off x="20" y="10"/>
            <a:ext cx="12191977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867CC89-052A-4B89-A1FF-972E522C6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D24076-EA5C-4E68-AD3B-30C1B3715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3651624"/>
            <a:ext cx="10668000" cy="1775010"/>
          </a:xfrm>
        </p:spPr>
        <p:txBody>
          <a:bodyPr>
            <a:normAutofit/>
          </a:bodyPr>
          <a:lstStyle/>
          <a:p>
            <a:pPr algn="l"/>
            <a:r>
              <a:rPr lang="cs-CZ">
                <a:solidFill>
                  <a:schemeClr val="bg1"/>
                </a:solidFill>
                <a:cs typeface="Aharoni"/>
              </a:rPr>
              <a:t>Thank you for your attention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7620A5-836D-4BD9-B470-774B5C05C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5426635"/>
            <a:ext cx="10668000" cy="79786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cs-CZ">
                <a:solidFill>
                  <a:schemeClr val="bg1"/>
                </a:solidFill>
              </a:rPr>
              <a:t>Nikolas Huangwatana, 11.5.2021</a:t>
            </a:r>
          </a:p>
          <a:p>
            <a:pPr algn="l"/>
            <a:r>
              <a:rPr lang="cs-CZ" sz="2000">
                <a:solidFill>
                  <a:schemeClr val="bg1"/>
                </a:solidFill>
              </a:rPr>
              <a:t>huangwatana@icloud.com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Rudolfa Antonína Dvorského 14">
            <a:hlinkClick r:id="" action="ppaction://media"/>
            <a:extLst>
              <a:ext uri="{FF2B5EF4-FFF2-40B4-BE49-F238E27FC236}">
                <a16:creationId xmlns:a16="http://schemas.microsoft.com/office/drawing/2014/main" id="{A4476B31-8763-481E-96A5-01309868E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3736" y="903267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ACD0CF1E-4915-4854-AE1A-BE8E8ABDE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20">
            <a:extLst>
              <a:ext uri="{FF2B5EF4-FFF2-40B4-BE49-F238E27FC236}">
                <a16:creationId xmlns:a16="http://schemas.microsoft.com/office/drawing/2014/main" id="{C378B036-879B-4F45-A653-56FC275A7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12192000" cy="6096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BD8A6B-F0B0-4E23-8DB0-66EDB6B03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17903"/>
            <a:ext cx="10668000" cy="1345115"/>
          </a:xfrm>
        </p:spPr>
        <p:txBody>
          <a:bodyPr>
            <a:normAutofit/>
          </a:bodyPr>
          <a:lstStyle/>
          <a:p>
            <a:r>
              <a:rPr lang="cs-CZ" b="1" dirty="0">
                <a:latin typeface="Calibri"/>
                <a:cs typeface="Aharoni"/>
              </a:rPr>
              <a:t>Opium </a:t>
            </a:r>
            <a:r>
              <a:rPr lang="cs-CZ" b="1" dirty="0" err="1">
                <a:latin typeface="Calibri"/>
                <a:cs typeface="Aharoni"/>
              </a:rPr>
              <a:t>trade</a:t>
            </a:r>
            <a:r>
              <a:rPr lang="cs-CZ" b="1" dirty="0">
                <a:latin typeface="Calibri"/>
                <a:cs typeface="Aharoni"/>
              </a:rPr>
              <a:t> in </a:t>
            </a:r>
            <a:r>
              <a:rPr lang="cs-CZ" b="1" dirty="0" err="1">
                <a:latin typeface="Calibri"/>
                <a:cs typeface="Aharoni"/>
              </a:rPr>
              <a:t>China</a:t>
            </a:r>
            <a:endParaRPr lang="cs-CZ" b="1">
              <a:latin typeface="Calibri"/>
              <a:cs typeface="Aharoni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04E9F5-2C15-4F81-8A8E-3B080ACBE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375137"/>
            <a:ext cx="10668000" cy="37208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dirty="0"/>
              <a:t>Opium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introduced</a:t>
            </a:r>
            <a:r>
              <a:rPr lang="cs-CZ" dirty="0"/>
              <a:t> by </a:t>
            </a:r>
            <a:r>
              <a:rPr lang="cs-CZ" dirty="0" err="1"/>
              <a:t>the</a:t>
            </a:r>
            <a:r>
              <a:rPr lang="cs-CZ" dirty="0"/>
              <a:t> </a:t>
            </a:r>
            <a:r>
              <a:rPr lang="cs-CZ" dirty="0" err="1"/>
              <a:t>Arabs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7th </a:t>
            </a:r>
            <a:r>
              <a:rPr lang="cs-CZ" dirty="0" err="1"/>
              <a:t>century</a:t>
            </a:r>
            <a:r>
              <a:rPr lang="cs-CZ" dirty="0"/>
              <a:t> as a </a:t>
            </a:r>
            <a:r>
              <a:rPr lang="cs-CZ" dirty="0" err="1"/>
              <a:t>medicine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 </a:t>
            </a:r>
            <a:r>
              <a:rPr lang="cs-CZ" dirty="0" err="1"/>
              <a:t>Portuguese</a:t>
            </a:r>
            <a:r>
              <a:rPr lang="cs-CZ" dirty="0"/>
              <a:t> </a:t>
            </a:r>
            <a:r>
              <a:rPr lang="cs-CZ" dirty="0" err="1"/>
              <a:t>later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17th </a:t>
            </a:r>
            <a:r>
              <a:rPr lang="cs-CZ" dirty="0" err="1"/>
              <a:t>century</a:t>
            </a:r>
            <a:r>
              <a:rPr lang="cs-CZ" dirty="0"/>
              <a:t> </a:t>
            </a:r>
            <a:r>
              <a:rPr lang="cs-CZ" dirty="0" err="1"/>
              <a:t>introduced</a:t>
            </a:r>
            <a:r>
              <a:rPr lang="cs-CZ" dirty="0"/>
              <a:t> a </a:t>
            </a:r>
            <a:r>
              <a:rPr lang="cs-CZ" dirty="0" err="1"/>
              <a:t>smokeable</a:t>
            </a:r>
            <a:r>
              <a:rPr lang="cs-CZ" dirty="0"/>
              <a:t> opium </a:t>
            </a:r>
          </a:p>
          <a:p>
            <a:r>
              <a:rPr lang="cs-CZ" dirty="0" err="1"/>
              <a:t>Initially</a:t>
            </a:r>
            <a:r>
              <a:rPr lang="cs-CZ" dirty="0"/>
              <a:t> </a:t>
            </a:r>
            <a:r>
              <a:rPr lang="cs-CZ" dirty="0" err="1"/>
              <a:t>controlled</a:t>
            </a:r>
            <a:r>
              <a:rPr lang="cs-CZ" dirty="0"/>
              <a:t> by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Dutch</a:t>
            </a:r>
            <a:r>
              <a:rPr lang="cs-CZ" dirty="0"/>
              <a:t> but </a:t>
            </a:r>
            <a:r>
              <a:rPr lang="cs-CZ" dirty="0" err="1"/>
              <a:t>later</a:t>
            </a:r>
            <a:r>
              <a:rPr lang="cs-CZ" dirty="0"/>
              <a:t> </a:t>
            </a:r>
            <a:r>
              <a:rPr lang="cs-CZ" dirty="0" err="1"/>
              <a:t>taken</a:t>
            </a:r>
            <a:r>
              <a:rPr lang="cs-CZ" dirty="0"/>
              <a:t> </a:t>
            </a:r>
            <a:r>
              <a:rPr lang="cs-CZ" dirty="0" err="1"/>
              <a:t>over</a:t>
            </a:r>
            <a:r>
              <a:rPr lang="cs-CZ" dirty="0"/>
              <a:t> by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British</a:t>
            </a:r>
            <a:r>
              <a:rPr lang="cs-CZ" dirty="0"/>
              <a:t> East India </a:t>
            </a:r>
            <a:r>
              <a:rPr lang="cs-CZ" dirty="0" err="1"/>
              <a:t>company</a:t>
            </a:r>
            <a:r>
              <a:rPr lang="cs-CZ" dirty="0"/>
              <a:t> </a:t>
            </a:r>
          </a:p>
          <a:p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prohibition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 opium,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British</a:t>
            </a:r>
            <a:r>
              <a:rPr lang="cs-CZ" dirty="0"/>
              <a:t> sold opium to </a:t>
            </a:r>
            <a:r>
              <a:rPr lang="cs-CZ" dirty="0" err="1"/>
              <a:t>chinese</a:t>
            </a:r>
            <a:r>
              <a:rPr lang="cs-CZ" dirty="0"/>
              <a:t> </a:t>
            </a:r>
            <a:r>
              <a:rPr lang="cs-CZ" dirty="0" err="1"/>
              <a:t>smugglers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ilegal</a:t>
            </a:r>
            <a:r>
              <a:rPr lang="cs-CZ" dirty="0"/>
              <a:t> </a:t>
            </a:r>
            <a:r>
              <a:rPr lang="cs-CZ" dirty="0" err="1"/>
              <a:t>sale</a:t>
            </a:r>
            <a:r>
              <a:rPr lang="cs-CZ" dirty="0"/>
              <a:t> in </a:t>
            </a:r>
            <a:r>
              <a:rPr lang="cs-CZ" dirty="0" err="1"/>
              <a:t>China</a:t>
            </a:r>
            <a:r>
              <a:rPr lang="cs-CZ" dirty="0"/>
              <a:t>. </a:t>
            </a:r>
          </a:p>
        </p:txBody>
      </p:sp>
      <p:pic>
        <p:nvPicPr>
          <p:cNvPr id="4" name="Rudolfa Antonína Dvorského 4">
            <a:hlinkClick r:id="" action="ppaction://media"/>
            <a:extLst>
              <a:ext uri="{FF2B5EF4-FFF2-40B4-BE49-F238E27FC236}">
                <a16:creationId xmlns:a16="http://schemas.microsoft.com/office/drawing/2014/main" id="{D3063E31-10C3-4EF3-BDDB-BA7A36CD9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0545" y="990079"/>
            <a:ext cx="730250" cy="82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2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D0CF1E-4915-4854-AE1A-BE8E8ABDE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378B036-879B-4F45-A653-56FC275A7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12192000" cy="6096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D6AAE0-7C84-478C-AE86-94847467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17903"/>
            <a:ext cx="10668000" cy="735515"/>
          </a:xfrm>
        </p:spPr>
        <p:txBody>
          <a:bodyPr>
            <a:normAutofit/>
          </a:bodyPr>
          <a:lstStyle/>
          <a:p>
            <a:r>
              <a:rPr lang="cs-CZ" b="1" dirty="0">
                <a:latin typeface="Calibri"/>
                <a:cs typeface="Aharoni"/>
              </a:rPr>
              <a:t>Opium </a:t>
            </a:r>
            <a:r>
              <a:rPr lang="cs-CZ" b="1" dirty="0" err="1">
                <a:latin typeface="Calibri"/>
                <a:cs typeface="Aharoni"/>
              </a:rPr>
              <a:t>trade</a:t>
            </a:r>
            <a:r>
              <a:rPr lang="cs-CZ" b="1" dirty="0">
                <a:latin typeface="Calibri"/>
                <a:cs typeface="Aharoni"/>
              </a:rPr>
              <a:t> in </a:t>
            </a:r>
            <a:r>
              <a:rPr lang="cs-CZ" b="1" dirty="0" err="1">
                <a:latin typeface="Calibri"/>
                <a:cs typeface="Aharoni"/>
              </a:rPr>
              <a:t>China</a:t>
            </a:r>
            <a:endParaRPr lang="cs-CZ" b="1" dirty="0" err="1">
              <a:latin typeface="Calibri"/>
              <a:cs typeface="Calibri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0648D0-5CE6-465F-9EA3-2D56056C2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433194"/>
            <a:ext cx="10668000" cy="366280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 err="1"/>
              <a:t>China's</a:t>
            </a:r>
            <a:r>
              <a:rPr lang="cs-CZ" dirty="0"/>
              <a:t> </a:t>
            </a:r>
            <a:r>
              <a:rPr lang="cs-CZ" dirty="0" err="1"/>
              <a:t>Qing</a:t>
            </a:r>
            <a:r>
              <a:rPr lang="cs-CZ" dirty="0"/>
              <a:t> dynasty </a:t>
            </a:r>
            <a:r>
              <a:rPr lang="cs-CZ" dirty="0" err="1"/>
              <a:t>was</a:t>
            </a:r>
            <a:r>
              <a:rPr lang="cs-CZ" dirty="0"/>
              <a:t> </a:t>
            </a:r>
            <a:r>
              <a:rPr lang="cs-CZ" dirty="0" err="1"/>
              <a:t>known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its</a:t>
            </a:r>
            <a:r>
              <a:rPr lang="cs-CZ" dirty="0"/>
              <a:t> </a:t>
            </a:r>
            <a:r>
              <a:rPr lang="cs-CZ" dirty="0" err="1"/>
              <a:t>isolationism</a:t>
            </a:r>
            <a:r>
              <a:rPr lang="cs-CZ" dirty="0"/>
              <a:t> </a:t>
            </a:r>
            <a:r>
              <a:rPr lang="cs-CZ" dirty="0" err="1"/>
              <a:t>towards</a:t>
            </a:r>
            <a:r>
              <a:rPr lang="cs-CZ" dirty="0"/>
              <a:t> </a:t>
            </a:r>
            <a:r>
              <a:rPr lang="cs-CZ" dirty="0" err="1"/>
              <a:t>foreigners</a:t>
            </a:r>
            <a:r>
              <a:rPr lang="cs-CZ" dirty="0"/>
              <a:t> </a:t>
            </a:r>
          </a:p>
          <a:p>
            <a:r>
              <a:rPr lang="cs-CZ" dirty="0"/>
              <a:t>Western </a:t>
            </a:r>
            <a:r>
              <a:rPr lang="cs-CZ" dirty="0" err="1"/>
              <a:t>countries</a:t>
            </a:r>
            <a:r>
              <a:rPr lang="cs-CZ" dirty="0"/>
              <a:t> had </a:t>
            </a:r>
            <a:r>
              <a:rPr lang="cs-CZ" dirty="0" err="1"/>
              <a:t>great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 in </a:t>
            </a:r>
            <a:r>
              <a:rPr lang="cs-CZ" dirty="0" err="1"/>
              <a:t>Chinese</a:t>
            </a:r>
            <a:r>
              <a:rPr lang="cs-CZ" dirty="0"/>
              <a:t> </a:t>
            </a:r>
            <a:r>
              <a:rPr lang="cs-CZ" dirty="0" err="1"/>
              <a:t>goods</a:t>
            </a:r>
            <a:r>
              <a:rPr lang="cs-CZ" dirty="0"/>
              <a:t>, but </a:t>
            </a:r>
            <a:r>
              <a:rPr lang="cs-CZ" dirty="0" err="1"/>
              <a:t>didn’t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enough</a:t>
            </a:r>
            <a:r>
              <a:rPr lang="cs-CZ" dirty="0"/>
              <a:t> </a:t>
            </a:r>
            <a:r>
              <a:rPr lang="cs-CZ" dirty="0" err="1"/>
              <a:t>silver</a:t>
            </a:r>
            <a:r>
              <a:rPr lang="cs-CZ" dirty="0"/>
              <a:t> to </a:t>
            </a:r>
            <a:r>
              <a:rPr lang="cs-CZ" dirty="0" err="1"/>
              <a:t>pay</a:t>
            </a:r>
            <a:r>
              <a:rPr lang="cs-CZ" dirty="0"/>
              <a:t> to balance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scales</a:t>
            </a:r>
            <a:r>
              <a:rPr lang="cs-CZ" dirty="0"/>
              <a:t>, 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promoted</a:t>
            </a:r>
            <a:r>
              <a:rPr lang="cs-CZ" dirty="0"/>
              <a:t> opium </a:t>
            </a:r>
            <a:r>
              <a:rPr lang="cs-CZ" dirty="0" err="1"/>
              <a:t>trade</a:t>
            </a:r>
            <a:r>
              <a:rPr lang="cs-CZ" dirty="0"/>
              <a:t> in </a:t>
            </a:r>
            <a:r>
              <a:rPr lang="cs-CZ" dirty="0" err="1"/>
              <a:t>China</a:t>
            </a:r>
            <a:r>
              <a:rPr lang="cs-CZ" dirty="0"/>
              <a:t> </a:t>
            </a:r>
          </a:p>
          <a:p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action</a:t>
            </a:r>
            <a:r>
              <a:rPr lang="cs-CZ" dirty="0"/>
              <a:t> </a:t>
            </a:r>
            <a:r>
              <a:rPr lang="cs-CZ" dirty="0" err="1"/>
              <a:t>resulted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influx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Chinese</a:t>
            </a:r>
            <a:r>
              <a:rPr lang="cs-CZ" dirty="0"/>
              <a:t> </a:t>
            </a:r>
            <a:r>
              <a:rPr lang="cs-CZ" dirty="0" err="1"/>
              <a:t>silver</a:t>
            </a:r>
            <a:r>
              <a:rPr lang="cs-CZ" dirty="0"/>
              <a:t> in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West</a:t>
            </a:r>
          </a:p>
        </p:txBody>
      </p:sp>
      <p:pic>
        <p:nvPicPr>
          <p:cNvPr id="4" name="Rudolfa Antonína Dvorského 4">
            <a:hlinkClick r:id="" action="ppaction://media"/>
            <a:extLst>
              <a:ext uri="{FF2B5EF4-FFF2-40B4-BE49-F238E27FC236}">
                <a16:creationId xmlns:a16="http://schemas.microsoft.com/office/drawing/2014/main" id="{038D4A33-A1E9-4E11-8BA4-F7D993C1E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2596" y="1231217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4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D0CF1E-4915-4854-AE1A-BE8E8ABDE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378B036-879B-4F45-A653-56FC275A7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12192000" cy="6096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91D1BA5-5104-4719-AB01-77E4A9B89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82475"/>
            <a:ext cx="10668000" cy="1345115"/>
          </a:xfrm>
        </p:spPr>
        <p:txBody>
          <a:bodyPr>
            <a:normAutofit/>
          </a:bodyPr>
          <a:lstStyle/>
          <a:p>
            <a:r>
              <a:rPr lang="cs-CZ" b="1" dirty="0">
                <a:latin typeface="Calibri"/>
                <a:cs typeface="Calibri"/>
              </a:rPr>
              <a:t>Opium </a:t>
            </a:r>
            <a:r>
              <a:rPr lang="cs-CZ" b="1" dirty="0" err="1">
                <a:latin typeface="Calibri"/>
                <a:cs typeface="Calibri"/>
              </a:rPr>
              <a:t>legalization</a:t>
            </a:r>
            <a:r>
              <a:rPr lang="cs-CZ" b="1" dirty="0">
                <a:latin typeface="Calibri"/>
                <a:cs typeface="Calibri"/>
              </a:rPr>
              <a:t>, </a:t>
            </a:r>
            <a:r>
              <a:rPr lang="cs-CZ" b="1" dirty="0" err="1">
                <a:latin typeface="Calibri"/>
                <a:cs typeface="Calibri"/>
              </a:rPr>
              <a:t>prohibition</a:t>
            </a:r>
            <a:r>
              <a:rPr lang="cs-CZ" b="1" dirty="0">
                <a:latin typeface="Calibri"/>
                <a:cs typeface="Calibri"/>
              </a:rPr>
              <a:t> and </a:t>
            </a:r>
            <a:r>
              <a:rPr lang="cs-CZ" b="1" dirty="0" err="1">
                <a:latin typeface="Calibri"/>
                <a:cs typeface="Calibri"/>
              </a:rPr>
              <a:t>its</a:t>
            </a:r>
            <a:r>
              <a:rPr lang="cs-CZ" b="1" dirty="0">
                <a:latin typeface="Calibri"/>
                <a:cs typeface="Calibri"/>
              </a:rPr>
              <a:t> </a:t>
            </a:r>
            <a:r>
              <a:rPr lang="cs-CZ" b="1" dirty="0" err="1">
                <a:latin typeface="Calibri"/>
                <a:cs typeface="Calibri"/>
              </a:rPr>
              <a:t>consumption</a:t>
            </a:r>
            <a:endParaRPr lang="cs-CZ" b="1">
              <a:cs typeface="Aharoni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88952A-06D6-4B0C-BFB4-BFB3ABEDE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433194"/>
            <a:ext cx="10668000" cy="404017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dirty="0"/>
              <a:t>By </a:t>
            </a:r>
            <a:r>
              <a:rPr lang="cs-CZ" dirty="0" err="1"/>
              <a:t>the</a:t>
            </a:r>
            <a:r>
              <a:rPr lang="cs-CZ" dirty="0"/>
              <a:t> end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 18th </a:t>
            </a:r>
            <a:r>
              <a:rPr lang="cs-CZ" dirty="0" err="1"/>
              <a:t>century</a:t>
            </a:r>
            <a:r>
              <a:rPr lang="cs-CZ" dirty="0"/>
              <a:t>, </a:t>
            </a:r>
            <a:r>
              <a:rPr lang="cs-CZ" dirty="0" err="1"/>
              <a:t>Chinese</a:t>
            </a:r>
            <a:r>
              <a:rPr lang="cs-CZ" dirty="0"/>
              <a:t> </a:t>
            </a:r>
            <a:r>
              <a:rPr lang="cs-CZ" dirty="0" err="1"/>
              <a:t>officials</a:t>
            </a:r>
            <a:r>
              <a:rPr lang="cs-CZ" dirty="0"/>
              <a:t> </a:t>
            </a:r>
            <a:r>
              <a:rPr lang="cs-CZ" dirty="0" err="1"/>
              <a:t>prohibited</a:t>
            </a:r>
            <a:r>
              <a:rPr lang="cs-CZ" dirty="0"/>
              <a:t> opium, </a:t>
            </a:r>
            <a:r>
              <a:rPr lang="cs-CZ" dirty="0" err="1"/>
              <a:t>because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were</a:t>
            </a:r>
            <a:r>
              <a:rPr lang="cs-CZ" dirty="0"/>
              <a:t> </a:t>
            </a:r>
            <a:r>
              <a:rPr lang="cs-CZ" dirty="0" err="1"/>
              <a:t>worried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 </a:t>
            </a:r>
            <a:r>
              <a:rPr lang="cs-CZ" dirty="0" err="1"/>
              <a:t>expanding</a:t>
            </a:r>
            <a:r>
              <a:rPr lang="cs-CZ" dirty="0"/>
              <a:t> </a:t>
            </a:r>
            <a:r>
              <a:rPr lang="cs-CZ" dirty="0" err="1"/>
              <a:t>British</a:t>
            </a:r>
            <a:r>
              <a:rPr lang="cs-CZ" dirty="0"/>
              <a:t> influence in </a:t>
            </a:r>
            <a:r>
              <a:rPr lang="cs-CZ" dirty="0" err="1"/>
              <a:t>China</a:t>
            </a:r>
            <a:endParaRPr lang="cs-CZ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prohibition</a:t>
            </a:r>
            <a:r>
              <a:rPr lang="cs-CZ" dirty="0"/>
              <a:t> </a:t>
            </a:r>
            <a:r>
              <a:rPr lang="cs-CZ" dirty="0" err="1"/>
              <a:t>stopped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British</a:t>
            </a:r>
            <a:r>
              <a:rPr lang="cs-CZ" dirty="0"/>
              <a:t> </a:t>
            </a:r>
            <a:r>
              <a:rPr lang="cs-CZ" dirty="0" err="1"/>
              <a:t>directly</a:t>
            </a:r>
            <a:r>
              <a:rPr lang="cs-CZ" dirty="0"/>
              <a:t> </a:t>
            </a:r>
            <a:r>
              <a:rPr lang="cs-CZ" dirty="0" err="1"/>
              <a:t>exporting</a:t>
            </a:r>
            <a:r>
              <a:rPr lang="cs-CZ" dirty="0"/>
              <a:t> to </a:t>
            </a:r>
            <a:r>
              <a:rPr lang="cs-CZ" dirty="0" err="1"/>
              <a:t>Chinese</a:t>
            </a:r>
            <a:r>
              <a:rPr lang="cs-CZ" dirty="0"/>
              <a:t> </a:t>
            </a:r>
            <a:r>
              <a:rPr lang="cs-CZ" dirty="0" err="1"/>
              <a:t>merchants</a:t>
            </a:r>
            <a:endParaRPr lang="cs-CZ" dirty="0"/>
          </a:p>
          <a:p>
            <a:r>
              <a:rPr lang="cs-CZ" dirty="0"/>
              <a:t>In </a:t>
            </a:r>
            <a:r>
              <a:rPr lang="cs-CZ" dirty="0" err="1"/>
              <a:t>the</a:t>
            </a:r>
            <a:r>
              <a:rPr lang="cs-CZ" dirty="0"/>
              <a:t> early 19th </a:t>
            </a:r>
            <a:r>
              <a:rPr lang="cs-CZ" dirty="0" err="1"/>
              <a:t>century</a:t>
            </a:r>
            <a:r>
              <a:rPr lang="cs-CZ" dirty="0"/>
              <a:t> opium </a:t>
            </a:r>
            <a:r>
              <a:rPr lang="cs-CZ" dirty="0" err="1"/>
              <a:t>was</a:t>
            </a:r>
            <a:r>
              <a:rPr lang="cs-CZ" dirty="0"/>
              <a:t> </a:t>
            </a:r>
            <a:r>
              <a:rPr lang="cs-CZ" dirty="0" err="1"/>
              <a:t>increasingly</a:t>
            </a:r>
            <a:r>
              <a:rPr lang="cs-CZ" dirty="0"/>
              <a:t> </a:t>
            </a:r>
            <a:r>
              <a:rPr lang="cs-CZ" dirty="0" err="1"/>
              <a:t>smoked</a:t>
            </a:r>
            <a:r>
              <a:rPr lang="cs-CZ" dirty="0"/>
              <a:t> by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China</a:t>
            </a:r>
            <a:endParaRPr lang="cs-CZ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Chinese</a:t>
            </a:r>
            <a:r>
              <a:rPr lang="cs-CZ" dirty="0"/>
              <a:t> </a:t>
            </a:r>
            <a:r>
              <a:rPr lang="cs-CZ" dirty="0" err="1"/>
              <a:t>government</a:t>
            </a:r>
            <a:r>
              <a:rPr lang="cs-CZ" dirty="0"/>
              <a:t> </a:t>
            </a:r>
            <a:r>
              <a:rPr lang="cs-CZ" dirty="0" err="1"/>
              <a:t>realised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magnitude 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 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problem</a:t>
            </a:r>
            <a:r>
              <a:rPr lang="cs-CZ" dirty="0"/>
              <a:t> and </a:t>
            </a:r>
            <a:r>
              <a:rPr lang="cs-CZ" dirty="0" err="1"/>
              <a:t>prohibited</a:t>
            </a:r>
            <a:r>
              <a:rPr lang="cs-CZ" dirty="0"/>
              <a:t> opium </a:t>
            </a:r>
            <a:r>
              <a:rPr lang="cs-CZ" dirty="0" err="1"/>
              <a:t>cultivation</a:t>
            </a:r>
            <a:r>
              <a:rPr lang="cs-CZ" dirty="0"/>
              <a:t> and </a:t>
            </a:r>
            <a:r>
              <a:rPr lang="cs-CZ" dirty="0" err="1"/>
              <a:t>importation</a:t>
            </a:r>
            <a:r>
              <a:rPr lang="cs-CZ" dirty="0"/>
              <a:t> in 1800 and </a:t>
            </a:r>
            <a:r>
              <a:rPr lang="cs-CZ" dirty="0" err="1"/>
              <a:t>took</a:t>
            </a:r>
            <a:r>
              <a:rPr lang="cs-CZ" dirty="0"/>
              <a:t> a </a:t>
            </a:r>
            <a:r>
              <a:rPr lang="cs-CZ" dirty="0" err="1"/>
              <a:t>measure</a:t>
            </a:r>
            <a:r>
              <a:rPr lang="cs-CZ" dirty="0"/>
              <a:t> forward in 1813</a:t>
            </a:r>
          </a:p>
        </p:txBody>
      </p:sp>
      <p:pic>
        <p:nvPicPr>
          <p:cNvPr id="4" name="Rudolfa Antonína Dvorského 5">
            <a:hlinkClick r:id="" action="ppaction://media"/>
            <a:extLst>
              <a:ext uri="{FF2B5EF4-FFF2-40B4-BE49-F238E27FC236}">
                <a16:creationId xmlns:a16="http://schemas.microsoft.com/office/drawing/2014/main" id="{A8B2268A-BB96-4B3F-A8FF-4660188DC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9736" y="121192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1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6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0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C209B8-FDF8-41E5-A72E-94EB8173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940" y="1517650"/>
            <a:ext cx="5998059" cy="1344613"/>
          </a:xfrm>
        </p:spPr>
        <p:txBody>
          <a:bodyPr>
            <a:normAutofit/>
          </a:bodyPr>
          <a:lstStyle/>
          <a:p>
            <a:r>
              <a:rPr lang="cs-CZ" sz="3600" b="1">
                <a:latin typeface="Calibri"/>
                <a:cs typeface="Aharoni"/>
              </a:rPr>
              <a:t>Opium </a:t>
            </a:r>
            <a:r>
              <a:rPr lang="cs-CZ" sz="3600" b="1" err="1">
                <a:latin typeface="Calibri"/>
                <a:cs typeface="Aharoni"/>
              </a:rPr>
              <a:t>legalization</a:t>
            </a:r>
            <a:r>
              <a:rPr lang="cs-CZ" sz="3600" b="1">
                <a:latin typeface="Calibri"/>
                <a:cs typeface="Aharoni"/>
              </a:rPr>
              <a:t>, </a:t>
            </a:r>
            <a:r>
              <a:rPr lang="cs-CZ" sz="3600" b="1" err="1">
                <a:latin typeface="Calibri"/>
                <a:cs typeface="Aharoni"/>
              </a:rPr>
              <a:t>prohibition</a:t>
            </a:r>
            <a:r>
              <a:rPr lang="cs-CZ" sz="3600" b="1">
                <a:latin typeface="Calibri"/>
                <a:cs typeface="Aharoni"/>
              </a:rPr>
              <a:t> and </a:t>
            </a:r>
            <a:r>
              <a:rPr lang="cs-CZ" sz="3600" b="1" err="1">
                <a:latin typeface="Calibri"/>
                <a:cs typeface="Aharoni"/>
              </a:rPr>
              <a:t>its</a:t>
            </a:r>
            <a:r>
              <a:rPr lang="cs-CZ" sz="3600" b="1">
                <a:latin typeface="Calibri"/>
                <a:cs typeface="Aharoni"/>
              </a:rPr>
              <a:t> </a:t>
            </a:r>
            <a:r>
              <a:rPr lang="cs-CZ" sz="3600" b="1" err="1">
                <a:latin typeface="Calibri"/>
                <a:cs typeface="Aharoni"/>
              </a:rPr>
              <a:t>consumption</a:t>
            </a:r>
            <a:endParaRPr lang="cs-CZ" sz="3600" b="1">
              <a:latin typeface="Calibri"/>
              <a:cs typeface="Calibri"/>
            </a:endParaRPr>
          </a:p>
        </p:txBody>
      </p:sp>
      <p:pic>
        <p:nvPicPr>
          <p:cNvPr id="4" name="Obrázek 4" descr="Obsah obrázku text, interiér, chaotické, přeplněné&#10;&#10;Popis se vygeneroval automaticky.">
            <a:extLst>
              <a:ext uri="{FF2B5EF4-FFF2-40B4-BE49-F238E27FC236}">
                <a16:creationId xmlns:a16="http://schemas.microsoft.com/office/drawing/2014/main" id="{C2E865D1-2B35-4611-B141-26EB24F501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2000" y="2491484"/>
            <a:ext cx="3892291" cy="263702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C0A795-B4F0-4B26-9742-8EC967F94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940" y="2970213"/>
            <a:ext cx="5998059" cy="312578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5000"/>
              </a:lnSpc>
            </a:pPr>
            <a:r>
              <a:rPr lang="cs-CZ" sz="1600"/>
              <a:t>By 1836 </a:t>
            </a:r>
            <a:r>
              <a:rPr lang="cs-CZ" sz="1600" err="1"/>
              <a:t>they</a:t>
            </a:r>
            <a:r>
              <a:rPr lang="cs-CZ" sz="1600"/>
              <a:t> </a:t>
            </a:r>
            <a:r>
              <a:rPr lang="cs-CZ" sz="1600" err="1"/>
              <a:t>took</a:t>
            </a:r>
            <a:r>
              <a:rPr lang="cs-CZ" sz="1600"/>
              <a:t> </a:t>
            </a:r>
            <a:r>
              <a:rPr lang="cs-CZ" sz="1600" err="1"/>
              <a:t>the</a:t>
            </a:r>
            <a:r>
              <a:rPr lang="cs-CZ" sz="1600"/>
              <a:t> 1813 </a:t>
            </a:r>
            <a:r>
              <a:rPr lang="cs-CZ" sz="1600" err="1"/>
              <a:t>ban</a:t>
            </a:r>
            <a:r>
              <a:rPr lang="cs-CZ" sz="1600"/>
              <a:t> more </a:t>
            </a:r>
            <a:r>
              <a:rPr lang="cs-CZ" sz="1600" err="1"/>
              <a:t>seriously</a:t>
            </a:r>
            <a:r>
              <a:rPr lang="cs-CZ" sz="1600"/>
              <a:t> and </a:t>
            </a:r>
            <a:r>
              <a:rPr lang="cs-CZ" sz="1600" err="1"/>
              <a:t>started</a:t>
            </a:r>
            <a:r>
              <a:rPr lang="cs-CZ" sz="1600"/>
              <a:t> to </a:t>
            </a:r>
            <a:r>
              <a:rPr lang="cs-CZ" sz="1600" err="1"/>
              <a:t>shut</a:t>
            </a:r>
            <a:r>
              <a:rPr lang="cs-CZ" sz="1600"/>
              <a:t> </a:t>
            </a:r>
            <a:r>
              <a:rPr lang="cs-CZ" sz="1600" err="1"/>
              <a:t>down</a:t>
            </a:r>
            <a:r>
              <a:rPr lang="cs-CZ" sz="1600"/>
              <a:t> opium </a:t>
            </a:r>
            <a:r>
              <a:rPr lang="en-GB" sz="1600"/>
              <a:t>dens and put drug dealers to death</a:t>
            </a:r>
          </a:p>
          <a:p>
            <a:pPr>
              <a:lnSpc>
                <a:spcPct val="95000"/>
              </a:lnSpc>
            </a:pPr>
            <a:r>
              <a:rPr lang="en-GB" sz="1600"/>
              <a:t>The Qing emperor held a series of "opium debates"</a:t>
            </a:r>
            <a:r>
              <a:rPr lang="en-GB" sz="1600">
                <a:ea typeface="+mn-lt"/>
                <a:cs typeface="+mn-lt"/>
              </a:rPr>
              <a:t> between those who favour legalization and those who favour further suppression of opium.</a:t>
            </a:r>
          </a:p>
          <a:p>
            <a:pPr>
              <a:lnSpc>
                <a:spcPct val="95000"/>
              </a:lnSpc>
            </a:pPr>
            <a:r>
              <a:rPr lang="en-GB" sz="1600">
                <a:ea typeface="+mn-lt"/>
                <a:cs typeface="+mn-lt"/>
              </a:rPr>
              <a:t>Eventually, the debates were won by those who favoured suppression of opium led by Commissioner Lin. </a:t>
            </a:r>
          </a:p>
          <a:p>
            <a:pPr>
              <a:lnSpc>
                <a:spcPct val="95000"/>
              </a:lnSpc>
            </a:pPr>
            <a:r>
              <a:rPr lang="en-GB" sz="1600">
                <a:ea typeface="+mn-lt"/>
                <a:cs typeface="+mn-lt"/>
              </a:rPr>
              <a:t>He then was appointed to Canton to supervise the ban, he destroyed every bit of opium, suspended trade and held all foreign merchants hostage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535BB3E-B8A8-4E76-B64D-3BA2B48243B9}"/>
              </a:ext>
            </a:extLst>
          </p:cNvPr>
          <p:cNvSpPr txBox="1"/>
          <p:nvPr/>
        </p:nvSpPr>
        <p:spPr>
          <a:xfrm>
            <a:off x="2199773" y="4928456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en-US" sz="700">
                <a:solidFill>
                  <a:srgbClr val="FFFFFF"/>
                </a:solidFill>
              </a:rPr>
              <a:t> od autora Neznámý autor s licencí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6" name="Rudolfa Antonína Dvorského 6">
            <a:hlinkClick r:id="" action="ppaction://media"/>
            <a:extLst>
              <a:ext uri="{FF2B5EF4-FFF2-40B4-BE49-F238E27FC236}">
                <a16:creationId xmlns:a16="http://schemas.microsoft.com/office/drawing/2014/main" id="{094828A2-D6EC-4942-AC96-2B408658E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1710" y="1356609"/>
            <a:ext cx="730250" cy="730250"/>
          </a:xfrm>
          <a:prstGeom prst="rect">
            <a:avLst/>
          </a:prstGeom>
        </p:spPr>
      </p:pic>
      <p:pic>
        <p:nvPicPr>
          <p:cNvPr id="7" name="Rudolfa Antonína Dvorského 7">
            <a:hlinkClick r:id="" action="ppaction://media"/>
            <a:extLst>
              <a:ext uri="{FF2B5EF4-FFF2-40B4-BE49-F238E27FC236}">
                <a16:creationId xmlns:a16="http://schemas.microsoft.com/office/drawing/2014/main" id="{E0A9D536-3AAE-4A31-B7C0-CE7FB2568E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86419" y="1356609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2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4A7BFA-365E-49C1-820C-8700C0430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83" y="1125765"/>
            <a:ext cx="11411887" cy="114867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cs-CZ" sz="2000">
              <a:cs typeface="Aharoni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347A86F3-36B4-45CC-B037-571E2BBCD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62"/>
            <a:ext cx="12194460" cy="685213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416A23-DD25-4E2D-8CF1-AC55B7378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5482" y="2186443"/>
            <a:ext cx="3886231" cy="421435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Rudolfa Antonína Dvorského 8">
            <a:hlinkClick r:id="" action="ppaction://media"/>
            <a:extLst>
              <a:ext uri="{FF2B5EF4-FFF2-40B4-BE49-F238E27FC236}">
                <a16:creationId xmlns:a16="http://schemas.microsoft.com/office/drawing/2014/main" id="{8A07FE86-4F2C-4D61-BEAC-7C8FD5F0B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8040" y="93040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4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84D97E-7D5F-4DEA-A78E-789FDEA6C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940" y="1517650"/>
            <a:ext cx="5998059" cy="1344613"/>
          </a:xfrm>
        </p:spPr>
        <p:txBody>
          <a:bodyPr>
            <a:normAutofit/>
          </a:bodyPr>
          <a:lstStyle/>
          <a:p>
            <a:r>
              <a:rPr lang="cs-CZ" b="1">
                <a:latin typeface="Calibri"/>
                <a:cs typeface="Aharoni"/>
              </a:rPr>
              <a:t>Brief history of the Opium Wars</a:t>
            </a:r>
            <a:endParaRPr lang="cs-CZ" b="1">
              <a:latin typeface="Calibri"/>
              <a:cs typeface="Calibri"/>
            </a:endParaRPr>
          </a:p>
        </p:txBody>
      </p:sp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id="{FB590302-0448-462C-A507-130123DFE1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4215" r="10535" b="-1"/>
          <a:stretch/>
        </p:blipFill>
        <p:spPr>
          <a:xfrm>
            <a:off x="762000" y="1520823"/>
            <a:ext cx="3892291" cy="457835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0B6B9-FEDA-4A93-8EA6-BB3535B7B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940" y="2970213"/>
            <a:ext cx="5998059" cy="312578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5000"/>
              </a:lnSpc>
            </a:pPr>
            <a:r>
              <a:rPr lang="cs-CZ" sz="2000"/>
              <a:t>The First Opium War was fought between China and Britain and the Second Opium War or the Arrow War was fought by Britain and France against China</a:t>
            </a:r>
          </a:p>
          <a:p>
            <a:pPr>
              <a:lnSpc>
                <a:spcPct val="95000"/>
              </a:lnSpc>
            </a:pPr>
            <a:r>
              <a:rPr lang="cs-CZ" sz="2000"/>
              <a:t>In either situation the western forces were victorious</a:t>
            </a:r>
          </a:p>
          <a:p>
            <a:pPr>
              <a:lnSpc>
                <a:spcPct val="95000"/>
              </a:lnSpc>
            </a:pPr>
            <a:r>
              <a:rPr lang="cs-CZ" sz="2000"/>
              <a:t>The Wars concluded after signing unequal treaties letting the West gain trade advantages and territorial concessions </a:t>
            </a:r>
          </a:p>
          <a:p>
            <a:pPr>
              <a:lnSpc>
                <a:spcPct val="95000"/>
              </a:lnSpc>
            </a:pPr>
            <a:endParaRPr lang="cs-CZ" sz="200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C915A2F-541F-4F03-8CEE-928ECF8A9F73}"/>
              </a:ext>
            </a:extLst>
          </p:cNvPr>
          <p:cNvSpPr txBox="1"/>
          <p:nvPr/>
        </p:nvSpPr>
        <p:spPr>
          <a:xfrm>
            <a:off x="2219009" y="5899118"/>
            <a:ext cx="243528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en-US" sz="700">
                <a:solidFill>
                  <a:srgbClr val="FFFFFF"/>
                </a:solidFill>
              </a:rPr>
              <a:t> od autora Neznámý autor s licencí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7" name="Rudolfa Antonína Dvorského 10">
            <a:hlinkClick r:id="" action="ppaction://media"/>
            <a:extLst>
              <a:ext uri="{FF2B5EF4-FFF2-40B4-BE49-F238E27FC236}">
                <a16:creationId xmlns:a16="http://schemas.microsoft.com/office/drawing/2014/main" id="{215D4D97-DE2C-4A97-B1D3-D80B0048E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9888" y="79716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1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3036476-A2E3-4318-A02F-ABC0A3196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1841283"/>
            <a:ext cx="4334256" cy="678597"/>
          </a:xfrm>
        </p:spPr>
        <p:txBody>
          <a:bodyPr>
            <a:normAutofit/>
          </a:bodyPr>
          <a:lstStyle/>
          <a:p>
            <a:r>
              <a:rPr lang="cs-CZ"/>
              <a:t>The Treaty of Nanjing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B44D9D-2926-4158-A5B2-3FBCD908F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2875730"/>
            <a:ext cx="4334256" cy="32189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Concluded in 1842</a:t>
            </a:r>
          </a:p>
          <a:p>
            <a:r>
              <a:rPr lang="cs-CZ"/>
              <a:t>Consists of 13 articles </a:t>
            </a:r>
          </a:p>
          <a:p>
            <a:r>
              <a:rPr lang="cs-CZ"/>
              <a:t>Granted the British the status of "most favoured nation"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2CD47DB-41A1-4D8C-86F3-15C8671CE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1841283"/>
            <a:ext cx="4334256" cy="860025"/>
          </a:xfrm>
        </p:spPr>
        <p:txBody>
          <a:bodyPr>
            <a:normAutofit/>
          </a:bodyPr>
          <a:lstStyle/>
          <a:p>
            <a:r>
              <a:rPr lang="cs-CZ"/>
              <a:t>The Treaty of Tianjin and the Beijing Convention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A19BD88-7D96-4E4D-BF3B-35C296213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2868472"/>
            <a:ext cx="4334256" cy="322616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/>
              <a:t>TTT concluded in 1858</a:t>
            </a:r>
          </a:p>
          <a:p>
            <a:r>
              <a:rPr lang="cs-CZ"/>
              <a:t>TBC concluded in 1860</a:t>
            </a:r>
            <a:endParaRPr lang="cs-CZ" dirty="0"/>
          </a:p>
          <a:p>
            <a:r>
              <a:rPr lang="cs-CZ"/>
              <a:t>Four countries were involved</a:t>
            </a:r>
          </a:p>
          <a:p>
            <a:r>
              <a:rPr lang="cs-CZ"/>
              <a:t>More trade advantages and previliges/rights for foreigners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D5458DED-B6E2-4A91-A23E-1A0C70719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821219"/>
            <a:ext cx="9151257" cy="937768"/>
          </a:xfrm>
        </p:spPr>
        <p:txBody>
          <a:bodyPr/>
          <a:lstStyle/>
          <a:p>
            <a:r>
              <a:rPr lang="cs-CZ" b="1">
                <a:latin typeface="Calibri"/>
                <a:cs typeface="Calibri"/>
              </a:rPr>
              <a:t>Outcome of the Opium Wars</a:t>
            </a:r>
            <a:endParaRPr lang="cs-CZ">
              <a:ea typeface="+mj-lt"/>
              <a:cs typeface="+mj-lt"/>
            </a:endParaRPr>
          </a:p>
          <a:p>
            <a:endParaRPr lang="cs-CZ" dirty="0">
              <a:cs typeface="Aharoni"/>
            </a:endParaRPr>
          </a:p>
        </p:txBody>
      </p:sp>
      <p:pic>
        <p:nvPicPr>
          <p:cNvPr id="8" name="Rudolfa Antonína Dvorského 11">
            <a:hlinkClick r:id="" action="ppaction://media"/>
            <a:extLst>
              <a:ext uri="{FF2B5EF4-FFF2-40B4-BE49-F238E27FC236}">
                <a16:creationId xmlns:a16="http://schemas.microsoft.com/office/drawing/2014/main" id="{39511F6B-A4EA-44B6-8044-92FB82C41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6404" y="1394199"/>
            <a:ext cx="730250" cy="730250"/>
          </a:xfrm>
          <a:prstGeom prst="rect">
            <a:avLst/>
          </a:prstGeom>
        </p:spPr>
      </p:pic>
      <p:pic>
        <p:nvPicPr>
          <p:cNvPr id="9" name="Rudolfa Antonína Dvorského 16">
            <a:hlinkClick r:id="" action="ppaction://media"/>
            <a:extLst>
              <a:ext uri="{FF2B5EF4-FFF2-40B4-BE49-F238E27FC236}">
                <a16:creationId xmlns:a16="http://schemas.microsoft.com/office/drawing/2014/main" id="{54085426-81AD-498E-BB2E-DDC3802878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5875" y="1287743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9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C4A0336-662C-41C3-8DC8-3104A1694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mapa&#10;&#10;Popis se vygeneroval automaticky.">
            <a:extLst>
              <a:ext uri="{FF2B5EF4-FFF2-40B4-BE49-F238E27FC236}">
                <a16:creationId xmlns:a16="http://schemas.microsoft.com/office/drawing/2014/main" id="{E250F813-A44D-4C2C-BF1F-6C54E65556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" r="-2" b="-2"/>
          <a:stretch/>
        </p:blipFill>
        <p:spPr>
          <a:xfrm>
            <a:off x="0" y="-3047"/>
            <a:ext cx="12191999" cy="6864095"/>
          </a:xfrm>
          <a:prstGeom prst="rect">
            <a:avLst/>
          </a:prstGeom>
        </p:spPr>
      </p:pic>
      <p:pic>
        <p:nvPicPr>
          <p:cNvPr id="3" name="Rudolfa Antonína Dvorského 15">
            <a:hlinkClick r:id="" action="ppaction://media"/>
            <a:extLst>
              <a:ext uri="{FF2B5EF4-FFF2-40B4-BE49-F238E27FC236}">
                <a16:creationId xmlns:a16="http://schemas.microsoft.com/office/drawing/2014/main" id="{741B3369-30DB-4BFD-B2DA-0E285A31C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932" y="466044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5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1082</Words>
  <Application>Microsoft Office PowerPoint</Application>
  <PresentationFormat>Širokoúhlá obrazovka</PresentationFormat>
  <Paragraphs>61</Paragraphs>
  <Slides>14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Aharoni</vt:lpstr>
      <vt:lpstr>Arial</vt:lpstr>
      <vt:lpstr>Avenir Next LT Pro</vt:lpstr>
      <vt:lpstr>Calibri</vt:lpstr>
      <vt:lpstr>PrismaticVTI</vt:lpstr>
      <vt:lpstr>    The Opium Wars, its history and different viewpoints, Opium trade, legalization, prohibition and consumption in China  </vt:lpstr>
      <vt:lpstr>Opium trade in China</vt:lpstr>
      <vt:lpstr>Opium trade in China</vt:lpstr>
      <vt:lpstr>Opium legalization, prohibition and its consumption</vt:lpstr>
      <vt:lpstr>Opium legalization, prohibition and its consumption</vt:lpstr>
      <vt:lpstr>Prezentace aplikace PowerPoint</vt:lpstr>
      <vt:lpstr>Brief history of the Opium Wars</vt:lpstr>
      <vt:lpstr>Outcome of the Opium Wars </vt:lpstr>
      <vt:lpstr>Prezentace aplikace PowerPoint</vt:lpstr>
      <vt:lpstr>Different viewpoints </vt:lpstr>
      <vt:lpstr>Conclusion</vt:lpstr>
      <vt:lpstr>References</vt:lpstr>
      <vt:lpstr>References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Čábelková Inna</dc:creator>
  <cp:lastModifiedBy>Čábelková Inna</cp:lastModifiedBy>
  <cp:revision>522</cp:revision>
  <dcterms:created xsi:type="dcterms:W3CDTF">2021-05-08T07:54:28Z</dcterms:created>
  <dcterms:modified xsi:type="dcterms:W3CDTF">2021-05-10T12:14:09Z</dcterms:modified>
</cp:coreProperties>
</file>