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284" r:id="rId3"/>
    <p:sldId id="258" r:id="rId4"/>
    <p:sldId id="271" r:id="rId5"/>
    <p:sldId id="286" r:id="rId6"/>
    <p:sldId id="257" r:id="rId7"/>
    <p:sldId id="259" r:id="rId8"/>
    <p:sldId id="260" r:id="rId9"/>
    <p:sldId id="287" r:id="rId10"/>
    <p:sldId id="288" r:id="rId11"/>
    <p:sldId id="266" r:id="rId12"/>
    <p:sldId id="282" r:id="rId13"/>
    <p:sldId id="283" r:id="rId14"/>
    <p:sldId id="270" r:id="rId15"/>
    <p:sldId id="274" r:id="rId16"/>
    <p:sldId id="275" r:id="rId17"/>
    <p:sldId id="276" r:id="rId18"/>
    <p:sldId id="281" r:id="rId19"/>
    <p:sldId id="269" r:id="rId20"/>
    <p:sldId id="278" r:id="rId21"/>
    <p:sldId id="279" r:id="rId22"/>
    <p:sldId id="280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F2D4E-66F7-432A-9BB7-3989423AF7D3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A761-C48C-4299-997F-8447AE6A0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8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97CE-999C-41E3-A631-A81E92086A8C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2160-46B7-4607-8CC4-A47B57E36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00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73701" y="5186082"/>
            <a:ext cx="5389968" cy="4242661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16689" y="10235771"/>
            <a:ext cx="2919254" cy="54010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2032C-97B4-46FB-A6E1-7F83CBD1D6F4}" type="slidenum">
              <a:rPr kumimoji="0" lang="cs-CZ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548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49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26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50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8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6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11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04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20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979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21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392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84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44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5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219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38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2BEB-1AD4-465F-A07E-9D9450F7B2D2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8639-66BD-4693-9DCB-BFF376D18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21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5F9C-160E-4BA7-BE00-7A34DE2ADC1E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7D8-70C7-4CE1-8AB1-94182BDB4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77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2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55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92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54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78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>
          <a:xfrm>
            <a:off x="838080" y="6263640"/>
            <a:ext cx="10515240" cy="92160"/>
          </a:xfrm>
          <a:prstGeom prst="rect">
            <a:avLst/>
          </a:prstGeom>
          <a:ln>
            <a:noFill/>
          </a:ln>
        </p:spPr>
      </p:pic>
      <p:sp>
        <p:nvSpPr>
          <p:cNvPr id="8" name="CustomShape 1" hidden="1"/>
          <p:cNvSpPr/>
          <p:nvPr/>
        </p:nvSpPr>
        <p:spPr>
          <a:xfrm>
            <a:off x="757080" y="6356520"/>
            <a:ext cx="42706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600" b="0" strike="noStrike" spc="-1">
                <a:solidFill>
                  <a:srgbClr val="A6A6A6"/>
                </a:solidFill>
                <a:latin typeface="Calibri"/>
              </a:rPr>
              <a:t>www.cestadomu.cz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2" name="CustomShape 2" hidden="1"/>
          <p:cNvSpPr/>
          <p:nvPr/>
        </p:nvSpPr>
        <p:spPr>
          <a:xfrm>
            <a:off x="6909120" y="6356520"/>
            <a:ext cx="4525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600" b="0" strike="noStrike" spc="-1">
                <a:solidFill>
                  <a:srgbClr val="A6A6A6"/>
                </a:solidFill>
                <a:latin typeface="Calibri"/>
              </a:rPr>
              <a:t>www.umirani.cz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849240" y="1752120"/>
            <a:ext cx="1051560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849240" y="3247560"/>
            <a:ext cx="10515240" cy="13809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</p:txBody>
      </p:sp>
      <p:pic>
        <p:nvPicPr>
          <p:cNvPr id="5" name="Picture 7"/>
          <p:cNvPicPr/>
          <p:nvPr/>
        </p:nvPicPr>
        <p:blipFill>
          <a:blip r:embed="rId15"/>
          <a:stretch/>
        </p:blipFill>
        <p:spPr>
          <a:xfrm>
            <a:off x="5627160" y="5281560"/>
            <a:ext cx="795960" cy="1125720"/>
          </a:xfrm>
          <a:prstGeom prst="rect">
            <a:avLst/>
          </a:prstGeom>
          <a:ln>
            <a:noFill/>
          </a:ln>
        </p:spPr>
      </p:pic>
      <p:pic>
        <p:nvPicPr>
          <p:cNvPr id="6" name="Picture 9"/>
          <p:cNvPicPr/>
          <p:nvPr/>
        </p:nvPicPr>
        <p:blipFill>
          <a:blip r:embed="rId16"/>
          <a:stretch/>
        </p:blipFill>
        <p:spPr>
          <a:xfrm>
            <a:off x="849240" y="588240"/>
            <a:ext cx="10515240" cy="510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2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/>
          <p:nvPr/>
        </p:nvPicPr>
        <p:blipFill>
          <a:blip r:embed="rId16"/>
          <a:stretch/>
        </p:blipFill>
        <p:spPr>
          <a:xfrm>
            <a:off x="838080" y="6263640"/>
            <a:ext cx="10515240" cy="9216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757080" y="6356520"/>
            <a:ext cx="42706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600" b="0" strike="noStrike" spc="-1">
                <a:solidFill>
                  <a:srgbClr val="A6A6A6"/>
                </a:solidFill>
                <a:latin typeface="Calibri"/>
              </a:rPr>
              <a:t>www.cestadomu.cz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909120" y="6356520"/>
            <a:ext cx="4525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600" b="0" strike="noStrike" spc="-1">
                <a:solidFill>
                  <a:srgbClr val="A6A6A6"/>
                </a:solidFill>
                <a:latin typeface="Calibri"/>
              </a:rPr>
              <a:t>www.umirani.cz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Kliknutím lze upravit styly předlohy textu.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7FD00D5-F1C1-4284-B34B-53376544695A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06.05.2021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56A1035-F35B-42CD-A006-2BB615964F6B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7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cestadomu/docs/cd_manual_pro_knihovny_a5_issuu" TargetMode="External"/><Relationship Id="rId2" Type="http://schemas.openxmlformats.org/officeDocument/2006/relationships/hyperlink" Target="https://elearning.cestadomu.cz/elearning/zakladni-materialy-a-pojmy/tematicke-filmy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://pesleri.blogspot.com/2017/10/co-cist-o-smrti-pro-deti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restymcr.cz/novinky/detail/32/komiksovi-superhrdinove-medikidz-vysvetluji-detem-co-to-jsou-vazne-nemoci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49240" y="1713600"/>
            <a:ext cx="10515600" cy="12379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cs-CZ" sz="6600" b="1" i="0" u="none" strike="noStrike" kern="1200" cap="small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Proč a jak mluvit s dětmi o umírání</a:t>
            </a:r>
            <a:r>
              <a:rPr kumimoji="0" lang="cs-CZ" sz="6600" b="1" i="0" u="none" strike="noStrike" kern="1200" cap="small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a smrti</a:t>
            </a:r>
            <a:endParaRPr kumimoji="0" lang="cs-CZ" sz="6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849240" y="3933056"/>
            <a:ext cx="10515240" cy="137372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3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Jindřiška Prokopová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3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Pavel Duba</a:t>
            </a:r>
            <a:endParaRPr kumimoji="0" lang="cs-CZ" sz="2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4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Vážně </a:t>
            </a:r>
            <a:r>
              <a:rPr lang="cs-CZ" sz="2800" dirty="0"/>
              <a:t>nemocný prarodič, rodič, sourozenec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79" y="1600200"/>
            <a:ext cx="11063035" cy="4525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Nyní můžete využít vše, co jste s dítětem probrali, když se ptalo i neptalo, nebo když mu zemřel mazlíček, když jste si četli knihy nebo se spolu dívali na filmy aj.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Odpovídat na otázky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Vysvětlovat co se děje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Vysvětlovat, co se bude dít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Ujišťovat o tom, co se nebude měnit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Bezpečí, hra, pohyb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Společně prožívat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Zapojit do péče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Loučení a rozloučení je důležité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58" y="2926660"/>
            <a:ext cx="2999504" cy="25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800" dirty="0" smtClean="0"/>
              <a:t>Loučení</a:t>
            </a:r>
            <a:r>
              <a:rPr lang="cs-CZ" sz="2800" dirty="0"/>
              <a:t>, pohřeb, truchlení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5180"/>
            <a:ext cx="10389042" cy="50234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Pravdivá informace o tom, že někdo je vážně nemocný a mohl by zemřít, pomáhá při vyrovnávání se s následujícím úmrtím.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Stejně jako pomáhá zapojení se do péče, pomáhá zapojení se do loučení – obrázky, fotky, dárečky, plyšák…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Vysvětlení toho, co se děje s tělem.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Vysvětlení pohřbu, zapojení do příprav – květiny, písnička, dopis.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Nejde-li dítě na pohřeb – individuální rozloučení – svíčka, balónky, dopis, lodička...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Nazývat pravým jménem – zemřel. Nikoliv odešel, odjel, opustil…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Rozloučení si </a:t>
            </a:r>
            <a:r>
              <a:rPr lang="cs-CZ" sz="2200" dirty="0" smtClean="0"/>
              <a:t>máme </a:t>
            </a:r>
            <a:r>
              <a:rPr lang="cs-CZ" sz="2200" dirty="0"/>
              <a:t>všimnout, prožít, i když to bolí, pamatovat. Proto ho děláme.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83" y="162212"/>
            <a:ext cx="3544630" cy="19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Truchlení </a:t>
            </a:r>
            <a:r>
              <a:rPr lang="cs-CZ" dirty="0" smtClean="0"/>
              <a:t>                  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80" y="1942106"/>
            <a:ext cx="10972440" cy="452556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Pomoc se vzpomínáním.</a:t>
            </a:r>
          </a:p>
          <a:p>
            <a:r>
              <a:rPr lang="cs-CZ" sz="2400" dirty="0" smtClean="0"/>
              <a:t>Zmiňovat jméno zemřelého.</a:t>
            </a:r>
          </a:p>
          <a:p>
            <a:r>
              <a:rPr lang="cs-CZ" sz="2400" dirty="0" smtClean="0"/>
              <a:t>Plakat, vztekat se.</a:t>
            </a:r>
          </a:p>
          <a:p>
            <a:r>
              <a:rPr lang="cs-CZ" sz="2400" dirty="0" smtClean="0"/>
              <a:t>Neskrývat své emoce, skrze sebe vysvětlovat.</a:t>
            </a:r>
          </a:p>
          <a:p>
            <a:r>
              <a:rPr lang="cs-CZ" sz="2400" dirty="0" smtClean="0"/>
              <a:t>Absence emocí neznamená, že dítě netruchlí.</a:t>
            </a:r>
          </a:p>
          <a:p>
            <a:r>
              <a:rPr lang="cs-CZ" sz="2400" dirty="0" smtClean="0"/>
              <a:t>Zvýšená potřeba jistoty a bezpečí (např. návrat do rodičovské postele).</a:t>
            </a:r>
          </a:p>
          <a:p>
            <a:r>
              <a:rPr lang="cs-CZ" sz="2400" dirty="0" smtClean="0"/>
              <a:t>Nadále držet v běžném životě zaběhnutý řád.</a:t>
            </a:r>
          </a:p>
          <a:p>
            <a:r>
              <a:rPr lang="cs-CZ" sz="2400" dirty="0" smtClean="0"/>
              <a:t>Škola, kroužky, pediatr by měli vědět, co se stalo.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29" y="352738"/>
            <a:ext cx="2179275" cy="35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6414"/>
            <a:ext cx="10515600" cy="1325563"/>
          </a:xfrm>
        </p:spPr>
        <p:txBody>
          <a:bodyPr/>
          <a:lstStyle/>
          <a:p>
            <a:pPr algn="ctr"/>
            <a:r>
              <a:rPr lang="cs-CZ" sz="2800" dirty="0" smtClean="0"/>
              <a:t>Co je dobré vědět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Truchlení je proces, individuální, rozdílný, dle zkušeností.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Děti zpravidla nepochopí smrt </a:t>
            </a:r>
            <a:r>
              <a:rPr lang="cs-CZ" sz="2400" dirty="0" smtClean="0"/>
              <a:t>ihned.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Teprve </a:t>
            </a:r>
            <a:r>
              <a:rPr lang="cs-CZ" sz="2400" dirty="0"/>
              <a:t>postupem času si uvědomí, o co </a:t>
            </a:r>
            <a:r>
              <a:rPr lang="cs-CZ" sz="2400" dirty="0" smtClean="0"/>
              <a:t>přišly. 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Často </a:t>
            </a:r>
            <a:r>
              <a:rPr lang="cs-CZ" sz="2400" dirty="0"/>
              <a:t>zprávu přijímají klidněji, než si dospělí představují.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Děti potřebují </a:t>
            </a:r>
            <a:r>
              <a:rPr lang="cs-CZ" sz="2400" dirty="0"/>
              <a:t>navzdory ztrátě cítit jistotu a </a:t>
            </a:r>
            <a:r>
              <a:rPr lang="cs-CZ" sz="2400" dirty="0" smtClean="0"/>
              <a:t>bezpečí, řád. 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Děti, kterým zemřel někdo blízký v době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cs-CZ" sz="2400" dirty="0" smtClean="0"/>
              <a:t>kdy </a:t>
            </a:r>
            <a:r>
              <a:rPr lang="cs-CZ" sz="2400" dirty="0"/>
              <a:t>ještě nemohly chápat smrt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cs-CZ" sz="2400" dirty="0" smtClean="0"/>
              <a:t>mohou </a:t>
            </a:r>
            <a:r>
              <a:rPr lang="cs-CZ" sz="2400" dirty="0"/>
              <a:t>v pozdějším </a:t>
            </a:r>
            <a:r>
              <a:rPr lang="cs-CZ" sz="2400" dirty="0" smtClean="0"/>
              <a:t>vývojovém</a:t>
            </a:r>
            <a:br>
              <a:rPr lang="cs-CZ" sz="2400" dirty="0" smtClean="0"/>
            </a:br>
            <a:r>
              <a:rPr lang="cs-CZ" sz="2400" dirty="0" smtClean="0"/>
              <a:t>období </a:t>
            </a:r>
            <a:r>
              <a:rPr lang="cs-CZ" sz="2400" dirty="0"/>
              <a:t>prožívat opožděné truchlení. 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0" y="3789096"/>
            <a:ext cx="4417549" cy="2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Specifika vývojových období dětí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00" y="1291649"/>
            <a:ext cx="10515600" cy="4619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200" b="1" dirty="0"/>
              <a:t>Kojenec (0-1), batole (1-3)</a:t>
            </a:r>
            <a:endParaRPr lang="cs-CZ" sz="2200" dirty="0"/>
          </a:p>
          <a:p>
            <a:r>
              <a:rPr lang="cs-CZ" sz="2200" dirty="0" smtClean="0"/>
              <a:t>Postrádá </a:t>
            </a:r>
            <a:r>
              <a:rPr lang="cs-CZ" sz="2200" dirty="0"/>
              <a:t>blízkou osobu fyzicky </a:t>
            </a:r>
            <a:r>
              <a:rPr lang="cs-CZ" sz="2200" dirty="0" smtClean="0"/>
              <a:t>- </a:t>
            </a:r>
            <a:r>
              <a:rPr lang="cs-CZ" sz="2200" dirty="0"/>
              <a:t>hlas, vůni, </a:t>
            </a:r>
            <a:r>
              <a:rPr lang="cs-CZ" sz="2200" dirty="0" smtClean="0"/>
              <a:t>pohlazení.</a:t>
            </a:r>
            <a:endParaRPr lang="cs-CZ" sz="2200" dirty="0"/>
          </a:p>
          <a:p>
            <a:r>
              <a:rPr lang="cs-CZ" sz="2200" dirty="0" smtClean="0"/>
              <a:t>Potřeba </a:t>
            </a:r>
            <a:r>
              <a:rPr lang="cs-CZ" sz="2200" dirty="0"/>
              <a:t>vytvořit stabilní, dlouhodobý emočně vřelý vztah s novou pečující osobou. </a:t>
            </a:r>
          </a:p>
          <a:p>
            <a:r>
              <a:rPr lang="cs-CZ" sz="2200" dirty="0" smtClean="0"/>
              <a:t>Intenzivní </a:t>
            </a:r>
            <a:r>
              <a:rPr lang="cs-CZ" sz="2200" dirty="0"/>
              <a:t>fyzický </a:t>
            </a:r>
            <a:r>
              <a:rPr lang="cs-CZ" sz="2200" dirty="0" smtClean="0"/>
              <a:t>kontakt, blízkost, předvídatelný řád, interaktivní hry.</a:t>
            </a:r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r>
              <a:rPr lang="cs-CZ" sz="2200" b="1" dirty="0" smtClean="0"/>
              <a:t>Předškolní </a:t>
            </a:r>
            <a:r>
              <a:rPr lang="cs-CZ" sz="2200" b="1" dirty="0"/>
              <a:t>období (3–6 let) </a:t>
            </a:r>
            <a:endParaRPr lang="cs-CZ" sz="2200" dirty="0"/>
          </a:p>
          <a:p>
            <a:r>
              <a:rPr lang="cs-CZ" sz="2200" dirty="0" smtClean="0"/>
              <a:t>V </a:t>
            </a:r>
            <a:r>
              <a:rPr lang="cs-CZ" sz="2200" dirty="0"/>
              <a:t>rámci magického myšlení není smrt definitivní (v pohádkách mohou mrtví oživnout</a:t>
            </a:r>
            <a:r>
              <a:rPr lang="cs-CZ" sz="2200" dirty="0" smtClean="0"/>
              <a:t>). </a:t>
            </a:r>
            <a:endParaRPr lang="cs-CZ" sz="2200" dirty="0"/>
          </a:p>
          <a:p>
            <a:r>
              <a:rPr lang="cs-CZ" sz="2200" dirty="0" smtClean="0"/>
              <a:t>Díky </a:t>
            </a:r>
            <a:r>
              <a:rPr lang="cs-CZ" sz="2200" dirty="0"/>
              <a:t>egocentrickému vnímání světa </a:t>
            </a:r>
            <a:r>
              <a:rPr lang="cs-CZ" sz="2200" dirty="0" smtClean="0"/>
              <a:t>může dítě </a:t>
            </a:r>
            <a:r>
              <a:rPr lang="cs-CZ" sz="2200" dirty="0"/>
              <a:t>prožívat pocity viny, že smrt způsobilo svým špatným chováním, myšlenkami či pocity (vztek).</a:t>
            </a:r>
          </a:p>
          <a:p>
            <a:r>
              <a:rPr lang="cs-CZ" sz="2200" dirty="0" smtClean="0"/>
              <a:t>Potřebuje </a:t>
            </a:r>
            <a:r>
              <a:rPr lang="cs-CZ" sz="2200" dirty="0"/>
              <a:t>konkrétní, srozumitelné, pravdivé informace o příčině smrti a vysvětlení, co to znamená zemřít. </a:t>
            </a:r>
          </a:p>
          <a:p>
            <a:r>
              <a:rPr lang="cs-CZ" sz="2200" dirty="0" smtClean="0"/>
              <a:t>Může </a:t>
            </a:r>
            <a:r>
              <a:rPr lang="cs-CZ" sz="2200" dirty="0"/>
              <a:t>se ptát, kdy zemřou ostatní členové rodiny. Potřebuje vědět, že nezůstane samo a že se o něj vždy někdo postará. Základní potřebou pocit bezpečí. </a:t>
            </a:r>
            <a:endParaRPr lang="cs-CZ" sz="2200" dirty="0" smtClean="0"/>
          </a:p>
          <a:p>
            <a:r>
              <a:rPr lang="cs-CZ" sz="2200" dirty="0" smtClean="0"/>
              <a:t>Animistické myšlení. Asociace smrt – spánek.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71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Specifika vývojových období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Mladší školní věk (6–9 let) </a:t>
            </a:r>
            <a:endParaRPr lang="cs-CZ" sz="2400" dirty="0"/>
          </a:p>
          <a:p>
            <a:r>
              <a:rPr lang="cs-CZ" sz="2400" dirty="0" smtClean="0"/>
              <a:t>Dítě </a:t>
            </a:r>
            <a:r>
              <a:rPr lang="cs-CZ" sz="2400" dirty="0"/>
              <a:t>si je už vědomo, že smrt je definitivní a nevratná. </a:t>
            </a:r>
          </a:p>
          <a:p>
            <a:r>
              <a:rPr lang="cs-CZ" sz="2400" dirty="0" smtClean="0"/>
              <a:t>Stále </a:t>
            </a:r>
            <a:r>
              <a:rPr lang="cs-CZ" sz="2400" dirty="0"/>
              <a:t>však nevnímá smrt jako něco, co by se mělo přihodit i jemu. </a:t>
            </a:r>
          </a:p>
          <a:p>
            <a:r>
              <a:rPr lang="cs-CZ" sz="2400" dirty="0" smtClean="0"/>
              <a:t>V</a:t>
            </a:r>
            <a:r>
              <a:rPr lang="cs-CZ" sz="2400" dirty="0"/>
              <a:t> příbězích mohou děti personifikované smrti uniknout, přelstít </a:t>
            </a:r>
            <a:r>
              <a:rPr lang="cs-CZ" sz="2400" dirty="0" smtClean="0"/>
              <a:t>ji…</a:t>
            </a:r>
            <a:endParaRPr lang="cs-CZ" sz="2400" dirty="0"/>
          </a:p>
          <a:p>
            <a:r>
              <a:rPr lang="cs-CZ" sz="2400" dirty="0" smtClean="0"/>
              <a:t>Dotazy </a:t>
            </a:r>
            <a:r>
              <a:rPr lang="cs-CZ" sz="2400" dirty="0"/>
              <a:t>týkající se fungování </a:t>
            </a:r>
            <a:r>
              <a:rPr lang="cs-CZ" sz="2400" dirty="0" smtClean="0"/>
              <a:t>těla. </a:t>
            </a:r>
          </a:p>
          <a:p>
            <a:r>
              <a:rPr lang="cs-CZ" sz="2400" dirty="0" smtClean="0"/>
              <a:t>Detailní </a:t>
            </a:r>
            <a:r>
              <a:rPr lang="cs-CZ" sz="2400" dirty="0"/>
              <a:t>dotazování na </a:t>
            </a:r>
            <a:r>
              <a:rPr lang="cs-CZ" sz="2400" dirty="0" smtClean="0"/>
              <a:t>pohřeb, zvědavost</a:t>
            </a:r>
            <a:r>
              <a:rPr lang="cs-CZ" sz="2400" dirty="0"/>
              <a:t>, co se děje po smrti. 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Starší </a:t>
            </a:r>
            <a:r>
              <a:rPr lang="cs-CZ" sz="2400" b="1" dirty="0"/>
              <a:t>školní věk (9–12 let) </a:t>
            </a:r>
            <a:endParaRPr lang="cs-CZ" sz="2400" dirty="0"/>
          </a:p>
          <a:p>
            <a:r>
              <a:rPr lang="cs-CZ" sz="2400" dirty="0" smtClean="0"/>
              <a:t>Přidává se uvědomění </a:t>
            </a:r>
            <a:r>
              <a:rPr lang="cs-CZ" sz="2400" dirty="0"/>
              <a:t>si, že se nevratná smrt týká i mne. Jednoho dne také zemřu.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108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Specifika vývojových období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Dospívání (12–18 let) </a:t>
            </a:r>
            <a:endParaRPr lang="cs-CZ" sz="2200" dirty="0"/>
          </a:p>
          <a:p>
            <a:r>
              <a:rPr lang="cs-CZ" sz="2200" dirty="0" smtClean="0"/>
              <a:t>Emoční </a:t>
            </a:r>
            <a:r>
              <a:rPr lang="cs-CZ" sz="2200" dirty="0"/>
              <a:t>labilita je hlavní charakteristikou tohoto období obecně. </a:t>
            </a:r>
          </a:p>
          <a:p>
            <a:r>
              <a:rPr lang="cs-CZ" sz="2200" dirty="0" smtClean="0"/>
              <a:t>Zájem </a:t>
            </a:r>
            <a:r>
              <a:rPr lang="cs-CZ" sz="2200" dirty="0"/>
              <a:t>o filosofii či religionistiku, hledání odpovědí na otázky týkající se života a smrti, hledání smyslu života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Někdy fascinace smrtí, stylizace, duchaření.  </a:t>
            </a:r>
            <a:endParaRPr lang="cs-CZ" sz="2200" dirty="0"/>
          </a:p>
          <a:p>
            <a:r>
              <a:rPr lang="cs-CZ" sz="2200" dirty="0" smtClean="0"/>
              <a:t>Může </a:t>
            </a:r>
            <a:r>
              <a:rPr lang="cs-CZ" sz="2200" dirty="0"/>
              <a:t>docházet k vyhledávání nebezpečných situací a riskování života. Dává dospívajícímu iluzi, že má vše pod kontrolou včetně svého života a že se </a:t>
            </a:r>
            <a:r>
              <a:rPr lang="cs-CZ" sz="2200" dirty="0" smtClean="0"/>
              <a:t>mu </a:t>
            </a:r>
            <a:r>
              <a:rPr lang="cs-CZ" sz="2200" dirty="0"/>
              <a:t>nemůže nic </a:t>
            </a:r>
            <a:r>
              <a:rPr lang="cs-CZ" sz="2200" dirty="0" smtClean="0"/>
              <a:t>stát.  </a:t>
            </a:r>
            <a:endParaRPr lang="cs-CZ" sz="2200" dirty="0"/>
          </a:p>
          <a:p>
            <a:r>
              <a:rPr lang="cs-CZ" sz="2200" dirty="0" smtClean="0"/>
              <a:t>Dominantní </a:t>
            </a:r>
            <a:r>
              <a:rPr lang="cs-CZ" sz="2200" dirty="0"/>
              <a:t>význam vrstevníků. Revolta proti dospělým (zvláště autoritám) obecně, snadněji najdou oporu a porozumění mezi vrstevníky. </a:t>
            </a:r>
          </a:p>
          <a:p>
            <a:r>
              <a:rPr lang="cs-CZ" sz="2200" dirty="0" smtClean="0"/>
              <a:t>Potřeba </a:t>
            </a:r>
            <a:r>
              <a:rPr lang="cs-CZ" sz="2200" dirty="0"/>
              <a:t>soukromí. </a:t>
            </a:r>
          </a:p>
          <a:p>
            <a:r>
              <a:rPr lang="cs-CZ" sz="2200" dirty="0" smtClean="0"/>
              <a:t>Sexualita, nebo delikventní chování </a:t>
            </a:r>
            <a:r>
              <a:rPr lang="cs-CZ" sz="2200" dirty="0"/>
              <a:t>může být potvrzením života (proti smrti).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44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8872"/>
          </a:xfrm>
        </p:spPr>
        <p:txBody>
          <a:bodyPr>
            <a:noAutofit/>
          </a:bodyPr>
          <a:lstStyle/>
          <a:p>
            <a:r>
              <a:rPr lang="cs-CZ" sz="4400" dirty="0" smtClean="0"/>
              <a:t>Proč a jak mluvit s dětmi o umírání a smrti ?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2453833"/>
            <a:ext cx="10124661" cy="3217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 smtClean="0"/>
              <a:t>Proč? </a:t>
            </a:r>
            <a:br>
              <a:rPr lang="cs-CZ" dirty="0" smtClean="0"/>
            </a:br>
            <a:r>
              <a:rPr lang="cs-CZ" dirty="0" smtClean="0"/>
              <a:t>Protože smrt se života každého dítěte týká a během jeho života se jej dotkne. </a:t>
            </a:r>
          </a:p>
          <a:p>
            <a:pPr algn="l"/>
            <a:r>
              <a:rPr lang="cs-CZ" dirty="0" smtClean="0"/>
              <a:t>Je lepší být připraven než zaskočen.</a:t>
            </a:r>
          </a:p>
          <a:p>
            <a:pPr algn="l"/>
            <a:r>
              <a:rPr lang="cs-CZ" dirty="0" smtClean="0"/>
              <a:t>Jestli jste už probírali, jak lidi přijdou na svět, je čas i na rozhovor o konci.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Jak?</a:t>
            </a:r>
          </a:p>
          <a:p>
            <a:pPr algn="l"/>
            <a:r>
              <a:rPr lang="cs-CZ" dirty="0" smtClean="0"/>
              <a:t>Včas, pravdivě, autenticky.</a:t>
            </a:r>
          </a:p>
          <a:p>
            <a:pPr algn="l"/>
            <a:r>
              <a:rPr lang="cs-CZ" dirty="0" smtClean="0"/>
              <a:t>Skrze příležitosti, které život přináší.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92" y="4293859"/>
            <a:ext cx="3786433" cy="15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Zdroje, opory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126" y="3066084"/>
            <a:ext cx="10515600" cy="372313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https://elearning.cestadomu.cz/elearning/zakladni-materialy-a-pojmy/tematicke-filmy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issuu.com/cestadomu/docs/cd_manual_pro_knihovny_a5_issuu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pesleri.blogspot.com/2017/10/co-cist-o-smrti-pro-deti.html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207" y="16783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Vážná nemoc v rodině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Komiksy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superhrdinech </a:t>
            </a:r>
            <a:r>
              <a:rPr lang="cs-CZ" sz="2400" i="1" u="sng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Medikidz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sz="2400" i="1" dirty="0" smtClean="0"/>
              <a:t>O </a:t>
            </a:r>
            <a:r>
              <a:rPr lang="cs-CZ" sz="2400" i="1" dirty="0"/>
              <a:t>mamince, která si ostříhala </a:t>
            </a:r>
            <a:r>
              <a:rPr lang="cs-CZ" sz="2400" i="1" dirty="0" smtClean="0"/>
              <a:t>vlásky</a:t>
            </a:r>
          </a:p>
          <a:p>
            <a:pPr>
              <a:lnSpc>
                <a:spcPct val="110000"/>
              </a:lnSpc>
            </a:pPr>
            <a:r>
              <a:rPr lang="cs-CZ" sz="2400" i="1" dirty="0"/>
              <a:t>Lentilka pro dědu </a:t>
            </a:r>
            <a:r>
              <a:rPr lang="cs-CZ" sz="2400" i="1" dirty="0" smtClean="0"/>
              <a:t>Edu, Kouzelný gramofon </a:t>
            </a:r>
          </a:p>
          <a:p>
            <a:pPr>
              <a:lnSpc>
                <a:spcPct val="110000"/>
              </a:lnSpc>
            </a:pPr>
            <a:r>
              <a:rPr lang="cs-CZ" sz="2400" i="1" dirty="0" smtClean="0"/>
              <a:t>O Zuzance, Pro kocoury a kočky </a:t>
            </a:r>
            <a:r>
              <a:rPr lang="cs-CZ" sz="2400" dirty="0" smtClean="0"/>
              <a:t>(online)</a:t>
            </a:r>
          </a:p>
          <a:p>
            <a:pPr>
              <a:lnSpc>
                <a:spcPct val="110000"/>
              </a:lnSpc>
            </a:pPr>
            <a:r>
              <a:rPr lang="cs-CZ" sz="2400" i="1" dirty="0" smtClean="0"/>
              <a:t>A smutek utek, Divný brach strach </a:t>
            </a:r>
          </a:p>
        </p:txBody>
      </p:sp>
      <p:pic>
        <p:nvPicPr>
          <p:cNvPr id="2050" name="Picture 2" descr="Medikidz - naučné komiksy pro dě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33" y="1417320"/>
            <a:ext cx="2724718" cy="41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Představení, zkušenosti, formát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Oba pracujeme v hospici. </a:t>
            </a:r>
            <a:r>
              <a:rPr lang="cs-CZ" sz="2400" dirty="0"/>
              <a:t>T</a:t>
            </a:r>
            <a:r>
              <a:rPr lang="cs-CZ" sz="2400" dirty="0" smtClean="0"/>
              <a:t>o, o co se opíráme, jsou naše zkušenosti, které potkáváme v rodinách pacientů, o které pečujeme, a které se dozvídáme od pozůstalých, které provázíme truchlením.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 hodiny, bez přestávky, rádi za tváře, vítáme otázky do chatu.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Besedovat budeme spíš my, dotazy využijeme jako podklad pro besedu.</a:t>
            </a:r>
          </a:p>
          <a:p>
            <a:endParaRPr lang="cs-CZ" sz="2400" dirty="0" smtClean="0"/>
          </a:p>
          <a:p>
            <a:r>
              <a:rPr lang="cs-CZ" sz="2400" dirty="0" smtClean="0"/>
              <a:t>Proč to děláme. Pro koho.</a:t>
            </a:r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450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sz="2800" dirty="0"/>
              <a:t>Když zemře někdo blízký</a:t>
            </a:r>
            <a:endParaRPr lang="pt-BR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„Univerzální“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Dinosauři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Náhlé úmrtí – např.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smrti 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smrťoucí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Smrt – moje malá proč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Terapeutické –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Kamzíkův velký skok</a:t>
            </a:r>
            <a:b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Myši patří do nebe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Rozloučení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Máváme ti dědo</a:t>
            </a:r>
          </a:p>
          <a:p>
            <a:pPr marL="0" indent="0">
              <a:lnSpc>
                <a:spcPct val="110000"/>
              </a:lnSpc>
              <a:buNone/>
            </a:pP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Kniha O smrti smrťoucí - Pernilla Stalfelt | knizniklub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79" y="1600200"/>
            <a:ext cx="3228371" cy="424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Dospívající mládež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„Populární“ téma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mohou knihy pomáhat?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Beletrie: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sestra žije na krbové římse, Charlie a já, Dívka s pomeranči, </a:t>
            </a:r>
            <a:r>
              <a:rPr lang="cs-CZ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Polča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Volání netvora, 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i můj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život...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Podpůrné: 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dáš!, Slon v pokoji</a:t>
            </a:r>
          </a:p>
        </p:txBody>
      </p:sp>
      <p:pic>
        <p:nvPicPr>
          <p:cNvPr id="4098" name="Picture 2" descr="Volání netvora: Příběh života – program a vstupenky online | Kulturní  zařízení města Slané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78" y="3991893"/>
            <a:ext cx="3795532" cy="21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Smrt nemusí být pro dítě trauma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6267"/>
            <a:ext cx="10515600" cy="472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Nemůžete </a:t>
            </a:r>
            <a:r>
              <a:rPr lang="cs-CZ" sz="2400" dirty="0"/>
              <a:t>dítě před smrtí v jeho životě ochránit, ale jako rodič nebo blízká osoba mu můžete pomoct tu situaci prožít, nebýt na ni sám, najít, jak nejlépe se </a:t>
            </a:r>
            <a:r>
              <a:rPr lang="cs-CZ" sz="2400" dirty="0" smtClean="0"/>
              <a:t>rozloučit, </a:t>
            </a:r>
            <a:r>
              <a:rPr lang="cs-CZ" sz="2400" dirty="0"/>
              <a:t>a pak se vzpomínkou dál žít.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Děti </a:t>
            </a:r>
            <a:r>
              <a:rPr lang="cs-CZ" sz="2400" dirty="0"/>
              <a:t>a dospívající, kteří nedostanou prostor k tomu, aby mohli přirozeně truchlit, jsou vystaveni riziku, že se u nich časem objeví problémy související s komplikovaným či potlačovaným truchlením.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98" y="89241"/>
            <a:ext cx="21335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A jak to prožívají děti?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56267"/>
            <a:ext cx="11180975" cy="472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Děti se smrtí hluboce zabývají. Dokonce dřív, než si dospělí myslí.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Smrt je pro dítě velkou záhadou. Vyrovnat se s ní je jedním z největších úkolů.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Děti trpí úzkostmi a obavami už z faktu smrtelnosti. Popírání okolí nepomáhá.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Děti unesou to, co unesou jejich rodiče.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Dítě se s tím musí vypořádat vlastním tempem, podle svých zdrojů.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0" y="404128"/>
            <a:ext cx="3409328" cy="22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58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O čem dnešní beseda může být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Umírání a smrt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Když </a:t>
            </a:r>
            <a:r>
              <a:rPr lang="cs-CZ" sz="2400" dirty="0"/>
              <a:t>se dítě ptá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Když se dítě neptá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Když se něco děje</a:t>
            </a:r>
          </a:p>
          <a:p>
            <a:pPr lvl="1"/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Loučení, pohřeb, truchlení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Zdroje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Knihy, filmy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Život sám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2" y="1600199"/>
            <a:ext cx="5667236" cy="42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Když se dítě ptá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Skvěle – máte příležitost, chopte se jí:</a:t>
            </a:r>
          </a:p>
          <a:p>
            <a:endParaRPr lang="cs-CZ" sz="2400" b="1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Pravdu, nezlehčovat, nelhat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Adekvátně věku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Podle povahy dítěte a vašeho vztahu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Příběh z rodiny nebo školky, školy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Pohádka, knížka, film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 další otázky další pravdivé odpovědi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Když dítě nemá dotazy, nevadí, možná potřebuje čas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Kreslení, hra je také rozhovor, pohyb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Děti jsou malé, ale ne „blbé“…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042" y="2083790"/>
            <a:ext cx="16478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Když se dítě </a:t>
            </a:r>
            <a:r>
              <a:rPr lang="cs-CZ" sz="2800" dirty="0" smtClean="0"/>
              <a:t>neptá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2400" b="1" dirty="0"/>
          </a:p>
          <a:p>
            <a:r>
              <a:rPr lang="cs-CZ" sz="2400" b="1" dirty="0" smtClean="0"/>
              <a:t>Nemusíte čekat, až se zeptá</a:t>
            </a:r>
          </a:p>
          <a:p>
            <a:endParaRPr lang="cs-CZ" sz="2400" dirty="0" smtClean="0"/>
          </a:p>
          <a:p>
            <a:r>
              <a:rPr lang="cs-CZ" sz="2400" dirty="0" smtClean="0"/>
              <a:t>Možná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se bojí zeptat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Vás chrání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cítí, že by se nemělo ptát</a:t>
            </a:r>
          </a:p>
          <a:p>
            <a:pPr lvl="1"/>
            <a:endParaRPr lang="cs-CZ" sz="2400" dirty="0"/>
          </a:p>
          <a:p>
            <a:r>
              <a:rPr lang="cs-CZ" sz="2400" dirty="0" smtClean="0"/>
              <a:t>Děti mají tykadla a vycítí, že se něco děje.</a:t>
            </a:r>
          </a:p>
          <a:p>
            <a:endParaRPr lang="cs-CZ" sz="2400" dirty="0" smtClean="0"/>
          </a:p>
          <a:p>
            <a:r>
              <a:rPr lang="cs-CZ" sz="2400" dirty="0" smtClean="0"/>
              <a:t>Zůstává se svou fantazií a strachem samotné.</a:t>
            </a:r>
          </a:p>
          <a:p>
            <a:pPr lvl="1"/>
            <a:endParaRPr lang="cs-CZ" sz="2400" dirty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Když se dítě neptá, neznamená to, že ho téma nezajímá. Musíte začít vy!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Příležitost – na příběhu, pohádce, filmu…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95" y="2593976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Jak začít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Být pozorný k situacím, které dítě prožívá nebo se staly nebo si na ně hraje. </a:t>
            </a:r>
          </a:p>
          <a:p>
            <a:r>
              <a:rPr lang="cs-CZ" dirty="0" smtClean="0"/>
              <a:t>Využít zvědavost dítěte.</a:t>
            </a:r>
          </a:p>
          <a:p>
            <a:r>
              <a:rPr lang="cs-CZ" dirty="0" smtClean="0"/>
              <a:t>Začít a podle reakce pokračovat. Hovor nebo hru spolu rozvíjejte nebo při nezájmu nechte rozplynout či přesunout k zajímavějšímu tématu.</a:t>
            </a:r>
          </a:p>
          <a:p>
            <a:r>
              <a:rPr lang="cs-CZ" dirty="0" smtClean="0"/>
              <a:t>Když se dítě ptá, odpovídejte. Když ne, počkejte na další příležitost.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Zvadne květina.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máte doma morče, ptáčka, kočičku – když zemře, je to příležitost k hovoru, vysvětlení a loučení.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ulici leží mrtvý holub, přejetá kočka na silnici.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Hra na vojáky, s auty na bouračky.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Kolem jede houkající sanitka, dítě vidí nebo jen slyší zprávy o nějaké tragické události, nebo nyní počty zemřelých.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Fotografie praprarodičů, kteří zemřeli dřív, než se dítě narodilo.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Čtete knížku a tak, jak si o příběhu nebo o pohádce vyprávíte, nepominete ani to, že v příběhu někdo zemřel. Nebo už se o něm nevypráví – co se asi stalo?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43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680360"/>
          </a:xfrm>
        </p:spPr>
        <p:txBody>
          <a:bodyPr/>
          <a:lstStyle/>
          <a:p>
            <a:pPr algn="ctr"/>
            <a:r>
              <a:rPr lang="cs-CZ" sz="2800" dirty="0" smtClean="0"/>
              <a:t>Jak začít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80" y="1087120"/>
            <a:ext cx="10972440" cy="5038640"/>
          </a:xfrm>
        </p:spPr>
        <p:txBody>
          <a:bodyPr numCol="1"/>
          <a:lstStyle/>
          <a:p>
            <a:pPr lvl="1"/>
            <a:r>
              <a:rPr lang="cs-CZ" sz="1600" dirty="0" smtClean="0"/>
              <a:t>Zvadne květina… tak to na světě je, ze semínka vyroste list, pak poupátko, to rozkvete, kvete, vadne, úplně uvadne. Moje babička, tu neznáš, ta zemřela, ještě než ses narodil/a, tak ta…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Když zemře vaše morče, andulka, kočička – vysvětlit, že už se nehýbe, nedýchá, nic nebolí. Je to smutné, dovolit si pláč i úlevu, pokud bylo zvířátko nemocné. Společně rozmýšlet, co udělat, jak se rozloučit…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Na ulici leží mrtvý ptáček, přejetá kočka na silnici... to je mi líto, jak se to asi stalo. Teď už nemůže létat, běhat. Už jsi někdy předtím viděl mrtvé zvířátko?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Hra na vojáky, s auty na bouračky – a co když ho to bolí, když ho někdo střelí nebo přejede? A co s ním bude potom?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Kolem jede houkající sanitka – to je asi někdo hodně nemocný. Jsou nemoci, kdy pomůže, že nemocný zůstane týden v posteli, jí léky a pak je zdravý, to znáš, jako minule, když jsi měl angínu… A někdy je taková nemoc, která se musí léčit hodně dlouho a pak se člověk uzdraví. A některá nemoc je tak vážná, že se z ní nedá uzdravit, i když se všichni hodně snaží, a pak ten člověk umře.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Fotografie praprarodičů, kteří zemřeli dřív, než se dítě narodilo. Vyprávějte celý příběh jejich života, vaše vzpomínky.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Čtete knížku a tak, jak si o příběhu nebo pohádce vyprávíte, nepominete ani to, že v příběhu někdo zemřel. Nebo už se o něm nevypráví – co se asi stalo?</a:t>
            </a:r>
          </a:p>
          <a:p>
            <a:pPr lvl="1"/>
            <a:endParaRPr lang="cs-CZ" sz="16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82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1399</Words>
  <Application>Microsoft Office PowerPoint</Application>
  <PresentationFormat>Širokoúhlá obrazovka</PresentationFormat>
  <Paragraphs>221</Paragraphs>
  <Slides>21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DejaVu Sans</vt:lpstr>
      <vt:lpstr>Times New Roman</vt:lpstr>
      <vt:lpstr>Wingdings</vt:lpstr>
      <vt:lpstr>Office Theme</vt:lpstr>
      <vt:lpstr>1_Office Theme</vt:lpstr>
      <vt:lpstr>Prezentace aplikace PowerPoint</vt:lpstr>
      <vt:lpstr>Představení, zkušenosti, formát</vt:lpstr>
      <vt:lpstr>Smrt nemusí být pro dítě trauma</vt:lpstr>
      <vt:lpstr>A jak to prožívají děti?</vt:lpstr>
      <vt:lpstr>O čem dnešní beseda může být</vt:lpstr>
      <vt:lpstr>Když se dítě ptá</vt:lpstr>
      <vt:lpstr>Když se dítě neptá</vt:lpstr>
      <vt:lpstr>Jak začít</vt:lpstr>
      <vt:lpstr>Jak začít</vt:lpstr>
      <vt:lpstr> Vážně nemocný prarodič, rodič, sourozenec </vt:lpstr>
      <vt:lpstr> Loučení, pohřeb, truchlení </vt:lpstr>
      <vt:lpstr>Truchlení                           </vt:lpstr>
      <vt:lpstr>Co je dobré vědět</vt:lpstr>
      <vt:lpstr>Specifika vývojových období dětí</vt:lpstr>
      <vt:lpstr>Specifika vývojových období dětí</vt:lpstr>
      <vt:lpstr>Specifika vývojových období dětí</vt:lpstr>
      <vt:lpstr>Proč a jak mluvit s dětmi o umírání a smrti ?</vt:lpstr>
      <vt:lpstr>Zdroje, opory</vt:lpstr>
      <vt:lpstr>Vážná nemoc v rodině</vt:lpstr>
      <vt:lpstr>Když zemře někdo blízký</vt:lpstr>
      <vt:lpstr>Dospívající mládež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a jak mluvit s dětmi o umírání a smrti</dc:title>
  <dc:creator>Jindřiška Prokopová</dc:creator>
  <cp:lastModifiedBy>Uzivatel</cp:lastModifiedBy>
  <cp:revision>60</cp:revision>
  <cp:lastPrinted>2021-03-10T09:35:02Z</cp:lastPrinted>
  <dcterms:created xsi:type="dcterms:W3CDTF">2021-02-19T10:38:02Z</dcterms:created>
  <dcterms:modified xsi:type="dcterms:W3CDTF">2021-05-06T19:32:45Z</dcterms:modified>
</cp:coreProperties>
</file>