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6"/>
  </p:handoutMasterIdLst>
  <p:sldIdLst>
    <p:sldId id="256" r:id="rId2"/>
    <p:sldId id="267" r:id="rId3"/>
    <p:sldId id="260" r:id="rId4"/>
    <p:sldId id="261" r:id="rId5"/>
    <p:sldId id="259" r:id="rId6"/>
    <p:sldId id="266" r:id="rId7"/>
    <p:sldId id="270" r:id="rId8"/>
    <p:sldId id="271" r:id="rId9"/>
    <p:sldId id="272" r:id="rId10"/>
    <p:sldId id="273" r:id="rId11"/>
    <p:sldId id="274" r:id="rId12"/>
    <p:sldId id="277" r:id="rId13"/>
    <p:sldId id="275" r:id="rId14"/>
    <p:sldId id="258" r:id="rId15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2547E-72E6-41F5-ABA4-08BEFDCF1561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09FB9-7101-4593-BE5D-5C5C9EFCF7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059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09799" y="1970210"/>
            <a:ext cx="9144000" cy="1641490"/>
          </a:xfrm>
        </p:spPr>
        <p:txBody>
          <a:bodyPr>
            <a:normAutofit fontScale="90000"/>
          </a:bodyPr>
          <a:lstStyle/>
          <a:p>
            <a:r>
              <a:rPr lang="cs-CZ" sz="4400" dirty="0">
                <a:effectLst/>
              </a:rPr>
              <a:t>Analýza kotvících </a:t>
            </a:r>
            <a:r>
              <a:rPr lang="cs-CZ" sz="4400" dirty="0" smtClean="0">
                <a:effectLst/>
              </a:rPr>
              <a:t>úloh </a:t>
            </a:r>
            <a:r>
              <a:rPr lang="cs-CZ" sz="4400" dirty="0">
                <a:effectLst/>
              </a:rPr>
              <a:t>v testu z matematiky </a:t>
            </a:r>
            <a:r>
              <a:rPr lang="cs-CZ" sz="4400" dirty="0" smtClean="0">
                <a:effectLst/>
              </a:rPr>
              <a:t/>
            </a:r>
            <a:br>
              <a:rPr lang="cs-CZ" sz="4400" dirty="0" smtClean="0">
                <a:effectLst/>
              </a:rPr>
            </a:br>
            <a:r>
              <a:rPr lang="cs-CZ" sz="4400" dirty="0" smtClean="0">
                <a:effectLst/>
              </a:rPr>
              <a:t>mezi </a:t>
            </a:r>
            <a:r>
              <a:rPr lang="cs-CZ" sz="4400" dirty="0">
                <a:effectLst/>
              </a:rPr>
              <a:t>6. a 9. </a:t>
            </a:r>
            <a:r>
              <a:rPr lang="cs-CZ" sz="4400" dirty="0" smtClean="0">
                <a:effectLst/>
              </a:rPr>
              <a:t>ročníkem </a:t>
            </a:r>
            <a:r>
              <a:rPr lang="cs-CZ" sz="4400" dirty="0">
                <a:effectLst/>
              </a:rPr>
              <a:t>základní </a:t>
            </a:r>
            <a:r>
              <a:rPr lang="cs-CZ" sz="4400" dirty="0" smtClean="0">
                <a:effectLst/>
              </a:rPr>
              <a:t>školy</a:t>
            </a:r>
            <a:br>
              <a:rPr lang="cs-CZ" sz="4400" dirty="0" smtClean="0">
                <a:effectLst/>
              </a:rPr>
            </a:br>
            <a:r>
              <a:rPr lang="cs-CZ" sz="4400" dirty="0" smtClean="0">
                <a:effectLst/>
              </a:rPr>
              <a:t> </a:t>
            </a:r>
            <a:r>
              <a:rPr lang="cs-CZ" sz="4400" dirty="0">
                <a:effectLst/>
              </a:rPr>
              <a:t>v projektu CLOSE.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09799" y="4357316"/>
            <a:ext cx="9144000" cy="9607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Martin Chvál, ÚVRV </a:t>
            </a:r>
            <a:r>
              <a:rPr lang="cs-CZ" dirty="0" err="1" smtClean="0"/>
              <a:t>PedF</a:t>
            </a:r>
            <a:r>
              <a:rPr lang="cs-CZ" dirty="0" smtClean="0"/>
              <a:t> UK v Praze</a:t>
            </a:r>
          </a:p>
          <a:p>
            <a:r>
              <a:rPr lang="cs-CZ" dirty="0" smtClean="0"/>
              <a:t>ČAPV 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447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33" y="214312"/>
            <a:ext cx="10184789" cy="65257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7015" t="75315" r="30266" b="14575"/>
          <a:stretch/>
        </p:blipFill>
        <p:spPr>
          <a:xfrm>
            <a:off x="3391387" y="6439147"/>
            <a:ext cx="4825688" cy="412678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44333" t="40970" r="50458" b="45765"/>
          <a:stretch/>
        </p:blipFill>
        <p:spPr>
          <a:xfrm>
            <a:off x="90616" y="3190143"/>
            <a:ext cx="400833" cy="574108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7885805" y="1357102"/>
            <a:ext cx="3467995" cy="954107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2 parametrický model</a:t>
            </a:r>
          </a:p>
          <a:p>
            <a:pPr algn="ctr"/>
            <a:r>
              <a:rPr lang="cs-CZ" sz="2800" dirty="0">
                <a:solidFill>
                  <a:schemeClr val="bg1"/>
                </a:solidFill>
              </a:rPr>
              <a:t>b</a:t>
            </a:r>
            <a:r>
              <a:rPr lang="cs-CZ" sz="2800" dirty="0" smtClean="0">
                <a:solidFill>
                  <a:schemeClr val="bg1"/>
                </a:solidFill>
              </a:rPr>
              <a:t>ez kotvení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8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33" y="214312"/>
            <a:ext cx="10044745" cy="643603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7015" t="75315" r="30266" b="14575"/>
          <a:stretch/>
        </p:blipFill>
        <p:spPr>
          <a:xfrm>
            <a:off x="3391387" y="6414095"/>
            <a:ext cx="4825688" cy="412678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44333" t="40970" r="50458" b="45765"/>
          <a:stretch/>
        </p:blipFill>
        <p:spPr>
          <a:xfrm>
            <a:off x="74140" y="3145277"/>
            <a:ext cx="400833" cy="574108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8217075" y="1415060"/>
            <a:ext cx="3467995" cy="1384995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2 parametrický model</a:t>
            </a:r>
          </a:p>
          <a:p>
            <a:pPr algn="ctr"/>
            <a:r>
              <a:rPr lang="cs-CZ" sz="2800" dirty="0">
                <a:solidFill>
                  <a:schemeClr val="bg1"/>
                </a:solidFill>
              </a:rPr>
              <a:t>u</a:t>
            </a:r>
            <a:r>
              <a:rPr lang="cs-CZ" sz="2800" dirty="0" smtClean="0">
                <a:solidFill>
                  <a:schemeClr val="bg1"/>
                </a:solidFill>
              </a:rPr>
              <a:t>kotvení 6. = 9. a zvlášť pro A </a:t>
            </a:r>
            <a:r>
              <a:rPr lang="cs-CZ" sz="2800" dirty="0" err="1" smtClean="0">
                <a:solidFill>
                  <a:schemeClr val="bg1"/>
                </a:solidFill>
              </a:rPr>
              <a:t>a</a:t>
            </a:r>
            <a:r>
              <a:rPr lang="cs-CZ" sz="2800" dirty="0" smtClean="0">
                <a:solidFill>
                  <a:schemeClr val="bg1"/>
                </a:solidFill>
              </a:rPr>
              <a:t> B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16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77" y="291156"/>
            <a:ext cx="10106412" cy="647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56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Některé metody výpočtu přidané hodnoty školy jsou založené na kotvících úlohách mezi dvěma ročníky školy. (</a:t>
            </a:r>
            <a:r>
              <a:rPr lang="cs-CZ" altLang="cs-CZ" dirty="0" smtClean="0"/>
              <a:t>OECD 2008, např. TIMSS 1995 mezi 8. ročníkem a 3. ročníkem SŠ).</a:t>
            </a:r>
            <a:endParaRPr lang="cs-CZ" dirty="0" smtClean="0"/>
          </a:p>
          <a:p>
            <a:r>
              <a:rPr lang="cs-CZ" dirty="0" smtClean="0"/>
              <a:t>Kotvící úlohy předpokládají, že žáci v obou ročnících jsou schopni tyto úlohy řešit, tedy z hlediska školy se jedná o úlohy buď z probraného učiva v nižším ročníku, nebo na učivu víceméně nezávislé.</a:t>
            </a:r>
          </a:p>
          <a:p>
            <a:r>
              <a:rPr lang="cs-CZ" dirty="0" smtClean="0"/>
              <a:t>Změna mezi dvěma ročníky s využitím kotvících úloh může tedy zachytit jen „míru osvojení učiva a postupů řešení úloh“ a ne „míru naučení učiva nového“.</a:t>
            </a:r>
          </a:p>
          <a:p>
            <a:r>
              <a:rPr lang="cs-CZ" dirty="0" smtClean="0"/>
              <a:t>Výsledky spočítaných „změn mezi ročníky“ jsou tedy závislé na vztahu obsahu kotvících úloh k realizovanému kurikulu. (viz tzv. </a:t>
            </a:r>
            <a:r>
              <a:rPr lang="cs-CZ" dirty="0" err="1" smtClean="0"/>
              <a:t>linking</a:t>
            </a:r>
            <a:r>
              <a:rPr lang="cs-CZ" dirty="0" smtClean="0"/>
              <a:t> </a:t>
            </a:r>
            <a:r>
              <a:rPr lang="cs-CZ" dirty="0" err="1" smtClean="0"/>
              <a:t>error</a:t>
            </a:r>
            <a:r>
              <a:rPr lang="cs-CZ" dirty="0" smtClean="0"/>
              <a:t>, např. </a:t>
            </a:r>
            <a:r>
              <a:rPr lang="cs-CZ" altLang="cs-CZ" dirty="0"/>
              <a:t>Straková </a:t>
            </a:r>
            <a:r>
              <a:rPr lang="cs-CZ" altLang="cs-CZ" dirty="0" smtClean="0"/>
              <a:t>2016)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0379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1060" y="115741"/>
            <a:ext cx="10515600" cy="1325563"/>
          </a:xfrm>
        </p:spPr>
        <p:txBody>
          <a:bodyPr/>
          <a:lstStyle/>
          <a:p>
            <a:r>
              <a:rPr lang="cs-CZ" dirty="0" smtClean="0"/>
              <a:t>Bibliografie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5018" y="1340427"/>
            <a:ext cx="10688782" cy="5237018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dirty="0" smtClean="0"/>
              <a:t> </a:t>
            </a:r>
            <a:r>
              <a:rPr lang="cs-CZ" dirty="0"/>
              <a:t>Chvál, M., Straková, J., &amp; Procházková, I. (2015). </a:t>
            </a:r>
            <a:r>
              <a:rPr lang="cs-CZ" i="1" dirty="0"/>
              <a:t>Hodnocení výsledků vzdělávání didaktickými testy</a:t>
            </a:r>
            <a:r>
              <a:rPr lang="cs-CZ" dirty="0"/>
              <a:t>. Praha: Česká školní inspekce</a:t>
            </a:r>
            <a:r>
              <a:rPr lang="cs-CZ" dirty="0" smtClean="0"/>
              <a:t>.</a:t>
            </a:r>
          </a:p>
          <a:p>
            <a:r>
              <a:rPr lang="cs-CZ" altLang="cs-CZ" dirty="0"/>
              <a:t>Lord, F.M. (1980). </a:t>
            </a:r>
            <a:r>
              <a:rPr lang="cs-CZ" altLang="cs-CZ" i="1" dirty="0" err="1"/>
              <a:t>Applications</a:t>
            </a:r>
            <a:r>
              <a:rPr lang="cs-CZ" altLang="cs-CZ" i="1" dirty="0"/>
              <a:t> </a:t>
            </a:r>
            <a:r>
              <a:rPr lang="cs-CZ" altLang="cs-CZ" i="1" dirty="0" err="1"/>
              <a:t>of</a:t>
            </a:r>
            <a:r>
              <a:rPr lang="cs-CZ" altLang="cs-CZ" i="1" dirty="0"/>
              <a:t> </a:t>
            </a:r>
            <a:r>
              <a:rPr lang="cs-CZ" altLang="cs-CZ" i="1" dirty="0" err="1"/>
              <a:t>item</a:t>
            </a:r>
            <a:r>
              <a:rPr lang="cs-CZ" altLang="cs-CZ" i="1" dirty="0"/>
              <a:t> response </a:t>
            </a:r>
            <a:r>
              <a:rPr lang="cs-CZ" altLang="cs-CZ" i="1" dirty="0" err="1"/>
              <a:t>theory</a:t>
            </a:r>
            <a:r>
              <a:rPr lang="cs-CZ" altLang="cs-CZ" i="1" dirty="0"/>
              <a:t> to </a:t>
            </a:r>
            <a:r>
              <a:rPr lang="cs-CZ" altLang="cs-CZ" i="1" dirty="0" err="1"/>
              <a:t>practical</a:t>
            </a:r>
            <a:r>
              <a:rPr lang="cs-CZ" altLang="cs-CZ" i="1" dirty="0"/>
              <a:t> </a:t>
            </a:r>
            <a:r>
              <a:rPr lang="cs-CZ" altLang="cs-CZ" i="1" dirty="0" err="1"/>
              <a:t>testing</a:t>
            </a:r>
            <a:r>
              <a:rPr lang="cs-CZ" altLang="cs-CZ" i="1" dirty="0"/>
              <a:t> </a:t>
            </a:r>
            <a:r>
              <a:rPr lang="cs-CZ" altLang="cs-CZ" i="1" dirty="0" err="1"/>
              <a:t>problems</a:t>
            </a:r>
            <a:r>
              <a:rPr lang="cs-CZ" altLang="cs-CZ" dirty="0"/>
              <a:t>. </a:t>
            </a:r>
            <a:r>
              <a:rPr lang="cs-CZ" altLang="cs-CZ" dirty="0" err="1"/>
              <a:t>Hillsdale</a:t>
            </a:r>
            <a:r>
              <a:rPr lang="cs-CZ" altLang="cs-CZ" dirty="0"/>
              <a:t>, NJ: </a:t>
            </a:r>
            <a:r>
              <a:rPr lang="cs-CZ" altLang="cs-CZ" dirty="0" err="1"/>
              <a:t>Erlbaum</a:t>
            </a:r>
            <a:r>
              <a:rPr lang="cs-CZ" altLang="cs-CZ" dirty="0"/>
              <a:t>.</a:t>
            </a:r>
          </a:p>
          <a:p>
            <a:r>
              <a:rPr lang="cs-CZ" altLang="cs-CZ" dirty="0" err="1"/>
              <a:t>Nunnally</a:t>
            </a:r>
            <a:r>
              <a:rPr lang="cs-CZ" altLang="cs-CZ" dirty="0"/>
              <a:t>, J.C., </a:t>
            </a:r>
            <a:r>
              <a:rPr lang="cs-CZ" altLang="cs-CZ" dirty="0" err="1"/>
              <a:t>Bernstein</a:t>
            </a:r>
            <a:r>
              <a:rPr lang="cs-CZ" altLang="cs-CZ" dirty="0"/>
              <a:t>, I.H. (1994). </a:t>
            </a:r>
            <a:r>
              <a:rPr lang="cs-CZ" altLang="cs-CZ" i="1" dirty="0" err="1"/>
              <a:t>Psychometric</a:t>
            </a:r>
            <a:r>
              <a:rPr lang="cs-CZ" altLang="cs-CZ" i="1" dirty="0"/>
              <a:t> </a:t>
            </a:r>
            <a:r>
              <a:rPr lang="cs-CZ" altLang="cs-CZ" i="1" dirty="0" err="1"/>
              <a:t>Theory</a:t>
            </a:r>
            <a:r>
              <a:rPr lang="cs-CZ" altLang="cs-CZ" dirty="0"/>
              <a:t>. </a:t>
            </a:r>
            <a:r>
              <a:rPr lang="cs-CZ" altLang="cs-CZ" dirty="0" err="1"/>
              <a:t>Third</a:t>
            </a:r>
            <a:r>
              <a:rPr lang="cs-CZ" altLang="cs-CZ" dirty="0"/>
              <a:t> </a:t>
            </a:r>
            <a:r>
              <a:rPr lang="cs-CZ" altLang="cs-CZ" dirty="0" err="1"/>
              <a:t>Edition</a:t>
            </a:r>
            <a:r>
              <a:rPr lang="cs-CZ" altLang="cs-CZ" dirty="0"/>
              <a:t>. USA: </a:t>
            </a:r>
            <a:r>
              <a:rPr lang="cs-CZ" altLang="cs-CZ" dirty="0" err="1"/>
              <a:t>McGraw-Hill</a:t>
            </a:r>
            <a:r>
              <a:rPr lang="cs-CZ" altLang="cs-CZ" dirty="0"/>
              <a:t>.</a:t>
            </a:r>
          </a:p>
          <a:p>
            <a:r>
              <a:rPr lang="cs-CZ" altLang="cs-CZ" dirty="0"/>
              <a:t>OECD (2008). </a:t>
            </a:r>
            <a:r>
              <a:rPr lang="cs-CZ" altLang="cs-CZ" i="1" dirty="0" err="1"/>
              <a:t>Measuring</a:t>
            </a:r>
            <a:r>
              <a:rPr lang="cs-CZ" altLang="cs-CZ" i="1" dirty="0"/>
              <a:t> </a:t>
            </a:r>
            <a:r>
              <a:rPr lang="cs-CZ" altLang="cs-CZ" i="1" dirty="0" err="1"/>
              <a:t>Improvements</a:t>
            </a:r>
            <a:r>
              <a:rPr lang="cs-CZ" altLang="cs-CZ" i="1" dirty="0"/>
              <a:t> in </a:t>
            </a:r>
            <a:r>
              <a:rPr lang="cs-CZ" altLang="cs-CZ" i="1" dirty="0" err="1"/>
              <a:t>Learning</a:t>
            </a:r>
            <a:r>
              <a:rPr lang="cs-CZ" altLang="cs-CZ" i="1" dirty="0"/>
              <a:t> </a:t>
            </a:r>
            <a:r>
              <a:rPr lang="cs-CZ" altLang="cs-CZ" i="1" dirty="0" err="1"/>
              <a:t>Outcomes</a:t>
            </a:r>
            <a:r>
              <a:rPr lang="cs-CZ" altLang="cs-CZ" i="1" dirty="0"/>
              <a:t>. Best </a:t>
            </a:r>
            <a:r>
              <a:rPr lang="cs-CZ" altLang="cs-CZ" i="1" dirty="0" err="1"/>
              <a:t>Practices</a:t>
            </a:r>
            <a:r>
              <a:rPr lang="cs-CZ" altLang="cs-CZ" i="1" dirty="0"/>
              <a:t> to </a:t>
            </a:r>
            <a:r>
              <a:rPr lang="cs-CZ" altLang="cs-CZ" i="1" dirty="0" err="1"/>
              <a:t>Assess</a:t>
            </a:r>
            <a:r>
              <a:rPr lang="cs-CZ" altLang="cs-CZ" i="1" dirty="0"/>
              <a:t> </a:t>
            </a:r>
            <a:r>
              <a:rPr lang="cs-CZ" altLang="cs-CZ" i="1" dirty="0" err="1"/>
              <a:t>the</a:t>
            </a:r>
            <a:r>
              <a:rPr lang="cs-CZ" altLang="cs-CZ" i="1" dirty="0"/>
              <a:t> </a:t>
            </a:r>
            <a:r>
              <a:rPr lang="cs-CZ" altLang="cs-CZ" i="1" dirty="0" err="1"/>
              <a:t>Value-added</a:t>
            </a:r>
            <a:r>
              <a:rPr lang="cs-CZ" altLang="cs-CZ" i="1" dirty="0"/>
              <a:t> </a:t>
            </a:r>
            <a:r>
              <a:rPr lang="cs-CZ" altLang="cs-CZ" i="1" dirty="0" err="1"/>
              <a:t>of</a:t>
            </a:r>
            <a:r>
              <a:rPr lang="cs-CZ" altLang="cs-CZ" i="1" dirty="0"/>
              <a:t> </a:t>
            </a:r>
            <a:r>
              <a:rPr lang="cs-CZ" altLang="cs-CZ" i="1" dirty="0" err="1"/>
              <a:t>Schools</a:t>
            </a:r>
            <a:r>
              <a:rPr lang="cs-CZ" altLang="cs-CZ" dirty="0"/>
              <a:t>. Paris: OECD.</a:t>
            </a:r>
          </a:p>
          <a:p>
            <a:r>
              <a:rPr lang="cs-CZ" altLang="cs-CZ" dirty="0" err="1"/>
              <a:t>Reckase</a:t>
            </a:r>
            <a:r>
              <a:rPr lang="cs-CZ" altLang="cs-CZ" dirty="0"/>
              <a:t>, M.D. (2009). </a:t>
            </a:r>
            <a:r>
              <a:rPr lang="cs-CZ" altLang="cs-CZ" i="1" dirty="0" err="1"/>
              <a:t>Multidimensional</a:t>
            </a:r>
            <a:r>
              <a:rPr lang="cs-CZ" altLang="cs-CZ" i="1" dirty="0"/>
              <a:t> </a:t>
            </a:r>
            <a:r>
              <a:rPr lang="cs-CZ" altLang="cs-CZ" i="1" dirty="0" err="1"/>
              <a:t>Item</a:t>
            </a:r>
            <a:r>
              <a:rPr lang="cs-CZ" altLang="cs-CZ" i="1" dirty="0"/>
              <a:t> Response </a:t>
            </a:r>
            <a:r>
              <a:rPr lang="cs-CZ" altLang="cs-CZ" i="1" dirty="0" err="1"/>
              <a:t>Theory</a:t>
            </a:r>
            <a:r>
              <a:rPr lang="cs-CZ" altLang="cs-CZ" dirty="0"/>
              <a:t>. New York: </a:t>
            </a:r>
            <a:r>
              <a:rPr lang="cs-CZ" altLang="cs-CZ" dirty="0" err="1"/>
              <a:t>Springer</a:t>
            </a:r>
            <a:r>
              <a:rPr lang="cs-CZ" altLang="cs-CZ" dirty="0"/>
              <a:t>.</a:t>
            </a:r>
          </a:p>
          <a:p>
            <a:r>
              <a:rPr lang="cs-CZ" altLang="cs-CZ" dirty="0" smtClean="0"/>
              <a:t>Straková, J. (2016). </a:t>
            </a:r>
            <a:r>
              <a:rPr lang="cs-CZ" altLang="cs-CZ" i="1" dirty="0" smtClean="0"/>
              <a:t>Mezinárodní výzkumy výsledků vzdělávání. Metodologie, přínosy, rizika a příležitosti</a:t>
            </a:r>
            <a:r>
              <a:rPr lang="cs-CZ" altLang="cs-CZ" dirty="0" smtClean="0"/>
              <a:t>. Praha, Pedagogická fakulta UK.</a:t>
            </a:r>
          </a:p>
          <a:p>
            <a:r>
              <a:rPr lang="cs-CZ" altLang="cs-CZ" dirty="0" err="1" smtClean="0"/>
              <a:t>Testcentrum</a:t>
            </a:r>
            <a:r>
              <a:rPr lang="cs-CZ" altLang="cs-CZ" dirty="0"/>
              <a:t>. (2001). </a:t>
            </a:r>
            <a:r>
              <a:rPr lang="cs-CZ" altLang="cs-CZ" i="1" dirty="0"/>
              <a:t>Standardy pro pedagogické a psychologické testování</a:t>
            </a:r>
            <a:r>
              <a:rPr lang="cs-CZ" altLang="cs-CZ" dirty="0"/>
              <a:t>. Překlad: </a:t>
            </a:r>
            <a:r>
              <a:rPr lang="cs-CZ" altLang="cs-CZ" dirty="0" err="1"/>
              <a:t>Standards</a:t>
            </a:r>
            <a:r>
              <a:rPr lang="cs-CZ" altLang="cs-CZ" dirty="0"/>
              <a:t>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Educational</a:t>
            </a:r>
            <a:r>
              <a:rPr lang="cs-CZ" altLang="cs-CZ" dirty="0"/>
              <a:t> and </a:t>
            </a:r>
            <a:r>
              <a:rPr lang="cs-CZ" altLang="cs-CZ" dirty="0" err="1"/>
              <a:t>Psychological</a:t>
            </a:r>
            <a:r>
              <a:rPr lang="cs-CZ" altLang="cs-CZ" dirty="0"/>
              <a:t> </a:t>
            </a:r>
            <a:r>
              <a:rPr lang="cs-CZ" altLang="cs-CZ" dirty="0" err="1"/>
              <a:t>Testing</a:t>
            </a:r>
            <a:r>
              <a:rPr lang="cs-CZ" altLang="cs-CZ" dirty="0"/>
              <a:t>. Praha: </a:t>
            </a:r>
            <a:r>
              <a:rPr lang="cs-CZ" altLang="cs-CZ" dirty="0" err="1"/>
              <a:t>Testcentrum</a:t>
            </a:r>
            <a:r>
              <a:rPr lang="cs-CZ" altLang="cs-CZ" dirty="0"/>
              <a:t>.</a:t>
            </a:r>
          </a:p>
          <a:p>
            <a:r>
              <a:rPr lang="cs-CZ" altLang="cs-CZ" dirty="0"/>
              <a:t>Van der </a:t>
            </a:r>
            <a:r>
              <a:rPr lang="cs-CZ" altLang="cs-CZ" dirty="0" err="1"/>
              <a:t>Linden</a:t>
            </a:r>
            <a:r>
              <a:rPr lang="cs-CZ" altLang="cs-CZ" dirty="0"/>
              <a:t>, W.J., </a:t>
            </a:r>
            <a:r>
              <a:rPr lang="cs-CZ" altLang="cs-CZ" dirty="0" err="1"/>
              <a:t>Hambleton</a:t>
            </a:r>
            <a:r>
              <a:rPr lang="cs-CZ" altLang="cs-CZ" dirty="0"/>
              <a:t>, R.K. (</a:t>
            </a:r>
            <a:r>
              <a:rPr lang="cs-CZ" altLang="cs-CZ" dirty="0" err="1"/>
              <a:t>Eds</a:t>
            </a:r>
            <a:r>
              <a:rPr lang="cs-CZ" altLang="cs-CZ" dirty="0"/>
              <a:t>.) (1997). </a:t>
            </a:r>
            <a:r>
              <a:rPr lang="cs-CZ" altLang="cs-CZ" i="1" dirty="0"/>
              <a:t>Handbook </a:t>
            </a:r>
            <a:r>
              <a:rPr lang="cs-CZ" altLang="cs-CZ" i="1" dirty="0" err="1"/>
              <a:t>of</a:t>
            </a:r>
            <a:r>
              <a:rPr lang="cs-CZ" altLang="cs-CZ" i="1" dirty="0"/>
              <a:t> </a:t>
            </a:r>
            <a:r>
              <a:rPr lang="cs-CZ" altLang="cs-CZ" i="1" dirty="0" err="1"/>
              <a:t>Modern</a:t>
            </a:r>
            <a:r>
              <a:rPr lang="cs-CZ" altLang="cs-CZ" i="1" dirty="0"/>
              <a:t> </a:t>
            </a:r>
            <a:r>
              <a:rPr lang="cs-CZ" altLang="cs-CZ" i="1" dirty="0" err="1"/>
              <a:t>Item</a:t>
            </a:r>
            <a:r>
              <a:rPr lang="cs-CZ" altLang="cs-CZ" i="1" dirty="0"/>
              <a:t> Response </a:t>
            </a:r>
            <a:r>
              <a:rPr lang="cs-CZ" altLang="cs-CZ" i="1" dirty="0" err="1"/>
              <a:t>Theory</a:t>
            </a:r>
            <a:r>
              <a:rPr lang="cs-CZ" altLang="cs-CZ" dirty="0"/>
              <a:t>. New York: </a:t>
            </a:r>
            <a:r>
              <a:rPr lang="cs-CZ" altLang="cs-CZ" dirty="0" err="1"/>
              <a:t>Springer</a:t>
            </a:r>
            <a:r>
              <a:rPr lang="cs-CZ" altLang="cs-CZ" dirty="0"/>
              <a:t> </a:t>
            </a:r>
            <a:r>
              <a:rPr lang="cs-CZ" altLang="cs-CZ" dirty="0" err="1"/>
              <a:t>Verlag</a:t>
            </a:r>
            <a:r>
              <a:rPr lang="cs-CZ" altLang="cs-CZ" dirty="0"/>
              <a:t>.</a:t>
            </a:r>
          </a:p>
          <a:p>
            <a:endParaRPr lang="cs-CZ" altLang="cs-CZ" dirty="0"/>
          </a:p>
          <a:p>
            <a:endParaRPr lang="cs-CZ" alt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154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příspěvku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2836991"/>
          </a:xfrm>
        </p:spPr>
        <p:txBody>
          <a:bodyPr>
            <a:normAutofit/>
          </a:bodyPr>
          <a:lstStyle/>
          <a:p>
            <a:r>
              <a:rPr lang="cs-CZ" dirty="0"/>
              <a:t>D</a:t>
            </a:r>
            <a:r>
              <a:rPr lang="cs-CZ" dirty="0" smtClean="0"/>
              <a:t>emonstrovat </a:t>
            </a:r>
            <a:r>
              <a:rPr lang="cs-CZ" dirty="0"/>
              <a:t>a analyzovat psychometrické vlastnosti matematických úloh, které byly v projektu CLOSE použity v testu z matematiky jako úlohy kotvící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/>
              <a:t>Psychometrické parametry spočítané klasickou teorií testů i IRT jsou diskutovány ve vztahu k obsahovému zaměření úloh.</a:t>
            </a:r>
          </a:p>
        </p:txBody>
      </p:sp>
    </p:spTree>
    <p:extLst>
      <p:ext uri="{BB962C8B-B14F-4D97-AF65-F5344CB8AC3E}">
        <p14:creationId xmlns:p14="http://schemas.microsoft.com/office/powerpoint/2010/main" val="268184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Projekt CLOSE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600201"/>
            <a:ext cx="8435975" cy="490450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dirty="0"/>
              <a:t>GAČR 2012 – 2018, 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viz czechlongitudinal.blogspot.cz</a:t>
            </a:r>
          </a:p>
          <a:p>
            <a:pPr>
              <a:lnSpc>
                <a:spcPct val="90000"/>
              </a:lnSpc>
            </a:pPr>
            <a:r>
              <a:rPr lang="cs-CZ" altLang="cs-CZ" dirty="0" err="1"/>
              <a:t>Longitudiální</a:t>
            </a:r>
            <a:r>
              <a:rPr lang="cs-CZ" altLang="cs-CZ" dirty="0"/>
              <a:t> výzkum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NHÚ AV ČR, </a:t>
            </a:r>
            <a:r>
              <a:rPr lang="cs-CZ" altLang="cs-CZ" dirty="0" err="1"/>
              <a:t>PedF</a:t>
            </a:r>
            <a:r>
              <a:rPr lang="cs-CZ" altLang="cs-CZ" dirty="0"/>
              <a:t> UK, NVF</a:t>
            </a:r>
          </a:p>
          <a:p>
            <a:pPr>
              <a:lnSpc>
                <a:spcPct val="90000"/>
              </a:lnSpc>
            </a:pPr>
            <a:r>
              <a:rPr lang="cs-CZ" altLang="cs-CZ" dirty="0" err="1" smtClean="0"/>
              <a:t>PedF</a:t>
            </a:r>
            <a:r>
              <a:rPr lang="cs-CZ" altLang="cs-CZ" dirty="0" smtClean="0"/>
              <a:t> UK: </a:t>
            </a:r>
            <a:r>
              <a:rPr lang="cs-CZ" altLang="cs-CZ" dirty="0"/>
              <a:t>2 kohorty počínaje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 předškoláky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 žáky 5. tříd ZŠ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Sledovány </a:t>
            </a:r>
            <a:r>
              <a:rPr lang="cs-CZ" altLang="cs-CZ" dirty="0" smtClean="0"/>
              <a:t>jsou efekty </a:t>
            </a:r>
            <a:r>
              <a:rPr lang="cs-CZ" altLang="cs-CZ" dirty="0"/>
              <a:t>selektivity ve vzdělávacím systému, zejména víceletých </a:t>
            </a:r>
            <a:r>
              <a:rPr lang="cs-CZ" altLang="cs-CZ" dirty="0" smtClean="0"/>
              <a:t>gymnázií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Viz sympozium na ČAPV 2014 (</a:t>
            </a:r>
            <a:r>
              <a:rPr lang="cs-CZ" dirty="0" err="1" smtClean="0"/>
              <a:t>Greger</a:t>
            </a:r>
            <a:r>
              <a:rPr lang="cs-CZ" dirty="0" smtClean="0"/>
              <a:t>, Chvál, Simonová</a:t>
            </a:r>
            <a:r>
              <a:rPr lang="cs-CZ" dirty="0"/>
              <a:t>, </a:t>
            </a:r>
            <a:r>
              <a:rPr lang="cs-CZ" dirty="0" smtClean="0"/>
              <a:t>Straková, Svobodová)</a:t>
            </a:r>
            <a:endParaRPr lang="cs-CZ" altLang="cs-CZ" dirty="0" smtClean="0"/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79569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Analyzovaná data</a:t>
            </a:r>
            <a:endParaRPr lang="cs-CZ" altLang="cs-CZ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Test z </a:t>
            </a:r>
            <a:r>
              <a:rPr lang="cs-CZ" altLang="cs-CZ" b="1" dirty="0" smtClean="0">
                <a:solidFill>
                  <a:srgbClr val="FFFF00"/>
                </a:solidFill>
              </a:rPr>
              <a:t>matematiky</a:t>
            </a:r>
            <a:r>
              <a:rPr lang="cs-CZ" altLang="cs-CZ" dirty="0" smtClean="0"/>
              <a:t> (další zadané testy: český jazyk, čtenářská gramotnost, kompetence </a:t>
            </a:r>
            <a:r>
              <a:rPr lang="cs-CZ" altLang="cs-CZ" dirty="0"/>
              <a:t>k </a:t>
            </a:r>
            <a:r>
              <a:rPr lang="cs-CZ" altLang="cs-CZ" dirty="0" smtClean="0"/>
              <a:t>učení)</a:t>
            </a:r>
          </a:p>
          <a:p>
            <a:r>
              <a:rPr lang="cs-CZ" altLang="cs-CZ" dirty="0" smtClean="0"/>
              <a:t>Test má dvě ekvivalentní varianty A </a:t>
            </a:r>
            <a:r>
              <a:rPr lang="cs-CZ" altLang="cs-CZ" dirty="0" err="1" smtClean="0"/>
              <a:t>a</a:t>
            </a:r>
            <a:r>
              <a:rPr lang="cs-CZ" altLang="cs-CZ" dirty="0" smtClean="0"/>
              <a:t> B</a:t>
            </a:r>
          </a:p>
          <a:p>
            <a:r>
              <a:rPr lang="cs-CZ" altLang="cs-CZ" dirty="0" smtClean="0"/>
              <a:t>Propojení dat z testování:</a:t>
            </a:r>
          </a:p>
          <a:p>
            <a:pPr lvl="1"/>
            <a:r>
              <a:rPr lang="cs-CZ" altLang="cs-CZ" dirty="0"/>
              <a:t>6. </a:t>
            </a:r>
            <a:r>
              <a:rPr lang="cs-CZ" altLang="cs-CZ" dirty="0" smtClean="0"/>
              <a:t>ročník </a:t>
            </a:r>
            <a:r>
              <a:rPr lang="cs-CZ" altLang="cs-CZ" dirty="0"/>
              <a:t>ZŠ a </a:t>
            </a:r>
            <a:r>
              <a:rPr lang="cs-CZ" altLang="cs-CZ" dirty="0" smtClean="0"/>
              <a:t>prima osmiletého gymnázia – podzim 2012</a:t>
            </a:r>
          </a:p>
          <a:p>
            <a:pPr lvl="1"/>
            <a:r>
              <a:rPr lang="cs-CZ" altLang="cs-CZ" dirty="0" smtClean="0"/>
              <a:t>9. ročník ZŠ a kvinta </a:t>
            </a:r>
            <a:r>
              <a:rPr lang="cs-CZ" altLang="cs-CZ" dirty="0"/>
              <a:t>osmiletého gymnázia – </a:t>
            </a:r>
            <a:r>
              <a:rPr lang="cs-CZ" altLang="cs-CZ" dirty="0" smtClean="0"/>
              <a:t>jaro 2016</a:t>
            </a:r>
          </a:p>
          <a:p>
            <a:r>
              <a:rPr lang="cs-CZ" altLang="cs-CZ" dirty="0" smtClean="0"/>
              <a:t>Průnik dat pro analýzu: </a:t>
            </a:r>
            <a:r>
              <a:rPr lang="cs-CZ" altLang="cs-CZ" b="1" dirty="0" smtClean="0">
                <a:solidFill>
                  <a:srgbClr val="FFFF00"/>
                </a:solidFill>
              </a:rPr>
              <a:t>5 264 žáků</a:t>
            </a:r>
          </a:p>
          <a:p>
            <a:endParaRPr lang="cs-CZ" altLang="cs-CZ" dirty="0"/>
          </a:p>
          <a:p>
            <a:pPr lvl="1"/>
            <a:endParaRPr lang="cs-CZ" alt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626276"/>
              </p:ext>
            </p:extLst>
          </p:nvPr>
        </p:nvGraphicFramePr>
        <p:xfrm>
          <a:off x="1473199" y="5070763"/>
          <a:ext cx="6694055" cy="1506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5025"/>
                <a:gridCol w="1066635"/>
                <a:gridCol w="1048245"/>
                <a:gridCol w="1048245"/>
                <a:gridCol w="1048245"/>
                <a:gridCol w="1397660"/>
              </a:tblGrid>
              <a:tr h="301336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varianty 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1336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neřešili v 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B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13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varianty 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505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1353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1288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3146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13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B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449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>
                          <a:effectLst/>
                        </a:rPr>
                        <a:t>1290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1333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3072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1336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954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2643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2621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6218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340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71296"/>
            <a:ext cx="10515600" cy="1200414"/>
          </a:xfrm>
        </p:spPr>
        <p:txBody>
          <a:bodyPr/>
          <a:lstStyle/>
          <a:p>
            <a:r>
              <a:rPr lang="cs-CZ" dirty="0" smtClean="0"/>
              <a:t>Koncepce testu z matematiky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5018" y="1004739"/>
            <a:ext cx="10688782" cy="4751820"/>
          </a:xfrm>
        </p:spPr>
        <p:txBody>
          <a:bodyPr>
            <a:normAutofit/>
          </a:bodyPr>
          <a:lstStyle/>
          <a:p>
            <a:r>
              <a:rPr lang="cs-CZ" dirty="0"/>
              <a:t>Základní obsahová struktura </a:t>
            </a:r>
            <a:r>
              <a:rPr lang="cs-CZ" dirty="0" smtClean="0"/>
              <a:t>testu pro 9. ročník a kvartu osmiletého gymnázia </a:t>
            </a:r>
            <a:r>
              <a:rPr lang="cs-CZ" dirty="0"/>
              <a:t>je shodná s testem pro 6. ročník a </a:t>
            </a:r>
            <a:r>
              <a:rPr lang="cs-CZ" dirty="0" smtClean="0"/>
              <a:t>primu osmiletého gymnázia. </a:t>
            </a:r>
            <a:r>
              <a:rPr lang="cs-CZ" dirty="0"/>
              <a:t>Dále </a:t>
            </a:r>
            <a:r>
              <a:rPr lang="cs-CZ" dirty="0" smtClean="0"/>
              <a:t>značeno jen pro </a:t>
            </a:r>
            <a:r>
              <a:rPr lang="cs-CZ" dirty="0"/>
              <a:t>„6. ročník“ a pro „9. ročník</a:t>
            </a:r>
            <a:r>
              <a:rPr lang="cs-CZ" dirty="0" smtClean="0"/>
              <a:t>“.</a:t>
            </a:r>
          </a:p>
          <a:p>
            <a:r>
              <a:rPr lang="cs-CZ" dirty="0" smtClean="0"/>
              <a:t>Obsahové </a:t>
            </a:r>
            <a:r>
              <a:rPr lang="cs-CZ" dirty="0"/>
              <a:t>kategorie odpovídají členění v RVP i užívaného třídění v TIMSS</a:t>
            </a:r>
            <a:r>
              <a:rPr lang="cs-CZ" dirty="0" smtClean="0"/>
              <a:t>. V tabulce jsou uvedeny počty úloh.</a:t>
            </a:r>
          </a:p>
          <a:p>
            <a:endParaRPr lang="cs-CZ" alt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638973"/>
              </p:ext>
            </p:extLst>
          </p:nvPr>
        </p:nvGraphicFramePr>
        <p:xfrm>
          <a:off x="838200" y="3250784"/>
          <a:ext cx="10997045" cy="3316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5164"/>
                <a:gridCol w="1059872"/>
                <a:gridCol w="2493819"/>
                <a:gridCol w="1059872"/>
                <a:gridCol w="2722418"/>
                <a:gridCol w="1485900"/>
              </a:tblGrid>
              <a:tr h="479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Obsahová kategorie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6. ročník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Přesnější specifikace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9. ročník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Přesnější specifikace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Kotvící úlohy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3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číslo a početní operace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Přirozená čísla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Plus zlomky (3) a desetinná čísla (1), procenta (1) a algebraický výraz (1)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závislosti, vztahy a práce s daty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Práce s daty (zobrazení v grafu)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Plus pravděpodobnost (1)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3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geometrie v rovině a prostoru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Geometrické tvary, obsah, prostorová představivost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Plus úhly (1) v trojúhelníku, měření (1)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8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CELKEM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817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 statistických analýz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5018" y="1825625"/>
            <a:ext cx="10688782" cy="4751820"/>
          </a:xfrm>
        </p:spPr>
        <p:txBody>
          <a:bodyPr>
            <a:normAutofit lnSpcReduction="10000"/>
          </a:bodyPr>
          <a:lstStyle/>
          <a:p>
            <a:r>
              <a:rPr lang="cs-CZ" altLang="cs-CZ" dirty="0" smtClean="0"/>
              <a:t>SW SPSS ver. 24 – určení obtížnosti a diskriminace úloh podle klasické teorie testů</a:t>
            </a:r>
          </a:p>
          <a:p>
            <a:r>
              <a:rPr lang="cs-CZ" altLang="cs-CZ" dirty="0" smtClean="0"/>
              <a:t>SW </a:t>
            </a:r>
            <a:r>
              <a:rPr lang="cs-CZ" altLang="cs-CZ" dirty="0" err="1" smtClean="0"/>
              <a:t>IRTpro</a:t>
            </a:r>
            <a:r>
              <a:rPr lang="cs-CZ" altLang="cs-CZ" dirty="0" smtClean="0"/>
              <a:t> ver. 3.0 – analýzy podle </a:t>
            </a:r>
            <a:r>
              <a:rPr lang="cs-CZ" altLang="cs-CZ" dirty="0" err="1" smtClean="0"/>
              <a:t>Item</a:t>
            </a:r>
            <a:r>
              <a:rPr lang="cs-CZ" altLang="cs-CZ" dirty="0" smtClean="0"/>
              <a:t> response </a:t>
            </a:r>
            <a:r>
              <a:rPr lang="cs-CZ" altLang="cs-CZ" dirty="0" err="1" smtClean="0"/>
              <a:t>theory</a:t>
            </a:r>
            <a:endParaRPr lang="cs-CZ" altLang="cs-CZ" dirty="0" smtClean="0"/>
          </a:p>
          <a:p>
            <a:pPr marL="514350" indent="-514350">
              <a:buAutoNum type="arabicPeriod"/>
            </a:pPr>
            <a:r>
              <a:rPr lang="cs-CZ" altLang="cs-CZ" dirty="0" smtClean="0"/>
              <a:t>Dvouparametrický model u všech úloh bez ukotvení</a:t>
            </a:r>
          </a:p>
          <a:p>
            <a:pPr marL="514350" indent="-514350">
              <a:buAutoNum type="arabicPeriod"/>
            </a:pPr>
            <a:r>
              <a:rPr lang="cs-CZ" altLang="cs-CZ" dirty="0" smtClean="0"/>
              <a:t>U úloh s výběrem odpovědi ze 4 variant použit tříparametrický model bez ukotvení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altLang="cs-CZ" dirty="0"/>
              <a:t>U úloh s výběrem odpovědi ze 4 variant použit tříparametrický </a:t>
            </a:r>
            <a:r>
              <a:rPr lang="cs-CZ" altLang="cs-CZ" dirty="0" smtClean="0"/>
              <a:t>model. Na základě analýz u vybraných úloh použito kotvení ekvivalence A = B.</a:t>
            </a:r>
            <a:endParaRPr lang="cs-CZ" altLang="cs-CZ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altLang="cs-CZ" dirty="0" smtClean="0"/>
              <a:t>U </a:t>
            </a:r>
            <a:r>
              <a:rPr lang="cs-CZ" altLang="cs-CZ" dirty="0"/>
              <a:t>úloh s výběrem odpovědi ze 4 variant použit tříparametrický model </a:t>
            </a:r>
            <a:r>
              <a:rPr lang="cs-CZ" altLang="cs-CZ" dirty="0" smtClean="0"/>
              <a:t>s ukotvením vybraných kotvících úloh mezi 6. a 9. ročníkem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cs-CZ" alt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645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93" y="194682"/>
            <a:ext cx="10268744" cy="65795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7015" t="40970" r="30266" b="14575"/>
          <a:stretch/>
        </p:blipFill>
        <p:spPr>
          <a:xfrm>
            <a:off x="7210110" y="2580363"/>
            <a:ext cx="4825688" cy="1923967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8567803" y="1941384"/>
            <a:ext cx="3467995" cy="523220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2 parametrický model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44333" t="40970" r="50458" b="45765"/>
          <a:stretch/>
        </p:blipFill>
        <p:spPr>
          <a:xfrm>
            <a:off x="49695" y="3197410"/>
            <a:ext cx="400833" cy="574108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l="7015" t="75315" r="30266" b="14575"/>
          <a:stretch/>
        </p:blipFill>
        <p:spPr>
          <a:xfrm>
            <a:off x="3742115" y="6445322"/>
            <a:ext cx="4825688" cy="412678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461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88" y="109748"/>
            <a:ext cx="10181968" cy="65239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567803" y="1941384"/>
            <a:ext cx="3467995" cy="523220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3 parametrický model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44333" t="40970" r="50458" b="45765"/>
          <a:stretch/>
        </p:blipFill>
        <p:spPr>
          <a:xfrm>
            <a:off x="87682" y="3084676"/>
            <a:ext cx="400833" cy="574108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7015" t="75315" r="30266" b="14575"/>
          <a:stretch/>
        </p:blipFill>
        <p:spPr>
          <a:xfrm>
            <a:off x="3391387" y="6439147"/>
            <a:ext cx="4825688" cy="412678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l="14765" t="38936" r="24938" b="14061"/>
          <a:stretch/>
        </p:blipFill>
        <p:spPr>
          <a:xfrm>
            <a:off x="7306875" y="2522001"/>
            <a:ext cx="4728923" cy="2073539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l="43913" t="39945" r="52892" b="44155"/>
          <a:stretch/>
        </p:blipFill>
        <p:spPr>
          <a:xfrm>
            <a:off x="1014610" y="5210828"/>
            <a:ext cx="250519" cy="701457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45432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12" y="247263"/>
            <a:ext cx="10031634" cy="642763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392439" y="2542403"/>
            <a:ext cx="3467995" cy="1384995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3 parametrický model</a:t>
            </a:r>
          </a:p>
          <a:p>
            <a:pPr algn="ctr"/>
            <a:r>
              <a:rPr lang="cs-CZ" sz="2800" dirty="0">
                <a:solidFill>
                  <a:schemeClr val="bg1"/>
                </a:solidFill>
              </a:rPr>
              <a:t>u</a:t>
            </a:r>
            <a:r>
              <a:rPr lang="cs-CZ" sz="2800" dirty="0" smtClean="0">
                <a:solidFill>
                  <a:schemeClr val="bg1"/>
                </a:solidFill>
              </a:rPr>
              <a:t>kotvení A=B</a:t>
            </a:r>
          </a:p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a 6. = 9.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44333" t="40970" r="50458" b="45765"/>
          <a:stretch/>
        </p:blipFill>
        <p:spPr>
          <a:xfrm>
            <a:off x="136679" y="3174028"/>
            <a:ext cx="400833" cy="574108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7015" t="75315" r="30266" b="14575"/>
          <a:stretch/>
        </p:blipFill>
        <p:spPr>
          <a:xfrm>
            <a:off x="3391387" y="6439147"/>
            <a:ext cx="4825688" cy="412678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88182915"/>
      </p:ext>
    </p:extLst>
  </p:cSld>
  <p:clrMapOvr>
    <a:masterClrMapping/>
  </p:clrMapOvr>
</p:sld>
</file>

<file path=ppt/theme/theme1.xml><?xml version="1.0" encoding="utf-8"?>
<a:theme xmlns:a="http://schemas.openxmlformats.org/drawingml/2006/main" name="Hloubka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TM04033923[[fn=Hloubka]]</Template>
  <TotalTime>1083</TotalTime>
  <Words>739</Words>
  <Application>Microsoft Office PowerPoint</Application>
  <PresentationFormat>Širokoúhlá obrazovka</PresentationFormat>
  <Paragraphs>113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Hloubka</vt:lpstr>
      <vt:lpstr>Analýza kotvících úloh v testu z matematiky  mezi 6. a 9. ročníkem základní školy  v projektu CLOSE.</vt:lpstr>
      <vt:lpstr>Cíl příspěvku</vt:lpstr>
      <vt:lpstr>Projekt CLOSE</vt:lpstr>
      <vt:lpstr>Analyzovaná data</vt:lpstr>
      <vt:lpstr>Koncepce testu z matematiky</vt:lpstr>
      <vt:lpstr>Typ statistických analýz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Diskuse</vt:lpstr>
      <vt:lpstr>Bibliografie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Sledování vztahu žáků ke škole  v prvních třech letech školní docházky</dc:title>
  <dc:creator>Martin Chval</dc:creator>
  <cp:lastModifiedBy>Martin Chval</cp:lastModifiedBy>
  <cp:revision>69</cp:revision>
  <cp:lastPrinted>2017-09-12T10:38:56Z</cp:lastPrinted>
  <dcterms:created xsi:type="dcterms:W3CDTF">2016-08-17T09:07:31Z</dcterms:created>
  <dcterms:modified xsi:type="dcterms:W3CDTF">2017-09-22T06:53:11Z</dcterms:modified>
</cp:coreProperties>
</file>