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6" r:id="rId5"/>
    <p:sldId id="273" r:id="rId6"/>
    <p:sldId id="274" r:id="rId7"/>
    <p:sldId id="261" r:id="rId8"/>
    <p:sldId id="263" r:id="rId9"/>
    <p:sldId id="270" r:id="rId10"/>
    <p:sldId id="259" r:id="rId11"/>
    <p:sldId id="278" r:id="rId12"/>
    <p:sldId id="266" r:id="rId13"/>
    <p:sldId id="265" r:id="rId14"/>
    <p:sldId id="268" r:id="rId15"/>
    <p:sldId id="281" r:id="rId16"/>
    <p:sldId id="277" r:id="rId17"/>
    <p:sldId id="269" r:id="rId18"/>
    <p:sldId id="282" r:id="rId19"/>
    <p:sldId id="283" r:id="rId20"/>
    <p:sldId id="284" r:id="rId21"/>
    <p:sldId id="267" r:id="rId22"/>
    <p:sldId id="285" r:id="rId23"/>
    <p:sldId id="279" r:id="rId24"/>
    <p:sldId id="286" r:id="rId25"/>
    <p:sldId id="287" r:id="rId26"/>
    <p:sldId id="288" r:id="rId27"/>
    <p:sldId id="289" r:id="rId28"/>
    <p:sldId id="290" r:id="rId29"/>
    <p:sldId id="291" r:id="rId30"/>
    <p:sldId id="280" r:id="rId31"/>
    <p:sldId id="292"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420A9-B202-A822-2824-61E255A1A43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08F300D-C349-AB7F-2478-145F49E6C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B513012-6FA9-39D8-B954-D7B49E20CC04}"/>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5" name="Zástupný symbol pro zápatí 4">
            <a:extLst>
              <a:ext uri="{FF2B5EF4-FFF2-40B4-BE49-F238E27FC236}">
                <a16:creationId xmlns:a16="http://schemas.microsoft.com/office/drawing/2014/main" id="{CDB5C014-5FC9-9A5D-CBF5-A824762E32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6C5689-ACA6-1B23-55BE-163DAE8674E7}"/>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43231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6527B-80C5-21FF-3F9A-9786985CBF7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BDEDC59-371B-8531-DD64-4FFB890141E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CAAF3B-B3BF-86CE-28A5-F4314BD2FB75}"/>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5" name="Zástupný symbol pro zápatí 4">
            <a:extLst>
              <a:ext uri="{FF2B5EF4-FFF2-40B4-BE49-F238E27FC236}">
                <a16:creationId xmlns:a16="http://schemas.microsoft.com/office/drawing/2014/main" id="{6B8565A9-558A-E39B-8331-24C37DDF08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869B66-393F-E141-8C42-A7A51A7A51A1}"/>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58663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3FEB80-43D7-9868-63ED-C404838423A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93207FE-6663-990B-A9E0-DCA6B6EA331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119279-805B-10B1-E0F4-E560791A6346}"/>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5" name="Zástupný symbol pro zápatí 4">
            <a:extLst>
              <a:ext uri="{FF2B5EF4-FFF2-40B4-BE49-F238E27FC236}">
                <a16:creationId xmlns:a16="http://schemas.microsoft.com/office/drawing/2014/main" id="{68A74CAC-CBBE-8547-A0ED-EE6328389D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37069-1312-013B-2979-F74ED700047D}"/>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314773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2ADFB-A783-4556-E9BE-4FA021A096F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41E300-A00B-671E-6813-177962FA996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EAFDFC-5BB9-671C-D57A-1A6150A515CD}"/>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5" name="Zástupný symbol pro zápatí 4">
            <a:extLst>
              <a:ext uri="{FF2B5EF4-FFF2-40B4-BE49-F238E27FC236}">
                <a16:creationId xmlns:a16="http://schemas.microsoft.com/office/drawing/2014/main" id="{9915D7C2-D8FA-F7D1-6128-8DF6194A32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CFA92E-E141-7ACE-6283-B2D9AA466B84}"/>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6166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346AA-9184-E4CA-D9BA-ADAEFD805BF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46D3A72-7334-6288-30A6-21239A7623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335735D-2AA4-B153-13A7-20D4079D3E53}"/>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5" name="Zástupný symbol pro zápatí 4">
            <a:extLst>
              <a:ext uri="{FF2B5EF4-FFF2-40B4-BE49-F238E27FC236}">
                <a16:creationId xmlns:a16="http://schemas.microsoft.com/office/drawing/2014/main" id="{A76AC63B-84B6-82C3-415F-0DCE84EDAA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231E05-2F78-C58D-8AE8-7E5A287ED316}"/>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90648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432D5-C754-CD46-1C1E-C613F5C465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DD192C3-0EE7-DFDB-BB8A-C4D64BB7C0E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D88963D-853E-AD97-0ABC-19C5AB80F7A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8C0E269-3858-2D32-0DAD-BD3338436B29}"/>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6" name="Zástupný symbol pro zápatí 5">
            <a:extLst>
              <a:ext uri="{FF2B5EF4-FFF2-40B4-BE49-F238E27FC236}">
                <a16:creationId xmlns:a16="http://schemas.microsoft.com/office/drawing/2014/main" id="{4AB2FCC9-13FB-1BE6-C73D-B1BD41807A6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3D31FD3-590C-ECBD-DCFB-C2D358DC5820}"/>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8173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35C696-EDE3-3D77-C853-D27A61CE2A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95E66D-ADE6-1A05-473D-0DB681B335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855D030-0D72-55CC-5A2D-FC726FFBF08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39C0011-0892-E2D0-A326-00354C9DA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EB73554-E434-13C3-3FC2-C017A99C3D4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0A142E-BB29-B03E-F8D7-185862CD139C}"/>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8" name="Zástupný symbol pro zápatí 7">
            <a:extLst>
              <a:ext uri="{FF2B5EF4-FFF2-40B4-BE49-F238E27FC236}">
                <a16:creationId xmlns:a16="http://schemas.microsoft.com/office/drawing/2014/main" id="{3665FC97-9772-5156-9A05-01800FB359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614981-4F86-B85D-0D25-9945A8ACE73F}"/>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41773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AE1F7-185D-5657-58E3-98CD1BEDC9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1C034A3-CBAB-C4D8-1C81-F016F8B92CFC}"/>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4" name="Zástupný symbol pro zápatí 3">
            <a:extLst>
              <a:ext uri="{FF2B5EF4-FFF2-40B4-BE49-F238E27FC236}">
                <a16:creationId xmlns:a16="http://schemas.microsoft.com/office/drawing/2014/main" id="{E9E299A8-2E37-FAD1-1CA1-058BC2771C7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437B6A9-A626-6408-7D10-453D60489B3A}"/>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59085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2908BBC-F6B4-D0EA-799C-4638D41445CC}"/>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3" name="Zástupný symbol pro zápatí 2">
            <a:extLst>
              <a:ext uri="{FF2B5EF4-FFF2-40B4-BE49-F238E27FC236}">
                <a16:creationId xmlns:a16="http://schemas.microsoft.com/office/drawing/2014/main" id="{74FA23B9-74C2-FD41-34FC-E0D92607650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D29CB7B-48FD-E0FF-50F0-7944EA4EDD93}"/>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22287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01A68-FB29-16EA-1062-3473D65E204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5023C9-A973-3393-FB50-164083B38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C8C77A7-25E9-1038-B159-837502CBE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1827C7E-C5D9-6563-F35F-82389498A5DE}"/>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6" name="Zástupný symbol pro zápatí 5">
            <a:extLst>
              <a:ext uri="{FF2B5EF4-FFF2-40B4-BE49-F238E27FC236}">
                <a16:creationId xmlns:a16="http://schemas.microsoft.com/office/drawing/2014/main" id="{E476A7E9-0341-1F6F-73DD-B04AC82338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A73EAB-E3D0-86A2-9A31-A8BE0A70359E}"/>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7530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8277F6-E7F1-99C0-C672-D4EB1E4CA8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AC20A6-6034-FAD5-997B-482EFA502C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43D2FC2-8796-8B5F-8ADF-37E175D57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2EBD97F-AC01-3B6B-021A-9F688D81B8ED}"/>
              </a:ext>
            </a:extLst>
          </p:cNvPr>
          <p:cNvSpPr>
            <a:spLocks noGrp="1"/>
          </p:cNvSpPr>
          <p:nvPr>
            <p:ph type="dt" sz="half" idx="10"/>
          </p:nvPr>
        </p:nvSpPr>
        <p:spPr/>
        <p:txBody>
          <a:bodyPr/>
          <a:lstStyle/>
          <a:p>
            <a:fld id="{ED07F126-BFC4-4CF9-A926-CD587AC92713}" type="datetimeFigureOut">
              <a:rPr lang="cs-CZ" smtClean="0"/>
              <a:t>16.10.2024</a:t>
            </a:fld>
            <a:endParaRPr lang="cs-CZ"/>
          </a:p>
        </p:txBody>
      </p:sp>
      <p:sp>
        <p:nvSpPr>
          <p:cNvPr id="6" name="Zástupný symbol pro zápatí 5">
            <a:extLst>
              <a:ext uri="{FF2B5EF4-FFF2-40B4-BE49-F238E27FC236}">
                <a16:creationId xmlns:a16="http://schemas.microsoft.com/office/drawing/2014/main" id="{28522A61-3BBE-987B-F94E-A9720E79AB7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F75F26-4F1C-B7D0-7086-DDE8B4283465}"/>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64145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79EFE25-DF1A-2BB8-6B9A-6E2329D60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0AF593E-CAE0-7ACE-90D9-C9F18169C3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C148E54-38E5-FDEF-86E1-41DC9E232C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7F126-BFC4-4CF9-A926-CD587AC92713}" type="datetimeFigureOut">
              <a:rPr lang="cs-CZ" smtClean="0"/>
              <a:t>16.10.2024</a:t>
            </a:fld>
            <a:endParaRPr lang="cs-CZ"/>
          </a:p>
        </p:txBody>
      </p:sp>
      <p:sp>
        <p:nvSpPr>
          <p:cNvPr id="5" name="Zástupný symbol pro zápatí 4">
            <a:extLst>
              <a:ext uri="{FF2B5EF4-FFF2-40B4-BE49-F238E27FC236}">
                <a16:creationId xmlns:a16="http://schemas.microsoft.com/office/drawing/2014/main" id="{9A14D800-4994-60D5-6063-BC7F4616D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0FE9FC1-BE6C-6875-7F02-9747492DC1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80807-744D-4CB2-B104-E67EF665EA5D}" type="slidenum">
              <a:rPr lang="cs-CZ" smtClean="0"/>
              <a:t>‹#›</a:t>
            </a:fld>
            <a:endParaRPr lang="cs-CZ"/>
          </a:p>
        </p:txBody>
      </p:sp>
    </p:spTree>
    <p:extLst>
      <p:ext uri="{BB962C8B-B14F-4D97-AF65-F5344CB8AC3E}">
        <p14:creationId xmlns:p14="http://schemas.microsoft.com/office/powerpoint/2010/main" val="801042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webp"/><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ECA7B7-8D96-8F6D-A23F-C47BFC6762DD}"/>
              </a:ext>
            </a:extLst>
          </p:cNvPr>
          <p:cNvSpPr>
            <a:spLocks noGrp="1"/>
          </p:cNvSpPr>
          <p:nvPr>
            <p:ph type="ctrTitle"/>
          </p:nvPr>
        </p:nvSpPr>
        <p:spPr>
          <a:xfrm>
            <a:off x="1524000" y="1122362"/>
            <a:ext cx="9144000" cy="3413346"/>
          </a:xfrm>
        </p:spPr>
        <p:txBody>
          <a:bodyPr>
            <a:normAutofit/>
          </a:bodyPr>
          <a:lstStyle/>
          <a:p>
            <a:r>
              <a:rPr lang="cs-CZ" sz="7200" dirty="0">
                <a:solidFill>
                  <a:srgbClr val="7030A0"/>
                </a:solidFill>
                <a:latin typeface="Times New Roman" panose="02020603050405020304" pitchFamily="18" charset="0"/>
                <a:cs typeface="Times New Roman" panose="02020603050405020304" pitchFamily="18" charset="0"/>
              </a:rPr>
              <a:t>1. Člověk v mezních situacích </a:t>
            </a:r>
          </a:p>
        </p:txBody>
      </p:sp>
      <p:sp>
        <p:nvSpPr>
          <p:cNvPr id="3" name="Podnadpis 2">
            <a:extLst>
              <a:ext uri="{FF2B5EF4-FFF2-40B4-BE49-F238E27FC236}">
                <a16:creationId xmlns:a16="http://schemas.microsoft.com/office/drawing/2014/main" id="{57778FA0-E802-99E0-EA5D-BF3E6BF42650}"/>
              </a:ext>
            </a:extLst>
          </p:cNvPr>
          <p:cNvSpPr>
            <a:spLocks noGrp="1"/>
          </p:cNvSpPr>
          <p:nvPr>
            <p:ph type="subTitle" idx="1"/>
          </p:nvPr>
        </p:nvSpPr>
        <p:spPr>
          <a:xfrm flipV="1">
            <a:off x="1524000" y="5257799"/>
            <a:ext cx="9144000" cy="45719"/>
          </a:xfrm>
        </p:spPr>
        <p:txBody>
          <a:bodyPr>
            <a:normAutofit fontScale="25000" lnSpcReduction="20000"/>
          </a:bodyPr>
          <a:lstStyle/>
          <a:p>
            <a:endParaRPr lang="cs-CZ" sz="36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61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152AA0-4F81-394C-D78C-AE2E7D5F8AF4}"/>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Pobývání (</a:t>
            </a:r>
            <a:r>
              <a:rPr lang="cs-CZ" dirty="0" err="1">
                <a:solidFill>
                  <a:srgbClr val="C00000"/>
                </a:solidFill>
                <a:latin typeface="Times New Roman" panose="02020603050405020304" pitchFamily="18" charset="0"/>
                <a:cs typeface="Times New Roman" panose="02020603050405020304" pitchFamily="18" charset="0"/>
              </a:rPr>
              <a:t>Dasein</a:t>
            </a:r>
            <a:r>
              <a:rPr lang="cs-CZ" dirty="0">
                <a:solidFill>
                  <a:srgbClr val="C00000"/>
                </a:solidFill>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228B0CC5-E076-4BF5-F044-C7C30364ADF7}"/>
              </a:ext>
            </a:extLst>
          </p:cNvPr>
          <p:cNvSpPr>
            <a:spLocks noGrp="1"/>
          </p:cNvSpPr>
          <p:nvPr>
            <p:ph idx="1"/>
          </p:nvPr>
        </p:nvSpPr>
        <p:spPr>
          <a:xfrm>
            <a:off x="838200" y="1329178"/>
            <a:ext cx="10515600" cy="5528821"/>
          </a:xfrm>
        </p:spPr>
        <p:txBody>
          <a:bodyPr>
            <a:normAutofit fontScale="85000" lnSpcReduction="20000"/>
          </a:bodyPr>
          <a:lstStyle/>
          <a:p>
            <a:r>
              <a:rPr lang="cs-CZ" dirty="0">
                <a:effectLst/>
                <a:latin typeface="Times New Roman" panose="02020603050405020304" pitchFamily="18" charset="0"/>
                <a:ea typeface="Calibri" panose="020F0502020204030204" pitchFamily="34" charset="0"/>
                <a:cs typeface="Times New Roman" panose="02020603050405020304" pitchFamily="18" charset="0"/>
              </a:rPr>
              <a:t>Pobývání v prvním přiblížení označuje tělesně-vitální či organickou stránku</a:t>
            </a:r>
            <a:r>
              <a:rPr lang="cs-CZ" dirty="0">
                <a:latin typeface="Times New Roman" panose="02020603050405020304" pitchFamily="18" charset="0"/>
                <a:ea typeface="Calibri" panose="020F0502020204030204" pitchFamily="34" charset="0"/>
                <a:cs typeface="Times New Roman" panose="02020603050405020304" pitchFamily="18" charset="0"/>
              </a:rPr>
              <a:t> člověka</a:t>
            </a:r>
            <a:r>
              <a:rPr lang="cs-CZ" dirty="0">
                <a:effectLst/>
                <a:latin typeface="Times New Roman" panose="02020603050405020304" pitchFamily="18" charset="0"/>
                <a:ea typeface="Calibri" panose="020F0502020204030204" pitchFamily="34" charset="0"/>
                <a:cs typeface="Times New Roman" panose="02020603050405020304" pitchFamily="18" charset="0"/>
              </a:rPr>
              <a:t>. → Pobývání (Da-</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sein</a:t>
            </a:r>
            <a:r>
              <a:rPr lang="cs-CZ" dirty="0">
                <a:effectLst/>
                <a:latin typeface="Times New Roman" panose="02020603050405020304" pitchFamily="18" charset="0"/>
                <a:ea typeface="Calibri" panose="020F0502020204030204" pitchFamily="34" charset="0"/>
                <a:cs typeface="Times New Roman" panose="02020603050405020304" pitchFamily="18" charset="0"/>
              </a:rPr>
              <a:t> = „bytí tu“) je to, díky čemu jsme „tu“, </a:t>
            </a:r>
            <a:r>
              <a:rPr lang="cs-CZ" dirty="0">
                <a:latin typeface="Times New Roman" panose="02020603050405020304" pitchFamily="18" charset="0"/>
                <a:ea typeface="Calibri" panose="020F0502020204030204" pitchFamily="34" charset="0"/>
                <a:cs typeface="Times New Roman" panose="02020603050405020304" pitchFamily="18" charset="0"/>
              </a:rPr>
              <a:t>t</a:t>
            </a:r>
            <a:r>
              <a:rPr lang="cs-CZ" dirty="0">
                <a:effectLst/>
                <a:latin typeface="Times New Roman" panose="02020603050405020304" pitchFamily="18" charset="0"/>
                <a:ea typeface="Calibri" panose="020F0502020204030204" pitchFamily="34" charset="0"/>
                <a:cs typeface="Times New Roman" panose="02020603050405020304" pitchFamily="18" charset="0"/>
              </a:rPr>
              <a:t>j. nacházíme se ve světě.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Jakožto pobývání je člověk „pouhým životem“, jeho lidství se soustředí především na vykonávání vitálních funkcí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„biologické pobývání“.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Jakožto pobývání jsme empiricky zjistitelnou skutečností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„empirické pobývání“. </a:t>
            </a:r>
          </a:p>
          <a:p>
            <a:r>
              <a:rPr lang="cs-CZ" dirty="0">
                <a:latin typeface="Times New Roman" panose="02020603050405020304" pitchFamily="18" charset="0"/>
                <a:ea typeface="Calibri" panose="020F0502020204030204" pitchFamily="34" charset="0"/>
                <a:cs typeface="Times New Roman" panose="02020603050405020304" pitchFamily="18" charset="0"/>
              </a:rPr>
              <a:t>P</a:t>
            </a:r>
            <a:r>
              <a:rPr lang="cs-CZ" dirty="0">
                <a:effectLst/>
                <a:latin typeface="Times New Roman" panose="02020603050405020304" pitchFamily="18" charset="0"/>
                <a:ea typeface="Calibri" panose="020F0502020204030204" pitchFamily="34" charset="0"/>
                <a:cs typeface="Times New Roman" panose="02020603050405020304" pitchFamily="18" charset="0"/>
              </a:rPr>
              <a:t>obývání je základní rovinou lidského bytí, která tvoří nezbytnou podmínku pro ostatní roviny.</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Pobývání se </a:t>
            </a:r>
            <a:r>
              <a:rPr lang="cs-CZ" dirty="0">
                <a:latin typeface="Times New Roman" panose="02020603050405020304" pitchFamily="18" charset="0"/>
                <a:ea typeface="Calibri" panose="020F0502020204030204" pitchFamily="34" charset="0"/>
                <a:cs typeface="Times New Roman" panose="02020603050405020304" pitchFamily="18" charset="0"/>
              </a:rPr>
              <a:t>však </a:t>
            </a:r>
            <a:r>
              <a:rPr lang="cs-CZ" dirty="0">
                <a:effectLst/>
                <a:latin typeface="Times New Roman" panose="02020603050405020304" pitchFamily="18" charset="0"/>
                <a:ea typeface="Calibri" panose="020F0502020204030204" pitchFamily="34" charset="0"/>
                <a:cs typeface="Times New Roman" panose="02020603050405020304" pitchFamily="18" charset="0"/>
              </a:rPr>
              <a:t>nevyčerpává tělesně-vitální stránkou člověka: jde mu nejenom o přežití, ale o blahobyt a rozšiřování životního prostoru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vyznačuje se neustálými žádostmi, chce uspokojení svých potřeb a své bezprostřední štěstí. </a:t>
            </a:r>
          </a:p>
          <a:p>
            <a:pPr marL="0" indent="0">
              <a:buNone/>
            </a:pPr>
            <a:r>
              <a:rPr lang="cs-CZ" sz="2800" b="1" dirty="0">
                <a:effectLst/>
                <a:latin typeface="Times New Roman" panose="02020603050405020304" pitchFamily="18" charset="0"/>
                <a:ea typeface="Times New Roman" panose="02020603050405020304" pitchFamily="18" charset="0"/>
              </a:rPr>
              <a:t>T 4: </a:t>
            </a:r>
            <a:r>
              <a:rPr lang="cs-CZ" sz="2800" dirty="0">
                <a:effectLst/>
                <a:latin typeface="Times New Roman" panose="02020603050405020304" pitchFamily="18" charset="0"/>
                <a:ea typeface="Times New Roman" panose="02020603050405020304" pitchFamily="18" charset="0"/>
              </a:rPr>
              <a:t>„Jsem jakožto pobývání, jímž je neseno mé vědomí. Jako skutečnost se uchopujeme jen tehdy, když učiníme krok … ke skutečnému pobývání, k pobývání, jež má počátek a konec, jež ve svém okolí o něco usiluje a bojuje, nebo se unavuje a poddává, užívá si a trpí, zmocňuje se ho úzkost a chová naději.“ </a:t>
            </a:r>
          </a:p>
          <a:p>
            <a:pPr marL="0" indent="0" algn="just">
              <a:buNone/>
            </a:pPr>
            <a:r>
              <a:rPr lang="de-DE" sz="2800" dirty="0">
                <a:effectLst/>
                <a:latin typeface="Times New Roman" panose="02020603050405020304" pitchFamily="18" charset="0"/>
                <a:ea typeface="Times New Roman" panose="02020603050405020304" pitchFamily="18" charset="0"/>
              </a:rPr>
              <a:t>K. Jaspers, </a:t>
            </a:r>
            <a:r>
              <a:rPr lang="de-DE" sz="2800" i="1" dirty="0">
                <a:effectLst/>
                <a:latin typeface="Times New Roman" panose="02020603050405020304" pitchFamily="18" charset="0"/>
                <a:ea typeface="Times New Roman" panose="02020603050405020304" pitchFamily="18" charset="0"/>
              </a:rPr>
              <a:t>Von der Wahrheit</a:t>
            </a:r>
            <a:r>
              <a:rPr lang="de-DE" sz="2800" dirty="0">
                <a:effectLst/>
                <a:latin typeface="Times New Roman" panose="02020603050405020304" pitchFamily="18" charset="0"/>
                <a:ea typeface="Times New Roman" panose="02020603050405020304" pitchFamily="18" charset="0"/>
              </a:rPr>
              <a:t>, München/Zürich 1991, </a:t>
            </a:r>
            <a:r>
              <a:rPr lang="cs-CZ" sz="2800" dirty="0">
                <a:effectLst/>
                <a:latin typeface="Times New Roman" panose="02020603050405020304" pitchFamily="18" charset="0"/>
                <a:ea typeface="Times New Roman" panose="02020603050405020304" pitchFamily="18" charset="0"/>
              </a:rPr>
              <a:t>str. 49. </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822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B75D7-8E92-9C87-A39F-9B2D95D795C8}"/>
              </a:ext>
            </a:extLst>
          </p:cNvPr>
          <p:cNvSpPr>
            <a:spLocks noGrp="1"/>
          </p:cNvSpPr>
          <p:nvPr>
            <p:ph type="title"/>
          </p:nvPr>
        </p:nvSpPr>
        <p:spPr/>
        <p:txBody>
          <a:bodyPr/>
          <a:lstStyle/>
          <a:p>
            <a:r>
              <a:rPr lang="cs-CZ" dirty="0">
                <a:solidFill>
                  <a:srgbClr val="C00000"/>
                </a:solidFill>
                <a:latin typeface="Times New Roman" panose="02020603050405020304" pitchFamily="18" charset="0"/>
                <a:cs typeface="Times New Roman" panose="02020603050405020304" pitchFamily="18" charset="0"/>
              </a:rPr>
              <a:t>Neredukovatelnost člověka na pobývání</a:t>
            </a:r>
          </a:p>
        </p:txBody>
      </p:sp>
      <p:sp>
        <p:nvSpPr>
          <p:cNvPr id="3" name="Zástupný obsah 2">
            <a:extLst>
              <a:ext uri="{FF2B5EF4-FFF2-40B4-BE49-F238E27FC236}">
                <a16:creationId xmlns:a16="http://schemas.microsoft.com/office/drawing/2014/main" id="{F24F1224-5884-ED5D-66C8-6AD675FB8EE3}"/>
              </a:ext>
            </a:extLst>
          </p:cNvPr>
          <p:cNvSpPr>
            <a:spLocks noGrp="1"/>
          </p:cNvSpPr>
          <p:nvPr>
            <p:ph idx="1"/>
          </p:nvPr>
        </p:nvSpPr>
        <p:spPr>
          <a:xfrm>
            <a:off x="1394382" y="1489434"/>
            <a:ext cx="10515600" cy="5260157"/>
          </a:xfrm>
        </p:spPr>
        <p:txBody>
          <a:bodyPr>
            <a:normAutofit/>
          </a:bodyPr>
          <a:lstStyle/>
          <a:p>
            <a:r>
              <a:rPr lang="cs-CZ" dirty="0">
                <a:latin typeface="Times New Roman" panose="02020603050405020304" pitchFamily="18" charset="0"/>
                <a:cs typeface="Times New Roman" panose="02020603050405020304" pitchFamily="18" charset="0"/>
              </a:rPr>
              <a:t>Člověk není a nemá být pouhým pobýváním. → Pokud se člověk redukuje na pobývání a absolutizuje jeho požadavky, jeho život není v pravém smyslu slova lidským.</a:t>
            </a:r>
          </a:p>
          <a:p>
            <a:r>
              <a:rPr lang="cs-CZ" dirty="0">
                <a:latin typeface="Times New Roman" panose="02020603050405020304" pitchFamily="18" charset="0"/>
                <a:cs typeface="Times New Roman" panose="02020603050405020304" pitchFamily="18" charset="0"/>
              </a:rPr>
              <a:t>Člověk redukovaný na pobývání se ocitá v bludném kruhu neustálé honby za uspokojováním vlastních potřeb, které lze donekonečna stupňovat.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M</a:t>
            </a:r>
            <a:r>
              <a:rPr lang="cs-CZ" dirty="0" err="1">
                <a:latin typeface="Times New Roman" panose="02020603050405020304" pitchFamily="18" charset="0"/>
                <a:cs typeface="Times New Roman" panose="02020603050405020304" pitchFamily="18" charset="0"/>
              </a:rPr>
              <a:t>ůže</a:t>
            </a:r>
            <a:r>
              <a:rPr lang="cs-CZ" dirty="0">
                <a:latin typeface="Times New Roman" panose="02020603050405020304" pitchFamily="18" charset="0"/>
                <a:cs typeface="Times New Roman" panose="02020603050405020304" pitchFamily="18" charset="0"/>
              </a:rPr>
              <a:t> dosahovat okamžiků dočasného bezprostředního štěstí, ale nemůže dojít trvalého naplnění.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Přílišným lpěním na pobývání se člověk může stát zaslepený vůči hlubšímu životnímu smyslu, na němž lze postavit a v němž je možno zakotvit lidský život. </a:t>
            </a:r>
          </a:p>
          <a:p>
            <a:r>
              <a:rPr lang="cs-CZ" dirty="0">
                <a:latin typeface="Times New Roman" panose="02020603050405020304" pitchFamily="18" charset="0"/>
                <a:cs typeface="Times New Roman" panose="02020603050405020304" pitchFamily="18" charset="0"/>
              </a:rPr>
              <a:t>Neredukovatelnost člověka na pobývání se ukazuje mj. v mezních situacích.</a:t>
            </a:r>
          </a:p>
        </p:txBody>
      </p:sp>
    </p:spTree>
    <p:extLst>
      <p:ext uri="{BB962C8B-B14F-4D97-AF65-F5344CB8AC3E}">
        <p14:creationId xmlns:p14="http://schemas.microsoft.com/office/powerpoint/2010/main" val="2745634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10AF7-1D1B-62B7-A983-6C3F7CFAACC2}"/>
              </a:ext>
            </a:extLst>
          </p:cNvPr>
          <p:cNvSpPr>
            <a:spLocks noGrp="1"/>
          </p:cNvSpPr>
          <p:nvPr>
            <p:ph type="title"/>
          </p:nvPr>
        </p:nvSpPr>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   Vědomí vůbec (</a:t>
            </a:r>
            <a:r>
              <a:rPr lang="cs-CZ" dirty="0" err="1">
                <a:solidFill>
                  <a:srgbClr val="C00000"/>
                </a:solidFill>
                <a:latin typeface="Times New Roman" panose="02020603050405020304" pitchFamily="18" charset="0"/>
                <a:cs typeface="Times New Roman" panose="02020603050405020304" pitchFamily="18" charset="0"/>
              </a:rPr>
              <a:t>Bewußtsein</a:t>
            </a:r>
            <a:r>
              <a:rPr lang="cs-CZ" dirty="0">
                <a:solidFill>
                  <a:srgbClr val="C00000"/>
                </a:solidFill>
                <a:latin typeface="Times New Roman" panose="02020603050405020304" pitchFamily="18" charset="0"/>
                <a:cs typeface="Times New Roman" panose="02020603050405020304" pitchFamily="18" charset="0"/>
              </a:rPr>
              <a:t> </a:t>
            </a:r>
            <a:r>
              <a:rPr lang="cs-CZ" dirty="0" err="1">
                <a:solidFill>
                  <a:srgbClr val="C00000"/>
                </a:solidFill>
                <a:latin typeface="Times New Roman" panose="02020603050405020304" pitchFamily="18" charset="0"/>
                <a:cs typeface="Times New Roman" panose="02020603050405020304" pitchFamily="18" charset="0"/>
              </a:rPr>
              <a:t>überhaupt</a:t>
            </a:r>
            <a:r>
              <a:rPr lang="cs-CZ" dirty="0">
                <a:solidFill>
                  <a:srgbClr val="C00000"/>
                </a:solidFill>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8D391609-193F-C08B-14CC-C0855AE19404}"/>
              </a:ext>
            </a:extLst>
          </p:cNvPr>
          <p:cNvSpPr>
            <a:spLocks noGrp="1"/>
          </p:cNvSpPr>
          <p:nvPr>
            <p:ph idx="1"/>
          </p:nvPr>
        </p:nvSpPr>
        <p:spPr>
          <a:xfrm>
            <a:off x="838200" y="1404594"/>
            <a:ext cx="10515600" cy="5453406"/>
          </a:xfrm>
        </p:spPr>
        <p:txBody>
          <a:bodyPr>
            <a:normAutofit fontScale="77500" lnSpcReduction="20000"/>
          </a:bodyPr>
          <a:lstStyle/>
          <a:p>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Vědomí vůbec</a:t>
            </a:r>
            <a:r>
              <a:rPr lang="cs-CZ" dirty="0">
                <a:latin typeface="Times New Roman" panose="02020603050405020304" pitchFamily="18" charset="0"/>
                <a:ea typeface="Calibri" panose="020F0502020204030204" pitchFamily="34" charset="0"/>
                <a:cs typeface="Times New Roman" panose="02020603050405020304" pitchFamily="18" charset="0"/>
              </a:rPr>
              <a:t> = Já jakožto poznávající vědomí či poznávající subjekt. </a:t>
            </a:r>
          </a:p>
          <a:p>
            <a:r>
              <a:rPr lang="cs-CZ" dirty="0">
                <a:latin typeface="Times New Roman" panose="02020603050405020304" pitchFamily="18" charset="0"/>
                <a:ea typeface="Calibri" panose="020F0502020204030204" pitchFamily="34" charset="0"/>
                <a:cs typeface="Times New Roman" panose="02020603050405020304" pitchFamily="18" charset="0"/>
              </a:rPr>
              <a:t>V</a:t>
            </a:r>
            <a:r>
              <a:rPr lang="cs-CZ" dirty="0">
                <a:effectLst/>
                <a:latin typeface="Times New Roman" panose="02020603050405020304" pitchFamily="18" charset="0"/>
                <a:ea typeface="Calibri" panose="020F0502020204030204" pitchFamily="34" charset="0"/>
                <a:cs typeface="Times New Roman" panose="02020603050405020304" pitchFamily="18" charset="0"/>
              </a:rPr>
              <a:t>ědomí vůbec je podmínkou veškerého předmětného poznání světa. → </a:t>
            </a:r>
            <a:r>
              <a:rPr lang="cs-CZ" dirty="0">
                <a:latin typeface="Times New Roman" panose="02020603050405020304" pitchFamily="18" charset="0"/>
                <a:ea typeface="Calibri" panose="020F0502020204030204" pitchFamily="34" charset="0"/>
                <a:cs typeface="Times New Roman" panose="02020603050405020304" pitchFamily="18" charset="0"/>
              </a:rPr>
              <a:t>J</a:t>
            </a:r>
            <a:r>
              <a:rPr lang="cs-CZ" dirty="0">
                <a:effectLst/>
                <a:latin typeface="Times New Roman" panose="02020603050405020304" pitchFamily="18" charset="0"/>
                <a:ea typeface="Calibri" panose="020F0502020204030204" pitchFamily="34" charset="0"/>
                <a:cs typeface="Times New Roman" panose="02020603050405020304" pitchFamily="18" charset="0"/>
              </a:rPr>
              <a:t>akožto poznávající subjekt je podmínkou objektivity.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V</a:t>
            </a:r>
            <a:r>
              <a:rPr lang="cs-CZ" dirty="0">
                <a:effectLst/>
                <a:latin typeface="Times New Roman" panose="02020603050405020304" pitchFamily="18" charset="0"/>
                <a:ea typeface="Calibri" panose="020F0502020204030204" pitchFamily="34" charset="0"/>
                <a:cs typeface="Times New Roman" panose="02020603050405020304" pitchFamily="18" charset="0"/>
              </a:rPr>
              <a:t>eškeré bytí se pro nás stává předmětem poznání ve vědomí vůbec.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Vědomí vůbec se vyznačuje intencionalitou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zaměřuje se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skrze své intencionální akty </a:t>
            </a:r>
            <a:r>
              <a:rPr lang="cs-CZ" dirty="0">
                <a:effectLst/>
                <a:latin typeface="Times New Roman" panose="02020603050405020304" pitchFamily="18" charset="0"/>
                <a:ea typeface="Calibri" panose="020F0502020204030204" pitchFamily="34" charset="0"/>
                <a:cs typeface="Times New Roman" panose="02020603050405020304" pitchFamily="18" charset="0"/>
              </a:rPr>
              <a:t>k intencionálním předmětům</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Vědomí vůbec je instancí všeobecně platného vědění – všeobecnou strukturou platného poznání, která je všem individuím společná a na níž mají větší či menší účast</a:t>
            </a:r>
            <a:r>
              <a:rPr lang="cs-CZ" dirty="0">
                <a:latin typeface="Times New Roman" panose="02020603050405020304" pitchFamily="18" charset="0"/>
                <a:ea typeface="Calibri" panose="020F0502020204030204" pitchFamily="34" charset="0"/>
                <a:cs typeface="Times New Roman" panose="02020603050405020304" pitchFamily="18" charset="0"/>
              </a:rPr>
              <a:t>. → Vědomí vůbec je oblastí všeobecné či universální racionality. </a:t>
            </a:r>
          </a:p>
          <a:p>
            <a:r>
              <a:rPr lang="cs-CZ" dirty="0">
                <a:latin typeface="Times New Roman" panose="02020603050405020304" pitchFamily="18" charset="0"/>
                <a:ea typeface="Calibri" panose="020F0502020204030204" pitchFamily="34" charset="0"/>
                <a:cs typeface="Times New Roman" panose="02020603050405020304" pitchFamily="18" charset="0"/>
              </a:rPr>
              <a:t>J</a:t>
            </a:r>
            <a:r>
              <a:rPr lang="cs-CZ" dirty="0">
                <a:effectLst/>
                <a:latin typeface="Times New Roman" panose="02020603050405020304" pitchFamily="18" charset="0"/>
                <a:ea typeface="Calibri" panose="020F0502020204030204" pitchFamily="34" charset="0"/>
                <a:cs typeface="Times New Roman" panose="02020603050405020304" pitchFamily="18" charset="0"/>
              </a:rPr>
              <a:t>akožto vědomí vůbec je Já zaměnitelné s kýmkoli druhým. → Vědomí vůbec je vlastní instancí vědeckého poznání. </a:t>
            </a:r>
          </a:p>
          <a:p>
            <a:pPr marL="0" indent="0">
              <a:buNone/>
            </a:pPr>
            <a:r>
              <a:rPr lang="cs-CZ" b="1" dirty="0">
                <a:latin typeface="Times New Roman" panose="02020603050405020304" pitchFamily="18" charset="0"/>
                <a:ea typeface="Calibri" panose="020F0502020204030204" pitchFamily="34" charset="0"/>
                <a:cs typeface="Times New Roman" panose="02020603050405020304" pitchFamily="18" charset="0"/>
              </a:rPr>
              <a:t>T 5: </a:t>
            </a:r>
            <a:r>
              <a:rPr lang="cs-CZ" dirty="0">
                <a:effectLst/>
                <a:latin typeface="Times New Roman" panose="02020603050405020304" pitchFamily="18" charset="0"/>
                <a:ea typeface="Calibri" panose="020F0502020204030204" pitchFamily="34" charset="0"/>
                <a:cs typeface="Times New Roman" panose="02020603050405020304" pitchFamily="18" charset="0"/>
              </a:rPr>
              <a:t>„Vědomím vůbec jsme jakožto vědomí, které je pro všechny jedno a totéž a jímž jsme zaměřeni na předmětné bytí tak, že ho míníme, vnímáme či si ho představujeme totožným způsobem, přičemž se nám v každém aktu ukazuje to, co je všeobecně platné.“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K. Jaspers, </a:t>
            </a:r>
            <a:r>
              <a:rPr kumimoji="0" lang="de-DE"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Von der Wahrheit</a:t>
            </a:r>
            <a:r>
              <a:rPr kumimoji="0" lang="de-DE"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str. 65. </a:t>
            </a:r>
          </a:p>
          <a:p>
            <a:r>
              <a:rPr lang="cs-CZ" dirty="0">
                <a:latin typeface="Times New Roman" panose="02020603050405020304" pitchFamily="18" charset="0"/>
                <a:ea typeface="Calibri" panose="020F0502020204030204" pitchFamily="34" charset="0"/>
                <a:cs typeface="Times New Roman" panose="02020603050405020304" pitchFamily="18" charset="0"/>
              </a:rPr>
              <a:t>V</a:t>
            </a:r>
            <a:r>
              <a:rPr lang="cs-CZ" dirty="0">
                <a:effectLst/>
                <a:latin typeface="Times New Roman" panose="02020603050405020304" pitchFamily="18" charset="0"/>
                <a:ea typeface="Calibri" panose="020F0502020204030204" pitchFamily="34" charset="0"/>
                <a:cs typeface="Times New Roman" panose="02020603050405020304" pitchFamily="18" charset="0"/>
              </a:rPr>
              <a:t>ědomí vůbec se může obrátit také samo k sobě jako zvláštnímu předmětu.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Vědomí vůbec je schopno i reflexivního sebepoznání.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71278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FE7D9C-DAF6-AAE8-1BD7-F86FBD45F91B}"/>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Duch (</a:t>
            </a:r>
            <a:r>
              <a:rPr lang="cs-CZ" dirty="0" err="1">
                <a:solidFill>
                  <a:srgbClr val="C00000"/>
                </a:solidFill>
                <a:latin typeface="Times New Roman" panose="02020603050405020304" pitchFamily="18" charset="0"/>
                <a:cs typeface="Times New Roman" panose="02020603050405020304" pitchFamily="18" charset="0"/>
              </a:rPr>
              <a:t>Geist</a:t>
            </a:r>
            <a:r>
              <a:rPr lang="cs-CZ" dirty="0">
                <a:solidFill>
                  <a:srgbClr val="C00000"/>
                </a:solidFill>
                <a:latin typeface="Times New Roman" panose="02020603050405020304" pitchFamily="18" charset="0"/>
                <a:cs typeface="Times New Roman" panose="02020603050405020304" pitchFamily="18" charset="0"/>
              </a:rPr>
              <a:t>) </a:t>
            </a:r>
          </a:p>
        </p:txBody>
      </p:sp>
      <p:sp>
        <p:nvSpPr>
          <p:cNvPr id="3" name="Zástupný obsah 2">
            <a:extLst>
              <a:ext uri="{FF2B5EF4-FFF2-40B4-BE49-F238E27FC236}">
                <a16:creationId xmlns:a16="http://schemas.microsoft.com/office/drawing/2014/main" id="{7DDE7DB3-B1F7-7E31-A00F-AF9CC4560BE8}"/>
              </a:ext>
            </a:extLst>
          </p:cNvPr>
          <p:cNvSpPr>
            <a:spLocks noGrp="1"/>
          </p:cNvSpPr>
          <p:nvPr>
            <p:ph idx="1"/>
          </p:nvPr>
        </p:nvSpPr>
        <p:spPr>
          <a:xfrm>
            <a:off x="838200" y="1442302"/>
            <a:ext cx="10515600" cy="5337978"/>
          </a:xfrm>
        </p:spPr>
        <p:txBody>
          <a:bodyPr>
            <a:normAutofit fontScale="77500" lnSpcReduction="20000"/>
          </a:bodyPr>
          <a:lstStyle/>
          <a:p>
            <a:r>
              <a:rPr lang="cs-CZ" dirty="0">
                <a:latin typeface="Times New Roman" panose="02020603050405020304" pitchFamily="18" charset="0"/>
                <a:ea typeface="Calibri" panose="020F0502020204030204" pitchFamily="34" charset="0"/>
              </a:rPr>
              <a:t>D</a:t>
            </a:r>
            <a:r>
              <a:rPr lang="cs-CZ" dirty="0">
                <a:effectLst/>
                <a:latin typeface="Times New Roman" panose="02020603050405020304" pitchFamily="18" charset="0"/>
                <a:ea typeface="Calibri" panose="020F0502020204030204" pitchFamily="34" charset="0"/>
              </a:rPr>
              <a:t>uch rozvrhuje ideje a hodnoty a má na nich účast. → Shrnuje do jednoty skutečnost danou fragmentárně ve vědomí vůbec.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pl-PL" dirty="0">
                <a:effectLst/>
                <a:latin typeface="Times New Roman" panose="02020603050405020304" pitchFamily="18" charset="0"/>
                <a:ea typeface="Calibri" panose="020F0502020204030204" pitchFamily="34" charset="0"/>
              </a:rPr>
              <a:t>Ideje a hodnoty jsou výtvorem ducha. </a:t>
            </a:r>
            <a:endParaRPr lang="cs-CZ" dirty="0">
              <a:effectLst/>
              <a:latin typeface="Times New Roman" panose="02020603050405020304" pitchFamily="18" charset="0"/>
              <a:ea typeface="Calibri" panose="020F0502020204030204" pitchFamily="34" charset="0"/>
            </a:endParaRPr>
          </a:p>
          <a:p>
            <a:r>
              <a:rPr lang="cs-CZ" dirty="0">
                <a:effectLst/>
                <a:latin typeface="Times New Roman" panose="02020603050405020304" pitchFamily="18" charset="0"/>
                <a:ea typeface="Calibri" panose="020F0502020204030204" pitchFamily="34" charset="0"/>
              </a:rPr>
              <a:t>Duch prostřednictvím svých idejí a hodnot vnáší do skutečnosti světa svou strukturu.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9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Z</a:t>
            </a:r>
            <a:r>
              <a:rPr lang="cs-CZ" dirty="0" err="1">
                <a:effectLst/>
                <a:latin typeface="Times New Roman" panose="02020603050405020304" pitchFamily="18" charset="0"/>
                <a:ea typeface="Calibri" panose="020F0502020204030204" pitchFamily="34" charset="0"/>
              </a:rPr>
              <a:t>akládá</a:t>
            </a:r>
            <a:r>
              <a:rPr lang="cs-CZ" dirty="0">
                <a:effectLst/>
                <a:latin typeface="Times New Roman" panose="02020603050405020304" pitchFamily="18" charset="0"/>
                <a:ea typeface="Calibri" panose="020F0502020204030204" pitchFamily="34" charset="0"/>
              </a:rPr>
              <a:t> celkovost v rozptýlenosti a fragmentárnosti předmětů poznání a zkušenosti</a:t>
            </a:r>
            <a:r>
              <a:rPr lang="cs-CZ" dirty="0">
                <a:latin typeface="Times New Roman" panose="02020603050405020304" pitchFamily="18" charset="0"/>
                <a:ea typeface="Calibri" panose="020F0502020204030204" pitchFamily="34" charset="0"/>
              </a:rPr>
              <a:t> i </a:t>
            </a:r>
            <a:r>
              <a:rPr lang="cs-CZ" dirty="0">
                <a:effectLst/>
                <a:latin typeface="Times New Roman" panose="02020603050405020304" pitchFamily="18" charset="0"/>
                <a:ea typeface="Calibri" panose="020F0502020204030204" pitchFamily="34" charset="0"/>
              </a:rPr>
              <a:t>v mnohosti konečných cílů a účelů lidského jednání a uděluje jim celkový smysl. </a:t>
            </a:r>
          </a:p>
          <a:p>
            <a:r>
              <a:rPr lang="cs-CZ" dirty="0">
                <a:effectLst/>
                <a:latin typeface="Times New Roman" panose="02020603050405020304" pitchFamily="18" charset="0"/>
                <a:ea typeface="Calibri" panose="020F0502020204030204" pitchFamily="34" charset="0"/>
              </a:rPr>
              <a:t>Duch je výrazem toho, že Já není schopno žít a myslet bez vztahu k celkovému smyslu. Duch „hledá své naplnění ve zkušenosti smyslu“.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Tento smysl však není nikdy hotový, ale musí být stále znovu vydobýván</a:t>
            </a:r>
            <a:r>
              <a:rPr lang="cs-CZ" dirty="0">
                <a:latin typeface="Times New Roman" panose="02020603050405020304" pitchFamily="18" charset="0"/>
                <a:ea typeface="Calibri" panose="020F0502020204030204" pitchFamily="34" charset="0"/>
              </a:rPr>
              <a:t> a </a:t>
            </a:r>
            <a:r>
              <a:rPr lang="cs-CZ" dirty="0">
                <a:effectLst/>
                <a:latin typeface="Times New Roman" panose="02020603050405020304" pitchFamily="18" charset="0"/>
                <a:ea typeface="Calibri" panose="020F0502020204030204" pitchFamily="34" charset="0"/>
              </a:rPr>
              <a:t>konstituován uprostřed rozmanitosti a fragmentárnosti poznávaných jevů či předmětů a účelů lidského jednání.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9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D</a:t>
            </a:r>
            <a:r>
              <a:rPr lang="cs-CZ" dirty="0">
                <a:effectLst/>
                <a:latin typeface="Times New Roman" panose="02020603050405020304" pitchFamily="18" charset="0"/>
                <a:ea typeface="Calibri" panose="020F0502020204030204" pitchFamily="34" charset="0"/>
              </a:rPr>
              <a:t>uch je aktivním principem či aktivitou, která spočívá ve stále novém vytváření celku, jenž nikdy nemůže být završen, a proto je v kupředu směřujícím pohybu ducha stále znovu prolamován a překonáván, aby byl opět znovu budován a rekonstituován.  </a:t>
            </a:r>
          </a:p>
          <a:p>
            <a:pPr marL="0" indent="0" algn="just">
              <a:buNone/>
            </a:pPr>
            <a:r>
              <a:rPr lang="cs-CZ" sz="2800" b="1" dirty="0">
                <a:effectLst/>
                <a:latin typeface="Times New Roman" panose="02020603050405020304" pitchFamily="18" charset="0"/>
                <a:ea typeface="Times New Roman" panose="02020603050405020304" pitchFamily="18" charset="0"/>
              </a:rPr>
              <a:t>T 6: </a:t>
            </a:r>
            <a:r>
              <a:rPr lang="cs-CZ" sz="2800" dirty="0">
                <a:effectLst/>
                <a:latin typeface="Times New Roman" panose="02020603050405020304" pitchFamily="18" charset="0"/>
                <a:ea typeface="Times New Roman" panose="02020603050405020304" pitchFamily="18" charset="0"/>
              </a:rPr>
              <a:t>„Jako skutečnost jsem nejenom pobýváním, nýbrž jsem skutečně jakožto </a:t>
            </a:r>
            <a:r>
              <a:rPr lang="cs-CZ" sz="2800" i="1" dirty="0">
                <a:effectLst/>
                <a:latin typeface="Times New Roman" panose="02020603050405020304" pitchFamily="18" charset="0"/>
                <a:ea typeface="Times New Roman" panose="02020603050405020304" pitchFamily="18" charset="0"/>
              </a:rPr>
              <a:t>duch</a:t>
            </a:r>
            <a:r>
              <a:rPr lang="cs-CZ" sz="2800" dirty="0">
                <a:effectLst/>
                <a:latin typeface="Times New Roman" panose="02020603050405020304" pitchFamily="18" charset="0"/>
                <a:ea typeface="Times New Roman" panose="02020603050405020304" pitchFamily="18" charset="0"/>
              </a:rPr>
              <a:t>; v jeho ideálních totalitách může být vše, co je myšleno vědomím a co je skutečné jakožto pobývání, pojato do v sobě kroužícího a sebe pronikajícího pohybu, skrze nějž roste stavba uzavřených světů – např. společnosti, díla, povolání.“</a:t>
            </a:r>
          </a:p>
          <a:p>
            <a:pPr marL="0" indent="0" algn="just">
              <a:buNone/>
            </a:pPr>
            <a:r>
              <a:rPr lang="de-DE" sz="2800" dirty="0">
                <a:effectLst/>
                <a:latin typeface="Times New Roman" panose="02020603050405020304" pitchFamily="18" charset="0"/>
                <a:ea typeface="Times New Roman" panose="02020603050405020304" pitchFamily="18" charset="0"/>
              </a:rPr>
              <a:t>K. Jaspers, </a:t>
            </a:r>
            <a:r>
              <a:rPr lang="de-DE" sz="2800" i="1" dirty="0">
                <a:effectLst/>
                <a:latin typeface="Times New Roman" panose="02020603050405020304" pitchFamily="18" charset="0"/>
                <a:ea typeface="Times New Roman" panose="02020603050405020304" pitchFamily="18" charset="0"/>
              </a:rPr>
              <a:t>Von der Wahrheit</a:t>
            </a:r>
            <a:r>
              <a:rPr lang="de-DE" sz="2800" dirty="0">
                <a:effectLst/>
                <a:latin typeface="Times New Roman" panose="02020603050405020304" pitchFamily="18" charset="0"/>
                <a:ea typeface="Times New Roman" panose="02020603050405020304" pitchFamily="18" charset="0"/>
              </a:rPr>
              <a:t>, </a:t>
            </a:r>
            <a:r>
              <a:rPr lang="de-DE" sz="2800" dirty="0" err="1">
                <a:effectLst/>
                <a:latin typeface="Times New Roman" panose="02020603050405020304" pitchFamily="18" charset="0"/>
                <a:ea typeface="Times New Roman" panose="02020603050405020304" pitchFamily="18" charset="0"/>
              </a:rPr>
              <a:t>str.</a:t>
            </a:r>
            <a:r>
              <a:rPr lang="de-DE" sz="2800" dirty="0">
                <a:effectLst/>
                <a:latin typeface="Times New Roman" panose="02020603050405020304" pitchFamily="18" charset="0"/>
                <a:ea typeface="Times New Roman" panose="02020603050405020304" pitchFamily="18" charset="0"/>
              </a:rPr>
              <a:t> 4</a:t>
            </a:r>
            <a:r>
              <a:rPr lang="cs-CZ" sz="2800" dirty="0">
                <a:effectLst/>
                <a:latin typeface="Times New Roman" panose="02020603050405020304" pitchFamily="18" charset="0"/>
                <a:ea typeface="Times New Roman" panose="02020603050405020304" pitchFamily="18" charset="0"/>
              </a:rPr>
              <a:t>9</a:t>
            </a:r>
            <a:r>
              <a:rPr lang="de-DE" sz="2800" dirty="0">
                <a:effectLst/>
                <a:latin typeface="Times New Roman" panose="02020603050405020304" pitchFamily="18" charset="0"/>
                <a:ea typeface="Times New Roman" panose="02020603050405020304" pitchFamily="18" charset="0"/>
              </a:rPr>
              <a:t>.</a:t>
            </a:r>
            <a:endParaRPr lang="cs-CZ" sz="2800" dirty="0">
              <a:effectLst/>
              <a:latin typeface="Times New Roman" panose="02020603050405020304" pitchFamily="18" charset="0"/>
              <a:ea typeface="Times New Roman" panose="02020603050405020304" pitchFamily="18" charset="0"/>
            </a:endParaRPr>
          </a:p>
          <a:p>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29479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B364C-B825-8F6C-9E8A-D9BF30DF00AB}"/>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Existence</a:t>
            </a:r>
          </a:p>
        </p:txBody>
      </p:sp>
      <p:sp>
        <p:nvSpPr>
          <p:cNvPr id="3" name="Zástupný obsah 2">
            <a:extLst>
              <a:ext uri="{FF2B5EF4-FFF2-40B4-BE49-F238E27FC236}">
                <a16:creationId xmlns:a16="http://schemas.microsoft.com/office/drawing/2014/main" id="{4327AC3C-4DAD-0BCF-998D-BDDC8657F3A1}"/>
              </a:ext>
            </a:extLst>
          </p:cNvPr>
          <p:cNvSpPr>
            <a:spLocks noGrp="1"/>
          </p:cNvSpPr>
          <p:nvPr>
            <p:ph idx="1"/>
          </p:nvPr>
        </p:nvSpPr>
        <p:spPr>
          <a:xfrm>
            <a:off x="838200" y="1300898"/>
            <a:ext cx="10515600" cy="5557101"/>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Existence </a:t>
            </a:r>
            <a:r>
              <a:rPr lang="cs-CZ" sz="2400" dirty="0">
                <a:effectLst/>
                <a:latin typeface="Times New Roman" panose="02020603050405020304" pitchFamily="18" charset="0"/>
                <a:ea typeface="Times New Roman" panose="02020603050405020304" pitchFamily="18" charset="0"/>
              </a:rPr>
              <a:t>=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„bytí sebou“ (</a:t>
            </a:r>
            <a:r>
              <a:rPr kumimoji="0" lang="cs-CZ"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Selbstsein</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 Já ve vlastním a nejpodstatnějším smyslu.</a:t>
            </a:r>
            <a:endParaRPr lang="cs-CZ" sz="2400" dirty="0">
              <a:effectLst/>
              <a:latin typeface="Times New Roman" panose="02020603050405020304" pitchFamily="18" charset="0"/>
              <a:ea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latin typeface="Times New Roman" panose="02020603050405020304" pitchFamily="18" charset="0"/>
                <a:ea typeface="Times New Roman" panose="02020603050405020304" pitchFamily="18" charset="0"/>
              </a:rPr>
              <a:t>Na rovině</a:t>
            </a:r>
            <a:r>
              <a:rPr lang="es-ES" sz="2400" dirty="0">
                <a:latin typeface="Times New Roman" panose="02020603050405020304" pitchFamily="18" charset="0"/>
                <a:ea typeface="Times New Roman" panose="02020603050405020304" pitchFamily="18" charset="0"/>
              </a:rPr>
              <a:t> existence</a:t>
            </a:r>
            <a:r>
              <a:rPr lang="cs-CZ" sz="2400" dirty="0">
                <a:latin typeface="Times New Roman" panose="02020603050405020304" pitchFamily="18" charset="0"/>
                <a:ea typeface="Times New Roman" panose="02020603050405020304" pitchFamily="18" charset="0"/>
              </a:rPr>
              <a:t> vystupuje Já ve své jedinečnosti a nezastupitelnosti.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solidFill>
                  <a:prstClr val="black"/>
                </a:solidFill>
                <a:latin typeface="Times New Roman" panose="02020603050405020304" pitchFamily="18" charset="0"/>
                <a:ea typeface="Times New Roman" panose="02020603050405020304" pitchFamily="18" charset="0"/>
              </a:rPr>
              <a:t>Existence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vlastní oblast lidské svobody. → Svobodným rozhodováním a jednáním určujeme to, kým jsme, tj. sami sebe (svou bytnost). → Existence = „svobodné bytí“ (</a:t>
            </a:r>
            <a:r>
              <a:rPr kumimoji="0" lang="cs-CZ"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Freisein</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lang="cs-CZ" sz="2400" dirty="0">
              <a:latin typeface="Times New Roman" panose="02020603050405020304" pitchFamily="18" charset="0"/>
              <a:ea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latin typeface="Times New Roman" panose="02020603050405020304" pitchFamily="18" charset="0"/>
                <a:ea typeface="Times New Roman" panose="02020603050405020304" pitchFamily="18" charset="0"/>
              </a:rPr>
              <a:t>Existence není pouhou daností: stát se existencí je lidský úkol či poslání. → Člověk je existencí jedině tak, že se jí stává. →  Proto </a:t>
            </a:r>
            <a:r>
              <a:rPr lang="cs-CZ" sz="2400" dirty="0" err="1">
                <a:latin typeface="Times New Roman" panose="02020603050405020304" pitchFamily="18" charset="0"/>
                <a:ea typeface="Times New Roman" panose="02020603050405020304" pitchFamily="18" charset="0"/>
              </a:rPr>
              <a:t>Jaspers</a:t>
            </a:r>
            <a:r>
              <a:rPr lang="cs-CZ" sz="2400" dirty="0">
                <a:latin typeface="Times New Roman" panose="02020603050405020304" pitchFamily="18" charset="0"/>
                <a:ea typeface="Times New Roman" panose="02020603050405020304" pitchFamily="18" charset="0"/>
              </a:rPr>
              <a:t> často hovoří o „možné existenci“.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latin typeface="Times New Roman" panose="02020603050405020304" pitchFamily="18" charset="0"/>
                <a:ea typeface="Times New Roman" panose="02020603050405020304" pitchFamily="18" charset="0"/>
              </a:rPr>
              <a:t>Bytí sebou člověk buď získává, nebo ztrácí skrze vlastní svobodnou volbu a skrze svá rozhodnutí. →  Člověk jakožto možná existence sám rozhoduje o tom, zda směřuje ke svému bytí sebou nebo se od něj odchyluje a propadá se do prázdnoty a nicoty. → O</a:t>
            </a:r>
            <a:r>
              <a:rPr lang="cs-CZ" sz="2400" dirty="0">
                <a:effectLst/>
                <a:latin typeface="Times New Roman" panose="02020603050405020304" pitchFamily="18" charset="0"/>
                <a:ea typeface="Times New Roman" panose="02020603050405020304" pitchFamily="18" charset="0"/>
              </a:rPr>
              <a:t>dcizení </a:t>
            </a:r>
            <a:r>
              <a:rPr lang="cs-CZ" sz="2400" dirty="0">
                <a:latin typeface="Times New Roman" panose="02020603050405020304" pitchFamily="18" charset="0"/>
                <a:ea typeface="Times New Roman" panose="02020603050405020304" pitchFamily="18" charset="0"/>
              </a:rPr>
              <a:t>je důsledkem vlastního selhání v uskutečňování existence, tj. v úkolu stávat se sebou.  </a:t>
            </a:r>
          </a:p>
          <a:p>
            <a:pPr marL="0" indent="0">
              <a:buNone/>
            </a:pPr>
            <a:endParaRPr lang="cs-CZ" dirty="0"/>
          </a:p>
        </p:txBody>
      </p:sp>
    </p:spTree>
    <p:extLst>
      <p:ext uri="{BB962C8B-B14F-4D97-AF65-F5344CB8AC3E}">
        <p14:creationId xmlns:p14="http://schemas.microsoft.com/office/powerpoint/2010/main" val="2065492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A7DC87-7B14-D2C9-15C4-AB7D3C610557}"/>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Existence</a:t>
            </a:r>
            <a:endParaRPr lang="cs-CZ" dirty="0"/>
          </a:p>
        </p:txBody>
      </p:sp>
      <p:sp>
        <p:nvSpPr>
          <p:cNvPr id="3" name="Zástupný obsah 2">
            <a:extLst>
              <a:ext uri="{FF2B5EF4-FFF2-40B4-BE49-F238E27FC236}">
                <a16:creationId xmlns:a16="http://schemas.microsoft.com/office/drawing/2014/main" id="{4BD26D98-8DC6-8E59-C298-4FFE1B39765E}"/>
              </a:ext>
            </a:extLst>
          </p:cNvPr>
          <p:cNvSpPr>
            <a:spLocks noGrp="1"/>
          </p:cNvSpPr>
          <p:nvPr>
            <p:ph idx="1"/>
          </p:nvPr>
        </p:nvSpPr>
        <p:spPr>
          <a:xfrm>
            <a:off x="838200" y="1282044"/>
            <a:ext cx="10515600" cy="5575955"/>
          </a:xfrm>
        </p:spPr>
        <p:txBody>
          <a:bodyPr>
            <a:normAutofit fontScale="70000" lnSpcReduction="20000"/>
          </a:bodyPr>
          <a:lstStyle/>
          <a:p>
            <a:pPr marL="0" indent="0" algn="just">
              <a:buNone/>
            </a:pPr>
            <a:r>
              <a:rPr lang="cs-CZ" sz="2900" b="1" dirty="0">
                <a:effectLst/>
                <a:latin typeface="Times New Roman" panose="02020603050405020304" pitchFamily="18" charset="0"/>
                <a:ea typeface="Times New Roman" panose="02020603050405020304" pitchFamily="18" charset="0"/>
              </a:rPr>
              <a:t>T 7: </a:t>
            </a:r>
            <a:r>
              <a:rPr lang="cs-CZ" sz="2900" dirty="0">
                <a:effectLst/>
                <a:latin typeface="Times New Roman" panose="02020603050405020304" pitchFamily="18" charset="0"/>
                <a:ea typeface="Times New Roman" panose="02020603050405020304" pitchFamily="18" charset="0"/>
              </a:rPr>
              <a:t>„To, čím ve vlastním smyslu jsem, je … bytí sebou (</a:t>
            </a:r>
            <a:r>
              <a:rPr lang="cs-CZ" sz="2900" dirty="0" err="1">
                <a:effectLst/>
                <a:latin typeface="Times New Roman" panose="02020603050405020304" pitchFamily="18" charset="0"/>
                <a:ea typeface="Times New Roman" panose="02020603050405020304" pitchFamily="18" charset="0"/>
              </a:rPr>
              <a:t>Selbstsein</a:t>
            </a:r>
            <a:r>
              <a:rPr lang="cs-CZ" sz="2900" dirty="0">
                <a:effectLst/>
                <a:latin typeface="Times New Roman" panose="02020603050405020304" pitchFamily="18" charset="0"/>
                <a:ea typeface="Times New Roman" panose="02020603050405020304" pitchFamily="18" charset="0"/>
              </a:rPr>
              <a:t>). Bytí sebou se nazývá existencí. Jako takový se žádným způsobem nemohu stát sám pro sebe objektem zkoumání, … nýbrž mohu se buď stát skutečným, anebo sám sebe ztratit … Existence stojí stále před volbou být či nebýt a musí sama o sobě rozhodnout. Jsem nejenom tu (da), jsem nejenom bodem vědomí vůbec, jsem nejenom místem duchovních pohybů a duchovních výtvorů, nýbrž v tom všem mohu být sám sebou nebo být ztracen.“ </a:t>
            </a:r>
          </a:p>
          <a:p>
            <a:pPr marL="0" indent="0" algn="just">
              <a:buNone/>
            </a:pPr>
            <a:r>
              <a:rPr lang="cs-CZ" sz="2900" dirty="0">
                <a:effectLst/>
                <a:latin typeface="Times New Roman" panose="02020603050405020304" pitchFamily="18" charset="0"/>
                <a:ea typeface="Times New Roman" panose="02020603050405020304" pitchFamily="18" charset="0"/>
              </a:rPr>
              <a:t>K. </a:t>
            </a:r>
            <a:r>
              <a:rPr lang="cs-CZ" sz="2900" dirty="0" err="1">
                <a:effectLst/>
                <a:latin typeface="Times New Roman" panose="02020603050405020304" pitchFamily="18" charset="0"/>
                <a:ea typeface="Times New Roman" panose="02020603050405020304" pitchFamily="18" charset="0"/>
              </a:rPr>
              <a:t>Jaspers</a:t>
            </a:r>
            <a:r>
              <a:rPr lang="cs-CZ" sz="2900" dirty="0">
                <a:effectLst/>
                <a:latin typeface="Times New Roman" panose="02020603050405020304" pitchFamily="18" charset="0"/>
                <a:ea typeface="Times New Roman" panose="02020603050405020304" pitchFamily="18" charset="0"/>
              </a:rPr>
              <a:t>, </a:t>
            </a:r>
            <a:r>
              <a:rPr lang="cs-CZ" sz="2900" i="1" dirty="0">
                <a:effectLst/>
                <a:latin typeface="Times New Roman" panose="02020603050405020304" pitchFamily="18" charset="0"/>
                <a:ea typeface="Times New Roman" panose="02020603050405020304" pitchFamily="18" charset="0"/>
              </a:rPr>
              <a:t>Von der </a:t>
            </a:r>
            <a:r>
              <a:rPr lang="cs-CZ" sz="2900" i="1" dirty="0" err="1">
                <a:effectLst/>
                <a:latin typeface="Times New Roman" panose="02020603050405020304" pitchFamily="18" charset="0"/>
                <a:ea typeface="Times New Roman" panose="02020603050405020304" pitchFamily="18" charset="0"/>
              </a:rPr>
              <a:t>Wahrheit</a:t>
            </a:r>
            <a:r>
              <a:rPr lang="cs-CZ" sz="2900" dirty="0">
                <a:effectLst/>
                <a:latin typeface="Times New Roman" panose="02020603050405020304" pitchFamily="18" charset="0"/>
                <a:ea typeface="Times New Roman" panose="02020603050405020304" pitchFamily="18" charset="0"/>
              </a:rPr>
              <a:t>, str. 76–77</a:t>
            </a:r>
          </a:p>
          <a:p>
            <a:pPr marL="0" indent="0">
              <a:buNone/>
            </a:pPr>
            <a:endParaRPr lang="cs-CZ" sz="2900" dirty="0"/>
          </a:p>
          <a:p>
            <a:pPr marL="0" indent="0" algn="just">
              <a:buNone/>
            </a:pPr>
            <a:r>
              <a:rPr lang="cs-CZ" sz="2900" b="1" dirty="0">
                <a:effectLst/>
                <a:latin typeface="Times New Roman" panose="02020603050405020304" pitchFamily="18" charset="0"/>
                <a:ea typeface="Times New Roman" panose="02020603050405020304" pitchFamily="18" charset="0"/>
              </a:rPr>
              <a:t>T 8: </a:t>
            </a:r>
            <a:r>
              <a:rPr lang="cs-CZ" sz="2900" dirty="0">
                <a:effectLst/>
                <a:latin typeface="Times New Roman" panose="02020603050405020304" pitchFamily="18" charset="0"/>
                <a:ea typeface="Times New Roman" panose="02020603050405020304" pitchFamily="18" charset="0"/>
              </a:rPr>
              <a:t>„Existence … je </a:t>
            </a:r>
            <a:r>
              <a:rPr lang="cs-CZ" sz="2900" i="1" dirty="0">
                <a:effectLst/>
                <a:latin typeface="Times New Roman" panose="02020603050405020304" pitchFamily="18" charset="0"/>
                <a:ea typeface="Times New Roman" panose="02020603050405020304" pitchFamily="18" charset="0"/>
              </a:rPr>
              <a:t>počátkem</a:t>
            </a:r>
            <a:r>
              <a:rPr lang="cs-CZ" sz="2900" dirty="0">
                <a:effectLst/>
                <a:latin typeface="Times New Roman" panose="02020603050405020304" pitchFamily="18" charset="0"/>
                <a:ea typeface="Times New Roman" panose="02020603050405020304" pitchFamily="18" charset="0"/>
              </a:rPr>
              <a:t>, z nějž myslím a jednám … existence je to, co se vztahuje </a:t>
            </a:r>
            <a:r>
              <a:rPr lang="cs-CZ" sz="2900" i="1" dirty="0">
                <a:effectLst/>
                <a:latin typeface="Times New Roman" panose="02020603050405020304" pitchFamily="18" charset="0"/>
                <a:ea typeface="Times New Roman" panose="02020603050405020304" pitchFamily="18" charset="0"/>
              </a:rPr>
              <a:t>k sobě samé a při tom ke své transcendenci</a:t>
            </a:r>
            <a:r>
              <a:rPr lang="cs-CZ" sz="2900" dirty="0">
                <a:effectLst/>
                <a:latin typeface="Times New Roman" panose="02020603050405020304" pitchFamily="18" charset="0"/>
                <a:ea typeface="Times New Roman" panose="02020603050405020304" pitchFamily="18" charset="0"/>
              </a:rPr>
              <a:t> … Být znamená původně </a:t>
            </a:r>
            <a:r>
              <a:rPr lang="cs-CZ" sz="2900" i="1" dirty="0">
                <a:effectLst/>
                <a:latin typeface="Times New Roman" panose="02020603050405020304" pitchFamily="18" charset="0"/>
                <a:ea typeface="Times New Roman" panose="02020603050405020304" pitchFamily="18" charset="0"/>
              </a:rPr>
              <a:t>rozhodovat</a:t>
            </a:r>
            <a:r>
              <a:rPr lang="cs-CZ" sz="2900" dirty="0">
                <a:effectLst/>
                <a:latin typeface="Times New Roman" panose="02020603050405020304" pitchFamily="18" charset="0"/>
                <a:ea typeface="Times New Roman" panose="02020603050405020304" pitchFamily="18" charset="0"/>
              </a:rPr>
              <a:t>. Pro své sebepozorování jsem sice tak, jak nyní jednou jsem; ačkoli jsem individuum, jsem případem obecného, podrobený kauzálnímu zákonu nebo poslušný platných požadavků objektivně fixovaného příkazu toho, co se má konat. Avšak tam, kde jsem počátkem sebe sama, není ještě vše rozhodnuto podle obecných zákonů a v základu … na zcela jiné rovině jsem já tím, co ještě samo rozhoduje, čím je. Tato myšlenka … je vědomí </a:t>
            </a:r>
            <a:r>
              <a:rPr lang="cs-CZ" sz="2900" i="1" dirty="0">
                <a:effectLst/>
                <a:latin typeface="Times New Roman" panose="02020603050405020304" pitchFamily="18" charset="0"/>
                <a:ea typeface="Times New Roman" panose="02020603050405020304" pitchFamily="18" charset="0"/>
              </a:rPr>
              <a:t>svobody </a:t>
            </a:r>
            <a:r>
              <a:rPr lang="cs-CZ" sz="2900" dirty="0">
                <a:effectLst/>
                <a:latin typeface="Times New Roman" panose="02020603050405020304" pitchFamily="18" charset="0"/>
                <a:ea typeface="Times New Roman" panose="02020603050405020304" pitchFamily="18" charset="0"/>
              </a:rPr>
              <a:t>možné existence … při vší závislosti a určenosti mého pobývání se mi stává jistým, že něco nakonec záleží jedině na mě. Čeho se chápu nebo co nechám být, čemu dávám přednost …, kde ještě zůstávám v postoji možnosti a kde uskutečňuji, to nevyplývá ze všeobecných pravidel, podle nichž jakožto správných jednám, ani z psychologických zákonů, jimž jsem podroben, nýbrž povstává ze svobody v neklidu mého pobývání skrze jistotu bytí sebou. Kde … jednám z pozitivity mého vzmachu v jasnosti jistoty, která mi nedává žádné vědění, ale zakládá mé vlastní bytí, tam rozhoduji, čím jsem.“ </a:t>
            </a:r>
          </a:p>
          <a:p>
            <a:pPr marL="0" indent="0" algn="just">
              <a:buNone/>
            </a:pPr>
            <a:r>
              <a:rPr lang="cs-CZ" sz="2900" dirty="0">
                <a:effectLst/>
                <a:latin typeface="Times New Roman" panose="02020603050405020304" pitchFamily="18" charset="0"/>
                <a:ea typeface="Times New Roman" panose="02020603050405020304" pitchFamily="18" charset="0"/>
              </a:rPr>
              <a:t>K. </a:t>
            </a:r>
            <a:r>
              <a:rPr lang="cs-CZ" sz="2900" dirty="0" err="1">
                <a:effectLst/>
                <a:latin typeface="Times New Roman" panose="02020603050405020304" pitchFamily="18" charset="0"/>
                <a:ea typeface="Times New Roman" panose="02020603050405020304" pitchFamily="18" charset="0"/>
              </a:rPr>
              <a:t>Jaspers</a:t>
            </a:r>
            <a:r>
              <a:rPr lang="cs-CZ" sz="2900" dirty="0">
                <a:effectLst/>
                <a:latin typeface="Times New Roman" panose="02020603050405020304" pitchFamily="18" charset="0"/>
                <a:ea typeface="Times New Roman" panose="02020603050405020304" pitchFamily="18" charset="0"/>
              </a:rPr>
              <a:t>, </a:t>
            </a:r>
            <a:r>
              <a:rPr lang="cs-CZ" sz="2900" i="1" dirty="0" err="1">
                <a:effectLst/>
                <a:latin typeface="Times New Roman" panose="02020603050405020304" pitchFamily="18" charset="0"/>
                <a:ea typeface="Times New Roman" panose="02020603050405020304" pitchFamily="18" charset="0"/>
              </a:rPr>
              <a:t>Philosophie</a:t>
            </a:r>
            <a:r>
              <a:rPr lang="cs-CZ" sz="2900" i="1" dirty="0">
                <a:effectLst/>
                <a:latin typeface="Times New Roman" panose="02020603050405020304" pitchFamily="18" charset="0"/>
                <a:ea typeface="Times New Roman" panose="02020603050405020304" pitchFamily="18" charset="0"/>
              </a:rPr>
              <a:t> </a:t>
            </a:r>
            <a:r>
              <a:rPr lang="cs-CZ" sz="2900" dirty="0">
                <a:effectLst/>
                <a:latin typeface="Times New Roman" panose="02020603050405020304" pitchFamily="18" charset="0"/>
                <a:ea typeface="Times New Roman" panose="02020603050405020304" pitchFamily="18" charset="0"/>
              </a:rPr>
              <a:t>I, str. 15-16. </a:t>
            </a:r>
          </a:p>
          <a:p>
            <a:pPr marL="0" indent="0">
              <a:buNone/>
            </a:pPr>
            <a:endParaRPr lang="cs-CZ" dirty="0"/>
          </a:p>
        </p:txBody>
      </p:sp>
    </p:spTree>
    <p:extLst>
      <p:ext uri="{BB962C8B-B14F-4D97-AF65-F5344CB8AC3E}">
        <p14:creationId xmlns:p14="http://schemas.microsoft.com/office/powerpoint/2010/main" val="847108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D7DB18-A13F-7CBA-6451-11B45217833A}"/>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Existence jako poměr: </a:t>
            </a:r>
            <a:br>
              <a:rPr lang="cs-CZ" dirty="0">
                <a:solidFill>
                  <a:srgbClr val="C00000"/>
                </a:solidFill>
                <a:latin typeface="Times New Roman" panose="02020603050405020304" pitchFamily="18" charset="0"/>
                <a:cs typeface="Times New Roman" panose="02020603050405020304" pitchFamily="18" charset="0"/>
              </a:rPr>
            </a:br>
            <a:r>
              <a:rPr lang="cs-CZ" dirty="0">
                <a:solidFill>
                  <a:srgbClr val="C00000"/>
                </a:solidFill>
                <a:latin typeface="Times New Roman" panose="02020603050405020304" pitchFamily="18" charset="0"/>
                <a:cs typeface="Times New Roman" panose="02020603050405020304" pitchFamily="18" charset="0"/>
              </a:rPr>
              <a:t>bytí, jímž jsme my, a bytí, jímž nejsme my </a:t>
            </a:r>
          </a:p>
        </p:txBody>
      </p:sp>
      <p:sp>
        <p:nvSpPr>
          <p:cNvPr id="3" name="Zástupný obsah 2">
            <a:extLst>
              <a:ext uri="{FF2B5EF4-FFF2-40B4-BE49-F238E27FC236}">
                <a16:creationId xmlns:a16="http://schemas.microsoft.com/office/drawing/2014/main" id="{D622C76A-5CF2-5710-F445-D060B74F5C0F}"/>
              </a:ext>
            </a:extLst>
          </p:cNvPr>
          <p:cNvSpPr>
            <a:spLocks noGrp="1"/>
          </p:cNvSpPr>
          <p:nvPr>
            <p:ph idx="1"/>
          </p:nvPr>
        </p:nvSpPr>
        <p:spPr>
          <a:xfrm>
            <a:off x="932468" y="1611985"/>
            <a:ext cx="10515600" cy="5802196"/>
          </a:xfrm>
        </p:spPr>
        <p:txBody>
          <a:bodyPr/>
          <a:lstStyle/>
          <a:p>
            <a:r>
              <a:rPr lang="cs-CZ" dirty="0">
                <a:latin typeface="Times New Roman" panose="02020603050405020304" pitchFamily="18" charset="0"/>
                <a:cs typeface="Times New Roman" panose="02020603050405020304" pitchFamily="18" charset="0"/>
              </a:rPr>
              <a:t>Existence je poměrem: vztahuje se k sobě samé a k druhým existencím. </a:t>
            </a:r>
          </a:p>
          <a:p>
            <a:r>
              <a:rPr lang="cs-CZ" dirty="0">
                <a:latin typeface="Times New Roman" panose="02020603050405020304" pitchFamily="18" charset="0"/>
                <a:cs typeface="Times New Roman" panose="02020603050405020304" pitchFamily="18" charset="0"/>
              </a:rPr>
              <a:t>Existence se zároveň vztahuje k transcendenci. → „Transcendence“ = filosofický výraz pro tajemný základ skutečnosti, který se v mytické a náboženské terminologii nazývá „Bůh“. → Transcendence patří ke struktuře bytí a není bez ní myslitelná lidská existence.</a:t>
            </a:r>
          </a:p>
          <a:p>
            <a:r>
              <a:rPr lang="cs-CZ" dirty="0" err="1">
                <a:latin typeface="Times New Roman" panose="02020603050405020304" pitchFamily="18" charset="0"/>
                <a:cs typeface="Times New Roman" panose="02020603050405020304" pitchFamily="18" charset="0"/>
              </a:rPr>
              <a:t>Jaspersova</a:t>
            </a:r>
            <a:r>
              <a:rPr lang="cs-CZ" dirty="0">
                <a:latin typeface="Times New Roman" panose="02020603050405020304" pitchFamily="18" charset="0"/>
                <a:cs typeface="Times New Roman" panose="02020603050405020304" pitchFamily="18" charset="0"/>
              </a:rPr>
              <a:t> filosofie není pouze filosofií existence, ale je vedena otázkou po bytí a má ambici popsat základní struktury skutečnosti.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Jaspers</a:t>
            </a:r>
            <a:r>
              <a:rPr lang="cs-CZ" dirty="0">
                <a:latin typeface="Times New Roman" panose="02020603050405020304" pitchFamily="18" charset="0"/>
                <a:cs typeface="Times New Roman" panose="02020603050405020304" pitchFamily="18" charset="0"/>
              </a:rPr>
              <a:t> chce určit základní způsoby bytí, které nelze převést či redukovat na sebe navzájem: </a:t>
            </a:r>
          </a:p>
          <a:p>
            <a:pPr marL="0" indent="0">
              <a:buNone/>
            </a:pPr>
            <a:r>
              <a:rPr lang="cs-CZ" dirty="0">
                <a:latin typeface="Times New Roman" panose="02020603050405020304" pitchFamily="18" charset="0"/>
                <a:cs typeface="Times New Roman" panose="02020603050405020304" pitchFamily="18" charset="0"/>
              </a:rPr>
              <a:t>1) Bytí, jímž jsme my: pobývání, vědomí vůbec, duch, existence</a:t>
            </a:r>
          </a:p>
          <a:p>
            <a:pPr marL="0" indent="0">
              <a:buNone/>
            </a:pPr>
            <a:r>
              <a:rPr lang="cs-CZ" dirty="0">
                <a:latin typeface="Times New Roman" panose="02020603050405020304" pitchFamily="18" charset="0"/>
                <a:cs typeface="Times New Roman" panose="02020603050405020304" pitchFamily="18" charset="0"/>
              </a:rPr>
              <a:t>2) Bytí, jímž nejsme my: svět a transcendence</a:t>
            </a:r>
          </a:p>
        </p:txBody>
      </p:sp>
    </p:spTree>
    <p:extLst>
      <p:ext uri="{BB962C8B-B14F-4D97-AF65-F5344CB8AC3E}">
        <p14:creationId xmlns:p14="http://schemas.microsoft.com/office/powerpoint/2010/main" val="3013297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DA9788-39E7-D00F-BA75-F14C8CF349A8}"/>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Základní způsoby bytí</a:t>
            </a:r>
          </a:p>
        </p:txBody>
      </p:sp>
      <p:sp>
        <p:nvSpPr>
          <p:cNvPr id="3" name="Zástupný obsah 2">
            <a:extLst>
              <a:ext uri="{FF2B5EF4-FFF2-40B4-BE49-F238E27FC236}">
                <a16:creationId xmlns:a16="http://schemas.microsoft.com/office/drawing/2014/main" id="{D00D101A-78AD-132D-5776-F171E9F41498}"/>
              </a:ext>
            </a:extLst>
          </p:cNvPr>
          <p:cNvSpPr>
            <a:spLocks noGrp="1"/>
          </p:cNvSpPr>
          <p:nvPr>
            <p:ph idx="1"/>
          </p:nvPr>
        </p:nvSpPr>
        <p:spPr/>
        <p:txBody>
          <a:bodyPr>
            <a:normAutofit/>
          </a:bodyPr>
          <a:lstStyle/>
          <a:p>
            <a:pPr marL="0" indent="0">
              <a:buNone/>
            </a:pPr>
            <a:r>
              <a:rPr lang="cs-CZ" dirty="0"/>
              <a:t> </a:t>
            </a:r>
          </a:p>
        </p:txBody>
      </p:sp>
      <p:graphicFrame>
        <p:nvGraphicFramePr>
          <p:cNvPr id="8" name="Tabulka 7">
            <a:extLst>
              <a:ext uri="{FF2B5EF4-FFF2-40B4-BE49-F238E27FC236}">
                <a16:creationId xmlns:a16="http://schemas.microsoft.com/office/drawing/2014/main" id="{DE9B1FE9-2526-38F1-3C5A-32F797DBB75C}"/>
              </a:ext>
            </a:extLst>
          </p:cNvPr>
          <p:cNvGraphicFramePr>
            <a:graphicFrameLocks noGrp="1"/>
          </p:cNvGraphicFramePr>
          <p:nvPr>
            <p:extLst>
              <p:ext uri="{D42A27DB-BD31-4B8C-83A1-F6EECF244321}">
                <p14:modId xmlns:p14="http://schemas.microsoft.com/office/powerpoint/2010/main" val="1379936527"/>
              </p:ext>
            </p:extLst>
          </p:nvPr>
        </p:nvGraphicFramePr>
        <p:xfrm>
          <a:off x="838200" y="2675106"/>
          <a:ext cx="8354438" cy="3817769"/>
        </p:xfrm>
        <a:graphic>
          <a:graphicData uri="http://schemas.openxmlformats.org/drawingml/2006/table">
            <a:tbl>
              <a:tblPr firstRow="1" firstCol="1" lastRow="1" lastCol="1" bandRow="1" bandCol="1">
                <a:tableStyleId>{5C22544A-7EE6-4342-B048-85BDC9FD1C3A}</a:tableStyleId>
              </a:tblPr>
              <a:tblGrid>
                <a:gridCol w="2122276">
                  <a:extLst>
                    <a:ext uri="{9D8B030D-6E8A-4147-A177-3AD203B41FA5}">
                      <a16:colId xmlns:a16="http://schemas.microsoft.com/office/drawing/2014/main" val="3104953249"/>
                    </a:ext>
                  </a:extLst>
                </a:gridCol>
                <a:gridCol w="2623201">
                  <a:extLst>
                    <a:ext uri="{9D8B030D-6E8A-4147-A177-3AD203B41FA5}">
                      <a16:colId xmlns:a16="http://schemas.microsoft.com/office/drawing/2014/main" val="828821537"/>
                    </a:ext>
                  </a:extLst>
                </a:gridCol>
                <a:gridCol w="3608961">
                  <a:extLst>
                    <a:ext uri="{9D8B030D-6E8A-4147-A177-3AD203B41FA5}">
                      <a16:colId xmlns:a16="http://schemas.microsoft.com/office/drawing/2014/main" val="3351322506"/>
                    </a:ext>
                  </a:extLst>
                </a:gridCol>
              </a:tblGrid>
              <a:tr h="2350021">
                <a:tc>
                  <a:txBody>
                    <a:bodyPr/>
                    <a:lstStyle/>
                    <a:p>
                      <a:r>
                        <a:rPr lang="cs-CZ" sz="1100" dirty="0">
                          <a:effectLst/>
                        </a:rPr>
                        <a:t> </a:t>
                      </a:r>
                      <a:endParaRPr lang="cs-CZ" sz="1200" dirty="0">
                        <a:effectLst/>
                      </a:endParaRPr>
                    </a:p>
                    <a:p>
                      <a:r>
                        <a:rPr lang="cs-CZ" sz="2400" dirty="0">
                          <a:effectLst/>
                          <a:latin typeface="Times New Roman" panose="02020603050405020304" pitchFamily="18" charset="0"/>
                          <a:cs typeface="Times New Roman" panose="02020603050405020304" pitchFamily="18" charset="0"/>
                        </a:rPr>
                        <a:t>imanentní bytí:</a:t>
                      </a:r>
                      <a:r>
                        <a:rPr lang="cs-CZ" sz="2000" dirty="0">
                          <a:effectLst/>
                          <a:latin typeface="Times New Roman" panose="02020603050405020304" pitchFamily="18" charset="0"/>
                          <a:cs typeface="Times New Roman" panose="02020603050405020304" pitchFamily="18" charset="0"/>
                        </a:rPr>
                        <a:t> </a:t>
                      </a:r>
                    </a:p>
                    <a:p>
                      <a:pPr algn="ctr"/>
                      <a:r>
                        <a:rPr lang="cs-CZ" sz="2000" dirty="0">
                          <a:effectLst/>
                          <a:latin typeface="Times New Roman" panose="02020603050405020304" pitchFamily="18" charset="0"/>
                          <a:cs typeface="Times New Roman" panose="02020603050405020304" pitchFamily="18" charset="0"/>
                        </a:rPr>
                        <a:t> </a:t>
                      </a:r>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r>
                        <a:rPr lang="cs-CZ" sz="2400" dirty="0">
                          <a:effectLst/>
                          <a:latin typeface="Times New Roman" panose="02020603050405020304" pitchFamily="18" charset="0"/>
                          <a:cs typeface="Times New Roman" panose="02020603050405020304" pitchFamily="18" charset="0"/>
                        </a:rPr>
                        <a:t>pobývání</a:t>
                      </a:r>
                    </a:p>
                    <a:p>
                      <a:r>
                        <a:rPr lang="cs-CZ" sz="2400" dirty="0">
                          <a:effectLst/>
                          <a:latin typeface="Times New Roman" panose="02020603050405020304" pitchFamily="18" charset="0"/>
                          <a:cs typeface="Times New Roman" panose="02020603050405020304" pitchFamily="18" charset="0"/>
                        </a:rPr>
                        <a:t>vědomí vůbec</a:t>
                      </a:r>
                    </a:p>
                    <a:p>
                      <a:r>
                        <a:rPr lang="cs-CZ" sz="2400" dirty="0">
                          <a:effectLst/>
                          <a:latin typeface="Times New Roman" panose="02020603050405020304" pitchFamily="18" charset="0"/>
                          <a:cs typeface="Times New Roman" panose="02020603050405020304" pitchFamily="18" charset="0"/>
                        </a:rPr>
                        <a:t>duch</a:t>
                      </a:r>
                      <a:endParaRPr lang="cs-C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r>
                        <a:rPr lang="cs-CZ" sz="1100" dirty="0">
                          <a:effectLst/>
                        </a:rPr>
                        <a:t> </a:t>
                      </a:r>
                      <a:endParaRPr lang="cs-CZ" sz="1200" dirty="0">
                        <a:effectLst/>
                      </a:endParaRPr>
                    </a:p>
                    <a:p>
                      <a:r>
                        <a:rPr lang="cs-CZ" sz="1100" dirty="0">
                          <a:effectLst/>
                        </a:rPr>
                        <a:t>               </a:t>
                      </a:r>
                      <a:r>
                        <a:rPr lang="cs-CZ" sz="2400" dirty="0">
                          <a:effectLst/>
                          <a:latin typeface="Times New Roman" panose="02020603050405020304" pitchFamily="18" charset="0"/>
                          <a:cs typeface="Times New Roman" panose="02020603050405020304" pitchFamily="18" charset="0"/>
                        </a:rPr>
                        <a:t>svět</a:t>
                      </a:r>
                      <a:endParaRPr lang="cs-C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78901327"/>
                  </a:ext>
                </a:extLst>
              </a:tr>
              <a:tr h="1467748">
                <a:tc>
                  <a:txBody>
                    <a:bodyPr/>
                    <a:lstStyle/>
                    <a:p>
                      <a:r>
                        <a:rPr lang="cs-CZ" sz="1100" dirty="0">
                          <a:effectLst/>
                        </a:rPr>
                        <a:t> </a:t>
                      </a:r>
                      <a:endParaRPr lang="cs-CZ" sz="1200" dirty="0">
                        <a:effectLst/>
                      </a:endParaRPr>
                    </a:p>
                    <a:p>
                      <a:r>
                        <a:rPr lang="cs-CZ" sz="2400" dirty="0">
                          <a:effectLst/>
                          <a:latin typeface="Times New Roman" panose="02020603050405020304" pitchFamily="18" charset="0"/>
                          <a:cs typeface="Times New Roman" panose="02020603050405020304" pitchFamily="18" charset="0"/>
                        </a:rPr>
                        <a:t>transcendentní bytí:</a:t>
                      </a:r>
                    </a:p>
                    <a:p>
                      <a:r>
                        <a:rPr lang="cs-CZ" sz="1100" dirty="0">
                          <a:effectLst/>
                        </a:rPr>
                        <a:t> </a:t>
                      </a:r>
                      <a:endParaRPr lang="cs-CZ"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cs-CZ" sz="1100" dirty="0">
                          <a:effectLst/>
                        </a:rPr>
                        <a:t> </a:t>
                      </a:r>
                      <a:endParaRPr lang="cs-CZ" sz="1200" dirty="0">
                        <a:effectLst/>
                      </a:endParaRPr>
                    </a:p>
                    <a:p>
                      <a:r>
                        <a:rPr lang="cs-CZ" sz="2400" dirty="0">
                          <a:effectLst/>
                          <a:latin typeface="Times New Roman" panose="02020603050405020304" pitchFamily="18" charset="0"/>
                          <a:cs typeface="Times New Roman" panose="02020603050405020304" pitchFamily="18" charset="0"/>
                        </a:rPr>
                        <a:t>existence</a:t>
                      </a:r>
                      <a:endParaRPr lang="cs-C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r>
                        <a:rPr lang="cs-CZ" sz="1100" dirty="0">
                          <a:effectLst/>
                        </a:rPr>
                        <a:t>          </a:t>
                      </a:r>
                      <a:endParaRPr lang="cs-CZ" sz="1200" dirty="0">
                        <a:effectLst/>
                      </a:endParaRPr>
                    </a:p>
                    <a:p>
                      <a:r>
                        <a:rPr lang="cs-CZ" sz="1100" dirty="0">
                          <a:effectLst/>
                        </a:rPr>
                        <a:t>        </a:t>
                      </a:r>
                      <a:r>
                        <a:rPr lang="cs-CZ" sz="2400" dirty="0">
                          <a:effectLst/>
                          <a:latin typeface="Times New Roman" panose="02020603050405020304" pitchFamily="18" charset="0"/>
                          <a:cs typeface="Times New Roman" panose="02020603050405020304" pitchFamily="18" charset="0"/>
                        </a:rPr>
                        <a:t> transcendence</a:t>
                      </a:r>
                      <a:endParaRPr lang="cs-C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54004318"/>
                  </a:ext>
                </a:extLst>
              </a:tr>
            </a:tbl>
          </a:graphicData>
        </a:graphic>
      </p:graphicFrame>
      <p:sp>
        <p:nvSpPr>
          <p:cNvPr id="9" name="Rectangle 3">
            <a:extLst>
              <a:ext uri="{FF2B5EF4-FFF2-40B4-BE49-F238E27FC236}">
                <a16:creationId xmlns:a16="http://schemas.microsoft.com/office/drawing/2014/main" id="{B02FC84A-29D6-C876-B82F-C7F10E4BD6AF}"/>
              </a:ext>
            </a:extLst>
          </p:cNvPr>
          <p:cNvSpPr>
            <a:spLocks noChangeArrowheads="1"/>
          </p:cNvSpPr>
          <p:nvPr/>
        </p:nvSpPr>
        <p:spPr bwMode="auto">
          <a:xfrm>
            <a:off x="2966936" y="1833507"/>
            <a:ext cx="62257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cs-CZ" altLang="cs-CZ" sz="2400" dirty="0">
                <a:latin typeface="Times New Roman" panose="02020603050405020304" pitchFamily="18" charset="0"/>
                <a:ea typeface="Times New Roman" panose="02020603050405020304" pitchFamily="18" charset="0"/>
                <a:cs typeface="Times New Roman" panose="02020603050405020304" pitchFamily="18" charset="0"/>
              </a:rPr>
              <a:t>bytí</a:t>
            </a:r>
            <a:r>
              <a:rPr kumimoji="0" lang="cs-CZ" altLang="cs-CZ"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jímž jsme my:           bytí, jímž nejsme my:</a:t>
            </a:r>
            <a:endParaRPr kumimoji="0" lang="cs-CZ" altLang="cs-CZ"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endParaRPr kumimoji="0" lang="cs-CZ" altLang="cs-CZ"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cs-CZ" altLang="cs-CZ"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008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535A4-76D0-4824-B7B9-6640C4ACED5A}"/>
              </a:ext>
            </a:extLst>
          </p:cNvPr>
          <p:cNvSpPr>
            <a:spLocks noGrp="1"/>
          </p:cNvSpPr>
          <p:nvPr>
            <p:ph type="title"/>
          </p:nvPr>
        </p:nvSpPr>
        <p:spPr/>
        <p:txBody>
          <a:bodyPr>
            <a:normAutofit/>
          </a:bodyPr>
          <a:lstStyle/>
          <a:p>
            <a:pPr algn="ct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Korelace mezi bytím, jímž jsme my, </a:t>
            </a:r>
            <a:b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b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a bytím, jímž nejsme my</a:t>
            </a: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108E1899-3CB8-C27F-5327-E726892EE99B}"/>
              </a:ext>
            </a:extLst>
          </p:cNvPr>
          <p:cNvSpPr>
            <a:spLocks noGrp="1"/>
          </p:cNvSpPr>
          <p:nvPr>
            <p:ph idx="1"/>
          </p:nvPr>
        </p:nvSpPr>
        <p:spPr>
          <a:xfrm>
            <a:off x="838200" y="1690688"/>
            <a:ext cx="10515600" cy="5167311"/>
          </a:xfrm>
        </p:spPr>
        <p:txBody>
          <a:bodyPr>
            <a:normAutofit/>
          </a:bodyPr>
          <a:lstStyle/>
          <a:p>
            <a:pPr marL="0" indent="0">
              <a:buNone/>
            </a:pPr>
            <a:r>
              <a:rPr lang="cs-CZ" sz="2600" dirty="0">
                <a:effectLst/>
                <a:latin typeface="Times New Roman" panose="02020603050405020304" pitchFamily="18" charset="0"/>
                <a:ea typeface="Times New Roman" panose="02020603050405020304" pitchFamily="18" charset="0"/>
              </a:rPr>
              <a:t>Mezi základními způsoby bytí, jímž jsme my, a způsoby bytí, jímž nejsme my, existuje korelace:</a:t>
            </a:r>
          </a:p>
          <a:p>
            <a:r>
              <a:rPr lang="cs-CZ" sz="2600" dirty="0">
                <a:effectLst/>
                <a:latin typeface="Times New Roman" panose="02020603050405020304" pitchFamily="18" charset="0"/>
                <a:ea typeface="Times New Roman" panose="02020603050405020304" pitchFamily="18" charset="0"/>
              </a:rPr>
              <a:t>pobývání, vědomí vůbec a duchu se bytí, jímž nejsme my, ukazuje jako svět </a:t>
            </a:r>
          </a:p>
          <a:p>
            <a:r>
              <a:rPr lang="cs-CZ" sz="2600" dirty="0">
                <a:effectLst/>
                <a:latin typeface="Times New Roman" panose="02020603050405020304" pitchFamily="18" charset="0"/>
                <a:ea typeface="Times New Roman" panose="02020603050405020304" pitchFamily="18" charset="0"/>
              </a:rPr>
              <a:t>existenci se bytí, jímž nejsme my, ukazuje jako transcendence</a:t>
            </a:r>
          </a:p>
          <a:p>
            <a:pPr marL="0" indent="0">
              <a:buNone/>
            </a:pPr>
            <a:endParaRPr lang="cs-CZ" sz="2600" dirty="0">
              <a:effectLst/>
              <a:latin typeface="Times New Roman" panose="02020603050405020304" pitchFamily="18" charset="0"/>
              <a:ea typeface="Times New Roman" panose="02020603050405020304" pitchFamily="18" charset="0"/>
            </a:endParaRPr>
          </a:p>
          <a:p>
            <a:pPr marL="0" indent="0" algn="just">
              <a:buNone/>
            </a:pPr>
            <a:r>
              <a:rPr lang="cs-CZ" sz="2600" b="1" dirty="0">
                <a:effectLst/>
                <a:latin typeface="Times New Roman" panose="02020603050405020304" pitchFamily="18" charset="0"/>
                <a:ea typeface="Times New Roman" panose="02020603050405020304" pitchFamily="18" charset="0"/>
              </a:rPr>
              <a:t>T 9: </a:t>
            </a:r>
            <a:r>
              <a:rPr lang="cs-CZ" sz="2600" dirty="0">
                <a:effectLst/>
                <a:latin typeface="Times New Roman" panose="02020603050405020304" pitchFamily="18" charset="0"/>
                <a:ea typeface="Times New Roman" panose="02020603050405020304" pitchFamily="18" charset="0"/>
              </a:rPr>
              <a:t>„Pokud jsme pobýváním, vědomím vůbec a duchem, je pro nás to jiné, čím nejsme my, názorně a empiricky vykazatelným bytím, které se nazývá svět. Pokud jsme existencí, je pro nás bytím, jež nikdy není názorně a empiricky vykazatelné, a toto jiné bytí se nazývá transcendencí. To, v čem a skrze co jsme, je svět. To, v čem a skrze co jsme </a:t>
            </a:r>
            <a:r>
              <a:rPr lang="cs-CZ" sz="2600" i="1" dirty="0">
                <a:effectLst/>
                <a:latin typeface="Times New Roman" panose="02020603050405020304" pitchFamily="18" charset="0"/>
                <a:ea typeface="Times New Roman" panose="02020603050405020304" pitchFamily="18" charset="0"/>
              </a:rPr>
              <a:t>sami sebou</a:t>
            </a:r>
            <a:r>
              <a:rPr lang="cs-CZ" sz="2600" dirty="0">
                <a:effectLst/>
                <a:latin typeface="Times New Roman" panose="02020603050405020304" pitchFamily="18" charset="0"/>
                <a:ea typeface="Times New Roman" panose="02020603050405020304" pitchFamily="18" charset="0"/>
              </a:rPr>
              <a:t> a </a:t>
            </a:r>
            <a:r>
              <a:rPr lang="cs-CZ" sz="2600" i="1" dirty="0">
                <a:effectLst/>
                <a:latin typeface="Times New Roman" panose="02020603050405020304" pitchFamily="18" charset="0"/>
                <a:ea typeface="Times New Roman" panose="02020603050405020304" pitchFamily="18" charset="0"/>
              </a:rPr>
              <a:t>svobodní</a:t>
            </a:r>
            <a:r>
              <a:rPr lang="cs-CZ" sz="2600" dirty="0">
                <a:effectLst/>
                <a:latin typeface="Times New Roman" panose="02020603050405020304" pitchFamily="18" charset="0"/>
                <a:ea typeface="Times New Roman" panose="02020603050405020304" pitchFamily="18" charset="0"/>
              </a:rPr>
              <a:t>, je transcendence.“ </a:t>
            </a:r>
          </a:p>
          <a:p>
            <a:pPr marL="0" indent="0">
              <a:buNone/>
            </a:pPr>
            <a:r>
              <a:rPr lang="cs-CZ" sz="2600" dirty="0">
                <a:effectLst/>
                <a:latin typeface="Times New Roman" panose="02020603050405020304" pitchFamily="18" charset="0"/>
                <a:ea typeface="Times New Roman" panose="02020603050405020304" pitchFamily="18" charset="0"/>
              </a:rPr>
              <a:t>K. </a:t>
            </a:r>
            <a:r>
              <a:rPr lang="cs-CZ" sz="2600" dirty="0" err="1">
                <a:effectLst/>
                <a:latin typeface="Times New Roman" panose="02020603050405020304" pitchFamily="18" charset="0"/>
                <a:ea typeface="Times New Roman" panose="02020603050405020304" pitchFamily="18" charset="0"/>
              </a:rPr>
              <a:t>Jaspers</a:t>
            </a:r>
            <a:r>
              <a:rPr lang="cs-CZ" sz="2600" dirty="0">
                <a:effectLst/>
                <a:latin typeface="Times New Roman" panose="02020603050405020304" pitchFamily="18" charset="0"/>
                <a:ea typeface="Times New Roman" panose="02020603050405020304" pitchFamily="18" charset="0"/>
              </a:rPr>
              <a:t>, </a:t>
            </a:r>
            <a:r>
              <a:rPr lang="cs-CZ" sz="2600" i="1" dirty="0">
                <a:effectLst/>
                <a:latin typeface="Times New Roman" panose="02020603050405020304" pitchFamily="18" charset="0"/>
                <a:ea typeface="Times New Roman" panose="02020603050405020304" pitchFamily="18" charset="0"/>
              </a:rPr>
              <a:t>Von der </a:t>
            </a:r>
            <a:r>
              <a:rPr lang="cs-CZ" sz="2600" i="1" dirty="0" err="1">
                <a:effectLst/>
                <a:latin typeface="Times New Roman" panose="02020603050405020304" pitchFamily="18" charset="0"/>
                <a:ea typeface="Times New Roman" panose="02020603050405020304" pitchFamily="18" charset="0"/>
              </a:rPr>
              <a:t>Wahrheit</a:t>
            </a:r>
            <a:r>
              <a:rPr lang="cs-CZ" sz="2600" dirty="0">
                <a:effectLst/>
                <a:latin typeface="Times New Roman" panose="02020603050405020304" pitchFamily="18" charset="0"/>
                <a:ea typeface="Times New Roman" panose="02020603050405020304" pitchFamily="18" charset="0"/>
              </a:rPr>
              <a:t>, str. 107.</a:t>
            </a:r>
          </a:p>
          <a:p>
            <a:pPr marL="0" indent="0">
              <a:buNone/>
            </a:pPr>
            <a:endParaRPr lang="cs-CZ" sz="2400" dirty="0">
              <a:effectLst/>
              <a:latin typeface="Times New Roman" panose="02020603050405020304" pitchFamily="18" charset="0"/>
              <a:ea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60690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EDB266-6E25-46DF-0433-E6391A388A58}"/>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Existence a transcendence</a:t>
            </a:r>
            <a:endParaRPr lang="cs-CZ" dirty="0"/>
          </a:p>
        </p:txBody>
      </p:sp>
      <p:sp>
        <p:nvSpPr>
          <p:cNvPr id="3" name="Zástupný obsah 2">
            <a:extLst>
              <a:ext uri="{FF2B5EF4-FFF2-40B4-BE49-F238E27FC236}">
                <a16:creationId xmlns:a16="http://schemas.microsoft.com/office/drawing/2014/main" id="{A09999B4-5E91-EDE5-18F9-F2254A405491}"/>
              </a:ext>
            </a:extLst>
          </p:cNvPr>
          <p:cNvSpPr>
            <a:spLocks noGrp="1"/>
          </p:cNvSpPr>
          <p:nvPr>
            <p:ph idx="1"/>
          </p:nvPr>
        </p:nvSpPr>
        <p:spPr>
          <a:xfrm>
            <a:off x="838200" y="1291472"/>
            <a:ext cx="10515600" cy="5476973"/>
          </a:xfrm>
        </p:spPr>
        <p:txBody>
          <a:bodyPr>
            <a:normAutofit fontScale="70000" lnSpcReduction="20000"/>
          </a:bodyPr>
          <a:lstStyle/>
          <a:p>
            <a:r>
              <a:rPr lang="cs-CZ" sz="3100" dirty="0">
                <a:latin typeface="Times New Roman" panose="02020603050405020304" pitchFamily="18" charset="0"/>
                <a:cs typeface="Times New Roman" panose="02020603050405020304" pitchFamily="18" charset="0"/>
              </a:rPr>
              <a:t>Transcendence není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objektivně poznatelná a </a:t>
            </a:r>
            <a:r>
              <a:rPr lang="cs-CZ" sz="3100" dirty="0">
                <a:latin typeface="Times New Roman" panose="02020603050405020304" pitchFamily="18" charset="0"/>
                <a:cs typeface="Times New Roman" panose="02020603050405020304" pitchFamily="18" charset="0"/>
              </a:rPr>
              <a:t>vykazatelná jako realita ve světě, ale také nikdy není přístupná jinak než skrze svět. → Transcendence může být popírána a prohlášena za nic. </a:t>
            </a:r>
          </a:p>
          <a:p>
            <a:r>
              <a:rPr lang="cs-CZ" sz="3100" dirty="0">
                <a:latin typeface="Times New Roman" panose="02020603050405020304" pitchFamily="18" charset="0"/>
                <a:cs typeface="Times New Roman" panose="02020603050405020304" pitchFamily="18" charset="0"/>
              </a:rPr>
              <a:t>K transcendenci odkazuje neuspokojenost v imanenci a nemožnost nalézt v ní naplnění a smysl vlastního bytí. → Na meze imanence narážíme v mezních situacích. → Tyto situace nás „přivádějí na hranici“, kde stojíme jako by před propastí a kde zakoušíme buď nic, nebo transcendenci.</a:t>
            </a:r>
          </a:p>
          <a:p>
            <a:r>
              <a:rPr lang="cs-CZ" sz="3100" dirty="0">
                <a:latin typeface="Times New Roman" panose="02020603050405020304" pitchFamily="18" charset="0"/>
                <a:cs typeface="Times New Roman" panose="02020603050405020304" pitchFamily="18" charset="0"/>
              </a:rPr>
              <a:t>Nestáváme-li se existencí, neukazuje se nám ani transcendence.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Vědomí, které není zakotveno v existenci, se transcendence jeví jako nic a skutečnost se redukuje na imanentní způsoby bytí. → Existence, která proniká ke svému základu, naopak získává hlubší jistotu a oporu v transcendenci.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31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 10: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„Existence získává jistotu před transcendencí, která není nikdy objektivní, a proto stále zůstává otevřenou otázkou; tak existence uskutečňuje život v odvážné sázce na to, že je transcendence.“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K. Jaspers, Von der Wahrheit, </a:t>
            </a:r>
            <a:r>
              <a:rPr kumimoji="0" lang="de-DE" sz="31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str.</a:t>
            </a:r>
            <a:r>
              <a:rPr kumimoji="0" lang="de-DE"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81.</a:t>
            </a:r>
            <a:endParaRPr lang="cs-CZ" sz="3100" dirty="0">
              <a:latin typeface="Times New Roman" panose="02020603050405020304" pitchFamily="18" charset="0"/>
              <a:cs typeface="Times New Roman" panose="02020603050405020304" pitchFamily="18" charset="0"/>
            </a:endParaRPr>
          </a:p>
          <a:p>
            <a:r>
              <a:rPr lang="cs-CZ" sz="3100" dirty="0">
                <a:latin typeface="Times New Roman" panose="02020603050405020304" pitchFamily="18" charset="0"/>
                <a:cs typeface="Times New Roman" panose="02020603050405020304" pitchFamily="18" charset="0"/>
              </a:rPr>
              <a:t>Pro člověka ponořeného v imanenci, je svět němý, neosobní a jakoby zbavený smyslu. X Pro existenci jevy světa stojí ve vztahu k transcendenci, a stávají se tak šiframi, které promlouvají k existenci.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Transcendence nelze dosáhnout objektivujícím poznáním, ale lze ji existenciálně zakusit jako to, co oslovuje a co se daruje existenci</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8352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CEC4F2-2F3D-080F-9ADC-F392768460C6}"/>
              </a:ext>
            </a:extLst>
          </p:cNvPr>
          <p:cNvSpPr>
            <a:spLocks noGrp="1"/>
          </p:cNvSpPr>
          <p:nvPr>
            <p:ph type="title"/>
          </p:nvPr>
        </p:nvSpPr>
        <p:spPr/>
        <p:txBody>
          <a:bodyPr/>
          <a:lstStyle/>
          <a:p>
            <a:r>
              <a:rPr lang="cs-CZ" dirty="0">
                <a:solidFill>
                  <a:srgbClr val="C00000"/>
                </a:solidFill>
                <a:latin typeface="Times New Roman" panose="02020603050405020304" pitchFamily="18" charset="0"/>
              </a:rPr>
              <a:t>Mezní situace (</a:t>
            </a:r>
            <a:r>
              <a:rPr lang="cs-CZ" dirty="0" err="1">
                <a:solidFill>
                  <a:srgbClr val="C00000"/>
                </a:solidFill>
                <a:latin typeface="Times New Roman" panose="02020603050405020304" pitchFamily="18" charset="0"/>
              </a:rPr>
              <a:t>Grenzsituationen</a:t>
            </a:r>
            <a:r>
              <a:rPr lang="cs-CZ" dirty="0">
                <a:solidFill>
                  <a:srgbClr val="C00000"/>
                </a:solidFill>
                <a:latin typeface="Times New Roman" panose="02020603050405020304" pitchFamily="18" charset="0"/>
              </a:rPr>
              <a:t>) </a:t>
            </a:r>
            <a:endParaRPr lang="cs-CZ" dirty="0"/>
          </a:p>
        </p:txBody>
      </p:sp>
      <p:pic>
        <p:nvPicPr>
          <p:cNvPr id="6" name="Zástupný symbol obrázku 5">
            <a:extLst>
              <a:ext uri="{FF2B5EF4-FFF2-40B4-BE49-F238E27FC236}">
                <a16:creationId xmlns:a16="http://schemas.microsoft.com/office/drawing/2014/main" id="{F577893D-7DD2-5474-7ADE-BB481B54B57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7336" r="7336"/>
          <a:stretch>
            <a:fillRect/>
          </a:stretch>
        </p:blipFill>
        <p:spPr/>
      </p:pic>
      <p:sp>
        <p:nvSpPr>
          <p:cNvPr id="4" name="Zástupný text 3">
            <a:extLst>
              <a:ext uri="{FF2B5EF4-FFF2-40B4-BE49-F238E27FC236}">
                <a16:creationId xmlns:a16="http://schemas.microsoft.com/office/drawing/2014/main" id="{8A9B3DEA-E49D-35CD-E3F4-77C3DAECF931}"/>
              </a:ext>
            </a:extLst>
          </p:cNvPr>
          <p:cNvSpPr>
            <a:spLocks noGrp="1"/>
          </p:cNvSpPr>
          <p:nvPr>
            <p:ph type="body" sz="half" idx="2"/>
          </p:nvPr>
        </p:nvSpPr>
        <p:spPr/>
        <p:txBody>
          <a:bodyPr>
            <a:normAutofit/>
          </a:bodyPr>
          <a:lstStyle/>
          <a:p>
            <a:r>
              <a:rPr lang="cs-CZ" sz="2800" dirty="0">
                <a:latin typeface="Times New Roman" panose="02020603050405020304" pitchFamily="18" charset="0"/>
                <a:ea typeface="Calibri" panose="020F0502020204030204" pitchFamily="34" charset="0"/>
              </a:rPr>
              <a:t>Tento pojem zavedl německý filosof </a:t>
            </a:r>
            <a:r>
              <a:rPr lang="cs-CZ" sz="2800" b="1" dirty="0">
                <a:latin typeface="Times New Roman" panose="02020603050405020304" pitchFamily="18" charset="0"/>
                <a:ea typeface="Calibri" panose="020F0502020204030204" pitchFamily="34" charset="0"/>
              </a:rPr>
              <a:t>Karl </a:t>
            </a:r>
            <a:r>
              <a:rPr lang="cs-CZ" sz="2800" b="1" dirty="0" err="1">
                <a:latin typeface="Times New Roman" panose="02020603050405020304" pitchFamily="18" charset="0"/>
                <a:ea typeface="Calibri" panose="020F0502020204030204" pitchFamily="34" charset="0"/>
              </a:rPr>
              <a:t>Jaspers</a:t>
            </a:r>
            <a:r>
              <a:rPr lang="cs-CZ" sz="2800" b="1" dirty="0">
                <a:latin typeface="Times New Roman" panose="02020603050405020304" pitchFamily="18" charset="0"/>
                <a:ea typeface="Calibri" panose="020F0502020204030204" pitchFamily="34" charset="0"/>
              </a:rPr>
              <a:t> </a:t>
            </a:r>
            <a:r>
              <a:rPr lang="cs-CZ" sz="2800" dirty="0">
                <a:latin typeface="Times New Roman" panose="02020603050405020304" pitchFamily="18" charset="0"/>
                <a:ea typeface="Calibri" panose="020F0502020204030204" pitchFamily="34" charset="0"/>
              </a:rPr>
              <a:t>(</a:t>
            </a:r>
            <a:r>
              <a:rPr lang="cs-CZ" sz="2800" b="1" dirty="0">
                <a:latin typeface="Times New Roman" panose="02020603050405020304" pitchFamily="18" charset="0"/>
                <a:ea typeface="Calibri" panose="020F0502020204030204" pitchFamily="34" charset="0"/>
              </a:rPr>
              <a:t>1883–1969)  </a:t>
            </a:r>
          </a:p>
          <a:p>
            <a:r>
              <a:rPr lang="cs-CZ" sz="2800" dirty="0">
                <a:latin typeface="Times New Roman" panose="02020603050405020304" pitchFamily="18" charset="0"/>
                <a:ea typeface="Calibri" panose="020F0502020204030204" pitchFamily="34" charset="0"/>
              </a:rPr>
              <a:t>- jeden z hlavních představitelů tzv. filosofie existence</a:t>
            </a:r>
          </a:p>
          <a:p>
            <a:r>
              <a:rPr lang="cs-CZ" sz="2800" dirty="0">
                <a:latin typeface="Times New Roman" panose="02020603050405020304" pitchFamily="18" charset="0"/>
                <a:ea typeface="Calibri" panose="020F0502020204030204" pitchFamily="34" charset="0"/>
              </a:rPr>
              <a:t>- p</a:t>
            </a:r>
            <a:r>
              <a:rPr lang="cs-CZ" sz="2800" dirty="0">
                <a:effectLst/>
                <a:latin typeface="Times New Roman" panose="02020603050405020304" pitchFamily="18" charset="0"/>
                <a:ea typeface="Calibri" panose="020F0502020204030204" pitchFamily="34" charset="0"/>
              </a:rPr>
              <a:t>ůvodním vzděláním lékař (psychiatr)</a:t>
            </a:r>
          </a:p>
          <a:p>
            <a:endParaRPr lang="cs-CZ" dirty="0"/>
          </a:p>
        </p:txBody>
      </p:sp>
    </p:spTree>
    <p:extLst>
      <p:ext uri="{BB962C8B-B14F-4D97-AF65-F5344CB8AC3E}">
        <p14:creationId xmlns:p14="http://schemas.microsoft.com/office/powerpoint/2010/main" val="683370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1AB5D-5BF6-FA65-94EF-5CAF6CFC2AE8}"/>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Transcendence jako naplnění existence</a:t>
            </a:r>
            <a:endParaRPr lang="cs-CZ" dirty="0"/>
          </a:p>
        </p:txBody>
      </p:sp>
      <p:sp>
        <p:nvSpPr>
          <p:cNvPr id="3" name="Zástupný obsah 2">
            <a:extLst>
              <a:ext uri="{FF2B5EF4-FFF2-40B4-BE49-F238E27FC236}">
                <a16:creationId xmlns:a16="http://schemas.microsoft.com/office/drawing/2014/main" id="{6DF73033-9B56-CF0D-6C17-7805B30852F7}"/>
              </a:ext>
            </a:extLst>
          </p:cNvPr>
          <p:cNvSpPr>
            <a:spLocks noGrp="1"/>
          </p:cNvSpPr>
          <p:nvPr>
            <p:ph idx="1"/>
          </p:nvPr>
        </p:nvSpPr>
        <p:spPr>
          <a:xfrm>
            <a:off x="838200" y="1338606"/>
            <a:ext cx="10515600" cy="5448693"/>
          </a:xfrm>
        </p:spPr>
        <p:txBody>
          <a:bodyPr>
            <a:normAutofit fontScale="85000" lnSpcReduction="20000"/>
          </a:bodyPr>
          <a:lstStyle/>
          <a:p>
            <a:r>
              <a:rPr lang="cs-CZ" dirty="0">
                <a:latin typeface="Times New Roman" panose="02020603050405020304" pitchFamily="18" charset="0"/>
                <a:cs typeface="Times New Roman" panose="02020603050405020304" pitchFamily="18" charset="0"/>
              </a:rPr>
              <a:t>Transcendence je jedinou skutečností, skrze niž a v níž člověk jakožto existence může dojít naplnění. </a:t>
            </a:r>
          </a:p>
          <a:p>
            <a:r>
              <a:rPr lang="cs-CZ" dirty="0">
                <a:latin typeface="Times New Roman" panose="02020603050405020304" pitchFamily="18" charset="0"/>
                <a:cs typeface="Times New Roman" panose="02020603050405020304" pitchFamily="18" charset="0"/>
              </a:rPr>
              <a:t>Existencí jsem pouze potud, pokud se vztahuji k transcendenci „jakožto moci, skrze niž jsem vlastně sám sebou.“  → Tento bytostný vztah existence k transcendenci </a:t>
            </a:r>
            <a:r>
              <a:rPr lang="cs-CZ" dirty="0" err="1">
                <a:latin typeface="Times New Roman" panose="02020603050405020304" pitchFamily="18" charset="0"/>
                <a:cs typeface="Times New Roman" panose="02020603050405020304" pitchFamily="18" charset="0"/>
              </a:rPr>
              <a:t>Jaspers</a:t>
            </a:r>
            <a:r>
              <a:rPr lang="cs-CZ" dirty="0">
                <a:latin typeface="Times New Roman" panose="02020603050405020304" pitchFamily="18" charset="0"/>
                <a:cs typeface="Times New Roman" panose="02020603050405020304" pitchFamily="18" charset="0"/>
              </a:rPr>
              <a:t> nazývá vírou.</a:t>
            </a:r>
          </a:p>
          <a:p>
            <a:r>
              <a:rPr lang="cs-CZ" dirty="0">
                <a:latin typeface="Times New Roman" panose="02020603050405020304" pitchFamily="18" charset="0"/>
                <a:cs typeface="Times New Roman" panose="02020603050405020304" pitchFamily="18" charset="0"/>
              </a:rPr>
              <a:t>Bytí sebou i svobodu člověk dosahuje skrze svůj vztah k transcendenci.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Kde jsem ve vlastním smyslu sám sebou, nejsem jím sám skrze sebe.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Vím, že jsem sám sebe nestvořil a že mé bytí jako takové i mé bytí sebou je mi darované. </a:t>
            </a:r>
          </a:p>
          <a:p>
            <a:r>
              <a:rPr lang="cs-CZ" dirty="0">
                <a:latin typeface="Times New Roman" panose="02020603050405020304" pitchFamily="18" charset="0"/>
                <a:cs typeface="Times New Roman" panose="02020603050405020304" pitchFamily="18" charset="0"/>
              </a:rPr>
              <a:t>Čím rozhodněji jsem si vědom své svobody, tím více jsem si také vědom transcendence, skrze niž jsem a jsem svobodný.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Svoboda znamená především svobodu od pout, jimiž náš svazují imanentní způsoby bytí:  </a:t>
            </a:r>
          </a:p>
          <a:p>
            <a:pPr marL="0" indent="0">
              <a:buNone/>
            </a:pPr>
            <a:r>
              <a:rPr lang="cs-CZ" sz="2600" b="1" dirty="0">
                <a:effectLst/>
                <a:latin typeface="Times New Roman" panose="02020603050405020304" pitchFamily="18" charset="0"/>
                <a:ea typeface="Times New Roman" panose="02020603050405020304" pitchFamily="18" charset="0"/>
              </a:rPr>
              <a:t>T 11: </a:t>
            </a:r>
            <a:r>
              <a:rPr lang="cs-CZ" sz="2600" dirty="0">
                <a:effectLst/>
                <a:latin typeface="Times New Roman" panose="02020603050405020304" pitchFamily="18" charset="0"/>
                <a:ea typeface="Times New Roman" panose="02020603050405020304" pitchFamily="18" charset="0"/>
              </a:rPr>
              <a:t>„Neboť svobodný jsem pouze tehdy, když v sobě dosahuji nezávislosti na veškerém bytí světa a na mém vlastním pobývání, tj. když stojím proti veškerému pobývání, vědomí a duchu před transcendencí jako před vlastním jsoucnem. Jedině transcendenci se mohu bezezbytku vydat, zatímco každá vydanost světu, při vší nepodmíněnosti nasazení pro svět, zůstává vázána na podmínky, které promlouvají z transcendence…“ </a:t>
            </a:r>
          </a:p>
          <a:p>
            <a:pPr marL="0" indent="0">
              <a:buNone/>
            </a:pPr>
            <a:r>
              <a:rPr lang="cs-CZ" sz="2600" dirty="0">
                <a:effectLst/>
                <a:latin typeface="Times New Roman" panose="02020603050405020304" pitchFamily="18" charset="0"/>
                <a:ea typeface="Times New Roman" panose="02020603050405020304" pitchFamily="18" charset="0"/>
              </a:rPr>
              <a:t>K. </a:t>
            </a:r>
            <a:r>
              <a:rPr lang="cs-CZ" sz="2600" dirty="0" err="1">
                <a:effectLst/>
                <a:latin typeface="Times New Roman" panose="02020603050405020304" pitchFamily="18" charset="0"/>
                <a:ea typeface="Times New Roman" panose="02020603050405020304" pitchFamily="18" charset="0"/>
              </a:rPr>
              <a:t>Jaspers</a:t>
            </a:r>
            <a:r>
              <a:rPr lang="cs-CZ" sz="2600" dirty="0">
                <a:effectLst/>
                <a:latin typeface="Times New Roman" panose="02020603050405020304" pitchFamily="18" charset="0"/>
                <a:ea typeface="Times New Roman" panose="02020603050405020304" pitchFamily="18" charset="0"/>
              </a:rPr>
              <a:t>, </a:t>
            </a:r>
            <a:r>
              <a:rPr lang="cs-CZ" sz="2600" i="1" dirty="0">
                <a:effectLst/>
                <a:latin typeface="Times New Roman" panose="02020603050405020304" pitchFamily="18" charset="0"/>
                <a:ea typeface="Times New Roman" panose="02020603050405020304" pitchFamily="18" charset="0"/>
              </a:rPr>
              <a:t>Von der </a:t>
            </a:r>
            <a:r>
              <a:rPr lang="cs-CZ" sz="2600" i="1" dirty="0" err="1">
                <a:effectLst/>
                <a:latin typeface="Times New Roman" panose="02020603050405020304" pitchFamily="18" charset="0"/>
                <a:ea typeface="Times New Roman" panose="02020603050405020304" pitchFamily="18" charset="0"/>
              </a:rPr>
              <a:t>Wahrheit</a:t>
            </a:r>
            <a:r>
              <a:rPr lang="cs-CZ" sz="2600" dirty="0">
                <a:effectLst/>
                <a:latin typeface="Times New Roman" panose="02020603050405020304" pitchFamily="18" charset="0"/>
                <a:ea typeface="Times New Roman" panose="02020603050405020304" pitchFamily="18" charset="0"/>
              </a:rPr>
              <a:t>, , str. 110.</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551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C5175-31AB-1453-CF37-7A86051B2FD1}"/>
              </a:ext>
            </a:extLst>
          </p:cNvPr>
          <p:cNvSpPr>
            <a:spLocks noGrp="1"/>
          </p:cNvSpPr>
          <p:nvPr>
            <p:ph type="title"/>
          </p:nvPr>
        </p:nvSpPr>
        <p:spPr>
          <a:xfrm>
            <a:off x="743932" y="-87360"/>
            <a:ext cx="10515600" cy="1011188"/>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Situace</a:t>
            </a:r>
          </a:p>
        </p:txBody>
      </p:sp>
      <p:sp>
        <p:nvSpPr>
          <p:cNvPr id="3" name="Zástupný obsah 2">
            <a:extLst>
              <a:ext uri="{FF2B5EF4-FFF2-40B4-BE49-F238E27FC236}">
                <a16:creationId xmlns:a16="http://schemas.microsoft.com/office/drawing/2014/main" id="{C1BC1675-E38C-5E55-9F03-7FB264BA4CA6}"/>
              </a:ext>
            </a:extLst>
          </p:cNvPr>
          <p:cNvSpPr>
            <a:spLocks noGrp="1"/>
          </p:cNvSpPr>
          <p:nvPr>
            <p:ph idx="1"/>
          </p:nvPr>
        </p:nvSpPr>
        <p:spPr>
          <a:xfrm>
            <a:off x="989029" y="725864"/>
            <a:ext cx="10515600" cy="6035562"/>
          </a:xfrm>
        </p:spPr>
        <p:txBody>
          <a:bodyPr>
            <a:normAutofit fontScale="77500" lnSpcReduction="20000"/>
          </a:bodyPr>
          <a:lstStyle/>
          <a:p>
            <a:r>
              <a:rPr lang="cs-CZ" dirty="0">
                <a:latin typeface="Times New Roman" panose="02020603050405020304" pitchFamily="18" charset="0"/>
                <a:ea typeface="Times New Roman" panose="02020603050405020304" pitchFamily="18" charset="0"/>
              </a:rPr>
              <a:t>S</a:t>
            </a:r>
            <a:r>
              <a:rPr lang="cs-CZ" sz="2800" dirty="0">
                <a:effectLst/>
                <a:latin typeface="Times New Roman" panose="02020603050405020304" pitchFamily="18" charset="0"/>
                <a:ea typeface="Times New Roman" panose="02020603050405020304" pitchFamily="18" charset="0"/>
              </a:rPr>
              <a:t>ituace představuje původní způsob, jímž je nám dána skutečnost. → Původní způsob, jímž se člověk nachází ve skutečnosti, je bytí v situacích.</a:t>
            </a:r>
          </a:p>
          <a:p>
            <a:r>
              <a:rPr lang="cs-CZ" dirty="0">
                <a:latin typeface="Times New Roman" panose="02020603050405020304" pitchFamily="18" charset="0"/>
                <a:cs typeface="Times New Roman" panose="02020603050405020304" pitchFamily="18" charset="0"/>
              </a:rPr>
              <a:t>Situace = určitá výseč skutečnosti, jak se původně naskýtá subjektu jakožto jejímu centru. → Představuje pro subjekt herní pole, které mu poskytuje příležitosti k jednání a přetváření skutečnosti + rámec nezměnitelných daností, jež ho omezují a jež musí přijmout. </a:t>
            </a:r>
          </a:p>
          <a:p>
            <a:r>
              <a:rPr lang="cs-CZ" dirty="0">
                <a:latin typeface="Times New Roman" panose="02020603050405020304" pitchFamily="18" charset="0"/>
                <a:cs typeface="Times New Roman" panose="02020603050405020304" pitchFamily="18" charset="0"/>
              </a:rPr>
              <a:t>Situace je „konkrétní skutečnost“, k níž se subjekt primárně vztahuje jakožto k určité souvislosti smyslu = základní rámec smysluplné skutečnosti, k níž je subjekt vztažen a jejímž je centrem.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Jde o </a:t>
            </a:r>
            <a:r>
              <a:rPr lang="cs-CZ" dirty="0">
                <a:latin typeface="Times New Roman" panose="02020603050405020304" pitchFamily="18" charset="0"/>
                <a:cs typeface="Times New Roman" panose="02020603050405020304" pitchFamily="18" charset="0"/>
              </a:rPr>
              <a:t>skutečnost, jak se původně naskýtá určitému subjektu z jeho perspektivy a na níž je tento subjekt bytostně zainteresován. </a:t>
            </a:r>
          </a:p>
          <a:p>
            <a:r>
              <a:rPr lang="cs-CZ" dirty="0">
                <a:latin typeface="Times New Roman" panose="02020603050405020304" pitchFamily="18" charset="0"/>
                <a:cs typeface="Times New Roman" panose="02020603050405020304" pitchFamily="18" charset="0"/>
              </a:rPr>
              <a:t>Součástí konstelace situací jsou nejenom fyzické podmínky a okolnosti, ale také druzí lidé, společenské, ekonomické, mocenské, politické poměry atd.</a:t>
            </a:r>
          </a:p>
          <a:p>
            <a:r>
              <a:rPr lang="cs-CZ" dirty="0">
                <a:latin typeface="Times New Roman" panose="02020603050405020304" pitchFamily="18" charset="0"/>
                <a:cs typeface="Times New Roman" panose="02020603050405020304" pitchFamily="18" charset="0"/>
              </a:rPr>
              <a:t>V situacích se člověk původně nachází jako pobývání.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t>
            </a:r>
            <a:r>
              <a:rPr lang="cs-CZ" dirty="0">
                <a:latin typeface="Times New Roman" panose="02020603050405020304" pitchFamily="18" charset="0"/>
                <a:cs typeface="Times New Roman" panose="02020603050405020304" pitchFamily="18" charset="0"/>
              </a:rPr>
              <a:t>obývání je „vázáno na situace“.</a:t>
            </a:r>
          </a:p>
          <a:p>
            <a:pPr marL="0" indent="0">
              <a:buNone/>
            </a:pPr>
            <a:r>
              <a:rPr lang="cs-CZ" b="1" dirty="0">
                <a:latin typeface="Times New Roman" panose="02020603050405020304" pitchFamily="18" charset="0"/>
                <a:cs typeface="Times New Roman" panose="02020603050405020304" pitchFamily="18" charset="0"/>
              </a:rPr>
              <a:t>T 12:</a:t>
            </a:r>
            <a:r>
              <a:rPr lang="cs-CZ" dirty="0">
                <a:latin typeface="Times New Roman" panose="02020603050405020304" pitchFamily="18" charset="0"/>
                <a:cs typeface="Times New Roman" panose="02020603050405020304" pitchFamily="18" charset="0"/>
              </a:rPr>
              <a:t> „Tato… představa nás vede k myšlence situace jakožto skutečnosti pro subjekt, který je na ní zainteresován jakožto pobývání (</a:t>
            </a:r>
            <a:r>
              <a:rPr lang="cs-CZ" dirty="0" err="1">
                <a:latin typeface="Times New Roman" panose="02020603050405020304" pitchFamily="18" charset="0"/>
                <a:cs typeface="Times New Roman" panose="02020603050405020304" pitchFamily="18" charset="0"/>
              </a:rPr>
              <a:t>Dasein</a:t>
            </a:r>
            <a:r>
              <a:rPr lang="cs-CZ" dirty="0">
                <a:latin typeface="Times New Roman" panose="02020603050405020304" pitchFamily="18" charset="0"/>
                <a:cs typeface="Times New Roman" panose="02020603050405020304" pitchFamily="18" charset="0"/>
              </a:rPr>
              <a:t>) a pro nějž znamená omezení či hrací pole; v ní se uplatňují jiné subjekty a jejich zájmy, sociologické mocenské poměry, momentální kombinace či příležitosti. Situace neznamená jenom skutečnost určovanou přírodními zákony, ale spíše skutečnost nadanou smyslem, která není ani psychická, ani fyzická, nýbrž obojí zároveň jakožto konkrétní skutečnost, která pro mé pobývání znamená výhodu či újmu, šanci nebo mez.“</a:t>
            </a:r>
          </a:p>
          <a:p>
            <a:pPr marL="0" indent="0">
              <a:buNone/>
            </a:pPr>
            <a:r>
              <a:rPr lang="cs-CZ" dirty="0">
                <a:latin typeface="Times New Roman" panose="02020603050405020304" pitchFamily="18" charset="0"/>
                <a:cs typeface="Times New Roman" panose="02020603050405020304" pitchFamily="18" charset="0"/>
              </a:rPr>
              <a:t>K. </a:t>
            </a:r>
            <a:r>
              <a:rPr lang="cs-CZ" dirty="0" err="1">
                <a:latin typeface="Times New Roman" panose="02020603050405020304" pitchFamily="18" charset="0"/>
                <a:cs typeface="Times New Roman" panose="02020603050405020304" pitchFamily="18" charset="0"/>
              </a:rPr>
              <a:t>Jaspers</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Mezní situace</a:t>
            </a:r>
            <a:r>
              <a:rPr lang="cs-CZ" dirty="0">
                <a:latin typeface="Times New Roman" panose="02020603050405020304" pitchFamily="18" charset="0"/>
                <a:cs typeface="Times New Roman" panose="02020603050405020304" pitchFamily="18" charset="0"/>
              </a:rPr>
              <a:t>, Praha 2016, str. 7.</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0503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D67439-363E-FE08-B7FD-CE44448238F2}"/>
              </a:ext>
            </a:extLst>
          </p:cNvPr>
          <p:cNvSpPr>
            <a:spLocks noGrp="1"/>
          </p:cNvSpPr>
          <p:nvPr>
            <p:ph type="title"/>
          </p:nvPr>
        </p:nvSpPr>
        <p:spPr>
          <a:xfrm>
            <a:off x="838200" y="1"/>
            <a:ext cx="10515600" cy="1178350"/>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Poznání a proměna situací</a:t>
            </a:r>
            <a:endParaRPr lang="cs-CZ" dirty="0"/>
          </a:p>
        </p:txBody>
      </p:sp>
      <p:sp>
        <p:nvSpPr>
          <p:cNvPr id="3" name="Zástupný obsah 2">
            <a:extLst>
              <a:ext uri="{FF2B5EF4-FFF2-40B4-BE49-F238E27FC236}">
                <a16:creationId xmlns:a16="http://schemas.microsoft.com/office/drawing/2014/main" id="{BBDA95BC-ECE2-5C5A-2049-C7E9082D4AF6}"/>
              </a:ext>
            </a:extLst>
          </p:cNvPr>
          <p:cNvSpPr>
            <a:spLocks noGrp="1"/>
          </p:cNvSpPr>
          <p:nvPr>
            <p:ph idx="1"/>
          </p:nvPr>
        </p:nvSpPr>
        <p:spPr>
          <a:xfrm>
            <a:off x="0" y="923827"/>
            <a:ext cx="12192000" cy="6089715"/>
          </a:xfrm>
        </p:spPr>
        <p:txBody>
          <a:bodyPr>
            <a:normAutofit fontScale="85000" lnSpcReduction="10000"/>
          </a:bodyPr>
          <a:lstStyle/>
          <a:p>
            <a:r>
              <a:rPr lang="cs-CZ" sz="2400" dirty="0">
                <a:effectLst/>
                <a:latin typeface="Times New Roman" panose="02020603050405020304" pitchFamily="18" charset="0"/>
                <a:ea typeface="Times New Roman" panose="02020603050405020304" pitchFamily="18" charset="0"/>
              </a:rPr>
              <a:t>Každý subjekt se musí ve své situaci zorientovat, aby ji mohl zvládnout. → Většina lidského jednání směřuje ke zvládnutí situací, v nichž se nacházíme. </a:t>
            </a:r>
          </a:p>
          <a:p>
            <a:r>
              <a:rPr lang="cs-CZ" sz="2400" dirty="0">
                <a:latin typeface="Times New Roman" panose="02020603050405020304" pitchFamily="18" charset="0"/>
                <a:ea typeface="Times New Roman" panose="02020603050405020304" pitchFamily="18" charset="0"/>
              </a:rPr>
              <a:t>Do</a:t>
            </a:r>
            <a:r>
              <a:rPr lang="cs-CZ" sz="2400" dirty="0">
                <a:effectLst/>
                <a:latin typeface="Times New Roman" panose="02020603050405020304" pitchFamily="18" charset="0"/>
                <a:ea typeface="Times New Roman" panose="02020603050405020304" pitchFamily="18" charset="0"/>
              </a:rPr>
              <a:t> situací jsme jakoby ponořeni, takže jsou pro nás ve svém celku obtížně přehlédnutelné. → Situace, v nichž se nacházíme, většinou nepoznáváme v celé jejich šíři a komplexnosti, nýbrž pouze schematicky a z určitých stránek.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N</a:t>
            </a:r>
            <a:r>
              <a:rPr lang="cs-CZ" sz="2400" dirty="0">
                <a:effectLst/>
                <a:latin typeface="Times New Roman" panose="02020603050405020304" pitchFamily="18" charset="0"/>
                <a:ea typeface="Times New Roman" panose="02020603050405020304" pitchFamily="18" charset="0"/>
              </a:rPr>
              <a:t>a tomto omezeném poznání zakládáme své jednání v situacích. </a:t>
            </a:r>
          </a:p>
          <a:p>
            <a:r>
              <a:rPr lang="cs-CZ" sz="2400" dirty="0">
                <a:latin typeface="Times New Roman" panose="02020603050405020304" pitchFamily="18" charset="0"/>
                <a:ea typeface="Times New Roman" panose="02020603050405020304" pitchFamily="18" charset="0"/>
              </a:rPr>
              <a:t>J</a:t>
            </a:r>
            <a:r>
              <a:rPr lang="cs-CZ" sz="2400" dirty="0">
                <a:effectLst/>
                <a:latin typeface="Times New Roman" panose="02020603050405020304" pitchFamily="18" charset="0"/>
                <a:ea typeface="Times New Roman" panose="02020603050405020304" pitchFamily="18" charset="0"/>
              </a:rPr>
              <a:t>edině přítomná situace, v níž se nacházíme, představuje neopakovatelnou příležitost, abychom do ní zasáhli a abychom v ní obstáli, a případně změnili její konstelaci.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Pokud tuto příležitost promarníme, lze to hodnotit jako naše selhání. </a:t>
            </a:r>
          </a:p>
          <a:p>
            <a:r>
              <a:rPr lang="cs-CZ" sz="2400" dirty="0">
                <a:effectLst/>
                <a:latin typeface="Times New Roman" panose="02020603050405020304" pitchFamily="18" charset="0"/>
                <a:ea typeface="Times New Roman" panose="02020603050405020304" pitchFamily="18" charset="0"/>
              </a:rPr>
              <a:t>Situace se proměňují: Konstelace každé situace obsahuje složky, které jsou dané a nezměnitelné, ale zároveň se v nich otevírá dimenze možného, kterou můžeme vyplnit vlastním jednáním, a tak určité složky situace proměnit. </a:t>
            </a:r>
          </a:p>
          <a:p>
            <a:r>
              <a:rPr lang="cs-CZ" sz="2400" dirty="0">
                <a:effectLst/>
                <a:latin typeface="Times New Roman" panose="02020603050405020304" pitchFamily="18" charset="0"/>
                <a:ea typeface="Times New Roman" panose="02020603050405020304" pitchFamily="18" charset="0"/>
              </a:rPr>
              <a:t>Jako pobývání do situací nejenom přicházíme, ale zároveň je spolutvoříme.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Při účelném a racionálním plánování a jednání se zároveň uplatňuje vědomí vůbec.</a:t>
            </a:r>
          </a:p>
          <a:p>
            <a:r>
              <a:rPr lang="cs-CZ" sz="2400" dirty="0">
                <a:latin typeface="Times New Roman" panose="02020603050405020304" pitchFamily="18" charset="0"/>
                <a:ea typeface="Times New Roman" panose="02020603050405020304" pitchFamily="18" charset="0"/>
              </a:rPr>
              <a:t>N</a:t>
            </a:r>
            <a:r>
              <a:rPr lang="cs-CZ" sz="2400" dirty="0">
                <a:effectLst/>
                <a:latin typeface="Times New Roman" panose="02020603050405020304" pitchFamily="18" charset="0"/>
                <a:ea typeface="Times New Roman" panose="02020603050405020304" pitchFamily="18" charset="0"/>
              </a:rPr>
              <a:t>ikdy se nelze zcela vymanit ze situací, pouze je možno vstupovat do nových situací.</a:t>
            </a:r>
          </a:p>
          <a:p>
            <a:pPr marL="0" indent="0">
              <a:buNone/>
            </a:pPr>
            <a:r>
              <a:rPr lang="cs-CZ" sz="2400" b="1" dirty="0">
                <a:effectLst/>
                <a:latin typeface="Times New Roman" panose="02020603050405020304" pitchFamily="18" charset="0"/>
                <a:ea typeface="Times New Roman" panose="02020603050405020304" pitchFamily="18" charset="0"/>
              </a:rPr>
              <a:t>T 13: </a:t>
            </a:r>
            <a:r>
              <a:rPr lang="cs-CZ" sz="2400" dirty="0">
                <a:effectLst/>
                <a:latin typeface="Times New Roman" panose="02020603050405020304" pitchFamily="18" charset="0"/>
                <a:ea typeface="Times New Roman" panose="02020603050405020304" pitchFamily="18" charset="0"/>
              </a:rPr>
              <a:t>„Situace existují tím, že se </a:t>
            </a:r>
            <a:r>
              <a:rPr lang="cs-CZ" sz="2400" i="1" dirty="0">
                <a:effectLst/>
                <a:latin typeface="Times New Roman" panose="02020603050405020304" pitchFamily="18" charset="0"/>
                <a:ea typeface="Times New Roman" panose="02020603050405020304" pitchFamily="18" charset="0"/>
              </a:rPr>
              <a:t>proměňují</a:t>
            </a:r>
            <a:r>
              <a:rPr lang="cs-CZ" sz="2400" dirty="0">
                <a:effectLst/>
                <a:latin typeface="Times New Roman" panose="02020603050405020304" pitchFamily="18" charset="0"/>
                <a:ea typeface="Times New Roman" panose="02020603050405020304" pitchFamily="18" charset="0"/>
              </a:rPr>
              <a:t>; nastává okamžik, kdy již netrvají. Situace sice musím trpět jako danost, přece však ne naprosto; zůstává v nich možnost proměny také v tom smyslu, že je mohu plánovitě </a:t>
            </a:r>
            <a:r>
              <a:rPr lang="cs-CZ" sz="2400" i="1" dirty="0">
                <a:effectLst/>
                <a:latin typeface="Times New Roman" panose="02020603050405020304" pitchFamily="18" charset="0"/>
                <a:ea typeface="Times New Roman" panose="02020603050405020304" pitchFamily="18" charset="0"/>
              </a:rPr>
              <a:t>přivodit</a:t>
            </a:r>
            <a:r>
              <a:rPr lang="cs-CZ" sz="2400" dirty="0">
                <a:effectLst/>
                <a:latin typeface="Times New Roman" panose="02020603050405020304" pitchFamily="18" charset="0"/>
                <a:ea typeface="Times New Roman" panose="02020603050405020304" pitchFamily="18" charset="0"/>
              </a:rPr>
              <a:t>, abych v nich potom jako již daných jednal. Naše účelná opatření mají právě takovýto charakter: technickým, právním či politickým jednání </a:t>
            </a:r>
            <a:r>
              <a:rPr lang="cs-CZ" sz="2400" i="1" dirty="0">
                <a:effectLst/>
                <a:latin typeface="Times New Roman" panose="02020603050405020304" pitchFamily="18" charset="0"/>
                <a:ea typeface="Times New Roman" panose="02020603050405020304" pitchFamily="18" charset="0"/>
              </a:rPr>
              <a:t>tvoříme situace</a:t>
            </a:r>
            <a:r>
              <a:rPr lang="cs-CZ" sz="2400" dirty="0">
                <a:effectLst/>
                <a:latin typeface="Times New Roman" panose="02020603050405020304" pitchFamily="18" charset="0"/>
                <a:ea typeface="Times New Roman" panose="02020603050405020304" pitchFamily="18" charset="0"/>
              </a:rPr>
              <a:t>. Nesměřujeme přímo k cíli, nýbrž navozujeme situace, z nichž tento cíl vzejde … Protože pobývání je bytím v situacích, nemohu nikdy vystoupit ze situace, aniž bych </a:t>
            </a:r>
            <a:r>
              <a:rPr lang="cs-CZ" sz="2400" i="1" dirty="0">
                <a:effectLst/>
                <a:latin typeface="Times New Roman" panose="02020603050405020304" pitchFamily="18" charset="0"/>
                <a:ea typeface="Times New Roman" panose="02020603050405020304" pitchFamily="18" charset="0"/>
              </a:rPr>
              <a:t>vstoupil do nějaké jiné</a:t>
            </a:r>
            <a:r>
              <a:rPr lang="cs-CZ" sz="2400" dirty="0">
                <a:effectLst/>
                <a:latin typeface="Times New Roman" panose="02020603050405020304" pitchFamily="18" charset="0"/>
                <a:ea typeface="Times New Roman" panose="02020603050405020304" pitchFamily="18" charset="0"/>
              </a:rPr>
              <a:t>. Veškeré zvládání situace znamená, že si tvořím východiska k proměně situace, nikoli že bych mohl zcela zrušit bytí v situaci.“  </a:t>
            </a:r>
          </a:p>
          <a:p>
            <a:pPr marL="0" indent="0">
              <a:buNone/>
            </a:pPr>
            <a:r>
              <a:rPr lang="cs-CZ" sz="2400" dirty="0">
                <a:latin typeface="Times New Roman" panose="02020603050405020304" pitchFamily="18" charset="0"/>
                <a:cs typeface="Times New Roman" panose="02020603050405020304" pitchFamily="18" charset="0"/>
              </a:rPr>
              <a:t>K. </a:t>
            </a:r>
            <a:r>
              <a:rPr lang="cs-CZ" sz="2400" dirty="0" err="1">
                <a:latin typeface="Times New Roman" panose="02020603050405020304" pitchFamily="18" charset="0"/>
                <a:cs typeface="Times New Roman" panose="02020603050405020304" pitchFamily="18" charset="0"/>
              </a:rPr>
              <a:t>Jaspers</a:t>
            </a:r>
            <a:r>
              <a:rPr lang="cs-CZ" sz="2400" dirty="0">
                <a:latin typeface="Times New Roman" panose="02020603050405020304" pitchFamily="18" charset="0"/>
                <a:cs typeface="Times New Roman" panose="02020603050405020304" pitchFamily="18" charset="0"/>
              </a:rPr>
              <a:t>, </a:t>
            </a:r>
            <a:r>
              <a:rPr lang="cs-CZ" sz="2400" i="1" dirty="0">
                <a:latin typeface="Times New Roman" panose="02020603050405020304" pitchFamily="18" charset="0"/>
                <a:cs typeface="Times New Roman" panose="02020603050405020304" pitchFamily="18" charset="0"/>
              </a:rPr>
              <a:t>Mezní situace</a:t>
            </a:r>
            <a:r>
              <a:rPr lang="cs-CZ" sz="2400" dirty="0">
                <a:latin typeface="Times New Roman" panose="02020603050405020304" pitchFamily="18" charset="0"/>
                <a:cs typeface="Times New Roman" panose="02020603050405020304" pitchFamily="18" charset="0"/>
              </a:rPr>
              <a:t>, Praha 2016, str. 7.</a:t>
            </a:r>
          </a:p>
          <a:p>
            <a:pPr marL="0" indent="0">
              <a:buNone/>
            </a:pPr>
            <a:endParaRPr lang="cs-CZ" sz="2400" dirty="0"/>
          </a:p>
        </p:txBody>
      </p:sp>
    </p:spTree>
    <p:extLst>
      <p:ext uri="{BB962C8B-B14F-4D97-AF65-F5344CB8AC3E}">
        <p14:creationId xmlns:p14="http://schemas.microsoft.com/office/powerpoint/2010/main" val="2615123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C851F-EF40-F82A-2CD0-91D6FAF069EF}"/>
              </a:ext>
            </a:extLst>
          </p:cNvPr>
          <p:cNvSpPr>
            <a:spLocks noGrp="1"/>
          </p:cNvSpPr>
          <p:nvPr>
            <p:ph type="title"/>
          </p:nvPr>
        </p:nvSpPr>
        <p:spPr>
          <a:xfrm>
            <a:off x="838200" y="1"/>
            <a:ext cx="10515600" cy="1263191"/>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Situace a mezní situace </a:t>
            </a:r>
          </a:p>
        </p:txBody>
      </p:sp>
      <p:sp>
        <p:nvSpPr>
          <p:cNvPr id="3" name="Zástupný obsah 2">
            <a:extLst>
              <a:ext uri="{FF2B5EF4-FFF2-40B4-BE49-F238E27FC236}">
                <a16:creationId xmlns:a16="http://schemas.microsoft.com/office/drawing/2014/main" id="{87DF5210-DDF8-D446-AF82-DED23C373FAD}"/>
              </a:ext>
            </a:extLst>
          </p:cNvPr>
          <p:cNvSpPr>
            <a:spLocks noGrp="1"/>
          </p:cNvSpPr>
          <p:nvPr>
            <p:ph idx="1"/>
          </p:nvPr>
        </p:nvSpPr>
        <p:spPr>
          <a:xfrm>
            <a:off x="838200" y="1366886"/>
            <a:ext cx="10515600" cy="5491113"/>
          </a:xfrm>
        </p:spPr>
        <p:txBody>
          <a:bodyPr>
            <a:normAutofit fontScale="85000" lnSpcReduction="20000"/>
          </a:bodyPr>
          <a:lstStyle/>
          <a:p>
            <a:pPr algn="just"/>
            <a:r>
              <a:rPr lang="cs-CZ" dirty="0">
                <a:latin typeface="Times New Roman" panose="02020603050405020304" pitchFamily="18" charset="0"/>
                <a:ea typeface="Times New Roman" panose="02020603050405020304" pitchFamily="18" charset="0"/>
              </a:rPr>
              <a:t>M</a:t>
            </a:r>
            <a:r>
              <a:rPr lang="cs-CZ" sz="2800" dirty="0">
                <a:effectLst/>
                <a:latin typeface="Times New Roman" panose="02020603050405020304" pitchFamily="18" charset="0"/>
                <a:ea typeface="Times New Roman" panose="02020603050405020304" pitchFamily="18" charset="0"/>
              </a:rPr>
              <a:t>ezní situace </a:t>
            </a:r>
            <a:r>
              <a:rPr lang="cs-CZ" dirty="0">
                <a:latin typeface="Times New Roman" panose="02020603050405020304" pitchFamily="18" charset="0"/>
                <a:ea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situace zcela zvláštního druhu. → Nelze je aktivně proměňovat, zvládat a překonávat za pomoci rozvrhování plánů našich praktických činností.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Mezním situacím jsme pasivně vystaveni, nemůžeme je překročit, nemůžeme je proměnit, nemůžeme z nich vystoupit – nanejvýš lze dočasně zmírňovat jejich důsledky. → Narážíme zde na svoje meze. </a:t>
            </a:r>
          </a:p>
          <a:p>
            <a:pPr algn="just"/>
            <a:r>
              <a:rPr lang="cs-CZ" dirty="0">
                <a:latin typeface="Times New Roman" panose="02020603050405020304" pitchFamily="18" charset="0"/>
                <a:ea typeface="Times New Roman" panose="02020603050405020304" pitchFamily="18" charset="0"/>
              </a:rPr>
              <a:t>Mezní</a:t>
            </a:r>
            <a:r>
              <a:rPr lang="cs-CZ" sz="2800" dirty="0">
                <a:effectLst/>
                <a:latin typeface="Times New Roman" panose="02020603050405020304" pitchFamily="18" charset="0"/>
                <a:ea typeface="Times New Roman" panose="02020603050405020304" pitchFamily="18" charset="0"/>
              </a:rPr>
              <a:t> situace se neproměňují, pouze nabývají různých podob.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U</a:t>
            </a:r>
            <a:r>
              <a:rPr lang="cs-CZ" sz="2800" dirty="0">
                <a:effectLst/>
                <a:latin typeface="Times New Roman" panose="02020603050405020304" pitchFamily="18" charset="0"/>
                <a:ea typeface="Times New Roman" panose="02020603050405020304" pitchFamily="18" charset="0"/>
              </a:rPr>
              <a:t>padáme do </a:t>
            </a:r>
            <a:r>
              <a:rPr lang="cs-CZ" dirty="0">
                <a:latin typeface="Times New Roman" panose="02020603050405020304" pitchFamily="18" charset="0"/>
                <a:ea typeface="Times New Roman" panose="02020603050405020304" pitchFamily="18" charset="0"/>
              </a:rPr>
              <a:t>nich </a:t>
            </a:r>
            <a:r>
              <a:rPr lang="cs-CZ" sz="2800" dirty="0">
                <a:effectLst/>
                <a:latin typeface="Times New Roman" panose="02020603050405020304" pitchFamily="18" charset="0"/>
                <a:ea typeface="Times New Roman" panose="02020603050405020304" pitchFamily="18" charset="0"/>
              </a:rPr>
              <a:t>nutně a nikdo se jim vposled nemůže vyhnout. </a:t>
            </a:r>
          </a:p>
          <a:p>
            <a:pPr algn="just"/>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obvykle uvádí čtyři/pět základních případů mezních situací: </a:t>
            </a:r>
            <a:r>
              <a:rPr lang="cs-CZ" sz="2800" b="1" dirty="0">
                <a:effectLst/>
                <a:latin typeface="Times New Roman" panose="02020603050405020304" pitchFamily="18" charset="0"/>
                <a:ea typeface="Times New Roman" panose="02020603050405020304" pitchFamily="18" charset="0"/>
              </a:rPr>
              <a:t>boj, utrpení, vina, smrt, vydanost náhodě</a:t>
            </a:r>
            <a:r>
              <a:rPr lang="cs-CZ" sz="2800" dirty="0">
                <a:effectLst/>
                <a:latin typeface="Times New Roman" panose="02020603050405020304" pitchFamily="18" charset="0"/>
                <a:ea typeface="Times New Roman" panose="02020603050405020304" pitchFamily="18" charset="0"/>
              </a:rPr>
              <a:t>:  </a:t>
            </a:r>
            <a:endParaRPr lang="cs-CZ" sz="2000" dirty="0">
              <a:effectLst/>
              <a:latin typeface="Times New Roman" panose="02020603050405020304" pitchFamily="18" charset="0"/>
              <a:ea typeface="Times New Roman" panose="02020603050405020304" pitchFamily="18" charset="0"/>
            </a:endParaRPr>
          </a:p>
          <a:p>
            <a:pPr marL="0" indent="0" algn="just">
              <a:buNone/>
            </a:pPr>
            <a:endParaRPr lang="cs-CZ" b="1" dirty="0">
              <a:latin typeface="Times New Roman" panose="02020603050405020304" pitchFamily="18" charset="0"/>
              <a:ea typeface="Times New Roman" panose="02020603050405020304" pitchFamily="18" charset="0"/>
            </a:endParaRPr>
          </a:p>
          <a:p>
            <a:pPr marL="0" indent="0" algn="just">
              <a:buNone/>
            </a:pPr>
            <a:r>
              <a:rPr lang="cs-CZ" sz="2800" b="1" dirty="0">
                <a:effectLst/>
                <a:latin typeface="Times New Roman" panose="02020603050405020304" pitchFamily="18" charset="0"/>
                <a:ea typeface="Times New Roman" panose="02020603050405020304" pitchFamily="18" charset="0"/>
              </a:rPr>
              <a:t>T 14: </a:t>
            </a:r>
            <a:r>
              <a:rPr lang="cs-CZ" sz="2800" dirty="0">
                <a:effectLst/>
                <a:latin typeface="Times New Roman" panose="02020603050405020304" pitchFamily="18" charset="0"/>
                <a:ea typeface="Times New Roman" panose="02020603050405020304" pitchFamily="18" charset="0"/>
              </a:rPr>
              <a:t>„Ujasněme si nyní naši lidskou situaci. V situacích jsme vždy. Situace se proměňují, příležitosti vyvstávají. Propaseme-li je, už se nevrátí. Sám mohu situaci měnit. Existují však situace, které se ve své bytnosti nemění, i když se mění jejich okamžité projevy a jejich uchvacující moc se zahaluje rouškou: musím umřít, musím trpět, musím bojovat, jsem vydán náhodě, nevyhnutelně se zaplétám do viny. Tyto základní situace našeho bytí nazýváme </a:t>
            </a:r>
            <a:r>
              <a:rPr lang="cs-CZ" sz="2800" i="1" dirty="0">
                <a:effectLst/>
                <a:latin typeface="Times New Roman" panose="02020603050405020304" pitchFamily="18" charset="0"/>
                <a:ea typeface="Times New Roman" panose="02020603050405020304" pitchFamily="18" charset="0"/>
              </a:rPr>
              <a:t>mezní situace</a:t>
            </a:r>
            <a:r>
              <a:rPr lang="cs-CZ" sz="2800" dirty="0">
                <a:effectLst/>
                <a:latin typeface="Times New Roman" panose="02020603050405020304" pitchFamily="18" charset="0"/>
                <a:ea typeface="Times New Roman" panose="02020603050405020304" pitchFamily="18" charset="0"/>
              </a:rPr>
              <a:t>. Existují tedy situace, z nichž nemůžeme vystoupit, které nemůžeme změnit.“    </a:t>
            </a:r>
            <a:endParaRPr lang="cs-CZ" sz="2000" dirty="0">
              <a:effectLst/>
              <a:latin typeface="Times New Roman" panose="02020603050405020304" pitchFamily="18" charset="0"/>
              <a:ea typeface="Times New Roman" panose="02020603050405020304" pitchFamily="18" charset="0"/>
            </a:endParaRPr>
          </a:p>
          <a:p>
            <a:pPr marL="0" indent="0">
              <a:buNone/>
            </a:pPr>
            <a:r>
              <a:rPr lang="cs-CZ" dirty="0">
                <a:effectLst/>
                <a:latin typeface="Times New Roman" panose="02020603050405020304" pitchFamily="18" charset="0"/>
                <a:ea typeface="Times New Roman" panose="02020603050405020304" pitchFamily="18" charset="0"/>
              </a:rPr>
              <a:t>K. </a:t>
            </a:r>
            <a:r>
              <a:rPr lang="cs-CZ" dirty="0" err="1">
                <a:effectLst/>
                <a:latin typeface="Times New Roman" panose="02020603050405020304" pitchFamily="18" charset="0"/>
                <a:ea typeface="Times New Roman" panose="02020603050405020304" pitchFamily="18" charset="0"/>
              </a:rPr>
              <a:t>Jaspers</a:t>
            </a:r>
            <a:r>
              <a:rPr lang="cs-CZ" dirty="0">
                <a:effectLst/>
                <a:latin typeface="Times New Roman" panose="02020603050405020304" pitchFamily="18" charset="0"/>
                <a:ea typeface="Times New Roman" panose="02020603050405020304" pitchFamily="18" charset="0"/>
              </a:rPr>
              <a:t>, </a:t>
            </a:r>
            <a:r>
              <a:rPr lang="cs-CZ" i="1" dirty="0">
                <a:effectLst/>
                <a:latin typeface="Times New Roman" panose="02020603050405020304" pitchFamily="18" charset="0"/>
                <a:ea typeface="Times New Roman" panose="02020603050405020304" pitchFamily="18" charset="0"/>
              </a:rPr>
              <a:t>Úvod do filosofie</a:t>
            </a:r>
            <a:r>
              <a:rPr lang="cs-CZ" dirty="0">
                <a:effectLst/>
                <a:latin typeface="Times New Roman" panose="02020603050405020304" pitchFamily="18" charset="0"/>
                <a:ea typeface="Times New Roman" panose="02020603050405020304" pitchFamily="18" charset="0"/>
              </a:rPr>
              <a:t>, str. 16.</a:t>
            </a:r>
          </a:p>
          <a:p>
            <a:endParaRPr lang="cs-CZ" dirty="0"/>
          </a:p>
        </p:txBody>
      </p:sp>
    </p:spTree>
    <p:extLst>
      <p:ext uri="{BB962C8B-B14F-4D97-AF65-F5344CB8AC3E}">
        <p14:creationId xmlns:p14="http://schemas.microsoft.com/office/powerpoint/2010/main" val="1221911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2D9DE-A156-340B-4921-4850922F9756}"/>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Mezní situace jako zeď, na níž troskotáme </a:t>
            </a:r>
            <a:endParaRPr lang="cs-CZ" dirty="0"/>
          </a:p>
        </p:txBody>
      </p:sp>
      <p:sp>
        <p:nvSpPr>
          <p:cNvPr id="3" name="Zástupný obsah 2">
            <a:extLst>
              <a:ext uri="{FF2B5EF4-FFF2-40B4-BE49-F238E27FC236}">
                <a16:creationId xmlns:a16="http://schemas.microsoft.com/office/drawing/2014/main" id="{9F613840-4B44-8BC7-9FCA-DDE6BF537D56}"/>
              </a:ext>
            </a:extLst>
          </p:cNvPr>
          <p:cNvSpPr>
            <a:spLocks noGrp="1"/>
          </p:cNvSpPr>
          <p:nvPr>
            <p:ph idx="1"/>
          </p:nvPr>
        </p:nvSpPr>
        <p:spPr>
          <a:xfrm>
            <a:off x="404567" y="1291472"/>
            <a:ext cx="10515600" cy="5392132"/>
          </a:xfrm>
        </p:spPr>
        <p:txBody>
          <a:bodyPr>
            <a:normAutofit fontScale="70000" lnSpcReduction="20000"/>
          </a:bodyPr>
          <a:lstStyle/>
          <a:p>
            <a:pPr algn="just"/>
            <a:r>
              <a:rPr lang="cs-CZ" sz="3200" dirty="0">
                <a:latin typeface="Times New Roman" panose="02020603050405020304" pitchFamily="18" charset="0"/>
                <a:ea typeface="Times New Roman" panose="02020603050405020304" pitchFamily="18" charset="0"/>
              </a:rPr>
              <a:t>M</a:t>
            </a:r>
            <a:r>
              <a:rPr lang="cs-CZ" sz="3200" dirty="0">
                <a:effectLst/>
                <a:latin typeface="Times New Roman" panose="02020603050405020304" pitchFamily="18" charset="0"/>
                <a:ea typeface="Times New Roman" panose="02020603050405020304" pitchFamily="18" charset="0"/>
              </a:rPr>
              <a:t>ezní situace jsou nepřehledné a neprůhledné. → Za nimi už nevidíme nic, resp. vidíme pouhé nic.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Jsou jako neprostupná zeď, na niž narážíme a na níž troskotáme.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Nelze je změnit ani pozitivně poznat, ale pouze projasnit (</a:t>
            </a:r>
            <a:r>
              <a:rPr lang="cs-CZ" sz="3200" dirty="0" err="1">
                <a:effectLst/>
                <a:latin typeface="Times New Roman" panose="02020603050405020304" pitchFamily="18" charset="0"/>
                <a:ea typeface="Times New Roman" panose="02020603050405020304" pitchFamily="18" charset="0"/>
              </a:rPr>
              <a:t>erhellen</a:t>
            </a:r>
            <a:r>
              <a:rPr lang="cs-CZ" sz="3200" dirty="0">
                <a:effectLst/>
                <a:latin typeface="Times New Roman" panose="02020603050405020304" pitchFamily="18" charset="0"/>
                <a:ea typeface="Times New Roman" panose="02020603050405020304" pitchFamily="18" charset="0"/>
              </a:rPr>
              <a:t>).</a:t>
            </a:r>
          </a:p>
          <a:p>
            <a:pPr algn="just"/>
            <a:r>
              <a:rPr lang="cs-CZ" sz="3200" dirty="0">
                <a:effectLst/>
                <a:latin typeface="Times New Roman" panose="02020603050405020304" pitchFamily="18" charset="0"/>
                <a:ea typeface="Times New Roman" panose="02020603050405020304" pitchFamily="18" charset="0"/>
              </a:rPr>
              <a:t>Mezní situace jsou neodvoditelné z něčeho jiného a nepřevoditelné na něco jiného. → </a:t>
            </a:r>
            <a:r>
              <a:rPr lang="cs-CZ" sz="3200" dirty="0">
                <a:latin typeface="Times New Roman" panose="02020603050405020304" pitchFamily="18" charset="0"/>
                <a:ea typeface="Times New Roman" panose="02020603050405020304" pitchFamily="18" charset="0"/>
              </a:rPr>
              <a:t>J</a:t>
            </a:r>
            <a:r>
              <a:rPr lang="cs-CZ" sz="3200" dirty="0">
                <a:effectLst/>
                <a:latin typeface="Times New Roman" panose="02020603050405020304" pitchFamily="18" charset="0"/>
                <a:ea typeface="Times New Roman" panose="02020603050405020304" pitchFamily="18" charset="0"/>
              </a:rPr>
              <a:t>sou dány se samotným pobýváním a ukazují se v nich meze pobývání.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 mezních situacích pobývání a bezpodmínečná pouhá vůle po pobývání naráží na svoje hranice. </a:t>
            </a:r>
            <a:endParaRPr lang="cs-CZ" sz="3200" dirty="0">
              <a:effectLst/>
              <a:latin typeface="Times New Roman" panose="02020603050405020304" pitchFamily="18" charset="0"/>
              <a:ea typeface="Times New Roman" panose="02020603050405020304" pitchFamily="18" charset="0"/>
            </a:endParaRPr>
          </a:p>
          <a:p>
            <a:pPr algn="just"/>
            <a:r>
              <a:rPr lang="cs-CZ" sz="3200" dirty="0">
                <a:effectLst/>
                <a:latin typeface="Times New Roman" panose="02020603050405020304" pitchFamily="18" charset="0"/>
                <a:ea typeface="Times New Roman" panose="02020603050405020304" pitchFamily="18" charset="0"/>
              </a:rPr>
              <a:t>Pro pobývání jsou mezní situace čirou negativitou a pobývání není s to se s nimi vyrovnat. → V mezních situacích se lidský život založený na pobývání a jeho požadavcích ukazuje jako projekt určený ke ztroskotání. </a:t>
            </a:r>
          </a:p>
          <a:p>
            <a:pPr algn="just"/>
            <a:endParaRPr lang="cs-CZ" sz="3200" dirty="0">
              <a:effectLst/>
              <a:latin typeface="Times New Roman" panose="02020603050405020304" pitchFamily="18" charset="0"/>
              <a:ea typeface="Times New Roman" panose="02020603050405020304" pitchFamily="18" charset="0"/>
            </a:endParaRPr>
          </a:p>
          <a:p>
            <a:pPr algn="just"/>
            <a:r>
              <a:rPr lang="cs-CZ" sz="3200" b="1" dirty="0">
                <a:effectLst/>
                <a:latin typeface="Times New Roman" panose="02020603050405020304" pitchFamily="18" charset="0"/>
                <a:ea typeface="Times New Roman" panose="02020603050405020304" pitchFamily="18" charset="0"/>
              </a:rPr>
              <a:t>T 15: </a:t>
            </a:r>
            <a:r>
              <a:rPr lang="cs-CZ" sz="3200" dirty="0">
                <a:effectLst/>
                <a:latin typeface="Times New Roman" panose="02020603050405020304" pitchFamily="18" charset="0"/>
                <a:ea typeface="Times New Roman" panose="02020603050405020304" pitchFamily="18" charset="0"/>
              </a:rPr>
              <a:t>„Stále se ocitám v situacích, nemohu žít bez boje a bez utrpení, nevyhnutelně na sebe beru vinu, musím zemřít – to vše jsou situace, které nazývám mezními. Tyto situace </a:t>
            </a:r>
            <a:r>
              <a:rPr lang="cs-CZ" sz="3200" i="1" dirty="0">
                <a:effectLst/>
                <a:latin typeface="Times New Roman" panose="02020603050405020304" pitchFamily="18" charset="0"/>
                <a:ea typeface="Times New Roman" panose="02020603050405020304" pitchFamily="18" charset="0"/>
              </a:rPr>
              <a:t>se nemění</a:t>
            </a:r>
            <a:r>
              <a:rPr lang="cs-CZ" sz="3200" dirty="0">
                <a:effectLst/>
                <a:latin typeface="Times New Roman" panose="02020603050405020304" pitchFamily="18" charset="0"/>
                <a:ea typeface="Times New Roman" panose="02020603050405020304" pitchFamily="18" charset="0"/>
              </a:rPr>
              <a:t>, ale pouze nabývají různých podob. Tyto situace jsou ve vztahu k našemu pobývání definitivní. Mezní situace jsou </a:t>
            </a:r>
            <a:r>
              <a:rPr lang="cs-CZ" sz="3200" i="1" dirty="0">
                <a:effectLst/>
                <a:latin typeface="Times New Roman" panose="02020603050405020304" pitchFamily="18" charset="0"/>
                <a:ea typeface="Times New Roman" panose="02020603050405020304" pitchFamily="18" charset="0"/>
              </a:rPr>
              <a:t>nepřehlédnutelné</a:t>
            </a:r>
            <a:r>
              <a:rPr lang="cs-CZ" sz="3200" dirty="0">
                <a:effectLst/>
                <a:latin typeface="Times New Roman" panose="02020603050405020304" pitchFamily="18" charset="0"/>
                <a:ea typeface="Times New Roman" panose="02020603050405020304" pitchFamily="18" charset="0"/>
              </a:rPr>
              <a:t>; v našem pobývání už za nimi nevidíme nic jiného. Jsou jako zeď, na niž narážíme, na níž ztroskotáváme. My sami je nemůžeme změnit, ale pouze přivést k jasnosti, aniž bychom je mohli vysvětlit a odvodit z něčeho jiného. Tyto situace jsou zde s pobýváním samým.“</a:t>
            </a:r>
          </a:p>
          <a:p>
            <a:pPr marL="0" indent="0" algn="just">
              <a:buNone/>
            </a:pPr>
            <a:r>
              <a:rPr lang="cs-CZ" sz="3200" dirty="0">
                <a:effectLst/>
                <a:latin typeface="Times New Roman" panose="02020603050405020304" pitchFamily="18" charset="0"/>
                <a:ea typeface="Times New Roman" panose="02020603050405020304" pitchFamily="18" charset="0"/>
              </a:rPr>
              <a:t>(K. </a:t>
            </a:r>
            <a:r>
              <a:rPr lang="cs-CZ" sz="3200" dirty="0" err="1">
                <a:effectLst/>
                <a:latin typeface="Times New Roman" panose="02020603050405020304" pitchFamily="18" charset="0"/>
                <a:ea typeface="Times New Roman" panose="02020603050405020304" pitchFamily="18" charset="0"/>
              </a:rPr>
              <a:t>Jaspers</a:t>
            </a:r>
            <a:r>
              <a:rPr lang="cs-CZ" sz="3200" dirty="0">
                <a:effectLst/>
                <a:latin typeface="Times New Roman" panose="02020603050405020304" pitchFamily="18" charset="0"/>
                <a:ea typeface="Times New Roman" panose="02020603050405020304" pitchFamily="18" charset="0"/>
              </a:rPr>
              <a:t>, </a:t>
            </a:r>
            <a:r>
              <a:rPr lang="cs-CZ" sz="3200" i="1" dirty="0">
                <a:effectLst/>
                <a:latin typeface="Times New Roman" panose="02020603050405020304" pitchFamily="18" charset="0"/>
                <a:ea typeface="Times New Roman" panose="02020603050405020304" pitchFamily="18" charset="0"/>
              </a:rPr>
              <a:t>Mezní situace</a:t>
            </a:r>
            <a:r>
              <a:rPr lang="cs-CZ" sz="3200" dirty="0">
                <a:effectLst/>
                <a:latin typeface="Times New Roman" panose="02020603050405020304" pitchFamily="18" charset="0"/>
                <a:ea typeface="Times New Roman" panose="02020603050405020304" pitchFamily="18" charset="0"/>
              </a:rPr>
              <a:t>, str. 10.)</a:t>
            </a:r>
          </a:p>
          <a:p>
            <a:endParaRPr lang="cs-CZ" dirty="0"/>
          </a:p>
        </p:txBody>
      </p:sp>
    </p:spTree>
    <p:extLst>
      <p:ext uri="{BB962C8B-B14F-4D97-AF65-F5344CB8AC3E}">
        <p14:creationId xmlns:p14="http://schemas.microsoft.com/office/powerpoint/2010/main" val="3690803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31B689-BEB6-1223-0AB1-F1F4C1DE0C9F}"/>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Mezní situace a pobývání</a:t>
            </a:r>
          </a:p>
        </p:txBody>
      </p:sp>
      <p:sp>
        <p:nvSpPr>
          <p:cNvPr id="3" name="Zástupný obsah 2">
            <a:extLst>
              <a:ext uri="{FF2B5EF4-FFF2-40B4-BE49-F238E27FC236}">
                <a16:creationId xmlns:a16="http://schemas.microsoft.com/office/drawing/2014/main" id="{C6EE4B69-14E1-052B-0BC8-65671325E4F6}"/>
              </a:ext>
            </a:extLst>
          </p:cNvPr>
          <p:cNvSpPr>
            <a:spLocks noGrp="1"/>
          </p:cNvSpPr>
          <p:nvPr>
            <p:ph idx="1"/>
          </p:nvPr>
        </p:nvSpPr>
        <p:spPr>
          <a:xfrm>
            <a:off x="838200" y="1272618"/>
            <a:ext cx="10515600" cy="5585381"/>
          </a:xfrm>
        </p:spPr>
        <p:txBody>
          <a:bodyPr>
            <a:normAutofit fontScale="92500" lnSpcReduction="10000"/>
          </a:bodyPr>
          <a:lstStyle/>
          <a:p>
            <a:pPr marL="0" indent="0">
              <a:buNone/>
            </a:pPr>
            <a:endParaRPr lang="cs-CZ" dirty="0">
              <a:latin typeface="Times New Roman" panose="02020603050405020304" pitchFamily="18" charset="0"/>
              <a:cs typeface="Times New Roman" panose="02020603050405020304" pitchFamily="18" charset="0"/>
            </a:endParaRPr>
          </a:p>
          <a:p>
            <a:r>
              <a:rPr lang="cs-CZ" sz="2600" dirty="0">
                <a:latin typeface="Times New Roman" panose="02020603050405020304" pitchFamily="18" charset="0"/>
                <a:cs typeface="Times New Roman" panose="02020603050405020304" pitchFamily="18" charset="0"/>
              </a:rPr>
              <a:t>Protože pobývání je tváří v tvář mezním situacím bezradné, snaží se je vytěsňovat a ignorovat. → Člověk se soustředí na potřeby a požadavky pobývání a žije, jako by mezní situace neexistovaly.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600" dirty="0">
                <a:latin typeface="Times New Roman" panose="02020603050405020304" pitchFamily="18" charset="0"/>
                <a:cs typeface="Times New Roman" panose="02020603050405020304" pitchFamily="18" charset="0"/>
              </a:rPr>
              <a:t>Je-li pak s mezními situacemi nevyhnutelně konfrontován, jeho pobývání se mu vyjeví jako skutečnost naprostého ztroskotání a propadne zoufalství. </a:t>
            </a:r>
          </a:p>
          <a:p>
            <a:r>
              <a:rPr lang="cs-CZ" sz="2600" dirty="0">
                <a:latin typeface="Times New Roman" panose="02020603050405020304" pitchFamily="18" charset="0"/>
                <a:cs typeface="Times New Roman" panose="02020603050405020304" pitchFamily="18" charset="0"/>
              </a:rPr>
              <a:t>Pobývání zná pouze dvojí postoj k mezním situacím: buď mezní situace ignoruje a vytěsňuje, nebo je bezradné a propadá zoufalství. </a:t>
            </a:r>
          </a:p>
          <a:p>
            <a:pPr marL="0" indent="0" algn="just">
              <a:buNone/>
            </a:pPr>
            <a:r>
              <a:rPr lang="cs-CZ" sz="2600" b="1" dirty="0">
                <a:latin typeface="Times New Roman" panose="02020603050405020304" pitchFamily="18" charset="0"/>
                <a:cs typeface="Times New Roman" panose="02020603050405020304" pitchFamily="18" charset="0"/>
              </a:rPr>
              <a:t>T 16: </a:t>
            </a:r>
            <a:r>
              <a:rPr lang="cs-CZ" sz="2600" dirty="0">
                <a:latin typeface="Times New Roman" panose="02020603050405020304" pitchFamily="18" charset="0"/>
                <a:cs typeface="Times New Roman" panose="02020603050405020304" pitchFamily="18" charset="0"/>
              </a:rPr>
              <a:t>„V pobývání se těmto situacím často vyhýbáme tím, že před nimi zavíráme oči a žijeme, jako by nebyly. Zapomínáme, že musíme umřít, že jsme bytostně vinni a vydáni všanc náhodě. Máme pak co činit jen s konkrétními situacemi, které zvládáme ke svému prospěchu a na něž ve světě reagujeme plánováním a obchodováním, jsouce hnáni zájmy pobývání. Na mezní situace tedy reagujeme buď tím, že si je zastíráme, nebo tím, že je skutečně uchopíme v zoufalství a v opětném sebenalezení: stáváme se sami sebou v proměně svého vědomí bytí.“</a:t>
            </a:r>
          </a:p>
          <a:p>
            <a:pPr marL="0" indent="0" algn="just">
              <a:buNone/>
            </a:pPr>
            <a:r>
              <a:rPr lang="cs-CZ" sz="2600" dirty="0">
                <a:effectLst/>
                <a:latin typeface="Times New Roman" panose="02020603050405020304" pitchFamily="18" charset="0"/>
                <a:ea typeface="Times New Roman" panose="02020603050405020304" pitchFamily="18" charset="0"/>
              </a:rPr>
              <a:t>K. </a:t>
            </a:r>
            <a:r>
              <a:rPr lang="cs-CZ" sz="2600" dirty="0" err="1">
                <a:effectLst/>
                <a:latin typeface="Times New Roman" panose="02020603050405020304" pitchFamily="18" charset="0"/>
                <a:ea typeface="Times New Roman" panose="02020603050405020304" pitchFamily="18" charset="0"/>
              </a:rPr>
              <a:t>Jaspers</a:t>
            </a:r>
            <a:r>
              <a:rPr lang="cs-CZ" sz="2600" dirty="0">
                <a:effectLst/>
                <a:latin typeface="Times New Roman" panose="02020603050405020304" pitchFamily="18" charset="0"/>
                <a:ea typeface="Times New Roman" panose="02020603050405020304" pitchFamily="18" charset="0"/>
              </a:rPr>
              <a:t>, </a:t>
            </a:r>
            <a:r>
              <a:rPr lang="cs-CZ" sz="2600" i="1" dirty="0">
                <a:effectLst/>
                <a:latin typeface="Times New Roman" panose="02020603050405020304" pitchFamily="18" charset="0"/>
                <a:ea typeface="Times New Roman" panose="02020603050405020304" pitchFamily="18" charset="0"/>
              </a:rPr>
              <a:t>Úvod do filosofie</a:t>
            </a:r>
            <a:r>
              <a:rPr lang="cs-CZ" sz="2600" dirty="0">
                <a:effectLst/>
                <a:latin typeface="Times New Roman" panose="02020603050405020304" pitchFamily="18" charset="0"/>
                <a:ea typeface="Times New Roman" panose="02020603050405020304" pitchFamily="18" charset="0"/>
              </a:rPr>
              <a:t>, str. 17. </a:t>
            </a:r>
          </a:p>
          <a:p>
            <a:pPr marL="0" indent="0">
              <a:buNone/>
            </a:pPr>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p>
            <a:endParaRPr lang="cs-CZ" dirty="0"/>
          </a:p>
          <a:p>
            <a:endParaRPr lang="cs-CZ" dirty="0"/>
          </a:p>
        </p:txBody>
      </p:sp>
    </p:spTree>
    <p:extLst>
      <p:ext uri="{BB962C8B-B14F-4D97-AF65-F5344CB8AC3E}">
        <p14:creationId xmlns:p14="http://schemas.microsoft.com/office/powerpoint/2010/main" val="1938122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58968-BE26-A9D0-ED47-279894576429}"/>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Mezní situace a imanentní způsoby Já</a:t>
            </a:r>
            <a:endParaRPr lang="cs-CZ" dirty="0"/>
          </a:p>
        </p:txBody>
      </p:sp>
      <p:sp>
        <p:nvSpPr>
          <p:cNvPr id="3" name="Zástupný obsah 2">
            <a:extLst>
              <a:ext uri="{FF2B5EF4-FFF2-40B4-BE49-F238E27FC236}">
                <a16:creationId xmlns:a16="http://schemas.microsoft.com/office/drawing/2014/main" id="{2790D758-B832-4300-CC7E-6504832445ED}"/>
              </a:ext>
            </a:extLst>
          </p:cNvPr>
          <p:cNvSpPr>
            <a:spLocks noGrp="1"/>
          </p:cNvSpPr>
          <p:nvPr>
            <p:ph idx="1"/>
          </p:nvPr>
        </p:nvSpPr>
        <p:spPr>
          <a:xfrm>
            <a:off x="923042" y="1357460"/>
            <a:ext cx="10515600" cy="5422818"/>
          </a:xfrm>
        </p:spPr>
        <p:txBody>
          <a:bodyPr>
            <a:normAutofit/>
          </a:bodyPr>
          <a:lstStyle/>
          <a:p>
            <a:r>
              <a:rPr lang="cs-CZ" dirty="0">
                <a:latin typeface="Times New Roman" panose="02020603050405020304" pitchFamily="18" charset="0"/>
                <a:ea typeface="Times New Roman" panose="02020603050405020304" pitchFamily="18" charset="0"/>
              </a:rPr>
              <a:t>V</a:t>
            </a:r>
            <a:r>
              <a:rPr lang="cs-CZ" dirty="0">
                <a:effectLst/>
                <a:latin typeface="Times New Roman" panose="02020603050405020304" pitchFamily="18" charset="0"/>
                <a:ea typeface="Times New Roman" panose="02020603050405020304" pitchFamily="18" charset="0"/>
              </a:rPr>
              <a:t>ědomí vůbec může mezní situace objektivně registrovat, ale nezakouší je v jejich pravém významu – není jimi niterně zasaženo a dotčeno. </a:t>
            </a:r>
          </a:p>
          <a:p>
            <a:r>
              <a:rPr lang="cs-CZ" dirty="0">
                <a:latin typeface="Times New Roman" panose="02020603050405020304" pitchFamily="18" charset="0"/>
                <a:ea typeface="Times New Roman" panose="02020603050405020304" pitchFamily="18" charset="0"/>
              </a:rPr>
              <a:t>V</a:t>
            </a:r>
            <a:r>
              <a:rPr lang="cs-CZ" dirty="0">
                <a:effectLst/>
                <a:latin typeface="Times New Roman" panose="02020603050405020304" pitchFamily="18" charset="0"/>
                <a:ea typeface="Times New Roman" panose="02020603050405020304" pitchFamily="18" charset="0"/>
              </a:rPr>
              <a:t>ědomí vůbec je schopno přispět ke zmírňování důsledků mezních situací, ale není s to je skutečně změnit či odstranit, ani se s nimi nedokáže vyrovnat. </a:t>
            </a:r>
          </a:p>
          <a:p>
            <a:r>
              <a:rPr lang="cs-CZ" dirty="0">
                <a:effectLst/>
                <a:latin typeface="Times New Roman" panose="02020603050405020304" pitchFamily="18" charset="0"/>
                <a:ea typeface="Times New Roman" panose="02020603050405020304" pitchFamily="18" charset="0"/>
              </a:rPr>
              <a:t>Ani na rovině ducha člověk není s to zakusit mezní situace v jejich pravém významu a nedokáže se s nimi vyrovnat. → Nanejvýš je může ztvárnit a reflektovat v uměleckém díle.</a:t>
            </a:r>
          </a:p>
          <a:p>
            <a:pPr marL="0" indent="0">
              <a:buNone/>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O</a:t>
            </a:r>
            <a:r>
              <a:rPr lang="cs-CZ" dirty="0">
                <a:effectLst/>
                <a:latin typeface="Times New Roman" panose="02020603050405020304" pitchFamily="18" charset="0"/>
                <a:ea typeface="Times New Roman" panose="02020603050405020304" pitchFamily="18" charset="0"/>
              </a:rPr>
              <a:t> všech imanentních rovinách lidského Já platí, že v mezních situacích narážejí na své hranice.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Z</a:t>
            </a:r>
            <a:r>
              <a:rPr lang="cs-CZ" dirty="0" err="1">
                <a:effectLst/>
                <a:latin typeface="Times New Roman" panose="02020603050405020304" pitchFamily="18" charset="0"/>
                <a:ea typeface="Times New Roman" panose="02020603050405020304" pitchFamily="18" charset="0"/>
              </a:rPr>
              <a:t>ůstávají</a:t>
            </a:r>
            <a:r>
              <a:rPr lang="cs-CZ" dirty="0">
                <a:effectLst/>
                <a:latin typeface="Times New Roman" panose="02020603050405020304" pitchFamily="18" charset="0"/>
                <a:ea typeface="Times New Roman" panose="02020603050405020304" pitchFamily="18" charset="0"/>
              </a:rPr>
              <a:t> uzavřeny uvnitř této hranice a nejsou s to ji překročit ani za ni dohlédnout.</a:t>
            </a:r>
            <a:endParaRPr lang="cs-CZ" dirty="0">
              <a:latin typeface="Times New Roman" panose="02020603050405020304" pitchFamily="18" charset="0"/>
              <a:ea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1206692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AF1D29-10A4-CC36-7ACF-B4269E71B02F}"/>
              </a:ext>
            </a:extLst>
          </p:cNvPr>
          <p:cNvSpPr>
            <a:spLocks noGrp="1"/>
          </p:cNvSpPr>
          <p:nvPr>
            <p:ph type="title"/>
          </p:nvPr>
        </p:nvSpPr>
        <p:spPr>
          <a:xfrm>
            <a:off x="838200" y="-141401"/>
            <a:ext cx="10515600" cy="1027521"/>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Mezní situace a existence: dvojí funkce meze</a:t>
            </a:r>
            <a:endParaRPr lang="cs-CZ" dirty="0"/>
          </a:p>
        </p:txBody>
      </p:sp>
      <p:sp>
        <p:nvSpPr>
          <p:cNvPr id="3" name="Zástupný obsah 2">
            <a:extLst>
              <a:ext uri="{FF2B5EF4-FFF2-40B4-BE49-F238E27FC236}">
                <a16:creationId xmlns:a16="http://schemas.microsoft.com/office/drawing/2014/main" id="{7D7CCCBE-8B4F-D865-2606-605F9AAE3677}"/>
              </a:ext>
            </a:extLst>
          </p:cNvPr>
          <p:cNvSpPr>
            <a:spLocks noGrp="1"/>
          </p:cNvSpPr>
          <p:nvPr>
            <p:ph idx="1"/>
          </p:nvPr>
        </p:nvSpPr>
        <p:spPr>
          <a:xfrm>
            <a:off x="838200" y="716437"/>
            <a:ext cx="10515600" cy="6457361"/>
          </a:xfrm>
        </p:spPr>
        <p:txBody>
          <a:bodyPr>
            <a:noAutofit/>
          </a:bodyPr>
          <a:lstStyle/>
          <a:p>
            <a:r>
              <a:rPr lang="cs-CZ" sz="2200" dirty="0">
                <a:effectLst/>
                <a:latin typeface="Times New Roman" panose="02020603050405020304" pitchFamily="18" charset="0"/>
                <a:ea typeface="Times New Roman" panose="02020603050405020304" pitchFamily="18" charset="0"/>
              </a:rPr>
              <a:t>Mezní situace lze zakusit v jejich pravém významu, když jsme jimi niterně zasaženi či existenciálně dotčeni. → To je možné jedině na rovině existence. </a:t>
            </a:r>
          </a:p>
          <a:p>
            <a:r>
              <a:rPr lang="cs-CZ" sz="2200" dirty="0">
                <a:effectLst/>
                <a:latin typeface="Times New Roman" panose="02020603050405020304" pitchFamily="18" charset="0"/>
                <a:ea typeface="Times New Roman" panose="02020603050405020304" pitchFamily="18" charset="0"/>
              </a:rPr>
              <a:t>S mezními situacemi se lze vyrovnat a lze je ustát, nakolik jsme nebo se stáváme existencí. </a:t>
            </a:r>
          </a:p>
          <a:p>
            <a:pPr marL="0" indent="0">
              <a:buNone/>
            </a:pP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lang="cs-CZ" sz="2200" dirty="0">
                <a:effectLst/>
                <a:latin typeface="Times New Roman" panose="02020603050405020304" pitchFamily="18" charset="0"/>
                <a:ea typeface="Times New Roman" panose="02020603050405020304" pitchFamily="18" charset="0"/>
              </a:rPr>
              <a:t> </a:t>
            </a:r>
            <a:r>
              <a:rPr lang="cs-CZ" sz="2200" dirty="0">
                <a:latin typeface="Times New Roman" panose="02020603050405020304" pitchFamily="18" charset="0"/>
                <a:ea typeface="Times New Roman" panose="02020603050405020304" pitchFamily="18" charset="0"/>
              </a:rPr>
              <a:t>M</a:t>
            </a:r>
            <a:r>
              <a:rPr lang="cs-CZ" sz="2200" dirty="0">
                <a:effectLst/>
                <a:latin typeface="Times New Roman" panose="02020603050405020304" pitchFamily="18" charset="0"/>
                <a:ea typeface="Times New Roman" panose="02020603050405020304" pitchFamily="18" charset="0"/>
              </a:rPr>
              <a:t>ezní situace se nám vyjevují ve svém vlastním významu </a:t>
            </a:r>
            <a:r>
              <a:rPr lang="pl-PL" sz="2200" dirty="0">
                <a:effectLst/>
                <a:latin typeface="Times New Roman" panose="02020603050405020304" pitchFamily="18" charset="0"/>
                <a:ea typeface="Times New Roman" panose="02020603050405020304" pitchFamily="18" charset="0"/>
              </a:rPr>
              <a:t>a můžeme v nich obstát, pokud </a:t>
            </a:r>
            <a:r>
              <a:rPr lang="cs-CZ" sz="2200" dirty="0">
                <a:effectLst/>
                <a:latin typeface="Times New Roman" panose="02020603050405020304" pitchFamily="18" charset="0"/>
                <a:ea typeface="Times New Roman" panose="02020603050405020304" pitchFamily="18" charset="0"/>
              </a:rPr>
              <a:t>jsme existencí.  </a:t>
            </a:r>
          </a:p>
          <a:p>
            <a:r>
              <a:rPr lang="cs-CZ" sz="2200" dirty="0">
                <a:latin typeface="Times New Roman" panose="02020603050405020304" pitchFamily="18" charset="0"/>
                <a:ea typeface="Times New Roman" panose="02020603050405020304" pitchFamily="18" charset="0"/>
              </a:rPr>
              <a:t>M</a:t>
            </a:r>
            <a:r>
              <a:rPr lang="cs-CZ" sz="2200" dirty="0">
                <a:effectLst/>
                <a:latin typeface="Times New Roman" panose="02020603050405020304" pitchFamily="18" charset="0"/>
                <a:ea typeface="Times New Roman" panose="02020603050405020304" pitchFamily="18" charset="0"/>
              </a:rPr>
              <a:t>ez má dvojí funkci: Ohraničuje imanentní způsoby </a:t>
            </a:r>
            <a:r>
              <a:rPr lang="cs-CZ" sz="2200" dirty="0">
                <a:latin typeface="Times New Roman" panose="02020603050405020304" pitchFamily="18" charset="0"/>
                <a:ea typeface="Times New Roman" panose="02020603050405020304" pitchFamily="18" charset="0"/>
              </a:rPr>
              <a:t>lidského </a:t>
            </a:r>
            <a:r>
              <a:rPr lang="cs-CZ" sz="2200" dirty="0">
                <a:effectLst/>
                <a:latin typeface="Times New Roman" panose="02020603050405020304" pitchFamily="18" charset="0"/>
                <a:ea typeface="Times New Roman" panose="02020603050405020304" pitchFamily="18" charset="0"/>
              </a:rPr>
              <a:t>bytí, a zároveň odkazuje k něčemu jinému.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200" dirty="0">
                <a:effectLst/>
                <a:latin typeface="Times New Roman" panose="02020603050405020304" pitchFamily="18" charset="0"/>
                <a:ea typeface="Times New Roman" panose="02020603050405020304" pitchFamily="18" charset="0"/>
              </a:rPr>
              <a:t>Toto jiné se však nevyjevuje pobývání, ani objektivnímu poznání na rovině vědomí vůbec, ani duchu, nýbrž pouze existenci. </a:t>
            </a:r>
          </a:p>
          <a:p>
            <a:pPr marL="0" indent="0">
              <a:buNone/>
            </a:pPr>
            <a:r>
              <a:rPr lang="cs-CZ" sz="2200" b="1" dirty="0">
                <a:effectLst/>
                <a:latin typeface="Times New Roman" panose="02020603050405020304" pitchFamily="18" charset="0"/>
                <a:ea typeface="Times New Roman" panose="02020603050405020304" pitchFamily="18" charset="0"/>
              </a:rPr>
              <a:t>T 17: </a:t>
            </a:r>
            <a:r>
              <a:rPr lang="cs-CZ" sz="2200" dirty="0">
                <a:effectLst/>
                <a:latin typeface="Times New Roman" panose="02020603050405020304" pitchFamily="18" charset="0"/>
                <a:ea typeface="Times New Roman" panose="02020603050405020304" pitchFamily="18" charset="0"/>
              </a:rPr>
              <a:t>„</a:t>
            </a:r>
            <a:r>
              <a:rPr lang="cs-CZ" sz="2200" i="1" dirty="0">
                <a:effectLst/>
                <a:latin typeface="Times New Roman" panose="02020603050405020304" pitchFamily="18" charset="0"/>
                <a:ea typeface="Times New Roman" panose="02020603050405020304" pitchFamily="18" charset="0"/>
              </a:rPr>
              <a:t>Mez </a:t>
            </a:r>
            <a:r>
              <a:rPr lang="cs-CZ" sz="2200" dirty="0">
                <a:effectLst/>
                <a:latin typeface="Times New Roman" panose="02020603050405020304" pitchFamily="18" charset="0"/>
                <a:ea typeface="Times New Roman" panose="02020603050405020304" pitchFamily="18" charset="0"/>
              </a:rPr>
              <a:t>vyjadřuje toto: existuje něco jiného, ale zároveň: toto jiné není přístupno vědomí v pobývání. Mezní situace už není situací pro vědomí vůbec, protože ji vědomí jakožto vědoucí a účelově jednající bere na vědomí pouze objektivně, nebo se jí jen vyhýbá, ignoruje ji a zapomíná na ni. Vědomí zůstává uvnitř hranic a je neschopno přiblížit se třeba jen tázavě svému počátku. Pobývání jakožto vědomí totiž nechápe rozdíl: buď není mezními situacemi dotčeno, nebo je jako pobývání bez projasnění sraženo do bezútěšného dumání v bezmocnosti. Mezní situace patří k existenci stejně jako situace k vědomí setrvávajícímu v imanenci.“ </a:t>
            </a:r>
          </a:p>
          <a:p>
            <a:pPr marL="0" indent="0">
              <a:buNone/>
            </a:pPr>
            <a:r>
              <a:rPr lang="cs-CZ" sz="2200" dirty="0">
                <a:effectLst/>
                <a:latin typeface="Times New Roman" panose="02020603050405020304" pitchFamily="18" charset="0"/>
                <a:ea typeface="Times New Roman" panose="02020603050405020304" pitchFamily="18" charset="0"/>
              </a:rPr>
              <a:t>K. </a:t>
            </a:r>
            <a:r>
              <a:rPr lang="cs-CZ" sz="2200" dirty="0" err="1">
                <a:effectLst/>
                <a:latin typeface="Times New Roman" panose="02020603050405020304" pitchFamily="18" charset="0"/>
                <a:ea typeface="Times New Roman" panose="02020603050405020304" pitchFamily="18" charset="0"/>
              </a:rPr>
              <a:t>Jaspers</a:t>
            </a:r>
            <a:r>
              <a:rPr lang="cs-CZ" sz="2200" dirty="0">
                <a:effectLst/>
                <a:latin typeface="Times New Roman" panose="02020603050405020304" pitchFamily="18" charset="0"/>
                <a:ea typeface="Times New Roman" panose="02020603050405020304" pitchFamily="18" charset="0"/>
              </a:rPr>
              <a:t>, </a:t>
            </a:r>
            <a:r>
              <a:rPr lang="cs-CZ" sz="2200" i="1" dirty="0">
                <a:effectLst/>
                <a:latin typeface="Times New Roman" panose="02020603050405020304" pitchFamily="18" charset="0"/>
                <a:ea typeface="Times New Roman" panose="02020603050405020304" pitchFamily="18" charset="0"/>
              </a:rPr>
              <a:t>Mezní situace</a:t>
            </a:r>
            <a:r>
              <a:rPr lang="cs-CZ" sz="2200" dirty="0">
                <a:effectLst/>
                <a:latin typeface="Times New Roman" panose="02020603050405020304" pitchFamily="18" charset="0"/>
                <a:ea typeface="Times New Roman" panose="02020603050405020304" pitchFamily="18" charset="0"/>
              </a:rPr>
              <a:t>, str. 10. </a:t>
            </a:r>
          </a:p>
          <a:p>
            <a:pPr marL="0" indent="0">
              <a:buNone/>
            </a:pPr>
            <a:endParaRPr lang="cs-CZ" sz="2200" dirty="0">
              <a:effectLst/>
              <a:latin typeface="Times New Roman" panose="02020603050405020304" pitchFamily="18" charset="0"/>
              <a:ea typeface="Times New Roman" panose="02020603050405020304" pitchFamily="18" charset="0"/>
            </a:endParaRPr>
          </a:p>
          <a:p>
            <a:pPr marL="0" indent="0">
              <a:buNone/>
            </a:pPr>
            <a:endParaRPr lang="cs-CZ" sz="2200" dirty="0"/>
          </a:p>
        </p:txBody>
      </p:sp>
    </p:spTree>
    <p:extLst>
      <p:ext uri="{BB962C8B-B14F-4D97-AF65-F5344CB8AC3E}">
        <p14:creationId xmlns:p14="http://schemas.microsoft.com/office/powerpoint/2010/main" val="1554313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7D0C09-944A-AF96-5B49-602F03DD3E5C}"/>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Překonání </a:t>
            </a: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mezní situace na rovině existence</a:t>
            </a:r>
            <a:endParaRPr lang="cs-CZ" dirty="0"/>
          </a:p>
        </p:txBody>
      </p:sp>
      <p:sp>
        <p:nvSpPr>
          <p:cNvPr id="3" name="Zástupný obsah 2">
            <a:extLst>
              <a:ext uri="{FF2B5EF4-FFF2-40B4-BE49-F238E27FC236}">
                <a16:creationId xmlns:a16="http://schemas.microsoft.com/office/drawing/2014/main" id="{142801BD-88C5-5363-B232-C405288AFC02}"/>
              </a:ext>
            </a:extLst>
          </p:cNvPr>
          <p:cNvSpPr>
            <a:spLocks noGrp="1"/>
          </p:cNvSpPr>
          <p:nvPr>
            <p:ph idx="1"/>
          </p:nvPr>
        </p:nvSpPr>
        <p:spPr>
          <a:xfrm>
            <a:off x="838200" y="1291472"/>
            <a:ext cx="10515600" cy="5486400"/>
          </a:xfrm>
        </p:spPr>
        <p:txBody>
          <a:bodyPr>
            <a:normAutofit fontScale="92500" lnSpcReduction="20000"/>
          </a:bodyPr>
          <a:lstStyle/>
          <a:p>
            <a:r>
              <a:rPr lang="cs-CZ" sz="2800" dirty="0">
                <a:effectLst/>
                <a:latin typeface="Times New Roman" panose="02020603050405020304" pitchFamily="18" charset="0"/>
                <a:ea typeface="Times New Roman" panose="02020603050405020304" pitchFamily="18" charset="0"/>
              </a:rPr>
              <a:t>Na mezní situace lze smysluplně reagovat aktivitou, která neusiluje primárně o změnu vnějších okolností, nýbrž vnitřním konáním, které vede k proměně nás samých.</a:t>
            </a:r>
          </a:p>
          <a:p>
            <a:pPr algn="just"/>
            <a:r>
              <a:rPr lang="cs-CZ" dirty="0">
                <a:latin typeface="Times New Roman" panose="02020603050405020304" pitchFamily="18" charset="0"/>
                <a:ea typeface="Times New Roman" panose="02020603050405020304" pitchFamily="18" charset="0"/>
              </a:rPr>
              <a:t>M</a:t>
            </a:r>
            <a:r>
              <a:rPr lang="cs-CZ" sz="2800" dirty="0">
                <a:effectLst/>
                <a:latin typeface="Times New Roman" panose="02020603050405020304" pitchFamily="18" charset="0"/>
                <a:ea typeface="Times New Roman" panose="02020603050405020304" pitchFamily="18" charset="0"/>
              </a:rPr>
              <a:t>ezní situace je třeba zakusit v jejich plné negativitě. → Člověk musí mít odvahu </a:t>
            </a:r>
            <a:r>
              <a:rPr lang="cs-CZ" dirty="0">
                <a:latin typeface="Times New Roman" panose="02020603050405020304" pitchFamily="18" charset="0"/>
                <a:ea typeface="Times New Roman" panose="02020603050405020304" pitchFamily="18" charset="0"/>
              </a:rPr>
              <a:t>pohlédnout jim </a:t>
            </a:r>
            <a:r>
              <a:rPr lang="cs-CZ" sz="2800" dirty="0">
                <a:effectLst/>
                <a:latin typeface="Times New Roman" panose="02020603050405020304" pitchFamily="18" charset="0"/>
                <a:ea typeface="Times New Roman" panose="02020603050405020304" pitchFamily="18" charset="0"/>
              </a:rPr>
              <a:t>s otevřenýma očima do tváře a nechat se jimi niterně dotknout a existenciálně zasáhnout. </a:t>
            </a:r>
          </a:p>
          <a:p>
            <a:pPr algn="just"/>
            <a:r>
              <a:rPr lang="cs-CZ" sz="2800" dirty="0">
                <a:effectLst/>
                <a:latin typeface="Times New Roman" panose="02020603050405020304" pitchFamily="18" charset="0"/>
                <a:ea typeface="Times New Roman" panose="02020603050405020304" pitchFamily="18" charset="0"/>
              </a:rPr>
              <a:t>Přesto </a:t>
            </a:r>
            <a:r>
              <a:rPr lang="cs-CZ" dirty="0">
                <a:latin typeface="Times New Roman" panose="02020603050405020304" pitchFamily="18" charset="0"/>
                <a:ea typeface="Times New Roman" panose="02020603050405020304" pitchFamily="18" charset="0"/>
              </a:rPr>
              <a:t>člověk </a:t>
            </a:r>
            <a:r>
              <a:rPr lang="cs-CZ" sz="2800" dirty="0">
                <a:effectLst/>
                <a:latin typeface="Times New Roman" panose="02020603050405020304" pitchFamily="18" charset="0"/>
                <a:ea typeface="Times New Roman" panose="02020603050405020304" pitchFamily="18" charset="0"/>
              </a:rPr>
              <a:t>musí najít sílu a odvahu tuto negativitu unést a nepropadnout zoufalství.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lang="cs-CZ" sz="2800" dirty="0">
                <a:effectLst/>
                <a:latin typeface="Times New Roman" panose="02020603050405020304" pitchFamily="18" charset="0"/>
                <a:ea typeface="Times New Roman" panose="02020603050405020304" pitchFamily="18" charset="0"/>
              </a:rPr>
              <a:t> Nereagujeme jenom „zoufalstvím ale i jistou obnovou: jakousi proměnou našeho vědomí se stáváme sami sebou.“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Tím dochází k zásadnímu kroku či „skoku“ při proměně nás samých: překračujeme pouhé imanentní způsoby Já a vstupujeme do dimenze existence.</a:t>
            </a:r>
          </a:p>
          <a:p>
            <a:pPr algn="just"/>
            <a:r>
              <a:rPr lang="cs-CZ" dirty="0">
                <a:latin typeface="Times New Roman" panose="02020603050405020304" pitchFamily="18" charset="0"/>
                <a:ea typeface="Times New Roman" panose="02020603050405020304" pitchFamily="18" charset="0"/>
              </a:rPr>
              <a:t>K</a:t>
            </a:r>
            <a:r>
              <a:rPr lang="cs-CZ" sz="2800" dirty="0">
                <a:effectLst/>
                <a:latin typeface="Times New Roman" panose="02020603050405020304" pitchFamily="18" charset="0"/>
                <a:ea typeface="Times New Roman" panose="02020603050405020304" pitchFamily="18" charset="0"/>
              </a:rPr>
              <a:t>de pobývání stojí tváří v tvář možnostem vlastního nebytí a propadá pocitu nesmyslnosti a zoufalství, tam se pro existenci otevírá hlubší smysl a možnost vzestupu bytí na jiné rovině, totiž jakožto bytí sebou.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solidFill>
                  <a:prstClr val="black"/>
                </a:solidFill>
                <a:effectLst/>
                <a:latin typeface="Times New Roman" panose="02020603050405020304" pitchFamily="18" charset="0"/>
                <a:ea typeface="Times New Roman" panose="02020603050405020304" pitchFamily="18" charset="0"/>
              </a:rPr>
              <a:t>I</a:t>
            </a:r>
            <a:r>
              <a:rPr lang="cs-CZ" sz="2800" dirty="0">
                <a:effectLst/>
                <a:latin typeface="Times New Roman" panose="02020603050405020304" pitchFamily="18" charset="0"/>
                <a:ea typeface="Times New Roman" panose="02020603050405020304" pitchFamily="18" charset="0"/>
              </a:rPr>
              <a:t> v mezních situacích, </a:t>
            </a:r>
            <a:r>
              <a:rPr lang="cs-CZ" dirty="0">
                <a:latin typeface="Times New Roman" panose="02020603050405020304" pitchFamily="18" charset="0"/>
                <a:ea typeface="Times New Roman" panose="02020603050405020304" pitchFamily="18" charset="0"/>
              </a:rPr>
              <a:t>lze </a:t>
            </a:r>
            <a:r>
              <a:rPr lang="cs-CZ" sz="2800" dirty="0">
                <a:effectLst/>
                <a:latin typeface="Times New Roman" panose="02020603050405020304" pitchFamily="18" charset="0"/>
                <a:ea typeface="Times New Roman" panose="02020603050405020304" pitchFamily="18" charset="0"/>
              </a:rPr>
              <a:t>svým způsobem obstát, a dokonce se jich chopit jako příležitosti svého druhu.</a:t>
            </a:r>
          </a:p>
          <a:p>
            <a:pPr algn="just"/>
            <a:endParaRPr lang="cs-CZ" sz="2400" dirty="0">
              <a:effectLst/>
              <a:latin typeface="Times New Roman" panose="02020603050405020304" pitchFamily="18" charset="0"/>
              <a:ea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151486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B90B86-C6A1-C6C8-5014-BE41056CD684}"/>
              </a:ext>
            </a:extLst>
          </p:cNvPr>
          <p:cNvSpPr>
            <a:spLocks noGrp="1"/>
          </p:cNvSpPr>
          <p:nvPr>
            <p:ph type="title"/>
          </p:nvPr>
        </p:nvSpPr>
        <p:spPr>
          <a:xfrm>
            <a:off x="838200" y="-179109"/>
            <a:ext cx="10515600" cy="1263191"/>
          </a:xfrm>
        </p:spPr>
        <p:txBody>
          <a:bodyPr/>
          <a:lstStyle/>
          <a:p>
            <a:pPr algn="ct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Mezní situace jako příležitost pro existenci</a:t>
            </a:r>
            <a:endParaRPr lang="cs-CZ" dirty="0"/>
          </a:p>
        </p:txBody>
      </p:sp>
      <p:sp>
        <p:nvSpPr>
          <p:cNvPr id="3" name="Zástupný obsah 2">
            <a:extLst>
              <a:ext uri="{FF2B5EF4-FFF2-40B4-BE49-F238E27FC236}">
                <a16:creationId xmlns:a16="http://schemas.microsoft.com/office/drawing/2014/main" id="{7A264834-E5C4-6B2A-BD8D-FB86576FF62F}"/>
              </a:ext>
            </a:extLst>
          </p:cNvPr>
          <p:cNvSpPr>
            <a:spLocks noGrp="1"/>
          </p:cNvSpPr>
          <p:nvPr>
            <p:ph idx="1"/>
          </p:nvPr>
        </p:nvSpPr>
        <p:spPr>
          <a:xfrm>
            <a:off x="0" y="782426"/>
            <a:ext cx="12192000" cy="6075574"/>
          </a:xfrm>
        </p:spPr>
        <p:txBody>
          <a:bodyPr>
            <a:noAutofit/>
          </a:bodyPr>
          <a:lstStyle/>
          <a:p>
            <a:r>
              <a:rPr lang="cs-CZ" sz="2200" dirty="0">
                <a:effectLst/>
                <a:latin typeface="Times New Roman" panose="02020603050405020304" pitchFamily="18" charset="0"/>
                <a:ea typeface="Times New Roman" panose="02020603050405020304" pitchFamily="18" charset="0"/>
              </a:rPr>
              <a:t>Mezní situace se navzdory jejich negativitě mohou stát katalyzátorem procesu růstu na rovině existence. → Je v nich zproblematizována vůle pobývání po bezpodmínečném přetrvání a po jeho bezprostředním štěstí. → </a:t>
            </a:r>
            <a:r>
              <a:rPr lang="cs-CZ" sz="2200" dirty="0">
                <a:latin typeface="Times New Roman" panose="02020603050405020304" pitchFamily="18" charset="0"/>
                <a:ea typeface="Times New Roman" panose="02020603050405020304" pitchFamily="18" charset="0"/>
              </a:rPr>
              <a:t>Mezní situace </a:t>
            </a:r>
            <a:r>
              <a:rPr lang="cs-CZ" sz="2200" dirty="0">
                <a:effectLst/>
                <a:latin typeface="Times New Roman" panose="02020603050405020304" pitchFamily="18" charset="0"/>
                <a:ea typeface="Times New Roman" panose="02020603050405020304" pitchFamily="18" charset="0"/>
              </a:rPr>
              <a:t>vykazují pobývání do patřičných mezí a osvobozují tak člověka od spoutanosti s pobýváním, díky níž hrozí, že zradí existenci </a:t>
            </a:r>
            <a:r>
              <a:rPr lang="cs-CZ" sz="2200" dirty="0">
                <a:latin typeface="Times New Roman" panose="02020603050405020304" pitchFamily="18" charset="0"/>
                <a:ea typeface="Times New Roman" panose="02020603050405020304" pitchFamily="18" charset="0"/>
              </a:rPr>
              <a:t>a ztratí </a:t>
            </a:r>
            <a:r>
              <a:rPr lang="cs-CZ" sz="2200" dirty="0">
                <a:effectLst/>
                <a:latin typeface="Times New Roman" panose="02020603050405020304" pitchFamily="18" charset="0"/>
                <a:ea typeface="Times New Roman" panose="02020603050405020304" pitchFamily="18" charset="0"/>
              </a:rPr>
              <a:t>své bytí sebou. </a:t>
            </a:r>
          </a:p>
          <a:p>
            <a:r>
              <a:rPr lang="cs-CZ" sz="2200" dirty="0">
                <a:effectLst/>
                <a:latin typeface="Times New Roman" panose="02020603050405020304" pitchFamily="18" charset="0"/>
                <a:ea typeface="Times New Roman" panose="02020603050405020304" pitchFamily="18" charset="0"/>
              </a:rPr>
              <a:t>Ve zdánlivé bezvýchodnosti mezních situací existence nachází východisko skrze skok z imanence ( = transcendující skok). </a:t>
            </a:r>
            <a:r>
              <a:rPr kumimoji="0" lang="cs-CZ" sz="2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200" dirty="0">
                <a:effectLst/>
                <a:latin typeface="Times New Roman" panose="02020603050405020304" pitchFamily="18" charset="0"/>
                <a:ea typeface="Times New Roman" panose="02020603050405020304" pitchFamily="18" charset="0"/>
              </a:rPr>
              <a:t>Mezní situace získávají svůj pravý význam pro existenci, která je na nich zainteresována jako na privilegované příležitosti k získání či ztrátě sebe sama.  </a:t>
            </a:r>
          </a:p>
          <a:p>
            <a:pPr marL="0" indent="0">
              <a:buNone/>
            </a:pPr>
            <a:r>
              <a:rPr lang="cs-CZ" sz="2200" b="1" dirty="0">
                <a:effectLst/>
                <a:latin typeface="Times New Roman" panose="02020603050405020304" pitchFamily="18" charset="0"/>
                <a:ea typeface="Times New Roman" panose="02020603050405020304" pitchFamily="18" charset="0"/>
              </a:rPr>
              <a:t>T 18: </a:t>
            </a:r>
            <a:r>
              <a:rPr lang="cs-CZ" sz="2200" dirty="0">
                <a:effectLst/>
                <a:latin typeface="Times New Roman" panose="02020603050405020304" pitchFamily="18" charset="0"/>
                <a:ea typeface="Times New Roman" panose="02020603050405020304" pitchFamily="18" charset="0"/>
              </a:rPr>
              <a:t>„Jakožto pobývání se můžeme vyhnout mezním situacím jen tím, že před nimi zavíráme oči. Chceme uchovat své pobývání ve světě tím, že je rozšiřujeme. Vztahujeme se ke svému pobývání, aniž bychom se tázali, přičemž si nad ním zjednáváme vládu a libujeme si v něm nebo jím trpíme a podléháme mu. Ale nakonec nám nezbude nic jiného než se poddat. Na mezní situace proto reagujeme smysluplně nikoli plánováním a propočtem za účelem jejich překonání, nýbrž zcela jinou aktivitou, </a:t>
            </a:r>
            <a:r>
              <a:rPr lang="cs-CZ" sz="2200" i="1" dirty="0">
                <a:effectLst/>
                <a:latin typeface="Times New Roman" panose="02020603050405020304" pitchFamily="18" charset="0"/>
                <a:ea typeface="Times New Roman" panose="02020603050405020304" pitchFamily="18" charset="0"/>
              </a:rPr>
              <a:t>stáváním se existencí, která je v nás možná</a:t>
            </a:r>
            <a:r>
              <a:rPr lang="cs-CZ" sz="2200" dirty="0">
                <a:effectLst/>
                <a:latin typeface="Times New Roman" panose="02020603050405020304" pitchFamily="18" charset="0"/>
                <a:ea typeface="Times New Roman" panose="02020603050405020304" pitchFamily="18" charset="0"/>
              </a:rPr>
              <a:t>. Stáváme se sami sebou tím, že vstupujeme do mezních situací s otevřenýma očima. Věděním jsou tyto situace uchopitelné pouze vnějškově: jedině existencí mohou být pociťovány jako skutečnost. Zakoušet mezní situace a existovat je totéž. V bezmocnosti pobývání se otevírá možnost vzestupu bytí ve mně. Zatímco pobývání je otázka po bytí v mezních situacích cizí, ‚bytí sebou‘ si v nich může uvědomit bytí skrze </a:t>
            </a:r>
            <a:r>
              <a:rPr lang="cs-CZ" sz="2200" i="1" dirty="0">
                <a:effectLst/>
                <a:latin typeface="Times New Roman" panose="02020603050405020304" pitchFamily="18" charset="0"/>
                <a:ea typeface="Times New Roman" panose="02020603050405020304" pitchFamily="18" charset="0"/>
              </a:rPr>
              <a:t>skok</a:t>
            </a:r>
            <a:r>
              <a:rPr lang="cs-CZ" sz="2200" dirty="0">
                <a:effectLst/>
                <a:latin typeface="Times New Roman" panose="02020603050405020304" pitchFamily="18" charset="0"/>
                <a:ea typeface="Times New Roman" panose="02020603050405020304" pitchFamily="18" charset="0"/>
              </a:rPr>
              <a:t>: vědomí, které o mezních situacích jinak jen ví, může být naplněno jedinečným, dějinným a nezastupitelným způsobem.“</a:t>
            </a:r>
          </a:p>
          <a:p>
            <a:pPr marL="0" indent="0">
              <a:buNone/>
            </a:pPr>
            <a:r>
              <a:rPr lang="cs-CZ" sz="2200" dirty="0">
                <a:effectLst/>
                <a:latin typeface="Times New Roman" panose="02020603050405020304" pitchFamily="18" charset="0"/>
                <a:ea typeface="Times New Roman" panose="02020603050405020304" pitchFamily="18" charset="0"/>
              </a:rPr>
              <a:t>K. </a:t>
            </a:r>
            <a:r>
              <a:rPr lang="cs-CZ" sz="2200" dirty="0" err="1">
                <a:effectLst/>
                <a:latin typeface="Times New Roman" panose="02020603050405020304" pitchFamily="18" charset="0"/>
                <a:ea typeface="Times New Roman" panose="02020603050405020304" pitchFamily="18" charset="0"/>
              </a:rPr>
              <a:t>Jaspers</a:t>
            </a:r>
            <a:r>
              <a:rPr lang="cs-CZ" sz="2200" dirty="0">
                <a:effectLst/>
                <a:latin typeface="Times New Roman" panose="02020603050405020304" pitchFamily="18" charset="0"/>
                <a:ea typeface="Times New Roman" panose="02020603050405020304" pitchFamily="18" charset="0"/>
              </a:rPr>
              <a:t>, </a:t>
            </a:r>
            <a:r>
              <a:rPr lang="cs-CZ" sz="2200" i="1" dirty="0">
                <a:effectLst/>
                <a:latin typeface="Times New Roman" panose="02020603050405020304" pitchFamily="18" charset="0"/>
                <a:ea typeface="Times New Roman" panose="02020603050405020304" pitchFamily="18" charset="0"/>
              </a:rPr>
              <a:t>Mezní situace</a:t>
            </a:r>
            <a:r>
              <a:rPr lang="cs-CZ" sz="2200" dirty="0">
                <a:effectLst/>
                <a:latin typeface="Times New Roman" panose="02020603050405020304" pitchFamily="18" charset="0"/>
                <a:ea typeface="Times New Roman" panose="02020603050405020304" pitchFamily="18" charset="0"/>
              </a:rPr>
              <a:t>, str. 11.</a:t>
            </a:r>
            <a:endParaRPr lang="cs-CZ" sz="2200" dirty="0"/>
          </a:p>
        </p:txBody>
      </p:sp>
    </p:spTree>
    <p:extLst>
      <p:ext uri="{BB962C8B-B14F-4D97-AF65-F5344CB8AC3E}">
        <p14:creationId xmlns:p14="http://schemas.microsoft.com/office/powerpoint/2010/main" val="1762892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C3B53E-2A3D-B8EA-B37F-CA4DFBBE08DD}"/>
              </a:ext>
            </a:extLst>
          </p:cNvPr>
          <p:cNvSpPr>
            <a:spLocks noGrp="1"/>
          </p:cNvSpPr>
          <p:nvPr>
            <p:ph type="title"/>
          </p:nvPr>
        </p:nvSpPr>
        <p:spPr>
          <a:xfrm>
            <a:off x="839787" y="83574"/>
            <a:ext cx="3932237" cy="1233949"/>
          </a:xfrm>
        </p:spPr>
        <p:txBody>
          <a:bodyPr>
            <a:noAutofit/>
          </a:bodyPr>
          <a:lstStyle/>
          <a:p>
            <a:r>
              <a:rPr lang="cs-CZ" sz="4000" i="1" dirty="0">
                <a:solidFill>
                  <a:srgbClr val="C00000"/>
                </a:solidFill>
                <a:latin typeface="Times New Roman" panose="02020603050405020304" pitchFamily="18" charset="0"/>
                <a:cs typeface="Times New Roman" panose="02020603050405020304" pitchFamily="18" charset="0"/>
              </a:rPr>
              <a:t>Psychologie světonázorů </a:t>
            </a:r>
          </a:p>
        </p:txBody>
      </p:sp>
      <p:pic>
        <p:nvPicPr>
          <p:cNvPr id="6" name="Zástupný obsah 5">
            <a:extLst>
              <a:ext uri="{FF2B5EF4-FFF2-40B4-BE49-F238E27FC236}">
                <a16:creationId xmlns:a16="http://schemas.microsoft.com/office/drawing/2014/main" id="{BA013375-DAA9-8B65-9803-E3BA454048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15529" y="987425"/>
            <a:ext cx="3107518" cy="4873625"/>
          </a:xfrm>
        </p:spPr>
      </p:pic>
      <p:sp>
        <p:nvSpPr>
          <p:cNvPr id="4" name="Zástupný text 3">
            <a:extLst>
              <a:ext uri="{FF2B5EF4-FFF2-40B4-BE49-F238E27FC236}">
                <a16:creationId xmlns:a16="http://schemas.microsoft.com/office/drawing/2014/main" id="{460086E8-9E77-3048-8A68-00618C9B1A58}"/>
              </a:ext>
            </a:extLst>
          </p:cNvPr>
          <p:cNvSpPr>
            <a:spLocks noGrp="1"/>
          </p:cNvSpPr>
          <p:nvPr>
            <p:ph type="body" sz="half" idx="2"/>
          </p:nvPr>
        </p:nvSpPr>
        <p:spPr>
          <a:xfrm>
            <a:off x="839788" y="1199535"/>
            <a:ext cx="3932237" cy="5574891"/>
          </a:xfrm>
        </p:spPr>
        <p:txBody>
          <a:bodyPr>
            <a:normAutofit fontScale="92500"/>
          </a:bodyPr>
          <a:lstStyle/>
          <a:p>
            <a:r>
              <a:rPr lang="cs-CZ" sz="2400" dirty="0">
                <a:latin typeface="Times New Roman" panose="02020603050405020304" pitchFamily="18" charset="0"/>
                <a:cs typeface="Times New Roman" panose="02020603050405020304" pitchFamily="18" charset="0"/>
              </a:rPr>
              <a:t>Pojem mezních situací se poprvé objevuje v knize </a:t>
            </a:r>
            <a:r>
              <a:rPr lang="cs-CZ" sz="2400" i="1" dirty="0">
                <a:latin typeface="Times New Roman" panose="02020603050405020304" pitchFamily="18" charset="0"/>
                <a:cs typeface="Times New Roman" panose="02020603050405020304" pitchFamily="18" charset="0"/>
              </a:rPr>
              <a:t>Psychologie světonázorů </a:t>
            </a:r>
            <a:r>
              <a:rPr lang="cs-CZ" sz="2400" dirty="0">
                <a:latin typeface="Times New Roman" panose="02020603050405020304" pitchFamily="18" charset="0"/>
                <a:cs typeface="Times New Roman" panose="02020603050405020304" pitchFamily="18" charset="0"/>
              </a:rPr>
              <a:t>(</a:t>
            </a:r>
            <a:r>
              <a:rPr lang="cs-CZ" sz="2400" i="1" dirty="0">
                <a:latin typeface="Times New Roman" panose="02020603050405020304" pitchFamily="18" charset="0"/>
                <a:cs typeface="Times New Roman" panose="02020603050405020304" pitchFamily="18" charset="0"/>
              </a:rPr>
              <a:t>Psychologie der </a:t>
            </a:r>
            <a:r>
              <a:rPr lang="cs-CZ" sz="2400" i="1" dirty="0" err="1">
                <a:latin typeface="Times New Roman" panose="02020603050405020304" pitchFamily="18" charset="0"/>
                <a:cs typeface="Times New Roman" panose="02020603050405020304" pitchFamily="18" charset="0"/>
              </a:rPr>
              <a:t>Weltanschauungen</a:t>
            </a:r>
            <a:r>
              <a:rPr lang="cs-CZ" sz="2400" dirty="0">
                <a:latin typeface="Times New Roman" panose="02020603050405020304" pitchFamily="18" charset="0"/>
                <a:cs typeface="Times New Roman" panose="02020603050405020304" pitchFamily="18" charset="0"/>
              </a:rPr>
              <a:t>) z roku 1919.</a:t>
            </a:r>
          </a:p>
          <a:p>
            <a:r>
              <a:rPr lang="cs-CZ" sz="2400" dirty="0">
                <a:latin typeface="Times New Roman" panose="02020603050405020304" pitchFamily="18" charset="0"/>
                <a:ea typeface="Times New Roman" panose="02020603050405020304" pitchFamily="18" charset="0"/>
              </a:rPr>
              <a:t>Mezní </a:t>
            </a:r>
            <a:r>
              <a:rPr lang="cs-CZ" sz="2400" dirty="0">
                <a:effectLst/>
                <a:latin typeface="Times New Roman" panose="02020603050405020304" pitchFamily="18" charset="0"/>
                <a:ea typeface="Times New Roman" panose="02020603050405020304" pitchFamily="18" charset="0"/>
              </a:rPr>
              <a:t>situace zde </a:t>
            </a:r>
            <a:r>
              <a:rPr lang="cs-CZ" sz="2400" dirty="0" err="1">
                <a:effectLst/>
                <a:latin typeface="Times New Roman" panose="02020603050405020304" pitchFamily="18" charset="0"/>
                <a:ea typeface="Times New Roman" panose="02020603050405020304" pitchFamily="18" charset="0"/>
              </a:rPr>
              <a:t>Jaspersovi</a:t>
            </a:r>
            <a:r>
              <a:rPr lang="cs-CZ" sz="2400" dirty="0">
                <a:effectLst/>
                <a:latin typeface="Times New Roman" panose="02020603050405020304" pitchFamily="18" charset="0"/>
                <a:ea typeface="Times New Roman" panose="02020603050405020304" pitchFamily="18" charset="0"/>
              </a:rPr>
              <a:t> slouží jako východisko pro charakteristiku a členění různých duchovních typů. </a:t>
            </a:r>
          </a:p>
          <a:p>
            <a:r>
              <a:rPr lang="cs-CZ" sz="2400" dirty="0">
                <a:effectLst/>
                <a:latin typeface="Times New Roman" panose="02020603050405020304" pitchFamily="18" charset="0"/>
                <a:ea typeface="Times New Roman" panose="02020603050405020304" pitchFamily="18" charset="0"/>
              </a:rPr>
              <a:t>→ </a:t>
            </a:r>
            <a:r>
              <a:rPr lang="cs-CZ" sz="2400" dirty="0" err="1">
                <a:effectLst/>
                <a:latin typeface="Times New Roman" panose="02020603050405020304" pitchFamily="18" charset="0"/>
                <a:ea typeface="Times New Roman" panose="02020603050405020304" pitchFamily="18" charset="0"/>
              </a:rPr>
              <a:t>Jaspers</a:t>
            </a:r>
            <a:r>
              <a:rPr lang="cs-CZ" sz="2400" dirty="0">
                <a:effectLst/>
                <a:latin typeface="Times New Roman" panose="02020603050405020304" pitchFamily="18" charset="0"/>
                <a:ea typeface="Times New Roman" panose="02020603050405020304" pitchFamily="18" charset="0"/>
              </a:rPr>
              <a:t> je uvádí v souvislosti s úvahami o hierarchii hodnot a hodnotových kolizích. </a:t>
            </a:r>
          </a:p>
          <a:p>
            <a:r>
              <a:rPr lang="cs-CZ" sz="2400" dirty="0">
                <a:effectLst/>
                <a:latin typeface="Times New Roman" panose="02020603050405020304" pitchFamily="18" charset="0"/>
                <a:ea typeface="Times New Roman" panose="02020603050405020304" pitchFamily="18" charset="0"/>
              </a:rPr>
              <a:t>→ </a:t>
            </a:r>
            <a:r>
              <a:rPr lang="cs-CZ" sz="2400" dirty="0">
                <a:latin typeface="Times New Roman" panose="02020603050405020304" pitchFamily="18" charset="0"/>
                <a:ea typeface="Times New Roman" panose="02020603050405020304" pitchFamily="18" charset="0"/>
              </a:rPr>
              <a:t>M</a:t>
            </a:r>
            <a:r>
              <a:rPr lang="cs-CZ" sz="2400" dirty="0">
                <a:effectLst/>
                <a:latin typeface="Times New Roman" panose="02020603050405020304" pitchFamily="18" charset="0"/>
                <a:ea typeface="Times New Roman" panose="02020603050405020304" pitchFamily="18" charset="0"/>
              </a:rPr>
              <a:t>ezní situace jsou charakterizovány jako takové situace, v nichž člověk zakouší rozpad hodnot</a:t>
            </a:r>
            <a:r>
              <a:rPr lang="pl-PL" sz="2400" dirty="0">
                <a:latin typeface="Times New Roman" panose="02020603050405020304" pitchFamily="18" charset="0"/>
                <a:ea typeface="Times New Roman" panose="02020603050405020304" pitchFamily="18" charset="0"/>
                <a:cs typeface="Times New Roman" panose="02020603050405020304" pitchFamily="18" charset="0"/>
              </a:rPr>
              <a:t> či zábrany vzniku hodnot.</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05126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ADF5FB-B821-5826-DE37-5FFF85390326}"/>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Pobývání a existence v mezních situacích</a:t>
            </a:r>
          </a:p>
        </p:txBody>
      </p:sp>
      <p:pic>
        <p:nvPicPr>
          <p:cNvPr id="9" name="Zástupný obsah 8">
            <a:extLst>
              <a:ext uri="{FF2B5EF4-FFF2-40B4-BE49-F238E27FC236}">
                <a16:creationId xmlns:a16="http://schemas.microsoft.com/office/drawing/2014/main" id="{FDF3A649-507E-6732-2BDD-E2E5C1866B4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17097" y="2262981"/>
            <a:ext cx="2588590" cy="3476625"/>
          </a:xfrm>
        </p:spPr>
      </p:pic>
    </p:spTree>
    <p:extLst>
      <p:ext uri="{BB962C8B-B14F-4D97-AF65-F5344CB8AC3E}">
        <p14:creationId xmlns:p14="http://schemas.microsoft.com/office/powerpoint/2010/main" val="359632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B15020-FACE-C3A1-68B4-4390EA94B96E}"/>
              </a:ext>
            </a:extLst>
          </p:cNvPr>
          <p:cNvSpPr>
            <a:spLocks noGrp="1"/>
          </p:cNvSpPr>
          <p:nvPr>
            <p:ph type="title"/>
          </p:nvPr>
        </p:nvSpPr>
        <p:spPr>
          <a:xfrm>
            <a:off x="838200" y="1"/>
            <a:ext cx="10515600" cy="1282043"/>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Mezní situace a transcendence</a:t>
            </a:r>
            <a:endParaRPr lang="cs-CZ" dirty="0"/>
          </a:p>
        </p:txBody>
      </p:sp>
      <p:sp>
        <p:nvSpPr>
          <p:cNvPr id="3" name="Zástupný obsah 2">
            <a:extLst>
              <a:ext uri="{FF2B5EF4-FFF2-40B4-BE49-F238E27FC236}">
                <a16:creationId xmlns:a16="http://schemas.microsoft.com/office/drawing/2014/main" id="{BDFD015E-0601-52CB-9E15-23A87EDD06DE}"/>
              </a:ext>
            </a:extLst>
          </p:cNvPr>
          <p:cNvSpPr>
            <a:spLocks noGrp="1"/>
          </p:cNvSpPr>
          <p:nvPr>
            <p:ph idx="1"/>
          </p:nvPr>
        </p:nvSpPr>
        <p:spPr>
          <a:xfrm>
            <a:off x="96624" y="829557"/>
            <a:ext cx="12095375" cy="6028441"/>
          </a:xfrm>
        </p:spPr>
        <p:txBody>
          <a:bodyPr>
            <a:normAutofit/>
          </a:bodyPr>
          <a:lstStyle/>
          <a:p>
            <a:r>
              <a:rPr lang="cs-CZ" sz="2400" dirty="0">
                <a:effectLst/>
                <a:latin typeface="Times New Roman" panose="02020603050405020304" pitchFamily="18" charset="0"/>
                <a:ea typeface="Times New Roman" panose="02020603050405020304" pitchFamily="18" charset="0"/>
              </a:rPr>
              <a:t>Konfrontace s mezními situacemi vede ke krizi, v níž se rozhoduje mezi zoufalstvím a vírou. → Tváří v tvář mezní situaci „si buď v zoufalství uvědomím, že vůbec nejsem, nebo si uvědomím původnější bytí.“</a:t>
            </a:r>
          </a:p>
          <a:p>
            <a:r>
              <a:rPr lang="cs-CZ" sz="2400" dirty="0" err="1">
                <a:effectLst/>
                <a:latin typeface="Times New Roman" panose="02020603050405020304" pitchFamily="18" charset="0"/>
                <a:ea typeface="Times New Roman" panose="02020603050405020304" pitchFamily="18" charset="0"/>
              </a:rPr>
              <a:t>Jaspers</a:t>
            </a:r>
            <a:r>
              <a:rPr lang="cs-CZ" sz="2400" dirty="0">
                <a:effectLst/>
                <a:latin typeface="Times New Roman" panose="02020603050405020304" pitchFamily="18" charset="0"/>
                <a:ea typeface="Times New Roman" panose="02020603050405020304" pitchFamily="18" charset="0"/>
              </a:rPr>
              <a:t> zkušenost mezní situace přirovnává k propasti, při pohledu do níž může být zakoušeno jedno nebo druhé: „Nic, nebo Bůh.“→ </a:t>
            </a:r>
            <a:r>
              <a:rPr lang="cs-CZ" sz="2400" dirty="0">
                <a:latin typeface="Times New Roman" panose="02020603050405020304" pitchFamily="18" charset="0"/>
                <a:ea typeface="Times New Roman" panose="02020603050405020304" pitchFamily="18" charset="0"/>
              </a:rPr>
              <a:t>Z</a:t>
            </a:r>
            <a:r>
              <a:rPr lang="cs-CZ" sz="2400" dirty="0">
                <a:effectLst/>
                <a:latin typeface="Times New Roman" panose="02020603050405020304" pitchFamily="18" charset="0"/>
                <a:ea typeface="Times New Roman" panose="02020603050405020304" pitchFamily="18" charset="0"/>
              </a:rPr>
              <a:t>áleží na vnitřním postoji, jaký člověk v mezní situaci zaujme: Pokud není s to vykonat transcendující skok, zůstává uvězněn v zajetí imanence, hranice pro něj zůstává pouhou zdí, na níž ztroskotává →  může vést k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rezignaci, </a:t>
            </a:r>
            <a:r>
              <a:rPr lang="cs-CZ" sz="2400" dirty="0">
                <a:effectLst/>
                <a:latin typeface="Times New Roman" panose="02020603050405020304" pitchFamily="18" charset="0"/>
                <a:ea typeface="Times New Roman" panose="02020603050405020304" pitchFamily="18" charset="0"/>
              </a:rPr>
              <a:t>zoufalství, nihilismu. → „Bez transcendování se dá žít jen v radikálním, pouze Nic ponechávajícím zoufalství.“ </a:t>
            </a:r>
          </a:p>
          <a:p>
            <a:r>
              <a:rPr lang="cs-CZ" sz="2400" dirty="0">
                <a:latin typeface="Times New Roman" panose="02020603050405020304" pitchFamily="18" charset="0"/>
                <a:ea typeface="Times New Roman" panose="02020603050405020304" pitchFamily="18" charset="0"/>
              </a:rPr>
              <a:t>J</a:t>
            </a:r>
            <a:r>
              <a:rPr lang="cs-CZ" sz="2400" dirty="0">
                <a:effectLst/>
                <a:latin typeface="Times New Roman" panose="02020603050405020304" pitchFamily="18" charset="0"/>
                <a:ea typeface="Times New Roman" panose="02020603050405020304" pitchFamily="18" charset="0"/>
              </a:rPr>
              <a:t>e-li člověk schopen transcendujícího skoku, získává hranice svůj charakter odkazu k něčemu jinému, co skrze zkušenost meze promlouvá k existenci.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Z</a:t>
            </a:r>
            <a:r>
              <a:rPr lang="cs-CZ" sz="2400" dirty="0">
                <a:effectLst/>
                <a:latin typeface="Times New Roman" panose="02020603050405020304" pitchFamily="18" charset="0"/>
                <a:ea typeface="Times New Roman" panose="02020603050405020304" pitchFamily="18" charset="0"/>
              </a:rPr>
              <a:t>troskotání v mezní situaci není definitivní, protože „neodkazuje existenci k Nic, nýbrž k bytí transcendence.“→ Mez se zhošťuje své vlastní funkce: vymezuje hranice imanentních způsobů bytí a zároveň odkazuje k transcendenci. → Pokud člověk dokáže mezní situace ustát a nalézt v nich hlubší oporu, znamená to, že se setkal s transcendencí.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Mezní situace se tak mohou stát nejenom privilegovanou příležitostí k získání sebe sama, ale také privilegovaným místem setkání s transcendencí.</a:t>
            </a:r>
            <a:endParaRPr lang="cs-CZ" sz="2400" dirty="0"/>
          </a:p>
        </p:txBody>
      </p:sp>
    </p:spTree>
    <p:extLst>
      <p:ext uri="{BB962C8B-B14F-4D97-AF65-F5344CB8AC3E}">
        <p14:creationId xmlns:p14="http://schemas.microsoft.com/office/powerpoint/2010/main" val="2657773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4B80D-6BD2-59F9-F377-C49941F532C3}"/>
              </a:ext>
            </a:extLst>
          </p:cNvPr>
          <p:cNvSpPr>
            <a:spLocks noGrp="1"/>
          </p:cNvSpPr>
          <p:nvPr>
            <p:ph type="title"/>
          </p:nvPr>
        </p:nvSpPr>
        <p:spPr/>
        <p:txBody>
          <a:bodyPr/>
          <a:lstStyle/>
          <a:p>
            <a:r>
              <a:rPr lang="cs-CZ" dirty="0">
                <a:solidFill>
                  <a:srgbClr val="C00000"/>
                </a:solidFill>
                <a:latin typeface="Times New Roman" panose="02020603050405020304" pitchFamily="18" charset="0"/>
                <a:cs typeface="Times New Roman" panose="02020603050405020304" pitchFamily="18" charset="0"/>
              </a:rPr>
              <a:t>Mezní situace jako „antinomické situace“</a:t>
            </a:r>
          </a:p>
        </p:txBody>
      </p:sp>
      <p:sp>
        <p:nvSpPr>
          <p:cNvPr id="3" name="Zástupný obsah 2">
            <a:extLst>
              <a:ext uri="{FF2B5EF4-FFF2-40B4-BE49-F238E27FC236}">
                <a16:creationId xmlns:a16="http://schemas.microsoft.com/office/drawing/2014/main" id="{DF03EF37-B188-314D-4BBA-414D1C67BB00}"/>
              </a:ext>
            </a:extLst>
          </p:cNvPr>
          <p:cNvSpPr>
            <a:spLocks noGrp="1"/>
          </p:cNvSpPr>
          <p:nvPr>
            <p:ph idx="1"/>
          </p:nvPr>
        </p:nvSpPr>
        <p:spPr>
          <a:xfrm>
            <a:off x="838200" y="1329179"/>
            <a:ext cx="10515600" cy="5316718"/>
          </a:xfrm>
        </p:spPr>
        <p:txBody>
          <a:bodyPr>
            <a:normAutofit fontScale="85000" lnSpcReduction="20000"/>
          </a:bodyPr>
          <a:lstStyle/>
          <a:p>
            <a:pPr algn="just"/>
            <a:endParaRPr lang="cs-CZ" b="1" dirty="0">
              <a:effectLst/>
              <a:latin typeface="Times New Roman" panose="02020603050405020304" pitchFamily="18" charset="0"/>
              <a:ea typeface="Times New Roman" panose="02020603050405020304" pitchFamily="18" charset="0"/>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dirty="0">
                <a:effectLst/>
                <a:latin typeface="Times New Roman" panose="02020603050405020304" pitchFamily="18" charset="0"/>
                <a:ea typeface="Times New Roman" panose="02020603050405020304" pitchFamily="18" charset="0"/>
              </a:rPr>
              <a:t>Lidský </a:t>
            </a:r>
            <a:r>
              <a:rPr lang="cs-CZ" dirty="0">
                <a:latin typeface="Times New Roman" panose="02020603050405020304" pitchFamily="18" charset="0"/>
                <a:ea typeface="Times New Roman" panose="02020603050405020304" pitchFamily="18" charset="0"/>
              </a:rPr>
              <a:t>ž</a:t>
            </a:r>
            <a:r>
              <a:rPr lang="cs-CZ" dirty="0">
                <a:effectLst/>
                <a:latin typeface="Times New Roman" panose="02020603050405020304" pitchFamily="18" charset="0"/>
                <a:ea typeface="Times New Roman" panose="02020603050405020304" pitchFamily="18" charset="0"/>
              </a:rPr>
              <a:t>ivot se uskutečňuje v protikladech. → Mezní situace tvoří neoddělitelnou součást antinomické struktury lidské existence. </a:t>
            </a:r>
          </a:p>
          <a:p>
            <a:pPr algn="just"/>
            <a:r>
              <a:rPr lang="cs-CZ" dirty="0">
                <a:effectLst/>
                <a:latin typeface="Times New Roman" panose="02020603050405020304" pitchFamily="18" charset="0"/>
                <a:ea typeface="Times New Roman" panose="02020603050405020304" pitchFamily="18" charset="0"/>
              </a:rPr>
              <a:t>V </a:t>
            </a:r>
            <a:r>
              <a:rPr lang="cs-CZ" i="1" dirty="0">
                <a:effectLst/>
                <a:latin typeface="Times New Roman" panose="02020603050405020304" pitchFamily="18" charset="0"/>
                <a:ea typeface="Times New Roman" panose="02020603050405020304" pitchFamily="18" charset="0"/>
              </a:rPr>
              <a:t>Psychologii světonázorů</a:t>
            </a:r>
            <a:r>
              <a:rPr lang="cs-CZ" dirty="0">
                <a:effectLst/>
                <a:latin typeface="Times New Roman" panose="02020603050405020304" pitchFamily="18" charset="0"/>
                <a:ea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rPr>
              <a:t>Jaspers</a:t>
            </a:r>
            <a:r>
              <a:rPr lang="cs-CZ" dirty="0">
                <a:effectLst/>
                <a:latin typeface="Times New Roman" panose="02020603050405020304" pitchFamily="18" charset="0"/>
                <a:ea typeface="Times New Roman" panose="02020603050405020304" pitchFamily="18" charset="0"/>
              </a:rPr>
              <a:t> uvádí čtyři hlavní mezní situace: </a:t>
            </a:r>
            <a:r>
              <a:rPr lang="cs-CZ" b="1" dirty="0">
                <a:effectLst/>
                <a:latin typeface="Times New Roman" panose="02020603050405020304" pitchFamily="18" charset="0"/>
                <a:ea typeface="Times New Roman" panose="02020603050405020304" pitchFamily="18" charset="0"/>
              </a:rPr>
              <a:t>boj</a:t>
            </a:r>
            <a:r>
              <a:rPr lang="cs-CZ" dirty="0">
                <a:effectLst/>
                <a:latin typeface="Times New Roman" panose="02020603050405020304" pitchFamily="18" charset="0"/>
                <a:ea typeface="Times New Roman" panose="02020603050405020304" pitchFamily="18" charset="0"/>
              </a:rPr>
              <a:t>, </a:t>
            </a:r>
            <a:r>
              <a:rPr lang="cs-CZ" b="1" dirty="0">
                <a:effectLst/>
                <a:latin typeface="Times New Roman" panose="02020603050405020304" pitchFamily="18" charset="0"/>
                <a:ea typeface="Times New Roman" panose="02020603050405020304" pitchFamily="18" charset="0"/>
              </a:rPr>
              <a:t>smrt</a:t>
            </a:r>
            <a:r>
              <a:rPr lang="cs-CZ" dirty="0">
                <a:effectLst/>
                <a:latin typeface="Times New Roman" panose="02020603050405020304" pitchFamily="18" charset="0"/>
                <a:ea typeface="Times New Roman" panose="02020603050405020304" pitchFamily="18" charset="0"/>
              </a:rPr>
              <a:t>, </a:t>
            </a:r>
            <a:r>
              <a:rPr lang="cs-CZ" b="1" dirty="0">
                <a:effectLst/>
                <a:latin typeface="Times New Roman" panose="02020603050405020304" pitchFamily="18" charset="0"/>
                <a:ea typeface="Times New Roman" panose="02020603050405020304" pitchFamily="18" charset="0"/>
              </a:rPr>
              <a:t>náhoda</a:t>
            </a:r>
            <a:r>
              <a:rPr lang="cs-CZ" dirty="0">
                <a:effectLst/>
                <a:latin typeface="Times New Roman" panose="02020603050405020304" pitchFamily="18" charset="0"/>
                <a:ea typeface="Times New Roman" panose="02020603050405020304" pitchFamily="18" charset="0"/>
              </a:rPr>
              <a:t>, </a:t>
            </a:r>
            <a:r>
              <a:rPr lang="cs-CZ" b="1" dirty="0">
                <a:effectLst/>
                <a:latin typeface="Times New Roman" panose="02020603050405020304" pitchFamily="18" charset="0"/>
                <a:ea typeface="Times New Roman" panose="02020603050405020304" pitchFamily="18" charset="0"/>
              </a:rPr>
              <a:t>vina</a:t>
            </a:r>
            <a:r>
              <a:rPr lang="cs-CZ" dirty="0">
                <a:effectLst/>
                <a:latin typeface="Times New Roman" panose="02020603050405020304" pitchFamily="18" charset="0"/>
                <a:ea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effectLst/>
                <a:latin typeface="Times New Roman" panose="02020603050405020304" pitchFamily="18" charset="0"/>
                <a:ea typeface="Times New Roman" panose="02020603050405020304" pitchFamily="18" charset="0"/>
              </a:rPr>
              <a:t>Každá z těchto situací je součástí velkých protikladů, které jsou spolu navzájem neoddělitelně spojeny.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effectLst/>
                <a:latin typeface="Times New Roman" panose="02020603050405020304" pitchFamily="18" charset="0"/>
                <a:ea typeface="Times New Roman" panose="02020603050405020304" pitchFamily="18" charset="0"/>
              </a:rPr>
              <a:t>V základu všech mezních situací spočívá antinomie.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Mezní situace jsou „antinomické situace“.</a:t>
            </a:r>
            <a:endParaRPr lang="cs-CZ" dirty="0">
              <a:effectLst/>
              <a:latin typeface="Times New Roman" panose="02020603050405020304" pitchFamily="18" charset="0"/>
              <a:ea typeface="Times New Roman" panose="02020603050405020304" pitchFamily="18" charset="0"/>
            </a:endParaRPr>
          </a:p>
          <a:p>
            <a:pPr algn="just"/>
            <a:endParaRPr lang="cs-CZ" b="1" dirty="0">
              <a:effectLst/>
              <a:latin typeface="Times New Roman" panose="02020603050405020304" pitchFamily="18" charset="0"/>
              <a:ea typeface="Times New Roman" panose="02020603050405020304" pitchFamily="18" charset="0"/>
            </a:endParaRPr>
          </a:p>
          <a:p>
            <a:pPr marL="0" indent="0" algn="just">
              <a:buNone/>
            </a:pPr>
            <a:r>
              <a:rPr lang="cs-CZ" b="1" dirty="0">
                <a:effectLst/>
                <a:latin typeface="Times New Roman" panose="02020603050405020304" pitchFamily="18" charset="0"/>
                <a:ea typeface="Times New Roman" panose="02020603050405020304" pitchFamily="18" charset="0"/>
              </a:rPr>
              <a:t>T 1: </a:t>
            </a:r>
            <a:r>
              <a:rPr lang="cs-CZ" dirty="0">
                <a:effectLst/>
                <a:latin typeface="Times New Roman" panose="02020603050405020304" pitchFamily="18" charset="0"/>
                <a:ea typeface="Times New Roman" panose="02020603050405020304" pitchFamily="18" charset="0"/>
              </a:rPr>
              <a:t>„To, co je pro mezní situace obecné, … se navrací v každé jednotlivé mezní situaci … V každém případě: boj, smrt, náhoda, vina spočívá v základu antinomie. Boj a vzájemná pomoc, život a smrt, náhoda a smysl, vina a vědomí zproštění viny jsou spolu vzájemně spojeny, jedno neexistuje bez druhého … Veškerá vzájemná pomoc je pro empirický obraz světa jen základem pro tvoření jednot, které spolu navzájem vedou boj. |Dokud člověk existuje, jsou veškeré souvislosti smyslu vposled omezeny náhodou, veškerý život smrtí, veškeré zproštění viny stále novou vinou.“</a:t>
            </a:r>
            <a:r>
              <a:rPr lang="cs-CZ" b="1" dirty="0">
                <a:effectLst/>
                <a:latin typeface="Times New Roman" panose="02020603050405020304" pitchFamily="18" charset="0"/>
                <a:ea typeface="Times New Roman" panose="02020603050405020304" pitchFamily="18" charset="0"/>
              </a:rPr>
              <a:t> </a:t>
            </a:r>
          </a:p>
          <a:p>
            <a:pPr marL="0" indent="0" algn="just">
              <a:buNone/>
            </a:pPr>
            <a:r>
              <a:rPr lang="cs-CZ" dirty="0">
                <a:effectLst/>
                <a:latin typeface="Times New Roman" panose="02020603050405020304" pitchFamily="18" charset="0"/>
                <a:ea typeface="Times New Roman" panose="02020603050405020304" pitchFamily="18" charset="0"/>
              </a:rPr>
              <a:t>K. </a:t>
            </a:r>
            <a:r>
              <a:rPr lang="cs-CZ" dirty="0" err="1">
                <a:effectLst/>
                <a:latin typeface="Times New Roman" panose="02020603050405020304" pitchFamily="18" charset="0"/>
                <a:ea typeface="Times New Roman" panose="02020603050405020304" pitchFamily="18" charset="0"/>
              </a:rPr>
              <a:t>Jaspers</a:t>
            </a:r>
            <a:r>
              <a:rPr lang="cs-CZ" dirty="0">
                <a:effectLst/>
                <a:latin typeface="Times New Roman" panose="02020603050405020304" pitchFamily="18" charset="0"/>
                <a:ea typeface="Times New Roman" panose="02020603050405020304" pitchFamily="18" charset="0"/>
              </a:rPr>
              <a:t>, </a:t>
            </a:r>
            <a:r>
              <a:rPr lang="cs-CZ" i="1" dirty="0">
                <a:effectLst/>
                <a:latin typeface="Times New Roman" panose="02020603050405020304" pitchFamily="18" charset="0"/>
                <a:ea typeface="Times New Roman" panose="02020603050405020304" pitchFamily="18" charset="0"/>
              </a:rPr>
              <a:t>Psychologie der </a:t>
            </a:r>
            <a:r>
              <a:rPr lang="cs-CZ" i="1" dirty="0" err="1">
                <a:effectLst/>
                <a:latin typeface="Times New Roman" panose="02020603050405020304" pitchFamily="18" charset="0"/>
                <a:ea typeface="Times New Roman" panose="02020603050405020304" pitchFamily="18" charset="0"/>
              </a:rPr>
              <a:t>Weltanschauungen</a:t>
            </a:r>
            <a:r>
              <a:rPr lang="cs-CZ" dirty="0">
                <a:effectLst/>
                <a:latin typeface="Times New Roman" panose="02020603050405020304" pitchFamily="18" charset="0"/>
                <a:ea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rPr>
              <a:t>Berlin</a:t>
            </a:r>
            <a:r>
              <a:rPr lang="cs-CZ" dirty="0">
                <a:effectLst/>
                <a:latin typeface="Times New Roman" panose="02020603050405020304" pitchFamily="18" charset="0"/>
                <a:ea typeface="Times New Roman" panose="02020603050405020304" pitchFamily="18" charset="0"/>
              </a:rPr>
              <a:t> 1925, str. 256–257.</a:t>
            </a:r>
          </a:p>
          <a:p>
            <a:endParaRPr lang="cs-CZ" dirty="0"/>
          </a:p>
        </p:txBody>
      </p:sp>
    </p:spTree>
    <p:extLst>
      <p:ext uri="{BB962C8B-B14F-4D97-AF65-F5344CB8AC3E}">
        <p14:creationId xmlns:p14="http://schemas.microsoft.com/office/powerpoint/2010/main" val="398667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54C79-D04B-7B05-2D42-09C51C330214}"/>
              </a:ext>
            </a:extLst>
          </p:cNvPr>
          <p:cNvSpPr>
            <a:spLocks noGrp="1"/>
          </p:cNvSpPr>
          <p:nvPr>
            <p:ph type="title"/>
          </p:nvPr>
        </p:nvSpPr>
        <p:spPr>
          <a:xfrm>
            <a:off x="839788" y="457200"/>
            <a:ext cx="3932237" cy="1211344"/>
          </a:xfrm>
        </p:spPr>
        <p:txBody>
          <a:bodyPr/>
          <a:lstStyle/>
          <a:p>
            <a:r>
              <a:rPr lang="cs-CZ" dirty="0">
                <a:solidFill>
                  <a:srgbClr val="C00000"/>
                </a:solidFill>
                <a:latin typeface="Times New Roman" panose="02020603050405020304" pitchFamily="18" charset="0"/>
                <a:cs typeface="Times New Roman" panose="02020603050405020304" pitchFamily="18" charset="0"/>
              </a:rPr>
              <a:t>Mezní situace v </a:t>
            </a:r>
            <a:r>
              <a:rPr lang="cs-CZ" dirty="0" err="1">
                <a:solidFill>
                  <a:srgbClr val="C00000"/>
                </a:solidFill>
                <a:latin typeface="Times New Roman" panose="02020603050405020304" pitchFamily="18" charset="0"/>
                <a:cs typeface="Times New Roman" panose="02020603050405020304" pitchFamily="18" charset="0"/>
              </a:rPr>
              <a:t>Jaspersově</a:t>
            </a:r>
            <a:r>
              <a:rPr lang="cs-CZ" dirty="0">
                <a:solidFill>
                  <a:srgbClr val="C00000"/>
                </a:solidFill>
                <a:latin typeface="Times New Roman" panose="02020603050405020304" pitchFamily="18" charset="0"/>
                <a:cs typeface="Times New Roman" panose="02020603050405020304" pitchFamily="18" charset="0"/>
              </a:rPr>
              <a:t> </a:t>
            </a:r>
            <a:r>
              <a:rPr lang="cs-CZ" i="1" dirty="0">
                <a:solidFill>
                  <a:srgbClr val="C00000"/>
                </a:solidFill>
                <a:latin typeface="Times New Roman" panose="02020603050405020304" pitchFamily="18" charset="0"/>
                <a:cs typeface="Times New Roman" panose="02020603050405020304" pitchFamily="18" charset="0"/>
              </a:rPr>
              <a:t>Filosofii</a:t>
            </a:r>
          </a:p>
        </p:txBody>
      </p:sp>
      <p:pic>
        <p:nvPicPr>
          <p:cNvPr id="8" name="Zástupný symbol obrázku 7">
            <a:extLst>
              <a:ext uri="{FF2B5EF4-FFF2-40B4-BE49-F238E27FC236}">
                <a16:creationId xmlns:a16="http://schemas.microsoft.com/office/drawing/2014/main" id="{5256C234-9D61-E8B3-7FCF-EE23AD31B921}"/>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2508" r="2508"/>
          <a:stretch>
            <a:fillRect/>
          </a:stretch>
        </p:blipFill>
        <p:spPr/>
      </p:pic>
      <p:sp>
        <p:nvSpPr>
          <p:cNvPr id="4" name="Zástupný text 3">
            <a:extLst>
              <a:ext uri="{FF2B5EF4-FFF2-40B4-BE49-F238E27FC236}">
                <a16:creationId xmlns:a16="http://schemas.microsoft.com/office/drawing/2014/main" id="{BD12ECF8-E6B8-E864-14AC-CCC80E3C25E2}"/>
              </a:ext>
            </a:extLst>
          </p:cNvPr>
          <p:cNvSpPr>
            <a:spLocks noGrp="1"/>
          </p:cNvSpPr>
          <p:nvPr>
            <p:ph type="body" sz="half" idx="2"/>
          </p:nvPr>
        </p:nvSpPr>
        <p:spPr/>
        <p:txBody>
          <a:bodyPr>
            <a:normAutofit lnSpcReduction="10000"/>
          </a:bodyPr>
          <a:lstStyle/>
          <a:p>
            <a:r>
              <a:rPr lang="cs-CZ" sz="2800" dirty="0">
                <a:latin typeface="Times New Roman" panose="02020603050405020304" pitchFamily="18" charset="0"/>
                <a:cs typeface="Times New Roman" panose="02020603050405020304" pitchFamily="18" charset="0"/>
              </a:rPr>
              <a:t>Nejpodrobněji je téma mezních situací vyloženo ve 2. svazku </a:t>
            </a:r>
            <a:r>
              <a:rPr lang="cs-CZ" sz="2800" dirty="0" err="1">
                <a:latin typeface="Times New Roman" panose="02020603050405020304" pitchFamily="18" charset="0"/>
                <a:cs typeface="Times New Roman" panose="02020603050405020304" pitchFamily="18" charset="0"/>
              </a:rPr>
              <a:t>Jaspersovy</a:t>
            </a:r>
            <a:r>
              <a:rPr lang="cs-CZ" sz="2800" dirty="0">
                <a:latin typeface="Times New Roman" panose="02020603050405020304" pitchFamily="18" charset="0"/>
                <a:cs typeface="Times New Roman" panose="02020603050405020304" pitchFamily="18" charset="0"/>
              </a:rPr>
              <a:t> </a:t>
            </a:r>
            <a:r>
              <a:rPr lang="cs-CZ" sz="2800" i="1" dirty="0">
                <a:latin typeface="Times New Roman" panose="02020603050405020304" pitchFamily="18" charset="0"/>
                <a:cs typeface="Times New Roman" panose="02020603050405020304" pitchFamily="18" charset="0"/>
              </a:rPr>
              <a:t>Filosofie</a:t>
            </a:r>
            <a:r>
              <a:rPr lang="cs-CZ" sz="2800" dirty="0">
                <a:latin typeface="Times New Roman" panose="02020603050405020304" pitchFamily="18" charset="0"/>
                <a:cs typeface="Times New Roman" panose="02020603050405020304" pitchFamily="18" charset="0"/>
              </a:rPr>
              <a:t>, která vyšla poprvé v roce 1932.</a:t>
            </a:r>
          </a:p>
          <a:p>
            <a:r>
              <a:rPr lang="cs-CZ" sz="2800" dirty="0">
                <a:effectLst/>
                <a:latin typeface="Times New Roman" panose="02020603050405020304" pitchFamily="18" charset="0"/>
                <a:ea typeface="Times New Roman" panose="02020603050405020304" pitchFamily="18" charset="0"/>
              </a:rPr>
              <a:t>Zde je již </a:t>
            </a:r>
            <a:r>
              <a:rPr lang="cs-CZ" sz="2800" dirty="0" err="1">
                <a:effectLst/>
                <a:latin typeface="Times New Roman" panose="02020603050405020304" pitchFamily="18" charset="0"/>
                <a:ea typeface="Times New Roman" panose="02020603050405020304" pitchFamily="18" charset="0"/>
              </a:rPr>
              <a:t>Jaspersův</a:t>
            </a:r>
            <a:r>
              <a:rPr lang="cs-CZ" sz="2800" dirty="0">
                <a:effectLst/>
                <a:latin typeface="Times New Roman" panose="02020603050405020304" pitchFamily="18" charset="0"/>
                <a:ea typeface="Times New Roman" panose="02020603050405020304" pitchFamily="18" charset="0"/>
              </a:rPr>
              <a:t> koncept mezních situací zasazen do systému jeho vlastní filosofie a pojetí člověka.</a:t>
            </a:r>
            <a:endParaRPr lang="cs-C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330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8A54A4-A9EA-C13C-8E2E-AAB6C3F6BD43}"/>
              </a:ext>
            </a:extLst>
          </p:cNvPr>
          <p:cNvSpPr>
            <a:spLocks noGrp="1"/>
          </p:cNvSpPr>
          <p:nvPr>
            <p:ph type="title"/>
          </p:nvPr>
        </p:nvSpPr>
        <p:spPr>
          <a:xfrm>
            <a:off x="736094" y="335797"/>
            <a:ext cx="3932237" cy="1303256"/>
          </a:xfrm>
        </p:spPr>
        <p:txBody>
          <a:bodyPr>
            <a:normAutofit fontScale="90000"/>
          </a:bodyPr>
          <a:lstStyle/>
          <a:p>
            <a:r>
              <a:rPr lang="cs-CZ" dirty="0">
                <a:solidFill>
                  <a:srgbClr val="C00000"/>
                </a:solidFill>
                <a:latin typeface="Times New Roman" panose="02020603050405020304" pitchFamily="18" charset="0"/>
                <a:cs typeface="Times New Roman" panose="02020603050405020304" pitchFamily="18" charset="0"/>
              </a:rPr>
              <a:t>Český překlad kapitoly </a:t>
            </a:r>
            <a:br>
              <a:rPr lang="cs-CZ" dirty="0">
                <a:solidFill>
                  <a:srgbClr val="C00000"/>
                </a:solidFill>
                <a:latin typeface="Times New Roman" panose="02020603050405020304" pitchFamily="18" charset="0"/>
                <a:cs typeface="Times New Roman" panose="02020603050405020304" pitchFamily="18" charset="0"/>
              </a:rPr>
            </a:br>
            <a:r>
              <a:rPr lang="cs-CZ" dirty="0">
                <a:solidFill>
                  <a:srgbClr val="C00000"/>
                </a:solidFill>
                <a:latin typeface="Times New Roman" panose="02020603050405020304" pitchFamily="18" charset="0"/>
                <a:cs typeface="Times New Roman" panose="02020603050405020304" pitchFamily="18" charset="0"/>
              </a:rPr>
              <a:t>o mezních situacích</a:t>
            </a:r>
          </a:p>
        </p:txBody>
      </p:sp>
      <p:pic>
        <p:nvPicPr>
          <p:cNvPr id="6" name="Zástupný symbol obrázku 5">
            <a:extLst>
              <a:ext uri="{FF2B5EF4-FFF2-40B4-BE49-F238E27FC236}">
                <a16:creationId xmlns:a16="http://schemas.microsoft.com/office/drawing/2014/main" id="{B8C11789-1405-67D2-7FFA-E7C2AF65FAB1}"/>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20382" b="20382"/>
          <a:stretch>
            <a:fillRect/>
          </a:stretch>
        </p:blipFill>
        <p:spPr/>
      </p:pic>
      <p:sp>
        <p:nvSpPr>
          <p:cNvPr id="4" name="Zástupný text 3">
            <a:extLst>
              <a:ext uri="{FF2B5EF4-FFF2-40B4-BE49-F238E27FC236}">
                <a16:creationId xmlns:a16="http://schemas.microsoft.com/office/drawing/2014/main" id="{3DFF1B7A-ED73-BE36-2E58-D97D502CD128}"/>
              </a:ext>
            </a:extLst>
          </p:cNvPr>
          <p:cNvSpPr>
            <a:spLocks noGrp="1"/>
          </p:cNvSpPr>
          <p:nvPr>
            <p:ph type="body" sz="half" idx="2"/>
          </p:nvPr>
        </p:nvSpPr>
        <p:spPr/>
        <p:txBody>
          <a:bodyPr/>
          <a:lstStyle/>
          <a:p>
            <a:r>
              <a:rPr lang="cs-CZ" sz="2400" dirty="0">
                <a:effectLst/>
                <a:latin typeface="Times New Roman" panose="02020603050405020304" pitchFamily="18" charset="0"/>
                <a:ea typeface="Times New Roman" panose="02020603050405020304" pitchFamily="18" charset="0"/>
              </a:rPr>
              <a:t>Kapitola z 2. svazku </a:t>
            </a:r>
            <a:r>
              <a:rPr lang="cs-CZ" sz="2400" dirty="0" err="1">
                <a:effectLst/>
                <a:latin typeface="Times New Roman" panose="02020603050405020304" pitchFamily="18" charset="0"/>
                <a:ea typeface="Times New Roman" panose="02020603050405020304" pitchFamily="18" charset="0"/>
              </a:rPr>
              <a:t>Jaspersovy</a:t>
            </a:r>
            <a:r>
              <a:rPr lang="cs-CZ" sz="2400" dirty="0">
                <a:effectLst/>
                <a:latin typeface="Times New Roman" panose="02020603050405020304" pitchFamily="18" charset="0"/>
                <a:ea typeface="Times New Roman" panose="02020603050405020304" pitchFamily="18" charset="0"/>
              </a:rPr>
              <a:t> </a:t>
            </a:r>
            <a:r>
              <a:rPr lang="cs-CZ" sz="2400" i="1" dirty="0">
                <a:effectLst/>
                <a:latin typeface="Times New Roman" panose="02020603050405020304" pitchFamily="18" charset="0"/>
                <a:ea typeface="Times New Roman" panose="02020603050405020304" pitchFamily="18" charset="0"/>
              </a:rPr>
              <a:t>Filosofie</a:t>
            </a:r>
            <a:r>
              <a:rPr lang="cs-CZ" sz="2400" dirty="0">
                <a:effectLst/>
                <a:latin typeface="Times New Roman" panose="02020603050405020304" pitchFamily="18" charset="0"/>
                <a:ea typeface="Times New Roman" panose="02020603050405020304" pitchFamily="18" charset="0"/>
              </a:rPr>
              <a:t> věnovaná mezním situacím vyšla zvlášť v českém překladu pod názvem </a:t>
            </a:r>
            <a:r>
              <a:rPr lang="cs-CZ" sz="2400" i="1" dirty="0">
                <a:effectLst/>
                <a:latin typeface="Times New Roman" panose="02020603050405020304" pitchFamily="18" charset="0"/>
                <a:ea typeface="Times New Roman" panose="02020603050405020304" pitchFamily="18" charset="0"/>
              </a:rPr>
              <a:t>Mezní situace</a:t>
            </a:r>
            <a:r>
              <a:rPr lang="cs-CZ" sz="2400" i="1" dirty="0">
                <a:latin typeface="Times New Roman" panose="02020603050405020304" pitchFamily="18" charset="0"/>
                <a:ea typeface="Times New Roman" panose="02020603050405020304" pitchFamily="18" charset="0"/>
              </a:rPr>
              <a:t> </a:t>
            </a:r>
            <a:r>
              <a:rPr lang="cs-CZ" sz="2400" dirty="0">
                <a:latin typeface="Times New Roman" panose="02020603050405020304" pitchFamily="18" charset="0"/>
                <a:ea typeface="Times New Roman" panose="02020603050405020304" pitchFamily="18" charset="0"/>
              </a:rPr>
              <a:t>(2016).</a:t>
            </a:r>
            <a:endParaRPr lang="cs-CZ" sz="24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215432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4136C7-E531-947D-AC57-B062F0C83360}"/>
              </a:ext>
            </a:extLst>
          </p:cNvPr>
          <p:cNvSpPr>
            <a:spLocks noGrp="1"/>
          </p:cNvSpPr>
          <p:nvPr>
            <p:ph type="title"/>
          </p:nvPr>
        </p:nvSpPr>
        <p:spPr/>
        <p:txBody>
          <a:bodyPr>
            <a:normAutofit fontScale="90000"/>
          </a:bodyPr>
          <a:lstStyle/>
          <a:p>
            <a:pPr algn="ctr">
              <a:lnSpc>
                <a:spcPct val="107000"/>
              </a:lnSpc>
              <a:spcAft>
                <a:spcPts val="8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cs-CZ" sz="1800" dirty="0">
                <a:effectLst/>
                <a:latin typeface="Calibri" panose="020F0502020204030204" pitchFamily="34" charset="0"/>
                <a:ea typeface="Calibri" panose="020F0502020204030204" pitchFamily="34" charset="0"/>
                <a:cs typeface="Times New Roman" panose="02020603050405020304" pitchFamily="18" charset="0"/>
              </a:rPr>
            </a:br>
            <a:r>
              <a:rPr lang="cs-CZ"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Mezní situace a „bytí sebou“ </a:t>
            </a:r>
            <a:br>
              <a:rPr lang="cs-CZ"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cs-CZ" dirty="0">
              <a:solidFill>
                <a:srgbClr val="C00000"/>
              </a:solidFill>
            </a:endParaRPr>
          </a:p>
        </p:txBody>
      </p:sp>
      <p:sp>
        <p:nvSpPr>
          <p:cNvPr id="3" name="Zástupný obsah 2">
            <a:extLst>
              <a:ext uri="{FF2B5EF4-FFF2-40B4-BE49-F238E27FC236}">
                <a16:creationId xmlns:a16="http://schemas.microsoft.com/office/drawing/2014/main" id="{ED34B2C3-E5DF-6E52-0FCF-8C14B4597DAB}"/>
              </a:ext>
            </a:extLst>
          </p:cNvPr>
          <p:cNvSpPr>
            <a:spLocks noGrp="1"/>
          </p:cNvSpPr>
          <p:nvPr>
            <p:ph idx="1"/>
          </p:nvPr>
        </p:nvSpPr>
        <p:spPr>
          <a:xfrm>
            <a:off x="838200" y="1216058"/>
            <a:ext cx="10515600" cy="5448693"/>
          </a:xfrm>
        </p:spPr>
        <p:txBody>
          <a:bodyPr>
            <a:normAutofit lnSpcReduction="10000"/>
          </a:bodyPr>
          <a:lstStyle/>
          <a:p>
            <a:pPr marL="0" indent="0" algn="just">
              <a:buNone/>
            </a:pPr>
            <a:r>
              <a:rPr lang="cs-CZ" sz="2600" dirty="0">
                <a:effectLst/>
                <a:latin typeface="Times New Roman" panose="02020603050405020304" pitchFamily="18" charset="0"/>
                <a:ea typeface="Calibri" panose="020F0502020204030204" pitchFamily="34" charset="0"/>
              </a:rPr>
              <a:t>Téma mezních situací </a:t>
            </a:r>
            <a:r>
              <a:rPr lang="cs-CZ" sz="2600" dirty="0" err="1">
                <a:effectLst/>
                <a:latin typeface="Times New Roman" panose="02020603050405020304" pitchFamily="18" charset="0"/>
                <a:ea typeface="Calibri" panose="020F0502020204030204" pitchFamily="34" charset="0"/>
              </a:rPr>
              <a:t>Jaspers</a:t>
            </a:r>
            <a:r>
              <a:rPr lang="cs-CZ" sz="2600" dirty="0">
                <a:effectLst/>
                <a:latin typeface="Times New Roman" panose="02020603050405020304" pitchFamily="18" charset="0"/>
                <a:ea typeface="Calibri" panose="020F0502020204030204" pitchFamily="34" charset="0"/>
              </a:rPr>
              <a:t> úzce spojuje s problémem autenticity či „bytí sebou“ (</a:t>
            </a:r>
            <a:r>
              <a:rPr lang="cs-CZ" sz="2600" dirty="0" err="1">
                <a:effectLst/>
                <a:latin typeface="Times New Roman" panose="02020603050405020304" pitchFamily="18" charset="0"/>
                <a:ea typeface="Calibri" panose="020F0502020204030204" pitchFamily="34" charset="0"/>
              </a:rPr>
              <a:t>Selbstsein</a:t>
            </a:r>
            <a:r>
              <a:rPr lang="cs-CZ" sz="2600" dirty="0">
                <a:effectLst/>
                <a:latin typeface="Times New Roman" panose="02020603050405020304" pitchFamily="18" charset="0"/>
                <a:ea typeface="Calibri" panose="020F0502020204030204" pitchFamily="34" charset="0"/>
              </a:rPr>
              <a:t>). → V mezních situacích jsme naléhavě postaveni před volbu, zda se staneme či nestaneme sami sebou.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6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Z</a:t>
            </a:r>
            <a:r>
              <a:rPr lang="cs-CZ" sz="2600" dirty="0">
                <a:effectLst/>
                <a:latin typeface="Times New Roman" panose="02020603050405020304" pitchFamily="18" charset="0"/>
                <a:ea typeface="Calibri" panose="020F0502020204030204" pitchFamily="34" charset="0"/>
              </a:rPr>
              <a:t>troskotání v mezních situacích může být příležitostí k tomu, abychom se stali autentickou existencí. </a:t>
            </a:r>
          </a:p>
          <a:p>
            <a:pPr marL="0" indent="0" algn="just">
              <a:buNone/>
            </a:pPr>
            <a:r>
              <a:rPr lang="cs-CZ" sz="2600" b="1" dirty="0">
                <a:effectLst/>
                <a:latin typeface="Times New Roman" panose="02020603050405020304" pitchFamily="18" charset="0"/>
                <a:ea typeface="Times New Roman" panose="02020603050405020304" pitchFamily="18" charset="0"/>
              </a:rPr>
              <a:t>T 2: </a:t>
            </a:r>
            <a:r>
              <a:rPr lang="cs-CZ" sz="2600" dirty="0">
                <a:effectLst/>
                <a:latin typeface="Times New Roman" panose="02020603050405020304" pitchFamily="18" charset="0"/>
                <a:ea typeface="Times New Roman" panose="02020603050405020304" pitchFamily="18" charset="0"/>
              </a:rPr>
              <a:t>„Mezní situace – smrt, náhoda, vina a nespolehlivost světa – mi vyjevují ztroskotání. Co činím tváří v tvář tomuto absolutnímu troskotání, jehož nahlédnutí se nemohu při poctivém přístupu vyhnout? … Původ v mezních situacích přináší základní podnět k tomu, abychom v troskotání získali cestu k bytí. Pro člověka je rozhodující, jak troskotání zakouší: zda mu zůstává skryto a je jím nakonec pouze fakticky přemožen, anebo zda je dokáže vidět nezastřené a mít je přítomné jako stálou mez svého bytí; zda se chápe fantastických řešení a uspokojení, či zda poctivě setrvává v mlčení před nevysvětlitelným. To, jak člověk zakouší své troskotání, zakládá to, čím se stane. V mezních situacích se ukazuje buď nicota, nebo je pociťováno to, co je navzdory veškeré pomíjivosti bytí světa autentické.“ </a:t>
            </a:r>
          </a:p>
          <a:p>
            <a:pPr marL="0" indent="0">
              <a:buNone/>
            </a:pPr>
            <a:r>
              <a:rPr lang="cs-CZ" sz="2600" dirty="0">
                <a:effectLst/>
                <a:latin typeface="Times New Roman" panose="02020603050405020304" pitchFamily="18" charset="0"/>
                <a:ea typeface="Times New Roman" panose="02020603050405020304" pitchFamily="18" charset="0"/>
              </a:rPr>
              <a:t>K. </a:t>
            </a:r>
            <a:r>
              <a:rPr lang="cs-CZ" sz="2600" dirty="0" err="1">
                <a:effectLst/>
                <a:latin typeface="Times New Roman" panose="02020603050405020304" pitchFamily="18" charset="0"/>
                <a:ea typeface="Times New Roman" panose="02020603050405020304" pitchFamily="18" charset="0"/>
              </a:rPr>
              <a:t>Jaspers</a:t>
            </a:r>
            <a:r>
              <a:rPr lang="cs-CZ" sz="2600" dirty="0">
                <a:effectLst/>
                <a:latin typeface="Times New Roman" panose="02020603050405020304" pitchFamily="18" charset="0"/>
                <a:ea typeface="Times New Roman" panose="02020603050405020304" pitchFamily="18" charset="0"/>
              </a:rPr>
              <a:t>, </a:t>
            </a:r>
            <a:r>
              <a:rPr lang="cs-CZ" sz="2600" i="1" dirty="0">
                <a:effectLst/>
                <a:latin typeface="Times New Roman" panose="02020603050405020304" pitchFamily="18" charset="0"/>
                <a:ea typeface="Times New Roman" panose="02020603050405020304" pitchFamily="18" charset="0"/>
              </a:rPr>
              <a:t>Úvod do filosofie</a:t>
            </a:r>
            <a:r>
              <a:rPr lang="cs-CZ" sz="2600" dirty="0">
                <a:effectLst/>
                <a:latin typeface="Times New Roman" panose="02020603050405020304" pitchFamily="18" charset="0"/>
                <a:ea typeface="Times New Roman" panose="02020603050405020304" pitchFamily="18" charset="0"/>
              </a:rPr>
              <a:t>, přel. A. Havlíček, Praha 1996, str. 18.</a:t>
            </a:r>
          </a:p>
          <a:p>
            <a:pPr marL="0" indent="0">
              <a:buNone/>
            </a:pPr>
            <a:endParaRPr lang="cs-CZ" sz="3200" dirty="0"/>
          </a:p>
        </p:txBody>
      </p:sp>
    </p:spTree>
    <p:extLst>
      <p:ext uri="{BB962C8B-B14F-4D97-AF65-F5344CB8AC3E}">
        <p14:creationId xmlns:p14="http://schemas.microsoft.com/office/powerpoint/2010/main" val="335711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F3CAB-154D-9AF3-EC83-462866C5616C}"/>
              </a:ext>
            </a:extLst>
          </p:cNvPr>
          <p:cNvSpPr>
            <a:spLocks noGrp="1"/>
          </p:cNvSpPr>
          <p:nvPr>
            <p:ph type="title"/>
          </p:nvPr>
        </p:nvSpPr>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Ambivalence mezních situací a </a:t>
            </a:r>
            <a:r>
              <a:rPr lang="cs-CZ" dirty="0" err="1">
                <a:solidFill>
                  <a:srgbClr val="C00000"/>
                </a:solidFill>
                <a:latin typeface="Times New Roman" panose="02020603050405020304" pitchFamily="18" charset="0"/>
                <a:cs typeface="Times New Roman" panose="02020603050405020304" pitchFamily="18" charset="0"/>
              </a:rPr>
              <a:t>vícevrstevnatost</a:t>
            </a:r>
            <a:r>
              <a:rPr lang="cs-CZ" dirty="0">
                <a:solidFill>
                  <a:srgbClr val="C00000"/>
                </a:solidFill>
                <a:latin typeface="Times New Roman" panose="02020603050405020304" pitchFamily="18" charset="0"/>
                <a:cs typeface="Times New Roman" panose="02020603050405020304" pitchFamily="18" charset="0"/>
              </a:rPr>
              <a:t> lidského Já </a:t>
            </a:r>
          </a:p>
        </p:txBody>
      </p:sp>
      <p:sp>
        <p:nvSpPr>
          <p:cNvPr id="3" name="Zástupný obsah 2">
            <a:extLst>
              <a:ext uri="{FF2B5EF4-FFF2-40B4-BE49-F238E27FC236}">
                <a16:creationId xmlns:a16="http://schemas.microsoft.com/office/drawing/2014/main" id="{4E6D2BD7-4064-C623-ECDB-33420B098A4A}"/>
              </a:ext>
            </a:extLst>
          </p:cNvPr>
          <p:cNvSpPr>
            <a:spLocks noGrp="1"/>
          </p:cNvSpPr>
          <p:nvPr>
            <p:ph idx="1"/>
          </p:nvPr>
        </p:nvSpPr>
        <p:spPr>
          <a:xfrm>
            <a:off x="838200" y="1621410"/>
            <a:ext cx="10515600" cy="5173892"/>
          </a:xfrm>
        </p:spPr>
        <p:txBody>
          <a:bodyPr>
            <a:normAutofit fontScale="85000" lnSpcReduction="20000"/>
          </a:bodyPr>
          <a:lstStyle/>
          <a:p>
            <a:pPr marL="0" indent="0">
              <a:buNone/>
            </a:pPr>
            <a:r>
              <a:rPr lang="cs-CZ" dirty="0">
                <a:latin typeface="Times New Roman" panose="02020603050405020304" pitchFamily="18" charset="0"/>
                <a:cs typeface="Times New Roman" panose="02020603050405020304" pitchFamily="18" charset="0"/>
              </a:rPr>
              <a:t>Mezní situace jsou ambivalentní: zakoušíme je jako něco negativního a mohou vést k zoufalství X lze v nich nalézt oporu v hlubším smyslu a mohou se stát příležitostí k uskutečnění autentické existence. </a:t>
            </a:r>
          </a:p>
          <a:p>
            <a:pPr marL="0" indent="0">
              <a:buNone/>
            </a:pPr>
            <a:r>
              <a:rPr lang="cs-CZ" dirty="0">
                <a:latin typeface="Times New Roman" panose="02020603050405020304" pitchFamily="18" charset="0"/>
                <a:cs typeface="Times New Roman" panose="02020603050405020304" pitchFamily="18" charset="0"/>
              </a:rPr>
              <a:t>→  Tato ambivalence souvisí s </a:t>
            </a:r>
            <a:r>
              <a:rPr lang="cs-CZ" dirty="0" err="1">
                <a:latin typeface="Times New Roman" panose="02020603050405020304" pitchFamily="18" charset="0"/>
                <a:cs typeface="Times New Roman" panose="02020603050405020304" pitchFamily="18" charset="0"/>
              </a:rPr>
              <a:t>vícevrstevnatostí</a:t>
            </a:r>
            <a:r>
              <a:rPr lang="cs-CZ" dirty="0">
                <a:latin typeface="Times New Roman" panose="02020603050405020304" pitchFamily="18" charset="0"/>
                <a:cs typeface="Times New Roman" panose="02020603050405020304" pitchFamily="18" charset="0"/>
              </a:rPr>
              <a:t> lidského Já.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Slovo </a:t>
            </a:r>
            <a:r>
              <a:rPr lang="cs-CZ" dirty="0">
                <a:latin typeface="Times New Roman" panose="02020603050405020304" pitchFamily="18" charset="0"/>
                <a:cs typeface="Times New Roman" panose="02020603050405020304" pitchFamily="18" charset="0"/>
              </a:rPr>
              <a:t>„Já“ užíváme v různých významech, jimž odpovídají různé roviny lidského bytí. </a:t>
            </a:r>
          </a:p>
          <a:p>
            <a:pPr marL="0" indent="0" algn="just">
              <a:buNone/>
            </a:pPr>
            <a:r>
              <a:rPr lang="cs-CZ" sz="2800" b="1" dirty="0">
                <a:effectLst/>
                <a:latin typeface="Times New Roman" panose="02020603050405020304" pitchFamily="18" charset="0"/>
                <a:ea typeface="Times New Roman" panose="02020603050405020304" pitchFamily="18" charset="0"/>
              </a:rPr>
              <a:t>T 3: </a:t>
            </a:r>
            <a:r>
              <a:rPr lang="cs-CZ" sz="2800" dirty="0">
                <a:effectLst/>
                <a:latin typeface="Times New Roman" panose="02020603050405020304" pitchFamily="18" charset="0"/>
                <a:ea typeface="Times New Roman" panose="02020603050405020304" pitchFamily="18" charset="0"/>
              </a:rPr>
              <a:t>„Táži-li se, co míním, když říkám ‚</a:t>
            </a:r>
            <a:r>
              <a:rPr lang="cs-CZ" sz="2800" dirty="0" err="1">
                <a:effectLst/>
                <a:latin typeface="Times New Roman" panose="02020603050405020304" pitchFamily="18" charset="0"/>
                <a:ea typeface="Times New Roman" panose="02020603050405020304" pitchFamily="18" charset="0"/>
              </a:rPr>
              <a:t>jáʻ</a:t>
            </a:r>
            <a:r>
              <a:rPr lang="cs-CZ" sz="2800" dirty="0">
                <a:effectLst/>
                <a:latin typeface="Times New Roman" panose="02020603050405020304" pitchFamily="18" charset="0"/>
                <a:ea typeface="Times New Roman" panose="02020603050405020304" pitchFamily="18" charset="0"/>
              </a:rPr>
              <a:t>, pak první odpověď zní: … jsem tímto tělem jakožto toto individuum, … jsem jako </a:t>
            </a:r>
            <a:r>
              <a:rPr lang="cs-CZ" sz="2800" i="1" dirty="0">
                <a:effectLst/>
                <a:latin typeface="Times New Roman" panose="02020603050405020304" pitchFamily="18" charset="0"/>
                <a:ea typeface="Times New Roman" panose="02020603050405020304" pitchFamily="18" charset="0"/>
              </a:rPr>
              <a:t>empirické pobývání</a:t>
            </a:r>
            <a:r>
              <a:rPr lang="cs-CZ" sz="2800" dirty="0">
                <a:effectLst/>
                <a:latin typeface="Times New Roman" panose="02020603050405020304" pitchFamily="18" charset="0"/>
                <a:ea typeface="Times New Roman" panose="02020603050405020304" pitchFamily="18" charset="0"/>
              </a:rPr>
              <a:t>. – Za druhé jakožto ‚</a:t>
            </a:r>
            <a:r>
              <a:rPr lang="cs-CZ" sz="2800" dirty="0" err="1">
                <a:effectLst/>
                <a:latin typeface="Times New Roman" panose="02020603050405020304" pitchFamily="18" charset="0"/>
                <a:ea typeface="Times New Roman" panose="02020603050405020304" pitchFamily="18" charset="0"/>
              </a:rPr>
              <a:t>jáʻ</a:t>
            </a:r>
            <a:r>
              <a:rPr lang="cs-CZ" sz="2800" dirty="0">
                <a:effectLst/>
                <a:latin typeface="Times New Roman" panose="02020603050405020304" pitchFamily="18" charset="0"/>
                <a:ea typeface="Times New Roman" panose="02020603050405020304" pitchFamily="18" charset="0"/>
              </a:rPr>
              <a:t> jsem bytostně identický s každým jiným Já: jsem zastupitelný. Tato zastupitelnost není míněna jako identita průměrných vlastností empirických individuí, nýbrž jako bytí Já vůbec, jež znamená subjektivitu jakožto podmínku veškerého bytí objektu: jsem jakožto </a:t>
            </a:r>
            <a:r>
              <a:rPr lang="cs-CZ" sz="2800" i="1" dirty="0">
                <a:effectLst/>
                <a:latin typeface="Times New Roman" panose="02020603050405020304" pitchFamily="18" charset="0"/>
                <a:ea typeface="Times New Roman" panose="02020603050405020304" pitchFamily="18" charset="0"/>
              </a:rPr>
              <a:t>vědomí vůbec</a:t>
            </a:r>
            <a:r>
              <a:rPr lang="cs-CZ" sz="2800" dirty="0">
                <a:effectLst/>
                <a:latin typeface="Times New Roman" panose="02020603050405020304" pitchFamily="18" charset="0"/>
                <a:ea typeface="Times New Roman" panose="02020603050405020304" pitchFamily="18" charset="0"/>
              </a:rPr>
              <a:t>. – Za třetí se zakouším v možnosti k nepodmíněnosti. Nechci pouze vědět, co je zde, v důvodu a protidůvodu, nýbrž vědět z nezdůvodnitelnosti počátku, a při svém jednání mám okamžiky, v nichž se ujišťuji: to, co nyní chci a činím, chci vlastně já sám. Chci být tak, že toto chtění vědět a jednání, patří ke mně. Ve způsobu, jak chci vědět a jednat, je mi dána má bytnost, kterou neznám, ačkoli jsem si jí jist. Jako tato možnost, že je svoboda vědění a jednání jsem </a:t>
            </a:r>
            <a:r>
              <a:rPr lang="cs-CZ" sz="2800" i="1" dirty="0">
                <a:effectLst/>
                <a:latin typeface="Times New Roman" panose="02020603050405020304" pitchFamily="18" charset="0"/>
                <a:ea typeface="Times New Roman" panose="02020603050405020304" pitchFamily="18" charset="0"/>
              </a:rPr>
              <a:t>možnou existencí.</a:t>
            </a:r>
            <a:r>
              <a:rPr lang="cs-CZ" sz="2800" dirty="0">
                <a:effectLst/>
                <a:latin typeface="Times New Roman" panose="02020603050405020304" pitchFamily="18" charset="0"/>
                <a:ea typeface="Times New Roman" panose="02020603050405020304" pitchFamily="18" charset="0"/>
              </a:rPr>
              <a:t>“ </a:t>
            </a:r>
          </a:p>
          <a:p>
            <a:pPr marL="0" indent="0" algn="just">
              <a:buNone/>
            </a:pPr>
            <a:r>
              <a:rPr lang="cs-CZ" sz="2800" dirty="0">
                <a:effectLst/>
                <a:latin typeface="Times New Roman" panose="02020603050405020304" pitchFamily="18" charset="0"/>
                <a:ea typeface="Times New Roman" panose="02020603050405020304" pitchFamily="18" charset="0"/>
              </a:rPr>
              <a:t>K. </a:t>
            </a:r>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a:t>
            </a:r>
            <a:r>
              <a:rPr lang="cs-CZ" sz="2800" i="1" dirty="0" err="1">
                <a:effectLst/>
                <a:latin typeface="Times New Roman" panose="02020603050405020304" pitchFamily="18" charset="0"/>
                <a:ea typeface="Times New Roman" panose="02020603050405020304" pitchFamily="18" charset="0"/>
              </a:rPr>
              <a:t>Philosophie</a:t>
            </a:r>
            <a:r>
              <a:rPr lang="cs-CZ" sz="2800" dirty="0">
                <a:effectLst/>
                <a:latin typeface="Times New Roman" panose="02020603050405020304" pitchFamily="18" charset="0"/>
                <a:ea typeface="Times New Roman" panose="02020603050405020304" pitchFamily="18" charset="0"/>
              </a:rPr>
              <a:t> I, </a:t>
            </a:r>
            <a:r>
              <a:rPr lang="cs-CZ" sz="2800" dirty="0" err="1">
                <a:effectLst/>
                <a:latin typeface="Times New Roman" panose="02020603050405020304" pitchFamily="18" charset="0"/>
                <a:ea typeface="Times New Roman" panose="02020603050405020304" pitchFamily="18" charset="0"/>
              </a:rPr>
              <a:t>Berlin</a:t>
            </a:r>
            <a:r>
              <a:rPr lang="cs-CZ" sz="2800" dirty="0">
                <a:effectLst/>
                <a:latin typeface="Times New Roman" panose="02020603050405020304" pitchFamily="18" charset="0"/>
                <a:ea typeface="Times New Roman" panose="02020603050405020304" pitchFamily="18" charset="0"/>
              </a:rPr>
              <a:t> 1973, str. 13.</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82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36F563-0129-D00D-C527-271089C53DCD}"/>
              </a:ext>
            </a:extLst>
          </p:cNvPr>
          <p:cNvSpPr>
            <a:spLocks noGrp="1"/>
          </p:cNvSpPr>
          <p:nvPr>
            <p:ph type="title"/>
          </p:nvPr>
        </p:nvSpPr>
        <p:spPr>
          <a:xfrm>
            <a:off x="911659" y="-259237"/>
            <a:ext cx="10368682" cy="1600200"/>
          </a:xfrm>
        </p:spPr>
        <p:txBody>
          <a:bodyPr>
            <a:normAutofit/>
          </a:bodyPr>
          <a:lstStyle/>
          <a:p>
            <a:pPr algn="ctr"/>
            <a:r>
              <a:rPr lang="cs-CZ" sz="4800" dirty="0">
                <a:solidFill>
                  <a:srgbClr val="C00000"/>
                </a:solidFill>
                <a:latin typeface="Times New Roman" panose="02020603050405020304" pitchFamily="18" charset="0"/>
              </a:rPr>
              <a:t>Různé roviny lidského Já</a:t>
            </a:r>
            <a:endParaRPr lang="cs-CZ" sz="4800" dirty="0">
              <a:solidFill>
                <a:srgbClr val="C00000"/>
              </a:solidFill>
            </a:endParaRPr>
          </a:p>
        </p:txBody>
      </p:sp>
      <p:graphicFrame>
        <p:nvGraphicFramePr>
          <p:cNvPr id="7" name="Zástupný obsah 6">
            <a:extLst>
              <a:ext uri="{FF2B5EF4-FFF2-40B4-BE49-F238E27FC236}">
                <a16:creationId xmlns:a16="http://schemas.microsoft.com/office/drawing/2014/main" id="{2E6207D8-B187-DCE8-0B4F-BDF91CA4BB35}"/>
              </a:ext>
            </a:extLst>
          </p:cNvPr>
          <p:cNvGraphicFramePr>
            <a:graphicFrameLocks noGrp="1"/>
          </p:cNvGraphicFramePr>
          <p:nvPr>
            <p:ph idx="1"/>
            <p:extLst>
              <p:ext uri="{D42A27DB-BD31-4B8C-83A1-F6EECF244321}">
                <p14:modId xmlns:p14="http://schemas.microsoft.com/office/powerpoint/2010/main" val="3251965164"/>
              </p:ext>
            </p:extLst>
          </p:nvPr>
        </p:nvGraphicFramePr>
        <p:xfrm>
          <a:off x="2884603" y="1809946"/>
          <a:ext cx="7051250" cy="4900780"/>
        </p:xfrm>
        <a:graphic>
          <a:graphicData uri="http://schemas.openxmlformats.org/drawingml/2006/table">
            <a:tbl>
              <a:tblPr firstRow="1" bandRow="1">
                <a:tableStyleId>{5C22544A-7EE6-4342-B048-85BDC9FD1C3A}</a:tableStyleId>
              </a:tblPr>
              <a:tblGrid>
                <a:gridCol w="7051250">
                  <a:extLst>
                    <a:ext uri="{9D8B030D-6E8A-4147-A177-3AD203B41FA5}">
                      <a16:colId xmlns:a16="http://schemas.microsoft.com/office/drawing/2014/main" val="986288611"/>
                    </a:ext>
                  </a:extLst>
                </a:gridCol>
              </a:tblGrid>
              <a:tr h="888546">
                <a:tc>
                  <a:txBody>
                    <a:bodyPr/>
                    <a:lstStyle/>
                    <a:p>
                      <a:r>
                        <a:rPr lang="cs-CZ" sz="3600" dirty="0">
                          <a:latin typeface="Times New Roman" panose="02020603050405020304" pitchFamily="18" charset="0"/>
                          <a:cs typeface="Times New Roman" panose="02020603050405020304" pitchFamily="18" charset="0"/>
                        </a:rPr>
                        <a:t>Existence (</a:t>
                      </a:r>
                      <a:r>
                        <a:rPr lang="cs-CZ" sz="3600" dirty="0" err="1">
                          <a:latin typeface="Times New Roman" panose="02020603050405020304" pitchFamily="18" charset="0"/>
                          <a:cs typeface="Times New Roman" panose="02020603050405020304" pitchFamily="18" charset="0"/>
                        </a:rPr>
                        <a:t>Existenz</a:t>
                      </a:r>
                      <a:r>
                        <a:rPr lang="cs-CZ" sz="36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3892149339"/>
                  </a:ext>
                </a:extLst>
              </a:tr>
              <a:tr h="1232962">
                <a:tc>
                  <a:txBody>
                    <a:bodyPr/>
                    <a:lstStyle/>
                    <a:p>
                      <a:r>
                        <a:rPr lang="cs-CZ" sz="3600" dirty="0">
                          <a:latin typeface="Times New Roman" panose="02020603050405020304" pitchFamily="18" charset="0"/>
                          <a:cs typeface="Times New Roman" panose="02020603050405020304" pitchFamily="18" charset="0"/>
                        </a:rPr>
                        <a:t>Duch (</a:t>
                      </a:r>
                      <a:r>
                        <a:rPr lang="cs-CZ" sz="3600" dirty="0" err="1">
                          <a:latin typeface="Times New Roman" panose="02020603050405020304" pitchFamily="18" charset="0"/>
                          <a:cs typeface="Times New Roman" panose="02020603050405020304" pitchFamily="18" charset="0"/>
                        </a:rPr>
                        <a:t>Geist</a:t>
                      </a:r>
                      <a:r>
                        <a:rPr lang="cs-CZ" sz="36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3446180759"/>
                  </a:ext>
                </a:extLst>
              </a:tr>
              <a:tr h="1546310">
                <a:tc>
                  <a:txBody>
                    <a:bodyPr/>
                    <a:lstStyle/>
                    <a:p>
                      <a:r>
                        <a:rPr lang="cs-CZ" sz="3600" dirty="0">
                          <a:latin typeface="Times New Roman" panose="02020603050405020304" pitchFamily="18" charset="0"/>
                          <a:cs typeface="Times New Roman" panose="02020603050405020304" pitchFamily="18" charset="0"/>
                        </a:rPr>
                        <a:t>Vědomí vůbec </a:t>
                      </a:r>
                    </a:p>
                    <a:p>
                      <a:r>
                        <a:rPr lang="cs-CZ" sz="3600" dirty="0">
                          <a:latin typeface="Times New Roman" panose="02020603050405020304" pitchFamily="18" charset="0"/>
                          <a:cs typeface="Times New Roman" panose="02020603050405020304" pitchFamily="18" charset="0"/>
                        </a:rPr>
                        <a:t>(</a:t>
                      </a:r>
                      <a:r>
                        <a:rPr lang="cs-CZ" sz="3600" dirty="0" err="1">
                          <a:latin typeface="Times New Roman" panose="02020603050405020304" pitchFamily="18" charset="0"/>
                          <a:cs typeface="Times New Roman" panose="02020603050405020304" pitchFamily="18" charset="0"/>
                        </a:rPr>
                        <a:t>Bewußtsein</a:t>
                      </a:r>
                      <a:r>
                        <a:rPr lang="cs-CZ" sz="3600" dirty="0">
                          <a:latin typeface="Times New Roman" panose="02020603050405020304" pitchFamily="18" charset="0"/>
                          <a:cs typeface="Times New Roman" panose="02020603050405020304" pitchFamily="18" charset="0"/>
                        </a:rPr>
                        <a:t> </a:t>
                      </a:r>
                      <a:r>
                        <a:rPr lang="cs-CZ" sz="3600" dirty="0" err="1">
                          <a:latin typeface="Times New Roman" panose="02020603050405020304" pitchFamily="18" charset="0"/>
                          <a:cs typeface="Times New Roman" panose="02020603050405020304" pitchFamily="18" charset="0"/>
                        </a:rPr>
                        <a:t>überhaupt</a:t>
                      </a:r>
                      <a:r>
                        <a:rPr lang="cs-CZ" sz="36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745309372"/>
                  </a:ext>
                </a:extLst>
              </a:tr>
              <a:tr h="1232962">
                <a:tc>
                  <a:txBody>
                    <a:bodyPr/>
                    <a:lstStyle/>
                    <a:p>
                      <a:r>
                        <a:rPr lang="cs-CZ" sz="3600" dirty="0">
                          <a:latin typeface="Times New Roman" panose="02020603050405020304" pitchFamily="18" charset="0"/>
                          <a:cs typeface="Times New Roman" panose="02020603050405020304" pitchFamily="18" charset="0"/>
                        </a:rPr>
                        <a:t>Pobývání (</a:t>
                      </a:r>
                      <a:r>
                        <a:rPr lang="cs-CZ" sz="3600" dirty="0" err="1">
                          <a:latin typeface="Times New Roman" panose="02020603050405020304" pitchFamily="18" charset="0"/>
                          <a:cs typeface="Times New Roman" panose="02020603050405020304" pitchFamily="18" charset="0"/>
                        </a:rPr>
                        <a:t>Dasein</a:t>
                      </a:r>
                      <a:r>
                        <a:rPr lang="cs-CZ" sz="36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751337488"/>
                  </a:ext>
                </a:extLst>
              </a:tr>
            </a:tbl>
          </a:graphicData>
        </a:graphic>
      </p:graphicFrame>
      <p:sp>
        <p:nvSpPr>
          <p:cNvPr id="8" name="Zástupný text 7">
            <a:extLst>
              <a:ext uri="{FF2B5EF4-FFF2-40B4-BE49-F238E27FC236}">
                <a16:creationId xmlns:a16="http://schemas.microsoft.com/office/drawing/2014/main" id="{D281CFE7-B935-90BC-60BC-BE3509A591C3}"/>
              </a:ext>
            </a:extLst>
          </p:cNvPr>
          <p:cNvSpPr>
            <a:spLocks noGrp="1"/>
          </p:cNvSpPr>
          <p:nvPr>
            <p:ph type="body" sz="half" idx="2"/>
          </p:nvPr>
        </p:nvSpPr>
        <p:spPr>
          <a:xfrm>
            <a:off x="839789" y="2057400"/>
            <a:ext cx="1714876" cy="3811588"/>
          </a:xfrm>
        </p:spPr>
        <p:txBody>
          <a:bodyPr/>
          <a:lstStyle/>
          <a:p>
            <a:endParaRPr lang="cs-CZ" dirty="0"/>
          </a:p>
          <a:p>
            <a:endParaRPr lang="cs-CZ" dirty="0"/>
          </a:p>
          <a:p>
            <a:endParaRPr lang="cs-CZ" dirty="0"/>
          </a:p>
          <a:p>
            <a:endParaRPr lang="cs-CZ" dirty="0"/>
          </a:p>
          <a:p>
            <a:endParaRPr lang="cs-CZ" dirty="0"/>
          </a:p>
          <a:p>
            <a:r>
              <a:rPr lang="cs-CZ" sz="3600" dirty="0">
                <a:latin typeface="Times New Roman" panose="02020603050405020304" pitchFamily="18" charset="0"/>
                <a:cs typeface="Times New Roman" panose="02020603050405020304" pitchFamily="18" charset="0"/>
              </a:rPr>
              <a:t>Já (</a:t>
            </a:r>
            <a:r>
              <a:rPr lang="cs-CZ" sz="3600" dirty="0" err="1">
                <a:latin typeface="Times New Roman" panose="02020603050405020304" pitchFamily="18" charset="0"/>
                <a:cs typeface="Times New Roman" panose="02020603050405020304" pitchFamily="18" charset="0"/>
              </a:rPr>
              <a:t>Ich</a:t>
            </a:r>
            <a:r>
              <a:rPr lang="cs-CZ" sz="3600" dirty="0">
                <a:latin typeface="Times New Roman" panose="02020603050405020304" pitchFamily="18" charset="0"/>
                <a:cs typeface="Times New Roman" panose="02020603050405020304" pitchFamily="18" charset="0"/>
              </a:rPr>
              <a:t>) </a:t>
            </a:r>
          </a:p>
        </p:txBody>
      </p:sp>
      <p:sp>
        <p:nvSpPr>
          <p:cNvPr id="9" name="Levá složená závorka 8">
            <a:extLst>
              <a:ext uri="{FF2B5EF4-FFF2-40B4-BE49-F238E27FC236}">
                <a16:creationId xmlns:a16="http://schemas.microsoft.com/office/drawing/2014/main" id="{4AC1649E-2533-4738-06AB-B025C534DC5C}"/>
              </a:ext>
            </a:extLst>
          </p:cNvPr>
          <p:cNvSpPr/>
          <p:nvPr/>
        </p:nvSpPr>
        <p:spPr>
          <a:xfrm>
            <a:off x="2399217" y="3676455"/>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108114883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2655</TotalTime>
  <Words>5424</Words>
  <Application>Microsoft Office PowerPoint</Application>
  <PresentationFormat>Širokoúhlá obrazovka</PresentationFormat>
  <Paragraphs>196</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Calibri Light</vt:lpstr>
      <vt:lpstr>Times New Roman</vt:lpstr>
      <vt:lpstr>Motiv Office</vt:lpstr>
      <vt:lpstr>1. Člověk v mezních situacích </vt:lpstr>
      <vt:lpstr>Mezní situace (Grenzsituationen) </vt:lpstr>
      <vt:lpstr>Psychologie světonázorů </vt:lpstr>
      <vt:lpstr>Mezní situace jako „antinomické situace“</vt:lpstr>
      <vt:lpstr>Mezní situace v Jaspersově Filosofii</vt:lpstr>
      <vt:lpstr>Český překlad kapitoly  o mezních situacích</vt:lpstr>
      <vt:lpstr>  Mezní situace a „bytí sebou“  </vt:lpstr>
      <vt:lpstr>Ambivalence mezních situací a vícevrstevnatost lidského Já </vt:lpstr>
      <vt:lpstr>Různé roviny lidského Já</vt:lpstr>
      <vt:lpstr>Pobývání (Dasein)</vt:lpstr>
      <vt:lpstr>Neredukovatelnost člověka na pobývání</vt:lpstr>
      <vt:lpstr>   Vědomí vůbec (Bewußtsein überhaupt)</vt:lpstr>
      <vt:lpstr>Duch (Geist) </vt:lpstr>
      <vt:lpstr>Existence</vt:lpstr>
      <vt:lpstr>Existence</vt:lpstr>
      <vt:lpstr>Existence jako poměr:  bytí, jímž jsme my, a bytí, jímž nejsme my </vt:lpstr>
      <vt:lpstr>Základní způsoby bytí</vt:lpstr>
      <vt:lpstr>Korelace mezi bytím, jímž jsme my,  a bytím, jímž nejsme my</vt:lpstr>
      <vt:lpstr>Existence a transcendence</vt:lpstr>
      <vt:lpstr>Transcendence jako naplnění existence</vt:lpstr>
      <vt:lpstr>Situace</vt:lpstr>
      <vt:lpstr>Poznání a proměna situací</vt:lpstr>
      <vt:lpstr>Situace a mezní situace </vt:lpstr>
      <vt:lpstr>Mezní situace jako zeď, na níž troskotáme </vt:lpstr>
      <vt:lpstr>Mezní situace a pobývání</vt:lpstr>
      <vt:lpstr>Mezní situace a imanentní způsoby Já</vt:lpstr>
      <vt:lpstr>Mezní situace a existence: dvojí funkce meze</vt:lpstr>
      <vt:lpstr>Překonání mezní situace na rovině existence</vt:lpstr>
      <vt:lpstr>Mezní situace jako příležitost pro existenci</vt:lpstr>
      <vt:lpstr>Pobývání a existence v mezních situacích</vt:lpstr>
      <vt:lpstr>Mezní situace a transcendence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Víme, co nás čeká? </dc:title>
  <dc:creator>FFUK</dc:creator>
  <cp:lastModifiedBy>FFUK</cp:lastModifiedBy>
  <cp:revision>12</cp:revision>
  <dcterms:created xsi:type="dcterms:W3CDTF">2024-04-12T20:11:38Z</dcterms:created>
  <dcterms:modified xsi:type="dcterms:W3CDTF">2024-10-16T06:53:05Z</dcterms:modified>
</cp:coreProperties>
</file>