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2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71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4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57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0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4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17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72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9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5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97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4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49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6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46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6EB70F-BD64-4B65-AA70-5062F1205088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5082AC-8124-47B5-B87E-3680EA7300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03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u.wikipedia.org/wiki/%D0%A7%D0%B5%D1%85%D0%BE%D0%B2,_%D0%90%D0%BD%D1%82%D0%BE%D0%BD_%D0%9F%D0%B0%D0%B2%D0%BB%D0%BE%D0%B2%D0%B8%D1%87#cite_note-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59599-8E85-47A1-A6BF-F73EF30EA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Cyrl-AZ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Павлович Чехов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DC8F3B-3F54-4C90-9626-9613330C2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az-Cyrl-AZ" dirty="0"/>
            </a:br>
            <a:r>
              <a:rPr lang="az-Cyrl-AZ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1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28C8F1-D0AD-4B9B-B68E-86421CD7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FFFFFF"/>
                </a:solidFill>
                <a:effectLst/>
                <a:latin typeface="Linux Libertine"/>
              </a:rPr>
              <a:t>Чайка</a:t>
            </a:r>
            <a:br>
              <a:rPr lang="ru-RU" sz="3600" b="0" i="0" dirty="0">
                <a:solidFill>
                  <a:srgbClr val="FFFFFF"/>
                </a:solidFill>
                <a:effectLst/>
                <a:latin typeface="Linux Libertine"/>
              </a:rPr>
            </a:b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6B0945-5924-42A9-96D8-1A935A36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Николаевна Аркадина, по мужу Треплева, актриса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Гаврилович Треплев, её сын, молодой человек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Николаевич Сорин, её брат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Михайловна Заречная, молодая девушка, дочь богатого помещика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Афанасьевич Шамраев, поручик в отставке, управляющий у Сорина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Полина Андреевна, его жена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Маша, его дочь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Алексеевич Тригорин, беллетрист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Сергеевич Дорн, врач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 Семёнович Медведенко, учитель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Яков, работник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Горничная</a:t>
            </a:r>
            <a:endParaRPr lang="cs-CZ" sz="170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6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71F46D-577F-4147-94E1-9D71F939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ru-RU" sz="3600" b="0" i="0">
                <a:solidFill>
                  <a:srgbClr val="FFFFFF"/>
                </a:solidFill>
                <a:effectLst/>
                <a:latin typeface="Linux Libertine"/>
              </a:rPr>
              <a:t>Три сестры</a:t>
            </a:r>
            <a:br>
              <a:rPr lang="ru-RU" sz="3600" b="0" i="0">
                <a:solidFill>
                  <a:srgbClr val="FFFFFF"/>
                </a:solidFill>
                <a:effectLst/>
                <a:latin typeface="Linux Libertine"/>
              </a:rPr>
            </a:b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D74E1-C05E-490C-AF42-D0F7A33F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Прозоров Андрей Сергеевич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Ивановна, невеста Андрея, потом жена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сёстры: Ольга, Маша, Ирина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Кулыгин Фёдор Ильич, учитель гимназии, муж Маши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Вершинин Александр Игнатьевич, подполковник, батарейный командир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Тузенбах Николай Львович, барон, поручик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Солёный Василий Васильевич, штабс-капитан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Чебутыкин Иван Романович, военный доктор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Федотик Алексей Петрович, подпоручик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Родэ Владимир Карпович, подпоручик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Ферапонт, сторож из земской управы, старик</a:t>
            </a:r>
          </a:p>
          <a:p>
            <a:pPr>
              <a:lnSpc>
                <a:spcPct val="90000"/>
              </a:lnSpc>
            </a:pPr>
            <a:r>
              <a:rPr lang="ru-RU" sz="190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Анфиса, нянька, старуха 80 лет</a:t>
            </a:r>
          </a:p>
          <a:p>
            <a:pPr>
              <a:lnSpc>
                <a:spcPct val="90000"/>
              </a:lnSpc>
            </a:pPr>
            <a:endParaRPr lang="cs-CZ" sz="190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5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11FE44B-46D1-485F-88E0-F790CE42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57D4B92A-5EF4-4B95-8004-943EE0628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C93532B-75B6-4775-9B2B-2064D71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A6CE258-75E4-4B8E-9C2C-620A11F97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8AEEA47-89DA-4860-87E2-DC953998E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DDD0F81-BADD-46AE-BDB8-65D419C01D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08A4150D-E0D7-4796-8DF9-4BB3BA13E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851FDD3-4C50-4825-8336-876C6A9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endParaRPr lang="cs-CZ" sz="24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72FA93-03B0-4857-8946-E04C5E7E2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8CFD0D-A6F3-426B-BCDA-522A9D033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endParaRPr lang="cs-CZ" sz="1600" dirty="0"/>
          </a:p>
        </p:txBody>
      </p:sp>
      <p:pic>
        <p:nvPicPr>
          <p:cNvPr id="1030" name="Picture 6" descr="Credit: Bettmann Archive/Bettmann">
            <a:extLst>
              <a:ext uri="{FF2B5EF4-FFF2-40B4-BE49-F238E27FC236}">
                <a16:creationId xmlns:a16="http://schemas.microsoft.com/office/drawing/2014/main" id="{668C24B3-7E4B-40CE-AE35-D3D1DBC2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80" y="735041"/>
            <a:ext cx="4002087" cy="54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ton Pavlovič Čechov | Spisovatele.cz">
            <a:extLst>
              <a:ext uri="{FF2B5EF4-FFF2-40B4-BE49-F238E27FC236}">
                <a16:creationId xmlns:a16="http://schemas.microsoft.com/office/drawing/2014/main" id="{FA4E991D-B649-43CD-A47A-C5EB3081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94" y="1151274"/>
            <a:ext cx="203835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2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6B26B-2C08-4908-9DD5-AE84A6F2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6002488-47C9-47EA-9DF0-85A894DF3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32340"/>
              </p:ext>
            </p:extLst>
          </p:nvPr>
        </p:nvGraphicFramePr>
        <p:xfrm>
          <a:off x="6322315" y="2557993"/>
          <a:ext cx="3790898" cy="3317875"/>
        </p:xfrm>
        <a:graphic>
          <a:graphicData uri="http://schemas.openxmlformats.org/drawingml/2006/table">
            <a:tbl>
              <a:tblPr/>
              <a:tblGrid>
                <a:gridCol w="3610579">
                  <a:extLst>
                    <a:ext uri="{9D8B030D-6E8A-4147-A177-3AD203B41FA5}">
                      <a16:colId xmlns:a16="http://schemas.microsoft.com/office/drawing/2014/main" val="3505545636"/>
                    </a:ext>
                  </a:extLst>
                </a:gridCol>
                <a:gridCol w="180319">
                  <a:extLst>
                    <a:ext uri="{9D8B030D-6E8A-4147-A177-3AD203B41FA5}">
                      <a16:colId xmlns:a16="http://schemas.microsoft.com/office/drawing/2014/main" val="824267109"/>
                    </a:ext>
                  </a:extLst>
                </a:gridCol>
              </a:tblGrid>
              <a:tr h="3317875">
                <a:tc>
                  <a:txBody>
                    <a:bodyPr/>
                    <a:lstStyle/>
                    <a:p>
                      <a:br>
                        <a:rPr lang="ru-RU" sz="1400" i="1" dirty="0">
                          <a:effectLst/>
                        </a:rPr>
                      </a:br>
                      <a:r>
                        <a:rPr lang="ru-RU" sz="1400" i="1" dirty="0">
                          <a:effectLst/>
                        </a:rPr>
                        <a:t>Требуют, чтобы были герой, героиня сценически эффектны. Но ведь в жизни не каждую минуту стреляются, вешаются, объясняются в любви. И не каждую минуту говорят умные вещи. Они больше едят, пьют, волочатся, говорят глупости. И вот надо, чтобы это было видно на сцене. Надо создать такую пьесу, где бы люди приходили, уходили, обедали, разговаривали о погоде, играли в винт, но не потому, что так нужно автору, а потому, что так происходит в действительной жизни</a:t>
                      </a:r>
                      <a:r>
                        <a:rPr lang="ru-RU" sz="1400" b="0" i="0" u="none" strike="noStrike" baseline="30000" dirty="0">
                          <a:solidFill>
                            <a:srgbClr val="0B0080"/>
                          </a:solidFill>
                          <a:effectLst/>
                        </a:rPr>
                        <a:t>]</a:t>
                      </a:r>
                      <a:r>
                        <a:rPr lang="ru-RU" sz="1400" i="1" dirty="0">
                          <a:effectLst/>
                        </a:rPr>
                        <a:t>.</a:t>
                      </a:r>
                    </a:p>
                  </a:txBody>
                  <a:tcPr marL="72128" marR="72128" marT="36064" marB="360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cs-CZ" sz="1400" dirty="0">
                        <a:effectLst/>
                      </a:endParaRPr>
                    </a:p>
                  </a:txBody>
                  <a:tcPr marL="72128" marR="60106" marT="36064" marB="3606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6660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1BF6E75-6F32-463D-9277-4BE32F83D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67771"/>
              </p:ext>
            </p:extLst>
          </p:nvPr>
        </p:nvGraphicFramePr>
        <p:xfrm>
          <a:off x="1295919" y="1965960"/>
          <a:ext cx="4805916" cy="118872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075452140"/>
                    </a:ext>
                  </a:extLst>
                </a:gridCol>
                <a:gridCol w="4577316">
                  <a:extLst>
                    <a:ext uri="{9D8B030D-6E8A-4147-A177-3AD203B41FA5}">
                      <a16:colId xmlns:a16="http://schemas.microsoft.com/office/drawing/2014/main" val="32966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cs-CZ">
                        <a:effectLst/>
                      </a:endParaRPr>
                    </a:p>
                  </a:txBody>
                  <a:tcPr marR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>
                          <a:effectLst/>
                        </a:rPr>
                        <a:t>Пусть на сцене всё будет так же сложно и так же вместе с тем просто, как в жизни. Люди обедают, только обедают, а в это время слагается их счастье и разбиваются их жизни</a:t>
                      </a:r>
                      <a:r>
                        <a:rPr lang="ru-RU" b="0" i="0" u="sng" baseline="30000" dirty="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</a:t>
                      </a:r>
                      <a:endParaRPr lang="ru-RU" i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78512"/>
                  </a:ext>
                </a:extLst>
              </a:tr>
            </a:tbl>
          </a:graphicData>
        </a:graphic>
      </p:graphicFrame>
      <p:pic>
        <p:nvPicPr>
          <p:cNvPr id="2050" name="Picture 2" descr="»">
            <a:extLst>
              <a:ext uri="{FF2B5EF4-FFF2-40B4-BE49-F238E27FC236}">
                <a16:creationId xmlns:a16="http://schemas.microsoft.com/office/drawing/2014/main" id="{2F86784D-18A7-4A1A-AA07-7A41C54A7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965643"/>
            <a:ext cx="2857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«">
            <a:extLst>
              <a:ext uri="{FF2B5EF4-FFF2-40B4-BE49-F238E27FC236}">
                <a16:creationId xmlns:a16="http://schemas.microsoft.com/office/drawing/2014/main" id="{980E5FB3-2C38-4242-8B06-E5325800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1965643"/>
            <a:ext cx="2857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6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B38C4-488D-4611-9798-A29E1010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sz="4400" dirty="0"/>
              <a:t>основоположник лирической драмы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38673-3106-4205-BB26-3634D53C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сюжет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- за занавеской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персонажей отсутствуют в тексте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0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85A06-1CAE-42CD-BD0D-71D795DE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Как выглядят его драмы?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D5BDB-93F4-414C-9B42-6FAADE2E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записал предложения и наблюдения, которые он слышал в обществе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действия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часто писал комедии или фарс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хотел, чтобы его пьесы были поставлены как комедии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вводя его в действие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начинается с конфликта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4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A9DE3-52E7-4E76-9F6A-B440DE18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Самые важные драмы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E30A94-85DC-4C86-A9CA-CF42048D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Чайка</a:t>
            </a:r>
            <a:r>
              <a:rPr lang="cs-C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(1896)</a:t>
            </a:r>
            <a:endParaRPr lang="az-Cyrl-AZ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Дядя Ваня</a:t>
            </a:r>
            <a:r>
              <a:rPr lang="cs-C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(1899)</a:t>
            </a:r>
            <a:endParaRPr lang="az-Cyrl-AZ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сестры</a:t>
            </a:r>
            <a:r>
              <a:rPr lang="cs-C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(1901)</a:t>
            </a:r>
            <a:endParaRPr lang="az-Cyrl-AZ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Вишнёвый сад</a:t>
            </a:r>
            <a:r>
              <a:rPr lang="cs-CZ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(1904)</a:t>
            </a:r>
            <a:endParaRPr lang="az-Cyrl-AZ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876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4543E-DBDC-41C5-8B4F-2153B72F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Вишнёвый сад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EA4569-5750-4D5A-AD94-C0F242694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>
                <a:solidFill>
                  <a:srgbClr val="343A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Вершинa</a:t>
            </a:r>
            <a:r>
              <a:rPr lang="cs-CZ" sz="1800" dirty="0">
                <a:solidFill>
                  <a:srgbClr val="343A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43A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драматургического</a:t>
            </a:r>
            <a:r>
              <a:rPr lang="cs-CZ" sz="1800" dirty="0">
                <a:solidFill>
                  <a:srgbClr val="343A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43A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r>
              <a:rPr lang="cs-CZ" sz="1800" dirty="0">
                <a:solidFill>
                  <a:srgbClr val="343A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343A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Чехова</a:t>
            </a:r>
            <a:endParaRPr lang="cs-CZ" sz="1800" dirty="0">
              <a:solidFill>
                <a:srgbClr val="343A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социально-критическая комедия с элементами трагедии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действия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происходит в русской деревне ХХ века.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sz="1800" dirty="0">
              <a:solidFill>
                <a:srgbClr val="343A40"/>
              </a:solidFill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51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7182CC-67FE-4F91-BDC1-1B5CC72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az-Cyrl-AZ" sz="3600">
                <a:solidFill>
                  <a:srgbClr val="FFFFFF"/>
                </a:solidFill>
              </a:rPr>
              <a:t>Герои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4A6A81-2129-43C9-AFD2-229D4D70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Андреевна Раневская — помещица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 — её дочь, 17 лет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Варя — её приёмная дочь, 24 года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Андреевич Гаев — брат Раневской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Ермолай Алексеевич Лопахин — купец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Сергеевич Трофимов — студент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Борисович Симеонов-Пищик — помещик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Шарлотта Ивановна — гувернантка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 Пантелеевич Епиходов — конторщик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Дуняша — горничная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Фирс — лакей, старик 87 лет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Яша — молодой лакей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пьяный прохожий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станции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чиновник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прислуга</a:t>
            </a:r>
            <a:endParaRPr lang="cs-CZ" sz="13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7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E9B06E-DA08-4344-BFCD-ABD0D88D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ru-RU" sz="3600" b="0" i="0">
                <a:solidFill>
                  <a:srgbClr val="FFFFFF"/>
                </a:solidFill>
                <a:effectLst/>
                <a:latin typeface="Linux Libertine"/>
              </a:rPr>
              <a:t>Дядя Ваня</a:t>
            </a:r>
            <a:br>
              <a:rPr lang="ru-RU" sz="3600" b="0" i="0">
                <a:solidFill>
                  <a:srgbClr val="FFFFFF"/>
                </a:solidFill>
                <a:effectLst/>
                <a:latin typeface="Linux Libertine"/>
              </a:rPr>
            </a:b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46472-D4DA-4592-95A5-5FAA8216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12121"/>
                </a:solidFill>
              </a:rPr>
              <a:t>Серебряков Александр Владимирович — отставной профессор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12121"/>
                </a:solidFill>
              </a:rPr>
              <a:t>Софья Александровна (Соня) — его дочь от первого брака, племянница дяди Вани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12121"/>
                </a:solidFill>
              </a:rPr>
              <a:t>Елена Андреевна — его жена, 27 лет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12121"/>
                </a:solidFill>
              </a:rPr>
              <a:t>Войницкая Мария Васильевна — вдова тайного советника, мать дяди Вани и первой жены профессора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12121"/>
                </a:solidFill>
              </a:rPr>
              <a:t>Войницкий Иван Петрович — дядя Ваня, её сын, шурин профессора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12121"/>
                </a:solidFill>
              </a:rPr>
              <a:t>Астров Михаил Львович — врач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12121"/>
                </a:solidFill>
              </a:rPr>
              <a:t>Телегин Илья Ильич — обедневший помещик, крёстный профессора и Сони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12121"/>
                </a:solidFill>
              </a:rPr>
              <a:t>Марина — старая няня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12121"/>
                </a:solidFill>
              </a:rPr>
              <a:t>Работник</a:t>
            </a:r>
            <a:endParaRPr lang="cs-CZ" sz="2000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53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554</Words>
  <Application>Microsoft Office PowerPoint</Application>
  <PresentationFormat>Широкоэкранный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Garamond</vt:lpstr>
      <vt:lpstr>Linux Libertine</vt:lpstr>
      <vt:lpstr>Segoe UI</vt:lpstr>
      <vt:lpstr>Times New Roman</vt:lpstr>
      <vt:lpstr>Organika</vt:lpstr>
      <vt:lpstr>Антон Павлович Чехов</vt:lpstr>
      <vt:lpstr>Презентация PowerPoint</vt:lpstr>
      <vt:lpstr>Презентация PowerPoint</vt:lpstr>
      <vt:lpstr>основоположник лирической драмы </vt:lpstr>
      <vt:lpstr>Как выглядят его драмы?</vt:lpstr>
      <vt:lpstr>Самые важные драмы</vt:lpstr>
      <vt:lpstr>Вишнёвый сад</vt:lpstr>
      <vt:lpstr>Герои</vt:lpstr>
      <vt:lpstr>Дядя Ваня </vt:lpstr>
      <vt:lpstr>Чайка </vt:lpstr>
      <vt:lpstr>Три сестры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</dc:title>
  <dc:creator>Jana Pommová</dc:creator>
  <cp:lastModifiedBy>Elena Vasilyeva</cp:lastModifiedBy>
  <cp:revision>1</cp:revision>
  <dcterms:created xsi:type="dcterms:W3CDTF">2020-12-16T09:09:26Z</dcterms:created>
  <dcterms:modified xsi:type="dcterms:W3CDTF">2021-01-05T09:39:13Z</dcterms:modified>
</cp:coreProperties>
</file>