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9"/>
  </p:notesMasterIdLst>
  <p:sldIdLst>
    <p:sldId id="256" r:id="rId2"/>
    <p:sldId id="257" r:id="rId3"/>
    <p:sldId id="258" r:id="rId4"/>
    <p:sldId id="313" r:id="rId5"/>
    <p:sldId id="259" r:id="rId6"/>
    <p:sldId id="314" r:id="rId7"/>
    <p:sldId id="261" r:id="rId8"/>
    <p:sldId id="260" r:id="rId9"/>
    <p:sldId id="263" r:id="rId10"/>
    <p:sldId id="274" r:id="rId11"/>
    <p:sldId id="275" r:id="rId12"/>
    <p:sldId id="320" r:id="rId13"/>
    <p:sldId id="265" r:id="rId14"/>
    <p:sldId id="321" r:id="rId15"/>
    <p:sldId id="264" r:id="rId16"/>
    <p:sldId id="267" r:id="rId17"/>
    <p:sldId id="319" r:id="rId18"/>
    <p:sldId id="282" r:id="rId19"/>
    <p:sldId id="316" r:id="rId20"/>
    <p:sldId id="317" r:id="rId21"/>
    <p:sldId id="293" r:id="rId22"/>
    <p:sldId id="291" r:id="rId23"/>
    <p:sldId id="292" r:id="rId24"/>
    <p:sldId id="298" r:id="rId25"/>
    <p:sldId id="299" r:id="rId26"/>
    <p:sldId id="300" r:id="rId27"/>
    <p:sldId id="30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9E23F-97EC-DF4D-8D51-8613A227B787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D4583-15DC-8E4A-B811-E899AD461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2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uveďte</a:t>
            </a:r>
            <a:r>
              <a:rPr lang="en-US" dirty="0"/>
              <a:t> </a:t>
            </a:r>
            <a:r>
              <a:rPr lang="en-US" dirty="0" err="1"/>
              <a:t>příklady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D4583-15DC-8E4A-B811-E899AD4614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1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8488"/>
            <a:ext cx="7772400" cy="3452563"/>
          </a:xfrm>
        </p:spPr>
        <p:txBody>
          <a:bodyPr>
            <a:normAutofit/>
          </a:bodyPr>
          <a:lstStyle/>
          <a:p>
            <a:r>
              <a:rPr lang="en-US" dirty="0" err="1"/>
              <a:t>Vyjednávání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a </a:t>
            </a:r>
            <a:r>
              <a:rPr lang="en-US" dirty="0" err="1"/>
              <a:t>řešení</a:t>
            </a:r>
            <a:r>
              <a:rPr lang="en-US" dirty="0"/>
              <a:t> </a:t>
            </a:r>
            <a:r>
              <a:rPr lang="en-US" dirty="0" err="1"/>
              <a:t>konfliktů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2677" y="4385152"/>
            <a:ext cx="7086601" cy="1995761"/>
          </a:xfrm>
        </p:spPr>
        <p:txBody>
          <a:bodyPr/>
          <a:lstStyle/>
          <a:p>
            <a:r>
              <a:rPr lang="en-US" dirty="0"/>
              <a:t>Mgr. Martina </a:t>
            </a:r>
            <a:r>
              <a:rPr lang="en-US" dirty="0" err="1"/>
              <a:t>Tesařová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07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Vývoj</a:t>
            </a:r>
            <a:r>
              <a:rPr lang="en-US" dirty="0"/>
              <a:t> </a:t>
            </a:r>
            <a:r>
              <a:rPr lang="en-US" dirty="0" err="1"/>
              <a:t>konfliktu</a:t>
            </a:r>
            <a:r>
              <a:rPr lang="en-US" dirty="0"/>
              <a:t> v </a:t>
            </a:r>
            <a:r>
              <a:rPr lang="en-US" dirty="0" err="1"/>
              <a:t>čase</a:t>
            </a:r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381000" y="2756253"/>
            <a:ext cx="8400143" cy="1670923"/>
          </a:xfrm>
          <a:custGeom>
            <a:avLst/>
            <a:gdLst>
              <a:gd name="connsiteX0" fmla="*/ 0 w 8400143"/>
              <a:gd name="connsiteY0" fmla="*/ 1579890 h 1670923"/>
              <a:gd name="connsiteX1" fmla="*/ 145143 w 8400143"/>
              <a:gd name="connsiteY1" fmla="*/ 1053747 h 1670923"/>
              <a:gd name="connsiteX2" fmla="*/ 272143 w 8400143"/>
              <a:gd name="connsiteY2" fmla="*/ 1670604 h 1670923"/>
              <a:gd name="connsiteX3" fmla="*/ 326571 w 8400143"/>
              <a:gd name="connsiteY3" fmla="*/ 1144461 h 1670923"/>
              <a:gd name="connsiteX4" fmla="*/ 453571 w 8400143"/>
              <a:gd name="connsiteY4" fmla="*/ 1579890 h 1670923"/>
              <a:gd name="connsiteX5" fmla="*/ 4699000 w 8400143"/>
              <a:gd name="connsiteY5" fmla="*/ 1461 h 1670923"/>
              <a:gd name="connsiteX6" fmla="*/ 8400143 w 8400143"/>
              <a:gd name="connsiteY6" fmla="*/ 1271461 h 1670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0143" h="1670923">
                <a:moveTo>
                  <a:pt x="0" y="1579890"/>
                </a:moveTo>
                <a:cubicBezTo>
                  <a:pt x="49893" y="1309259"/>
                  <a:pt x="99786" y="1038628"/>
                  <a:pt x="145143" y="1053747"/>
                </a:cubicBezTo>
                <a:cubicBezTo>
                  <a:pt x="190500" y="1068866"/>
                  <a:pt x="241905" y="1655485"/>
                  <a:pt x="272143" y="1670604"/>
                </a:cubicBezTo>
                <a:cubicBezTo>
                  <a:pt x="302381" y="1685723"/>
                  <a:pt x="296333" y="1159580"/>
                  <a:pt x="326571" y="1144461"/>
                </a:cubicBezTo>
                <a:cubicBezTo>
                  <a:pt x="356809" y="1129342"/>
                  <a:pt x="-275167" y="1770390"/>
                  <a:pt x="453571" y="1579890"/>
                </a:cubicBezTo>
                <a:cubicBezTo>
                  <a:pt x="1182309" y="1389390"/>
                  <a:pt x="3374571" y="52866"/>
                  <a:pt x="4699000" y="1461"/>
                </a:cubicBezTo>
                <a:cubicBezTo>
                  <a:pt x="6023429" y="-49944"/>
                  <a:pt x="8400143" y="1271461"/>
                  <a:pt x="8400143" y="1271461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17714" y="5188857"/>
            <a:ext cx="8708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9991" y="4812713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764695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46009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7965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57952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59872" y="5497286"/>
            <a:ext cx="103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signály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0638" y="4641334"/>
            <a:ext cx="132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odlišnosti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764695" y="5539406"/>
            <a:ext cx="108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polarita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846009" y="4542526"/>
            <a:ext cx="141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separace</a:t>
            </a:r>
            <a:endParaRPr lang="en-US" dirty="0"/>
          </a:p>
          <a:p>
            <a:r>
              <a:rPr lang="en-US" dirty="0" err="1"/>
              <a:t>izolace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257523" y="5497286"/>
            <a:ext cx="163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destrukce</a:t>
            </a:r>
            <a:endParaRPr lang="en-US" dirty="0"/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87965" y="4560669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vyčerpání</a:t>
            </a:r>
            <a:endParaRPr lang="en-US" dirty="0"/>
          </a:p>
          <a:p>
            <a:r>
              <a:rPr lang="en-US" dirty="0" err="1"/>
              <a:t>únava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838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5971634"/>
            <a:ext cx="1764695" cy="699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vyjednávání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Vývoj</a:t>
            </a:r>
            <a:r>
              <a:rPr lang="en-US" dirty="0"/>
              <a:t> </a:t>
            </a:r>
            <a:r>
              <a:rPr lang="en-US" dirty="0" err="1"/>
              <a:t>konfliktu</a:t>
            </a:r>
            <a:r>
              <a:rPr lang="en-US" dirty="0"/>
              <a:t> v </a:t>
            </a:r>
            <a:r>
              <a:rPr lang="en-US" dirty="0" err="1"/>
              <a:t>čase</a:t>
            </a:r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381000" y="2756253"/>
            <a:ext cx="8400143" cy="1670923"/>
          </a:xfrm>
          <a:custGeom>
            <a:avLst/>
            <a:gdLst>
              <a:gd name="connsiteX0" fmla="*/ 0 w 8400143"/>
              <a:gd name="connsiteY0" fmla="*/ 1579890 h 1670923"/>
              <a:gd name="connsiteX1" fmla="*/ 145143 w 8400143"/>
              <a:gd name="connsiteY1" fmla="*/ 1053747 h 1670923"/>
              <a:gd name="connsiteX2" fmla="*/ 272143 w 8400143"/>
              <a:gd name="connsiteY2" fmla="*/ 1670604 h 1670923"/>
              <a:gd name="connsiteX3" fmla="*/ 326571 w 8400143"/>
              <a:gd name="connsiteY3" fmla="*/ 1144461 h 1670923"/>
              <a:gd name="connsiteX4" fmla="*/ 453571 w 8400143"/>
              <a:gd name="connsiteY4" fmla="*/ 1579890 h 1670923"/>
              <a:gd name="connsiteX5" fmla="*/ 4699000 w 8400143"/>
              <a:gd name="connsiteY5" fmla="*/ 1461 h 1670923"/>
              <a:gd name="connsiteX6" fmla="*/ 8400143 w 8400143"/>
              <a:gd name="connsiteY6" fmla="*/ 1271461 h 1670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0143" h="1670923">
                <a:moveTo>
                  <a:pt x="0" y="1579890"/>
                </a:moveTo>
                <a:cubicBezTo>
                  <a:pt x="49893" y="1309259"/>
                  <a:pt x="99786" y="1038628"/>
                  <a:pt x="145143" y="1053747"/>
                </a:cubicBezTo>
                <a:cubicBezTo>
                  <a:pt x="190500" y="1068866"/>
                  <a:pt x="241905" y="1655485"/>
                  <a:pt x="272143" y="1670604"/>
                </a:cubicBezTo>
                <a:cubicBezTo>
                  <a:pt x="302381" y="1685723"/>
                  <a:pt x="296333" y="1159580"/>
                  <a:pt x="326571" y="1144461"/>
                </a:cubicBezTo>
                <a:cubicBezTo>
                  <a:pt x="356809" y="1129342"/>
                  <a:pt x="-275167" y="1770390"/>
                  <a:pt x="453571" y="1579890"/>
                </a:cubicBezTo>
                <a:cubicBezTo>
                  <a:pt x="1182309" y="1389390"/>
                  <a:pt x="3374571" y="52866"/>
                  <a:pt x="4699000" y="1461"/>
                </a:cubicBezTo>
                <a:cubicBezTo>
                  <a:pt x="6023429" y="-49944"/>
                  <a:pt x="8400143" y="1271461"/>
                  <a:pt x="8400143" y="1271461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17714" y="5188857"/>
            <a:ext cx="8708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9991" y="4812713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764695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46009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7965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57952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59872" y="5497286"/>
            <a:ext cx="103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signály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0638" y="4641334"/>
            <a:ext cx="132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odlišnosti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764695" y="5539406"/>
            <a:ext cx="108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polarita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846009" y="4542526"/>
            <a:ext cx="141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separace</a:t>
            </a:r>
            <a:endParaRPr lang="en-US" dirty="0"/>
          </a:p>
          <a:p>
            <a:r>
              <a:rPr lang="en-US" dirty="0" err="1"/>
              <a:t>izolace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257523" y="5497286"/>
            <a:ext cx="163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destrukce</a:t>
            </a:r>
            <a:endParaRPr lang="en-US" dirty="0"/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87965" y="4560669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vyčerpání</a:t>
            </a:r>
            <a:endParaRPr lang="en-US" dirty="0"/>
          </a:p>
          <a:p>
            <a:r>
              <a:rPr lang="en-US" dirty="0" err="1"/>
              <a:t>únava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96571" y="6209073"/>
            <a:ext cx="2044095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facilitace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75429" y="6439905"/>
            <a:ext cx="1832428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mediace</a:t>
            </a:r>
            <a:endParaRPr lang="en-US" dirty="0"/>
          </a:p>
        </p:txBody>
      </p:sp>
      <p:sp>
        <p:nvSpPr>
          <p:cNvPr id="23" name="Content Placeholder 1"/>
          <p:cNvSpPr txBox="1">
            <a:spLocks/>
          </p:cNvSpPr>
          <p:nvPr/>
        </p:nvSpPr>
        <p:spPr>
          <a:xfrm>
            <a:off x="5887965" y="5629563"/>
            <a:ext cx="1764695" cy="699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cs-CZ" b="1" dirty="0"/>
              <a:t>vyjednávání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887965" y="5971634"/>
            <a:ext cx="2044095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facilitace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887965" y="6319596"/>
            <a:ext cx="1832428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mediace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60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vyjednávající</a:t>
            </a:r>
            <a:r>
              <a:rPr lang="en-US" dirty="0"/>
              <a:t> </a:t>
            </a:r>
            <a:r>
              <a:rPr lang="en-US" dirty="0" err="1"/>
              <a:t>dle</a:t>
            </a:r>
            <a:r>
              <a:rPr lang="en-US" dirty="0"/>
              <a:t> </a:t>
            </a:r>
            <a:r>
              <a:rPr lang="en-US" dirty="0" err="1"/>
              <a:t>zadání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pozorovatel</a:t>
            </a:r>
            <a:r>
              <a:rPr lang="en-US" dirty="0"/>
              <a:t> – </a:t>
            </a:r>
            <a:r>
              <a:rPr lang="en-US" dirty="0" err="1"/>
              <a:t>zaměřuje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jednání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Modelové</a:t>
            </a:r>
            <a:r>
              <a:rPr lang="en-US" dirty="0"/>
              <a:t> </a:t>
            </a:r>
            <a:r>
              <a:rPr lang="en-US" dirty="0" err="1"/>
              <a:t>situace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083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96147"/>
            <a:ext cx="7814733" cy="4018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Analýza</a:t>
            </a:r>
            <a:r>
              <a:rPr lang="en-US" dirty="0"/>
              <a:t> </a:t>
            </a:r>
            <a:r>
              <a:rPr lang="en-US" dirty="0" err="1"/>
              <a:t>konfliktu</a:t>
            </a:r>
            <a:endParaRPr lang="en-US" dirty="0"/>
          </a:p>
          <a:p>
            <a:pPr lvl="1"/>
            <a:r>
              <a:rPr lang="cs-CZ" dirty="0"/>
              <a:t>Co se mě v tomto konfliktu obzvlášť dotýká? Na co jsem nejcitlivější?</a:t>
            </a:r>
          </a:p>
          <a:p>
            <a:pPr lvl="1"/>
            <a:r>
              <a:rPr lang="cs-CZ" dirty="0"/>
              <a:t>Jak to na mě působí? Jaké pocity ve mně situace vyvolává?</a:t>
            </a:r>
          </a:p>
          <a:p>
            <a:pPr lvl="1"/>
            <a:r>
              <a:rPr lang="cs-CZ" dirty="0"/>
              <a:t>Proč je téma pro mě důležité? Kterých mých hodnot se to dotýká?</a:t>
            </a:r>
          </a:p>
          <a:p>
            <a:pPr lvl="1"/>
            <a:r>
              <a:rPr lang="cs-CZ" dirty="0"/>
              <a:t>Mám nějaké předpojatosti nebo předsudky vůči druhé straně konfliktu? Pokud ano, jaké?</a:t>
            </a:r>
          </a:p>
          <a:p>
            <a:pPr lvl="1"/>
            <a:r>
              <a:rPr lang="cs-CZ" dirty="0"/>
              <a:t>Co by zlepšilo situaci v můj prospěch, co by mi pomohlo?</a:t>
            </a:r>
          </a:p>
          <a:p>
            <a:pPr marL="301943" lvl="1" indent="0">
              <a:buNone/>
            </a:pPr>
            <a:endParaRPr lang="cs-CZ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/>
              <a:t>začneme</a:t>
            </a:r>
            <a:r>
              <a:rPr lang="en-US" dirty="0"/>
              <a:t> </a:t>
            </a:r>
            <a:r>
              <a:rPr lang="en-US" dirty="0" err="1"/>
              <a:t>řešit</a:t>
            </a:r>
            <a:r>
              <a:rPr lang="en-US" dirty="0"/>
              <a:t> </a:t>
            </a:r>
            <a:r>
              <a:rPr lang="en-US" dirty="0" err="1"/>
              <a:t>konflikt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20980"/>
            <a:ext cx="8413671" cy="3810596"/>
          </a:xfrm>
        </p:spPr>
        <p:txBody>
          <a:bodyPr/>
          <a:lstStyle/>
          <a:p>
            <a:r>
              <a:rPr lang="en-US" dirty="0" err="1"/>
              <a:t>přípravva</a:t>
            </a:r>
            <a:r>
              <a:rPr lang="en-US" dirty="0"/>
              <a:t> – </a:t>
            </a:r>
            <a:r>
              <a:rPr lang="en-US" dirty="0" err="1"/>
              <a:t>analýza</a:t>
            </a:r>
            <a:r>
              <a:rPr lang="en-US" dirty="0"/>
              <a:t> (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se </a:t>
            </a:r>
            <a:r>
              <a:rPr lang="en-US" dirty="0" err="1"/>
              <a:t>chci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vyjednávání</a:t>
            </a:r>
            <a:r>
              <a:rPr lang="en-US" dirty="0"/>
              <a:t> </a:t>
            </a:r>
            <a:r>
              <a:rPr lang="en-US" dirty="0" err="1"/>
              <a:t>dostat</a:t>
            </a:r>
            <a:r>
              <a:rPr lang="en-US" dirty="0"/>
              <a:t>)</a:t>
            </a:r>
          </a:p>
          <a:p>
            <a:r>
              <a:rPr lang="en-US" dirty="0" err="1"/>
              <a:t>pozitivní</a:t>
            </a:r>
            <a:r>
              <a:rPr lang="en-US" dirty="0"/>
              <a:t> </a:t>
            </a:r>
            <a:r>
              <a:rPr lang="en-US" dirty="0" err="1"/>
              <a:t>začátek</a:t>
            </a:r>
            <a:r>
              <a:rPr lang="en-US" dirty="0"/>
              <a:t> (</a:t>
            </a:r>
            <a:r>
              <a:rPr lang="en-US" dirty="0" err="1"/>
              <a:t>oceňte</a:t>
            </a:r>
            <a:r>
              <a:rPr lang="en-US" dirty="0"/>
              <a:t>, co </a:t>
            </a:r>
            <a:r>
              <a:rPr lang="en-US" dirty="0" err="1"/>
              <a:t>můžete</a:t>
            </a:r>
            <a:r>
              <a:rPr lang="en-US" dirty="0"/>
              <a:t>, ale ne </a:t>
            </a:r>
            <a:r>
              <a:rPr lang="en-US" dirty="0" err="1"/>
              <a:t>lacině</a:t>
            </a:r>
            <a:r>
              <a:rPr lang="en-US" dirty="0"/>
              <a:t>)</a:t>
            </a:r>
          </a:p>
          <a:p>
            <a:r>
              <a:rPr lang="en-US" dirty="0" err="1"/>
              <a:t>ptejte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zájmy</a:t>
            </a:r>
            <a:r>
              <a:rPr lang="en-US" dirty="0"/>
              <a:t> </a:t>
            </a:r>
            <a:r>
              <a:rPr lang="en-US" dirty="0" err="1"/>
              <a:t>druhých</a:t>
            </a:r>
            <a:r>
              <a:rPr lang="en-US" dirty="0"/>
              <a:t> a </a:t>
            </a:r>
            <a:r>
              <a:rPr lang="en-US" dirty="0" err="1"/>
              <a:t>mluvte</a:t>
            </a:r>
            <a:r>
              <a:rPr lang="en-US" dirty="0"/>
              <a:t> o </a:t>
            </a:r>
            <a:r>
              <a:rPr lang="en-US" dirty="0" err="1"/>
              <a:t>těch</a:t>
            </a:r>
            <a:r>
              <a:rPr lang="en-US" dirty="0"/>
              <a:t> </a:t>
            </a:r>
            <a:r>
              <a:rPr lang="en-US" dirty="0" err="1"/>
              <a:t>svých</a:t>
            </a:r>
            <a:endParaRPr lang="en-US" dirty="0"/>
          </a:p>
          <a:p>
            <a:r>
              <a:rPr lang="en-US" dirty="0" err="1"/>
              <a:t>poslouchejte</a:t>
            </a:r>
            <a:r>
              <a:rPr lang="en-US" dirty="0"/>
              <a:t>, co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druhý</a:t>
            </a:r>
            <a:r>
              <a:rPr lang="en-US" dirty="0"/>
              <a:t> </a:t>
            </a:r>
            <a:r>
              <a:rPr lang="en-US" dirty="0" err="1"/>
              <a:t>říká</a:t>
            </a:r>
            <a:r>
              <a:rPr lang="en-US" dirty="0"/>
              <a:t>, </a:t>
            </a:r>
            <a:r>
              <a:rPr lang="en-US" dirty="0" err="1"/>
              <a:t>dávejte</a:t>
            </a:r>
            <a:r>
              <a:rPr lang="en-US" dirty="0"/>
              <a:t> to </a:t>
            </a:r>
            <a:r>
              <a:rPr lang="en-US" dirty="0" err="1"/>
              <a:t>najevo</a:t>
            </a:r>
            <a:endParaRPr lang="en-US" dirty="0"/>
          </a:p>
          <a:p>
            <a:r>
              <a:rPr lang="en-US" dirty="0" err="1"/>
              <a:t>předkládejte</a:t>
            </a:r>
            <a:r>
              <a:rPr lang="en-US" dirty="0"/>
              <a:t> </a:t>
            </a:r>
            <a:r>
              <a:rPr lang="en-US" dirty="0" err="1"/>
              <a:t>návrhy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 – </a:t>
            </a:r>
            <a:r>
              <a:rPr lang="en-US" dirty="0" err="1"/>
              <a:t>nezůstaňte</a:t>
            </a:r>
            <a:r>
              <a:rPr lang="en-US" dirty="0"/>
              <a:t> </a:t>
            </a:r>
            <a:r>
              <a:rPr lang="en-US" dirty="0" err="1"/>
              <a:t>hned</a:t>
            </a:r>
            <a:r>
              <a:rPr lang="en-US" dirty="0"/>
              <a:t> u </a:t>
            </a:r>
            <a:r>
              <a:rPr lang="en-US" dirty="0" err="1"/>
              <a:t>prvního</a:t>
            </a:r>
            <a:endParaRPr lang="en-US" dirty="0"/>
          </a:p>
          <a:p>
            <a:r>
              <a:rPr lang="en-US" dirty="0" err="1"/>
              <a:t>vytvářejte</a:t>
            </a:r>
            <a:r>
              <a:rPr lang="en-US" dirty="0"/>
              <a:t>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dohodu</a:t>
            </a:r>
            <a:endParaRPr lang="en-US" dirty="0"/>
          </a:p>
          <a:p>
            <a:r>
              <a:rPr lang="en-US" dirty="0" err="1"/>
              <a:t>domluvte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kroky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Postup</a:t>
            </a:r>
            <a:r>
              <a:rPr lang="en-US" dirty="0"/>
              <a:t> </a:t>
            </a:r>
            <a:r>
              <a:rPr lang="en-US" dirty="0" err="1"/>
              <a:t>kooperativního</a:t>
            </a:r>
            <a:r>
              <a:rPr lang="en-US" dirty="0"/>
              <a:t> </a:t>
            </a:r>
            <a:r>
              <a:rPr lang="en-US" dirty="0" err="1"/>
              <a:t>vyjednávání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75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Styly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 </a:t>
            </a:r>
            <a:r>
              <a:rPr lang="en-US" dirty="0" err="1"/>
              <a:t>konfliktu</a:t>
            </a:r>
            <a:endParaRPr lang="en-US" dirty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457073" y="2306028"/>
            <a:ext cx="6587189" cy="4137025"/>
            <a:chOff x="1835" y="2317"/>
            <a:chExt cx="10373" cy="6516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543" y="2317"/>
              <a:ext cx="0" cy="60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med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543" y="8347"/>
              <a:ext cx="925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251" y="8347"/>
              <a:ext cx="529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vztah</a:t>
              </a: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 rot="16200000">
              <a:off x="799" y="4791"/>
              <a:ext cx="2646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výsledek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6786" y="5496"/>
              <a:ext cx="406" cy="31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321" y="2816"/>
              <a:ext cx="8936" cy="5677"/>
              <a:chOff x="2309" y="3064"/>
              <a:chExt cx="7006" cy="5677"/>
            </a:xfrm>
          </p:grpSpPr>
          <p:sp>
            <p:nvSpPr>
              <p:cNvPr id="16" name="Oval 8"/>
              <p:cNvSpPr>
                <a:spLocks noChangeArrowheads="1"/>
              </p:cNvSpPr>
              <p:nvPr/>
            </p:nvSpPr>
            <p:spPr bwMode="auto">
              <a:xfrm>
                <a:off x="2378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8997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>
                <a:off x="2309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11"/>
              <p:cNvSpPr>
                <a:spLocks noChangeArrowheads="1"/>
              </p:cNvSpPr>
              <p:nvPr/>
            </p:nvSpPr>
            <p:spPr bwMode="auto">
              <a:xfrm>
                <a:off x="8997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844" y="3017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sz="1200" dirty="0">
                  <a:latin typeface="Times New Roman" charset="0"/>
                  <a:ea typeface="ÇlÇr ñæí©" charset="0"/>
                </a:rPr>
                <a:t>s</a:t>
              </a: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oupeření, prosazení 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727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únik – vyhnutí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607" y="4916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kompromis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495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přizpůsobení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7996" y="3343"/>
              <a:ext cx="3404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spolupráce - dohoda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9028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styl</a:t>
            </a:r>
            <a:r>
              <a:rPr lang="en-US" dirty="0"/>
              <a:t> </a:t>
            </a:r>
            <a:r>
              <a:rPr lang="en-US" dirty="0" err="1"/>
              <a:t>využívám</a:t>
            </a:r>
            <a:r>
              <a:rPr lang="en-US" dirty="0"/>
              <a:t>?</a:t>
            </a: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457073" y="2306028"/>
            <a:ext cx="6587189" cy="4137025"/>
            <a:chOff x="1835" y="2317"/>
            <a:chExt cx="10373" cy="6516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543" y="2317"/>
              <a:ext cx="0" cy="60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med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543" y="8347"/>
              <a:ext cx="925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251" y="8347"/>
              <a:ext cx="529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vztah</a:t>
              </a: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 rot="16200000">
              <a:off x="799" y="4791"/>
              <a:ext cx="2646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výsledek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6786" y="5496"/>
              <a:ext cx="406" cy="31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321" y="2816"/>
              <a:ext cx="8936" cy="5677"/>
              <a:chOff x="2309" y="3064"/>
              <a:chExt cx="7006" cy="5677"/>
            </a:xfrm>
          </p:grpSpPr>
          <p:sp>
            <p:nvSpPr>
              <p:cNvPr id="16" name="Oval 8"/>
              <p:cNvSpPr>
                <a:spLocks noChangeArrowheads="1"/>
              </p:cNvSpPr>
              <p:nvPr/>
            </p:nvSpPr>
            <p:spPr bwMode="auto">
              <a:xfrm>
                <a:off x="2378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8997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>
                <a:off x="2309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11"/>
              <p:cNvSpPr>
                <a:spLocks noChangeArrowheads="1"/>
              </p:cNvSpPr>
              <p:nvPr/>
            </p:nvSpPr>
            <p:spPr bwMode="auto">
              <a:xfrm>
                <a:off x="8997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844" y="3017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sz="1200" dirty="0">
                  <a:latin typeface="Times New Roman" charset="0"/>
                  <a:ea typeface="ÇlÇr ñæí©" charset="0"/>
                </a:rPr>
                <a:t>s</a:t>
              </a: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oupeření, prosazení 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727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únik – vyhnutí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607" y="4916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kompromis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495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přizpůsobení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7996" y="3343"/>
              <a:ext cx="3404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spolupráce - dohoda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401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poziční</a:t>
            </a:r>
            <a:r>
              <a:rPr lang="en-US" dirty="0"/>
              <a:t> (</a:t>
            </a:r>
            <a:r>
              <a:rPr lang="en-US" dirty="0" err="1"/>
              <a:t>soupeřím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se </a:t>
            </a:r>
            <a:r>
              <a:rPr lang="en-US" dirty="0" err="1"/>
              <a:t>přizpůsobím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kooperativní</a:t>
            </a:r>
            <a:r>
              <a:rPr lang="en-US" dirty="0"/>
              <a:t> (</a:t>
            </a:r>
            <a:r>
              <a:rPr lang="en-US" dirty="0" err="1"/>
              <a:t>kompromis</a:t>
            </a:r>
            <a:r>
              <a:rPr lang="en-US" dirty="0"/>
              <a:t>, </a:t>
            </a:r>
            <a:r>
              <a:rPr lang="en-US" dirty="0" err="1"/>
              <a:t>dohoda</a:t>
            </a:r>
            <a:r>
              <a:rPr lang="en-US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Vyjednávání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85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příklady</a:t>
            </a:r>
            <a:r>
              <a:rPr lang="en-US" dirty="0"/>
              <a:t> </a:t>
            </a:r>
            <a:r>
              <a:rPr lang="en-US" dirty="0" err="1"/>
              <a:t>vhodně</a:t>
            </a:r>
            <a:r>
              <a:rPr lang="en-US" dirty="0"/>
              <a:t> </a:t>
            </a:r>
            <a:r>
              <a:rPr lang="en-US" dirty="0" err="1"/>
              <a:t>využitých</a:t>
            </a:r>
            <a:r>
              <a:rPr lang="en-US" dirty="0"/>
              <a:t> </a:t>
            </a:r>
            <a:r>
              <a:rPr lang="en-US" dirty="0" err="1"/>
              <a:t>stylů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svého</a:t>
            </a:r>
            <a:r>
              <a:rPr lang="en-US" dirty="0"/>
              <a:t> </a:t>
            </a:r>
            <a:r>
              <a:rPr lang="en-US" dirty="0" err="1"/>
              <a:t>pracovního</a:t>
            </a:r>
            <a:r>
              <a:rPr lang="en-US" dirty="0"/>
              <a:t> </a:t>
            </a:r>
            <a:r>
              <a:rPr lang="en-US" dirty="0" err="1"/>
              <a:t>prostředí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soupeření</a:t>
            </a:r>
            <a:r>
              <a:rPr lang="en-US" dirty="0"/>
              <a:t> / </a:t>
            </a:r>
            <a:r>
              <a:rPr lang="en-US" dirty="0" err="1"/>
              <a:t>sebeprosazení</a:t>
            </a:r>
            <a:endParaRPr lang="en-US" dirty="0"/>
          </a:p>
          <a:p>
            <a:r>
              <a:rPr lang="en-US" dirty="0" err="1"/>
              <a:t>přizpůsobení</a:t>
            </a:r>
            <a:r>
              <a:rPr lang="en-US" dirty="0"/>
              <a:t> se</a:t>
            </a:r>
          </a:p>
          <a:p>
            <a:r>
              <a:rPr lang="en-US" dirty="0" err="1"/>
              <a:t>únik</a:t>
            </a:r>
            <a:endParaRPr lang="en-US" dirty="0"/>
          </a:p>
          <a:p>
            <a:r>
              <a:rPr lang="en-US" dirty="0" err="1"/>
              <a:t>kompromis</a:t>
            </a:r>
            <a:endParaRPr lang="en-US" dirty="0"/>
          </a:p>
          <a:p>
            <a:r>
              <a:rPr lang="en-US" dirty="0" err="1"/>
              <a:t>dohoda</a:t>
            </a:r>
            <a:r>
              <a:rPr lang="en-US" dirty="0"/>
              <a:t> - </a:t>
            </a:r>
            <a:r>
              <a:rPr lang="en-US" dirty="0" err="1"/>
              <a:t>konsensus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vhodně</a:t>
            </a:r>
            <a:r>
              <a:rPr lang="en-US" dirty="0"/>
              <a:t> </a:t>
            </a:r>
            <a:r>
              <a:rPr lang="en-US" dirty="0" err="1"/>
              <a:t>styly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 </a:t>
            </a:r>
            <a:r>
              <a:rPr lang="en-US" dirty="0" err="1"/>
              <a:t>konfliktů</a:t>
            </a:r>
            <a:r>
              <a:rPr lang="en-US" dirty="0"/>
              <a:t> </a:t>
            </a:r>
            <a:r>
              <a:rPr lang="en-US" dirty="0" err="1"/>
              <a:t>využít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47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871111"/>
            <a:ext cx="7814733" cy="4177835"/>
          </a:xfrm>
        </p:spPr>
        <p:txBody>
          <a:bodyPr>
            <a:normAutofit/>
          </a:bodyPr>
          <a:lstStyle/>
          <a:p>
            <a:r>
              <a:rPr lang="en-US" b="1" dirty="0"/>
              <a:t>POZICE</a:t>
            </a:r>
          </a:p>
          <a:p>
            <a:pPr>
              <a:buFontTx/>
              <a:buChar char="-"/>
            </a:pPr>
            <a:r>
              <a:rPr lang="en-US" dirty="0" err="1"/>
              <a:t>ofenzivně</a:t>
            </a:r>
            <a:r>
              <a:rPr lang="en-US" dirty="0"/>
              <a:t> </a:t>
            </a:r>
            <a:r>
              <a:rPr lang="en-US" dirty="0" err="1"/>
              <a:t>deklarované</a:t>
            </a:r>
            <a:r>
              <a:rPr lang="en-US" dirty="0"/>
              <a:t> </a:t>
            </a:r>
            <a:r>
              <a:rPr lang="en-US" dirty="0" err="1"/>
              <a:t>stanovisko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chci</a:t>
            </a:r>
            <a:r>
              <a:rPr lang="en-US" dirty="0"/>
              <a:t> </a:t>
            </a:r>
            <a:r>
              <a:rPr lang="en-US" dirty="0" err="1"/>
              <a:t>druhého</a:t>
            </a:r>
            <a:r>
              <a:rPr lang="en-US" dirty="0"/>
              <a:t> </a:t>
            </a:r>
            <a:r>
              <a:rPr lang="en-US" dirty="0" err="1"/>
              <a:t>přeargumentovat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r>
              <a:rPr lang="en-US" b="1" dirty="0"/>
              <a:t>ZÁJEM</a:t>
            </a:r>
          </a:p>
          <a:p>
            <a:pPr>
              <a:buFontTx/>
              <a:buChar char="-"/>
            </a:pPr>
            <a:r>
              <a:rPr lang="en-US" dirty="0" err="1"/>
              <a:t>motivace</a:t>
            </a:r>
            <a:r>
              <a:rPr lang="en-US" dirty="0"/>
              <a:t> a </a:t>
            </a:r>
            <a:r>
              <a:rPr lang="en-US" dirty="0" err="1"/>
              <a:t>potřeby</a:t>
            </a:r>
            <a:r>
              <a:rPr lang="en-US" dirty="0"/>
              <a:t> – </a:t>
            </a:r>
            <a:r>
              <a:rPr lang="en-US" dirty="0" err="1"/>
              <a:t>deklarované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skryté</a:t>
            </a:r>
            <a:r>
              <a:rPr lang="en-US" dirty="0"/>
              <a:t>, </a:t>
            </a:r>
            <a:r>
              <a:rPr lang="en-US" dirty="0" err="1"/>
              <a:t>uvědomělé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nevědomé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chci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s </a:t>
            </a:r>
            <a:r>
              <a:rPr lang="en-US" dirty="0" err="1"/>
              <a:t>druhým</a:t>
            </a:r>
            <a:r>
              <a:rPr lang="en-US" dirty="0"/>
              <a:t> </a:t>
            </a:r>
            <a:r>
              <a:rPr lang="en-US" dirty="0" err="1"/>
              <a:t>porozumět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POZICE X ZÁJEM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0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19186"/>
            <a:ext cx="7408333" cy="3506977"/>
          </a:xfrm>
        </p:spPr>
        <p:txBody>
          <a:bodyPr>
            <a:normAutofit/>
          </a:bodyPr>
          <a:lstStyle/>
          <a:p>
            <a:r>
              <a:rPr lang="cs-CZ" b="1" dirty="0"/>
              <a:t>fáze konfliktu </a:t>
            </a:r>
            <a:r>
              <a:rPr lang="cs-CZ" dirty="0"/>
              <a:t>a možné intervence k mírnění napětí</a:t>
            </a:r>
          </a:p>
          <a:p>
            <a:r>
              <a:rPr lang="cs-CZ" b="1" dirty="0"/>
              <a:t>zaměření na zájmy </a:t>
            </a:r>
            <a:r>
              <a:rPr lang="cs-CZ" dirty="0"/>
              <a:t>a hledání shody, nikoliv na pozice a boj o moc</a:t>
            </a:r>
          </a:p>
          <a:p>
            <a:r>
              <a:rPr lang="cs-CZ" b="1" dirty="0"/>
              <a:t>styly řešení konfliktu a styly vyjednávání </a:t>
            </a:r>
            <a:r>
              <a:rPr lang="cs-CZ" dirty="0"/>
              <a:t>– zaměření na vztah a zaměření na výsledek</a:t>
            </a:r>
          </a:p>
          <a:p>
            <a:r>
              <a:rPr lang="cs-CZ" dirty="0"/>
              <a:t>fáze</a:t>
            </a:r>
            <a:r>
              <a:rPr lang="cs-CZ" b="1" dirty="0"/>
              <a:t> mediačního procesu</a:t>
            </a:r>
          </a:p>
          <a:p>
            <a:r>
              <a:rPr lang="cs-CZ" dirty="0"/>
              <a:t>využití </a:t>
            </a:r>
            <a:r>
              <a:rPr lang="cs-CZ" b="1" dirty="0"/>
              <a:t>technik aktivního naslouchání </a:t>
            </a:r>
            <a:r>
              <a:rPr lang="cs-CZ" dirty="0"/>
              <a:t>v mediačním procesu</a:t>
            </a:r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Témata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1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="1" dirty="0" err="1"/>
              <a:t>shodné</a:t>
            </a:r>
            <a:r>
              <a:rPr lang="en-US" dirty="0"/>
              <a:t>  - </a:t>
            </a:r>
            <a:r>
              <a:rPr lang="en-US" dirty="0" err="1"/>
              <a:t>ideální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, </a:t>
            </a:r>
            <a:r>
              <a:rPr lang="en-US" dirty="0" err="1"/>
              <a:t>velký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 pro </a:t>
            </a:r>
            <a:r>
              <a:rPr lang="en-US" dirty="0" err="1"/>
              <a:t>konsensus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slučitelné</a:t>
            </a:r>
            <a:r>
              <a:rPr lang="en-US" dirty="0"/>
              <a:t> -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uspokojit</a:t>
            </a:r>
            <a:r>
              <a:rPr lang="en-US" dirty="0"/>
              <a:t> </a:t>
            </a:r>
            <a:r>
              <a:rPr lang="en-US" dirty="0" err="1"/>
              <a:t>obě</a:t>
            </a:r>
            <a:r>
              <a:rPr lang="en-US" dirty="0"/>
              <a:t> </a:t>
            </a:r>
            <a:r>
              <a:rPr lang="en-US" dirty="0" err="1"/>
              <a:t>strany</a:t>
            </a:r>
            <a:r>
              <a:rPr lang="en-US" dirty="0"/>
              <a:t>, </a:t>
            </a:r>
            <a:r>
              <a:rPr lang="en-US" dirty="0" err="1"/>
              <a:t>konsensus</a:t>
            </a:r>
            <a:r>
              <a:rPr lang="en-US" dirty="0"/>
              <a:t> </a:t>
            </a:r>
            <a:r>
              <a:rPr lang="en-US" dirty="0" err="1"/>
              <a:t>možný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neslučitelné</a:t>
            </a:r>
            <a:r>
              <a:rPr lang="en-US" dirty="0"/>
              <a:t> - </a:t>
            </a:r>
            <a:r>
              <a:rPr lang="en-US" dirty="0" err="1"/>
              <a:t>obtížně</a:t>
            </a:r>
            <a:r>
              <a:rPr lang="en-US" dirty="0"/>
              <a:t> </a:t>
            </a:r>
            <a:r>
              <a:rPr lang="en-US" dirty="0" err="1"/>
              <a:t>řešitelný</a:t>
            </a:r>
            <a:r>
              <a:rPr lang="en-US" dirty="0"/>
              <a:t> </a:t>
            </a:r>
            <a:r>
              <a:rPr lang="en-US" dirty="0" err="1"/>
              <a:t>konflikt</a:t>
            </a:r>
            <a:r>
              <a:rPr lang="en-US" dirty="0"/>
              <a:t>, </a:t>
            </a:r>
            <a:r>
              <a:rPr lang="en-US" dirty="0" err="1"/>
              <a:t>maximem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kompromis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ZÁJMY</a:t>
            </a:r>
          </a:p>
        </p:txBody>
      </p:sp>
    </p:spTree>
    <p:extLst>
      <p:ext uri="{BB962C8B-B14F-4D97-AF65-F5344CB8AC3E}">
        <p14:creationId xmlns:p14="http://schemas.microsoft.com/office/powerpoint/2010/main" val="4187521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Pozice</a:t>
            </a:r>
            <a:r>
              <a:rPr lang="en-US" dirty="0"/>
              <a:t> x </a:t>
            </a:r>
            <a:r>
              <a:rPr lang="en-US" dirty="0" err="1"/>
              <a:t>zájem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1378857" y="2356347"/>
            <a:ext cx="3568354" cy="3635506"/>
          </a:xfrm>
          <a:custGeom>
            <a:avLst/>
            <a:gdLst>
              <a:gd name="connsiteX0" fmla="*/ 0 w 3568354"/>
              <a:gd name="connsiteY0" fmla="*/ 1889082 h 3635506"/>
              <a:gd name="connsiteX1" fmla="*/ 417286 w 3568354"/>
              <a:gd name="connsiteY1" fmla="*/ 1090796 h 3635506"/>
              <a:gd name="connsiteX2" fmla="*/ 598714 w 3568354"/>
              <a:gd name="connsiteY2" fmla="*/ 1417367 h 3635506"/>
              <a:gd name="connsiteX3" fmla="*/ 870857 w 3568354"/>
              <a:gd name="connsiteY3" fmla="*/ 800510 h 3635506"/>
              <a:gd name="connsiteX4" fmla="*/ 1016000 w 3568354"/>
              <a:gd name="connsiteY4" fmla="*/ 1181510 h 3635506"/>
              <a:gd name="connsiteX5" fmla="*/ 1451429 w 3568354"/>
              <a:gd name="connsiteY5" fmla="*/ 2224 h 3635506"/>
              <a:gd name="connsiteX6" fmla="*/ 1905000 w 3568354"/>
              <a:gd name="connsiteY6" fmla="*/ 873082 h 3635506"/>
              <a:gd name="connsiteX7" fmla="*/ 1923143 w 3568354"/>
              <a:gd name="connsiteY7" fmla="*/ 401367 h 3635506"/>
              <a:gd name="connsiteX8" fmla="*/ 2521857 w 3568354"/>
              <a:gd name="connsiteY8" fmla="*/ 2070510 h 3635506"/>
              <a:gd name="connsiteX9" fmla="*/ 2630714 w 3568354"/>
              <a:gd name="connsiteY9" fmla="*/ 1562510 h 3635506"/>
              <a:gd name="connsiteX10" fmla="*/ 3483429 w 3568354"/>
              <a:gd name="connsiteY10" fmla="*/ 3467510 h 3635506"/>
              <a:gd name="connsiteX11" fmla="*/ 3537857 w 3568354"/>
              <a:gd name="connsiteY11" fmla="*/ 3540082 h 3635506"/>
              <a:gd name="connsiteX12" fmla="*/ 3537857 w 3568354"/>
              <a:gd name="connsiteY12" fmla="*/ 3521939 h 3635506"/>
              <a:gd name="connsiteX13" fmla="*/ 3519714 w 3568354"/>
              <a:gd name="connsiteY13" fmla="*/ 3521939 h 363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8354" h="3635506">
                <a:moveTo>
                  <a:pt x="0" y="1889082"/>
                </a:moveTo>
                <a:cubicBezTo>
                  <a:pt x="158750" y="1529248"/>
                  <a:pt x="317500" y="1169415"/>
                  <a:pt x="417286" y="1090796"/>
                </a:cubicBezTo>
                <a:cubicBezTo>
                  <a:pt x="517072" y="1012177"/>
                  <a:pt x="523119" y="1465748"/>
                  <a:pt x="598714" y="1417367"/>
                </a:cubicBezTo>
                <a:cubicBezTo>
                  <a:pt x="674309" y="1368986"/>
                  <a:pt x="801309" y="839819"/>
                  <a:pt x="870857" y="800510"/>
                </a:cubicBezTo>
                <a:cubicBezTo>
                  <a:pt x="940405" y="761201"/>
                  <a:pt x="919238" y="1314558"/>
                  <a:pt x="1016000" y="1181510"/>
                </a:cubicBezTo>
                <a:cubicBezTo>
                  <a:pt x="1112762" y="1048462"/>
                  <a:pt x="1303262" y="53629"/>
                  <a:pt x="1451429" y="2224"/>
                </a:cubicBezTo>
                <a:cubicBezTo>
                  <a:pt x="1599596" y="-49181"/>
                  <a:pt x="1826381" y="806558"/>
                  <a:pt x="1905000" y="873082"/>
                </a:cubicBezTo>
                <a:cubicBezTo>
                  <a:pt x="1983619" y="939606"/>
                  <a:pt x="1820334" y="201796"/>
                  <a:pt x="1923143" y="401367"/>
                </a:cubicBezTo>
                <a:cubicBezTo>
                  <a:pt x="2025953" y="600938"/>
                  <a:pt x="2403929" y="1876986"/>
                  <a:pt x="2521857" y="2070510"/>
                </a:cubicBezTo>
                <a:cubicBezTo>
                  <a:pt x="2639786" y="2264034"/>
                  <a:pt x="2470452" y="1329677"/>
                  <a:pt x="2630714" y="1562510"/>
                </a:cubicBezTo>
                <a:cubicBezTo>
                  <a:pt x="2790976" y="1795343"/>
                  <a:pt x="3332239" y="3137915"/>
                  <a:pt x="3483429" y="3467510"/>
                </a:cubicBezTo>
                <a:cubicBezTo>
                  <a:pt x="3634620" y="3797105"/>
                  <a:pt x="3537857" y="3540082"/>
                  <a:pt x="3537857" y="3540082"/>
                </a:cubicBezTo>
                <a:cubicBezTo>
                  <a:pt x="3546928" y="3549153"/>
                  <a:pt x="3540881" y="3524963"/>
                  <a:pt x="3537857" y="3521939"/>
                </a:cubicBezTo>
                <a:cubicBezTo>
                  <a:pt x="3534833" y="3518915"/>
                  <a:pt x="3519714" y="3521939"/>
                  <a:pt x="3519714" y="352193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537857" y="2412393"/>
            <a:ext cx="4572000" cy="3701750"/>
          </a:xfrm>
          <a:custGeom>
            <a:avLst/>
            <a:gdLst>
              <a:gd name="connsiteX0" fmla="*/ 0 w 4572000"/>
              <a:gd name="connsiteY0" fmla="*/ 3193750 h 3701750"/>
              <a:gd name="connsiteX1" fmla="*/ 1143000 w 4572000"/>
              <a:gd name="connsiteY1" fmla="*/ 1343178 h 3701750"/>
              <a:gd name="connsiteX2" fmla="*/ 1143000 w 4572000"/>
              <a:gd name="connsiteY2" fmla="*/ 1833036 h 3701750"/>
              <a:gd name="connsiteX3" fmla="*/ 1905000 w 4572000"/>
              <a:gd name="connsiteY3" fmla="*/ 653750 h 3701750"/>
              <a:gd name="connsiteX4" fmla="*/ 2086429 w 4572000"/>
              <a:gd name="connsiteY4" fmla="*/ 1125464 h 3701750"/>
              <a:gd name="connsiteX5" fmla="*/ 2576286 w 4572000"/>
              <a:gd name="connsiteY5" fmla="*/ 607 h 3701750"/>
              <a:gd name="connsiteX6" fmla="*/ 3029857 w 4572000"/>
              <a:gd name="connsiteY6" fmla="*/ 962178 h 3701750"/>
              <a:gd name="connsiteX7" fmla="*/ 3882572 w 4572000"/>
              <a:gd name="connsiteY7" fmla="*/ 563036 h 3701750"/>
              <a:gd name="connsiteX8" fmla="*/ 3991429 w 4572000"/>
              <a:gd name="connsiteY8" fmla="*/ 1905607 h 3701750"/>
              <a:gd name="connsiteX9" fmla="*/ 4372429 w 4572000"/>
              <a:gd name="connsiteY9" fmla="*/ 1433893 h 3701750"/>
              <a:gd name="connsiteX10" fmla="*/ 4553857 w 4572000"/>
              <a:gd name="connsiteY10" fmla="*/ 3665464 h 3701750"/>
              <a:gd name="connsiteX11" fmla="*/ 4553857 w 4572000"/>
              <a:gd name="connsiteY11" fmla="*/ 3665464 h 3701750"/>
              <a:gd name="connsiteX12" fmla="*/ 4572000 w 4572000"/>
              <a:gd name="connsiteY12" fmla="*/ 3701750 h 370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0" h="3701750">
                <a:moveTo>
                  <a:pt x="0" y="3193750"/>
                </a:moveTo>
                <a:cubicBezTo>
                  <a:pt x="476250" y="2381857"/>
                  <a:pt x="952500" y="1569964"/>
                  <a:pt x="1143000" y="1343178"/>
                </a:cubicBezTo>
                <a:cubicBezTo>
                  <a:pt x="1333500" y="1116392"/>
                  <a:pt x="1016000" y="1947941"/>
                  <a:pt x="1143000" y="1833036"/>
                </a:cubicBezTo>
                <a:cubicBezTo>
                  <a:pt x="1270000" y="1718131"/>
                  <a:pt x="1747762" y="771679"/>
                  <a:pt x="1905000" y="653750"/>
                </a:cubicBezTo>
                <a:cubicBezTo>
                  <a:pt x="2062238" y="535821"/>
                  <a:pt x="1974548" y="1234321"/>
                  <a:pt x="2086429" y="1125464"/>
                </a:cubicBezTo>
                <a:cubicBezTo>
                  <a:pt x="2198310" y="1016607"/>
                  <a:pt x="2419048" y="27821"/>
                  <a:pt x="2576286" y="607"/>
                </a:cubicBezTo>
                <a:cubicBezTo>
                  <a:pt x="2733524" y="-26607"/>
                  <a:pt x="2812143" y="868440"/>
                  <a:pt x="3029857" y="962178"/>
                </a:cubicBezTo>
                <a:cubicBezTo>
                  <a:pt x="3247571" y="1055916"/>
                  <a:pt x="3722310" y="405798"/>
                  <a:pt x="3882572" y="563036"/>
                </a:cubicBezTo>
                <a:cubicBezTo>
                  <a:pt x="4042834" y="720274"/>
                  <a:pt x="3909786" y="1760464"/>
                  <a:pt x="3991429" y="1905607"/>
                </a:cubicBezTo>
                <a:cubicBezTo>
                  <a:pt x="4073072" y="2050750"/>
                  <a:pt x="4278691" y="1140583"/>
                  <a:pt x="4372429" y="1433893"/>
                </a:cubicBezTo>
                <a:cubicBezTo>
                  <a:pt x="4466167" y="1727203"/>
                  <a:pt x="4553857" y="3665464"/>
                  <a:pt x="4553857" y="3665464"/>
                </a:cubicBezTo>
                <a:lnTo>
                  <a:pt x="4553857" y="3665464"/>
                </a:lnTo>
                <a:lnTo>
                  <a:pt x="4572000" y="370175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78857" y="2117689"/>
            <a:ext cx="177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POZICE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59429" y="5334000"/>
            <a:ext cx="141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ZÁJEM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537857" y="2117689"/>
            <a:ext cx="2013857" cy="294704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7" name="Left Arrow 26"/>
          <p:cNvSpPr/>
          <p:nvPr/>
        </p:nvSpPr>
        <p:spPr>
          <a:xfrm>
            <a:off x="3537857" y="2576286"/>
            <a:ext cx="2013857" cy="435428"/>
          </a:xfrm>
          <a:prstGeom prst="leftArrow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302000" y="4826000"/>
            <a:ext cx="1905003" cy="1124857"/>
          </a:xfrm>
          <a:custGeom>
            <a:avLst/>
            <a:gdLst>
              <a:gd name="connsiteX0" fmla="*/ 217714 w 1905003"/>
              <a:gd name="connsiteY0" fmla="*/ 0 h 1124857"/>
              <a:gd name="connsiteX1" fmla="*/ 1814286 w 1905003"/>
              <a:gd name="connsiteY1" fmla="*/ 127000 h 1124857"/>
              <a:gd name="connsiteX2" fmla="*/ 18143 w 1905003"/>
              <a:gd name="connsiteY2" fmla="*/ 526143 h 1124857"/>
              <a:gd name="connsiteX3" fmla="*/ 1905000 w 1905003"/>
              <a:gd name="connsiteY3" fmla="*/ 852714 h 1124857"/>
              <a:gd name="connsiteX4" fmla="*/ 0 w 1905003"/>
              <a:gd name="connsiteY4" fmla="*/ 1124857 h 1124857"/>
              <a:gd name="connsiteX5" fmla="*/ 0 w 1905003"/>
              <a:gd name="connsiteY5" fmla="*/ 1124857 h 1124857"/>
              <a:gd name="connsiteX6" fmla="*/ 0 w 1905003"/>
              <a:gd name="connsiteY6" fmla="*/ 1124857 h 11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03" h="1124857">
                <a:moveTo>
                  <a:pt x="217714" y="0"/>
                </a:moveTo>
                <a:cubicBezTo>
                  <a:pt x="1032631" y="19655"/>
                  <a:pt x="1847548" y="39310"/>
                  <a:pt x="1814286" y="127000"/>
                </a:cubicBezTo>
                <a:cubicBezTo>
                  <a:pt x="1781024" y="214690"/>
                  <a:pt x="3024" y="405191"/>
                  <a:pt x="18143" y="526143"/>
                </a:cubicBezTo>
                <a:cubicBezTo>
                  <a:pt x="33262" y="647095"/>
                  <a:pt x="1908024" y="752928"/>
                  <a:pt x="1905000" y="852714"/>
                </a:cubicBezTo>
                <a:cubicBezTo>
                  <a:pt x="1901976" y="952500"/>
                  <a:pt x="0" y="1124857"/>
                  <a:pt x="0" y="1124857"/>
                </a:cubicBezTo>
                <a:lnTo>
                  <a:pt x="0" y="1124857"/>
                </a:lnTo>
                <a:lnTo>
                  <a:pt x="0" y="1124857"/>
                </a:lnTo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753432" y="1692310"/>
            <a:ext cx="2902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KONFRONTACE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1714" y="5043714"/>
            <a:ext cx="234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VYJEDNÁVÁNÍ</a:t>
            </a:r>
          </a:p>
        </p:txBody>
      </p:sp>
    </p:spTree>
    <p:extLst>
      <p:ext uri="{BB962C8B-B14F-4D97-AF65-F5344CB8AC3E}">
        <p14:creationId xmlns:p14="http://schemas.microsoft.com/office/powerpoint/2010/main" val="1475658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skupiny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konfliktní</a:t>
            </a:r>
            <a:r>
              <a:rPr lang="en-US" dirty="0"/>
              <a:t> </a:t>
            </a:r>
            <a:r>
              <a:rPr lang="en-US" dirty="0" err="1"/>
              <a:t>situaci</a:t>
            </a:r>
            <a:r>
              <a:rPr lang="en-US" dirty="0"/>
              <a:t> a </a:t>
            </a:r>
            <a:r>
              <a:rPr lang="en-US" dirty="0" err="1"/>
              <a:t>rozeberte</a:t>
            </a:r>
            <a:r>
              <a:rPr lang="en-US" dirty="0"/>
              <a:t> </a:t>
            </a:r>
            <a:r>
              <a:rPr lang="en-US" dirty="0" err="1"/>
              <a:t>ji</a:t>
            </a:r>
            <a:r>
              <a:rPr lang="en-US" dirty="0"/>
              <a:t>:</a:t>
            </a:r>
          </a:p>
          <a:p>
            <a:r>
              <a:rPr lang="en-US" dirty="0" err="1"/>
              <a:t>Jaké</a:t>
            </a:r>
            <a:r>
              <a:rPr lang="en-US" dirty="0"/>
              <a:t> </a:t>
            </a:r>
            <a:r>
              <a:rPr lang="en-US" dirty="0" err="1"/>
              <a:t>zájmy</a:t>
            </a:r>
            <a:r>
              <a:rPr lang="en-US" dirty="0"/>
              <a:t> </a:t>
            </a:r>
            <a:r>
              <a:rPr lang="en-US" dirty="0" err="1"/>
              <a:t>mají</a:t>
            </a:r>
            <a:r>
              <a:rPr lang="en-US" dirty="0"/>
              <a:t> </a:t>
            </a:r>
            <a:r>
              <a:rPr lang="en-US" dirty="0" err="1"/>
              <a:t>jednotlivé</a:t>
            </a:r>
            <a:r>
              <a:rPr lang="en-US" dirty="0"/>
              <a:t> </a:t>
            </a:r>
            <a:r>
              <a:rPr lang="en-US" dirty="0" err="1"/>
              <a:t>strany</a:t>
            </a:r>
            <a:r>
              <a:rPr lang="en-US" dirty="0"/>
              <a:t> </a:t>
            </a:r>
            <a:r>
              <a:rPr lang="en-US" dirty="0" err="1"/>
              <a:t>konfliktu</a:t>
            </a:r>
            <a:r>
              <a:rPr lang="en-US" dirty="0"/>
              <a:t>?</a:t>
            </a:r>
          </a:p>
          <a:p>
            <a:r>
              <a:rPr lang="en-US" dirty="0" err="1"/>
              <a:t>Najdete</a:t>
            </a:r>
            <a:r>
              <a:rPr lang="en-US" dirty="0"/>
              <a:t> </a:t>
            </a:r>
            <a:r>
              <a:rPr lang="en-US" dirty="0" err="1"/>
              <a:t>shodné</a:t>
            </a:r>
            <a:r>
              <a:rPr lang="en-US" dirty="0"/>
              <a:t> </a:t>
            </a:r>
            <a:r>
              <a:rPr lang="en-US" dirty="0" err="1"/>
              <a:t>zájmy</a:t>
            </a:r>
            <a:r>
              <a:rPr lang="en-US" dirty="0"/>
              <a:t>?</a:t>
            </a:r>
          </a:p>
          <a:p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zájmy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slučitelné</a:t>
            </a:r>
            <a:r>
              <a:rPr lang="en-US" dirty="0"/>
              <a:t>?</a:t>
            </a:r>
          </a:p>
          <a:p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některé</a:t>
            </a:r>
            <a:r>
              <a:rPr lang="en-US" dirty="0"/>
              <a:t> </a:t>
            </a:r>
            <a:r>
              <a:rPr lang="en-US" dirty="0" err="1"/>
              <a:t>zájmy</a:t>
            </a:r>
            <a:r>
              <a:rPr lang="en-US" dirty="0"/>
              <a:t> </a:t>
            </a:r>
            <a:r>
              <a:rPr lang="en-US" dirty="0" err="1"/>
              <a:t>neslučitelné</a:t>
            </a:r>
            <a:r>
              <a:rPr lang="en-US" dirty="0"/>
              <a:t>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Pozice</a:t>
            </a:r>
            <a:r>
              <a:rPr lang="en-US" dirty="0"/>
              <a:t> a </a:t>
            </a:r>
            <a:r>
              <a:rPr lang="en-US" dirty="0" err="1"/>
              <a:t>zájmy</a:t>
            </a:r>
            <a:r>
              <a:rPr lang="en-US" dirty="0"/>
              <a:t> v </a:t>
            </a:r>
            <a:r>
              <a:rPr lang="en-US" dirty="0" err="1"/>
              <a:t>praxi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52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08782" y="2394857"/>
            <a:ext cx="7836504" cy="4094163"/>
          </a:xfrm>
        </p:spPr>
        <p:txBody>
          <a:bodyPr>
            <a:normAutofit/>
          </a:bodyPr>
          <a:lstStyle/>
          <a:p>
            <a:r>
              <a:rPr lang="en-US" b="1" dirty="0" err="1"/>
              <a:t>snažte</a:t>
            </a:r>
            <a:r>
              <a:rPr lang="en-US" b="1" dirty="0"/>
              <a:t> se </a:t>
            </a:r>
            <a:r>
              <a:rPr lang="en-US" b="1" dirty="0" err="1"/>
              <a:t>své</a:t>
            </a:r>
            <a:r>
              <a:rPr lang="en-US" b="1" dirty="0"/>
              <a:t> </a:t>
            </a:r>
            <a:r>
              <a:rPr lang="en-US" b="1" dirty="0" err="1"/>
              <a:t>zájmy</a:t>
            </a:r>
            <a:r>
              <a:rPr lang="en-US" b="1" dirty="0"/>
              <a:t> </a:t>
            </a:r>
            <a:r>
              <a:rPr lang="en-US" b="1" dirty="0" err="1"/>
              <a:t>srozumitelně</a:t>
            </a:r>
            <a:r>
              <a:rPr lang="en-US" b="1" dirty="0"/>
              <a:t> </a:t>
            </a:r>
            <a:r>
              <a:rPr lang="en-US" b="1" dirty="0" err="1"/>
              <a:t>pojmenovávat</a:t>
            </a:r>
            <a:endParaRPr lang="en-US" b="1" dirty="0"/>
          </a:p>
          <a:p>
            <a:pPr marL="0" indent="0">
              <a:buNone/>
            </a:pPr>
            <a:r>
              <a:rPr lang="en-US" i="1" dirty="0" err="1"/>
              <a:t>Záleží</a:t>
            </a:r>
            <a:r>
              <a:rPr lang="en-US" i="1" dirty="0"/>
              <a:t> mi </a:t>
            </a:r>
            <a:r>
              <a:rPr lang="en-US" i="1" dirty="0" err="1"/>
              <a:t>na</a:t>
            </a:r>
            <a:r>
              <a:rPr lang="is-IS" i="1" dirty="0"/>
              <a:t>… Pro mě je důležité...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b="1" dirty="0" err="1"/>
              <a:t>druhých</a:t>
            </a:r>
            <a:r>
              <a:rPr lang="en-US" b="1" dirty="0"/>
              <a:t> se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jejich</a:t>
            </a:r>
            <a:r>
              <a:rPr lang="en-US" b="1" dirty="0"/>
              <a:t> </a:t>
            </a:r>
            <a:r>
              <a:rPr lang="en-US" b="1" dirty="0" err="1"/>
              <a:t>zájmy</a:t>
            </a:r>
            <a:r>
              <a:rPr lang="en-US" b="1" dirty="0"/>
              <a:t> </a:t>
            </a:r>
            <a:r>
              <a:rPr lang="en-US" b="1" dirty="0" err="1"/>
              <a:t>otevřeně</a:t>
            </a:r>
            <a:r>
              <a:rPr lang="en-US" b="1" dirty="0"/>
              <a:t> </a:t>
            </a:r>
            <a:r>
              <a:rPr lang="en-US" b="1" dirty="0" err="1"/>
              <a:t>ptejte</a:t>
            </a:r>
            <a:endParaRPr lang="en-US" b="1" dirty="0"/>
          </a:p>
          <a:p>
            <a:pPr marL="0" indent="0">
              <a:buNone/>
            </a:pPr>
            <a:r>
              <a:rPr lang="en-US" i="1" dirty="0"/>
              <a:t>Co je pro </a:t>
            </a:r>
            <a:r>
              <a:rPr lang="en-US" i="1" dirty="0" err="1"/>
              <a:t>tebe</a:t>
            </a:r>
            <a:r>
              <a:rPr lang="en-US" i="1" dirty="0"/>
              <a:t> </a:t>
            </a:r>
            <a:r>
              <a:rPr lang="en-US" i="1" dirty="0" err="1"/>
              <a:t>klíčové</a:t>
            </a:r>
            <a:r>
              <a:rPr lang="en-US" i="1" dirty="0"/>
              <a:t>? Na </a:t>
            </a:r>
            <a:r>
              <a:rPr lang="en-US" i="1" dirty="0" err="1"/>
              <a:t>čem</a:t>
            </a:r>
            <a:r>
              <a:rPr lang="en-US" i="1" dirty="0"/>
              <a:t> </a:t>
            </a:r>
            <a:r>
              <a:rPr lang="en-US" i="1" dirty="0" err="1"/>
              <a:t>nejvíc</a:t>
            </a:r>
            <a:r>
              <a:rPr lang="en-US" i="1" dirty="0"/>
              <a:t> </a:t>
            </a:r>
            <a:r>
              <a:rPr lang="en-US" i="1" dirty="0" err="1"/>
              <a:t>záleží</a:t>
            </a:r>
            <a:r>
              <a:rPr lang="en-US" i="1" dirty="0"/>
              <a:t> </a:t>
            </a:r>
            <a:r>
              <a:rPr lang="en-US" i="1" dirty="0" err="1"/>
              <a:t>tobě</a:t>
            </a:r>
            <a:r>
              <a:rPr lang="en-US" i="1" dirty="0"/>
              <a:t>?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b="1" dirty="0"/>
              <a:t>v </a:t>
            </a:r>
            <a:r>
              <a:rPr lang="en-US" b="1" dirty="0" err="1"/>
              <a:t>konfliktu</a:t>
            </a:r>
            <a:r>
              <a:rPr lang="en-US" b="1" dirty="0"/>
              <a:t> </a:t>
            </a:r>
            <a:r>
              <a:rPr lang="en-US" b="1" dirty="0" err="1"/>
              <a:t>nejprve</a:t>
            </a:r>
            <a:r>
              <a:rPr lang="en-US" b="1" dirty="0"/>
              <a:t> </a:t>
            </a:r>
            <a:r>
              <a:rPr lang="en-US" b="1" dirty="0" err="1"/>
              <a:t>zdůrazněte</a:t>
            </a:r>
            <a:r>
              <a:rPr lang="en-US" b="1" dirty="0"/>
              <a:t>, co </a:t>
            </a:r>
            <a:r>
              <a:rPr lang="en-US" b="1" dirty="0" err="1"/>
              <a:t>máte</a:t>
            </a:r>
            <a:r>
              <a:rPr lang="en-US" b="1" dirty="0"/>
              <a:t> </a:t>
            </a:r>
            <a:r>
              <a:rPr lang="en-US" b="1" dirty="0" err="1"/>
              <a:t>společného</a:t>
            </a:r>
            <a:r>
              <a:rPr lang="en-US" b="1" dirty="0"/>
              <a:t>, </a:t>
            </a:r>
            <a:r>
              <a:rPr lang="en-US" b="1" dirty="0" err="1"/>
              <a:t>až</a:t>
            </a:r>
            <a:r>
              <a:rPr lang="en-US" b="1" dirty="0"/>
              <a:t> </a:t>
            </a:r>
            <a:r>
              <a:rPr lang="en-US" b="1" dirty="0" err="1"/>
              <a:t>potom</a:t>
            </a:r>
            <a:r>
              <a:rPr lang="en-US" b="1" dirty="0"/>
              <a:t> se </a:t>
            </a:r>
            <a:r>
              <a:rPr lang="en-US" b="1" dirty="0" err="1"/>
              <a:t>věnujte</a:t>
            </a:r>
            <a:r>
              <a:rPr lang="en-US" b="1" dirty="0"/>
              <a:t> </a:t>
            </a:r>
            <a:r>
              <a:rPr lang="en-US" b="1" dirty="0" err="1"/>
              <a:t>rozdílům</a:t>
            </a:r>
            <a:endParaRPr lang="en-US" b="1" dirty="0"/>
          </a:p>
          <a:p>
            <a:pPr marL="0" indent="0">
              <a:buNone/>
            </a:pPr>
            <a:r>
              <a:rPr lang="en-US" i="1" dirty="0" err="1"/>
              <a:t>Zdá</a:t>
            </a:r>
            <a:r>
              <a:rPr lang="en-US" i="1" dirty="0"/>
              <a:t> se mi, </a:t>
            </a:r>
            <a:r>
              <a:rPr lang="en-US" i="1" dirty="0" err="1"/>
              <a:t>že</a:t>
            </a:r>
            <a:r>
              <a:rPr lang="en-US" i="1" dirty="0"/>
              <a:t> </a:t>
            </a:r>
            <a:r>
              <a:rPr lang="en-US" i="1" dirty="0" err="1"/>
              <a:t>nám</a:t>
            </a:r>
            <a:r>
              <a:rPr lang="en-US" i="1" dirty="0"/>
              <a:t> </a:t>
            </a:r>
            <a:r>
              <a:rPr lang="en-US" i="1" dirty="0" err="1"/>
              <a:t>oběma</a:t>
            </a:r>
            <a:r>
              <a:rPr lang="en-US" i="1" dirty="0"/>
              <a:t> </a:t>
            </a:r>
            <a:r>
              <a:rPr lang="en-US" i="1" dirty="0" err="1"/>
              <a:t>jde</a:t>
            </a:r>
            <a:r>
              <a:rPr lang="en-US" i="1" dirty="0"/>
              <a:t> o</a:t>
            </a:r>
            <a:r>
              <a:rPr lang="is-IS" i="1" dirty="0"/>
              <a:t>… Nejspíš oba usilujeme o...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Doporučení</a:t>
            </a:r>
            <a:r>
              <a:rPr lang="en-US" dirty="0"/>
              <a:t> pro </a:t>
            </a:r>
            <a:r>
              <a:rPr lang="en-US" dirty="0" err="1"/>
              <a:t>praxi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13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449286"/>
            <a:ext cx="7823200" cy="3973285"/>
          </a:xfrm>
        </p:spPr>
        <p:txBody>
          <a:bodyPr>
            <a:normAutofit/>
          </a:bodyPr>
          <a:lstStyle/>
          <a:p>
            <a:r>
              <a:rPr lang="en-US" dirty="0" err="1"/>
              <a:t>zprostředkované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 </a:t>
            </a:r>
            <a:r>
              <a:rPr lang="en-US" dirty="0" err="1"/>
              <a:t>konfliktů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mediátor</a:t>
            </a:r>
            <a:r>
              <a:rPr lang="en-US" dirty="0"/>
              <a:t> (</a:t>
            </a:r>
            <a:r>
              <a:rPr lang="en-US" dirty="0" err="1"/>
              <a:t>zprostředkovatel</a:t>
            </a:r>
            <a:r>
              <a:rPr lang="en-US" dirty="0"/>
              <a:t>) </a:t>
            </a:r>
            <a:r>
              <a:rPr lang="en-US" dirty="0" err="1"/>
              <a:t>pomáhá</a:t>
            </a:r>
            <a:r>
              <a:rPr lang="en-US" dirty="0"/>
              <a:t> </a:t>
            </a:r>
            <a:r>
              <a:rPr lang="en-US" dirty="0" err="1"/>
              <a:t>lidem</a:t>
            </a:r>
            <a:r>
              <a:rPr lang="en-US" dirty="0"/>
              <a:t> v </a:t>
            </a:r>
            <a:r>
              <a:rPr lang="en-US" dirty="0" err="1"/>
              <a:t>konfliktu</a:t>
            </a:r>
            <a:r>
              <a:rPr lang="en-US" dirty="0"/>
              <a:t> </a:t>
            </a:r>
            <a:r>
              <a:rPr lang="en-US" dirty="0" err="1"/>
              <a:t>porozumět</a:t>
            </a:r>
            <a:r>
              <a:rPr lang="en-US" dirty="0"/>
              <a:t> </a:t>
            </a:r>
            <a:r>
              <a:rPr lang="en-US" dirty="0" err="1"/>
              <a:t>pohledu</a:t>
            </a:r>
            <a:r>
              <a:rPr lang="en-US" dirty="0"/>
              <a:t> </a:t>
            </a:r>
            <a:r>
              <a:rPr lang="en-US" dirty="0" err="1"/>
              <a:t>druhého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situaci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cílem</a:t>
            </a:r>
            <a:r>
              <a:rPr lang="en-US" dirty="0"/>
              <a:t> je </a:t>
            </a:r>
            <a:r>
              <a:rPr lang="en-US" dirty="0" err="1"/>
              <a:t>najít</a:t>
            </a:r>
            <a:r>
              <a:rPr lang="en-US" dirty="0"/>
              <a:t> </a:t>
            </a:r>
            <a:r>
              <a:rPr lang="en-US" dirty="0" err="1"/>
              <a:t>dohodu</a:t>
            </a:r>
            <a:r>
              <a:rPr lang="en-US" dirty="0"/>
              <a:t> (</a:t>
            </a:r>
            <a:r>
              <a:rPr lang="en-US" dirty="0" err="1"/>
              <a:t>koncensus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mediátor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poradce</a:t>
            </a:r>
            <a:r>
              <a:rPr lang="en-US" dirty="0"/>
              <a:t>, ale expert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komunikační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Mediace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92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1287" y="2503714"/>
            <a:ext cx="7609114" cy="3955143"/>
          </a:xfrm>
        </p:spPr>
        <p:txBody>
          <a:bodyPr>
            <a:normAutofit/>
          </a:bodyPr>
          <a:lstStyle/>
          <a:p>
            <a:r>
              <a:rPr lang="en-US" dirty="0" err="1"/>
              <a:t>Úvodní</a:t>
            </a:r>
            <a:r>
              <a:rPr lang="en-US" dirty="0"/>
              <a:t> </a:t>
            </a:r>
            <a:r>
              <a:rPr lang="en-US" dirty="0" err="1"/>
              <a:t>slovo</a:t>
            </a:r>
            <a:r>
              <a:rPr lang="en-US" dirty="0"/>
              <a:t> </a:t>
            </a:r>
            <a:r>
              <a:rPr lang="en-US" dirty="0" err="1"/>
              <a:t>mediátora</a:t>
            </a:r>
            <a:r>
              <a:rPr lang="en-US" dirty="0"/>
              <a:t> – </a:t>
            </a:r>
            <a:r>
              <a:rPr lang="en-US" dirty="0" err="1"/>
              <a:t>nastavení</a:t>
            </a:r>
            <a:r>
              <a:rPr lang="en-US" dirty="0"/>
              <a:t> </a:t>
            </a:r>
            <a:r>
              <a:rPr lang="en-US" dirty="0" err="1"/>
              <a:t>procesu</a:t>
            </a:r>
            <a:endParaRPr lang="en-US" dirty="0"/>
          </a:p>
          <a:p>
            <a:r>
              <a:rPr lang="en-US" dirty="0" err="1"/>
              <a:t>Nerušený</a:t>
            </a:r>
            <a:r>
              <a:rPr lang="en-US" dirty="0"/>
              <a:t> </a:t>
            </a:r>
            <a:r>
              <a:rPr lang="en-US" dirty="0" err="1"/>
              <a:t>čas</a:t>
            </a:r>
            <a:r>
              <a:rPr lang="en-US" dirty="0"/>
              <a:t> pro </a:t>
            </a:r>
            <a:r>
              <a:rPr lang="en-US" dirty="0" err="1"/>
              <a:t>každého</a:t>
            </a:r>
            <a:r>
              <a:rPr lang="en-US" dirty="0"/>
              <a:t> </a:t>
            </a:r>
            <a:r>
              <a:rPr lang="en-US" dirty="0" err="1"/>
              <a:t>účastníka</a:t>
            </a:r>
            <a:endParaRPr lang="en-US" dirty="0"/>
          </a:p>
          <a:p>
            <a:r>
              <a:rPr lang="en-US" dirty="0" err="1"/>
              <a:t>Pojmenovávání</a:t>
            </a:r>
            <a:r>
              <a:rPr lang="en-US" dirty="0"/>
              <a:t> </a:t>
            </a:r>
            <a:r>
              <a:rPr lang="en-US" dirty="0" err="1"/>
              <a:t>zájmů</a:t>
            </a:r>
            <a:r>
              <a:rPr lang="en-US" dirty="0"/>
              <a:t> a </a:t>
            </a:r>
            <a:r>
              <a:rPr lang="en-US" dirty="0" err="1"/>
              <a:t>předmětu</a:t>
            </a:r>
            <a:r>
              <a:rPr lang="en-US" dirty="0"/>
              <a:t> </a:t>
            </a:r>
            <a:r>
              <a:rPr lang="en-US" dirty="0" err="1"/>
              <a:t>jednání</a:t>
            </a:r>
            <a:endParaRPr lang="en-US" dirty="0"/>
          </a:p>
          <a:p>
            <a:r>
              <a:rPr lang="en-US" dirty="0" err="1"/>
              <a:t>Navrhování</a:t>
            </a:r>
            <a:r>
              <a:rPr lang="en-US" dirty="0"/>
              <a:t> </a:t>
            </a:r>
            <a:r>
              <a:rPr lang="en-US" dirty="0" err="1"/>
              <a:t>možných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 (brainstorming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hodnocení</a:t>
            </a:r>
            <a:r>
              <a:rPr lang="en-US" dirty="0"/>
              <a:t>)</a:t>
            </a:r>
          </a:p>
          <a:p>
            <a:r>
              <a:rPr lang="en-US" dirty="0" err="1"/>
              <a:t>Nastavení</a:t>
            </a:r>
            <a:r>
              <a:rPr lang="en-US" dirty="0"/>
              <a:t> </a:t>
            </a:r>
            <a:r>
              <a:rPr lang="en-US" dirty="0" err="1"/>
              <a:t>kriterií</a:t>
            </a:r>
            <a:r>
              <a:rPr lang="en-US" dirty="0"/>
              <a:t> – co je pro </a:t>
            </a:r>
            <a:r>
              <a:rPr lang="en-US" dirty="0" err="1"/>
              <a:t>vás</a:t>
            </a:r>
            <a:r>
              <a:rPr lang="en-US" dirty="0"/>
              <a:t> </a:t>
            </a:r>
            <a:r>
              <a:rPr lang="en-US" dirty="0" err="1"/>
              <a:t>důležité</a:t>
            </a:r>
            <a:r>
              <a:rPr lang="en-US" dirty="0"/>
              <a:t>?</a:t>
            </a:r>
          </a:p>
          <a:p>
            <a:r>
              <a:rPr lang="en-US" dirty="0" err="1"/>
              <a:t>Výběr</a:t>
            </a:r>
            <a:r>
              <a:rPr lang="en-US" dirty="0"/>
              <a:t> </a:t>
            </a:r>
            <a:r>
              <a:rPr lang="en-US" dirty="0" err="1"/>
              <a:t>nejvhodnějšího</a:t>
            </a:r>
            <a:r>
              <a:rPr lang="en-US" dirty="0"/>
              <a:t> </a:t>
            </a:r>
            <a:r>
              <a:rPr lang="en-US" dirty="0" err="1"/>
              <a:t>řešení</a:t>
            </a:r>
            <a:endParaRPr lang="en-US" dirty="0"/>
          </a:p>
          <a:p>
            <a:r>
              <a:rPr lang="en-US" dirty="0" err="1"/>
              <a:t>Formulování</a:t>
            </a:r>
            <a:r>
              <a:rPr lang="en-US" dirty="0"/>
              <a:t> </a:t>
            </a:r>
            <a:r>
              <a:rPr lang="en-US" dirty="0" err="1"/>
              <a:t>dohody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r>
              <a:rPr lang="en-US" dirty="0"/>
              <a:t> </a:t>
            </a:r>
            <a:r>
              <a:rPr lang="en-US" dirty="0" err="1"/>
              <a:t>mediačního</a:t>
            </a:r>
            <a:r>
              <a:rPr lang="en-US" dirty="0"/>
              <a:t> </a:t>
            </a:r>
            <a:r>
              <a:rPr lang="en-US" dirty="0" err="1"/>
              <a:t>procesu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584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Parafrázování</a:t>
            </a:r>
            <a:endParaRPr lang="en-US" dirty="0"/>
          </a:p>
          <a:p>
            <a:pPr marL="0" indent="0">
              <a:buNone/>
            </a:pPr>
            <a:r>
              <a:rPr lang="en-US" i="1" dirty="0" err="1"/>
              <a:t>Jestli</a:t>
            </a:r>
            <a:r>
              <a:rPr lang="en-US" i="1" dirty="0"/>
              <a:t> </a:t>
            </a:r>
            <a:r>
              <a:rPr lang="en-US" i="1" dirty="0" err="1"/>
              <a:t>tomu</a:t>
            </a:r>
            <a:r>
              <a:rPr lang="en-US" i="1" dirty="0"/>
              <a:t> </a:t>
            </a:r>
            <a:r>
              <a:rPr lang="en-US" i="1" dirty="0" err="1"/>
              <a:t>dobře</a:t>
            </a:r>
            <a:r>
              <a:rPr lang="en-US" i="1" dirty="0"/>
              <a:t> </a:t>
            </a:r>
            <a:r>
              <a:rPr lang="en-US" i="1" dirty="0" err="1"/>
              <a:t>rozumím</a:t>
            </a:r>
            <a:r>
              <a:rPr lang="is-IS" i="1" dirty="0"/>
              <a:t>…</a:t>
            </a:r>
          </a:p>
          <a:p>
            <a:pPr marL="0" indent="0">
              <a:buNone/>
            </a:pPr>
            <a:r>
              <a:rPr lang="is-IS" i="1" dirty="0"/>
              <a:t>Chápu to dobře, že...</a:t>
            </a:r>
          </a:p>
          <a:p>
            <a:endParaRPr lang="en-US" dirty="0"/>
          </a:p>
          <a:p>
            <a:r>
              <a:rPr lang="en-US" dirty="0" err="1"/>
              <a:t>Kladení</a:t>
            </a:r>
            <a:r>
              <a:rPr lang="en-US" dirty="0"/>
              <a:t> </a:t>
            </a:r>
            <a:r>
              <a:rPr lang="en-US" dirty="0" err="1"/>
              <a:t>otevřených</a:t>
            </a:r>
            <a:r>
              <a:rPr lang="en-US" dirty="0"/>
              <a:t> </a:t>
            </a:r>
            <a:r>
              <a:rPr lang="en-US" dirty="0" err="1"/>
              <a:t>otázek</a:t>
            </a:r>
            <a:endParaRPr lang="en-US" dirty="0"/>
          </a:p>
          <a:p>
            <a:pPr marL="0" indent="0">
              <a:buNone/>
            </a:pPr>
            <a:r>
              <a:rPr lang="en-US" i="1" dirty="0" err="1"/>
              <a:t>Jak</a:t>
            </a:r>
            <a:r>
              <a:rPr lang="en-US" i="1" dirty="0"/>
              <a:t> </a:t>
            </a:r>
            <a:r>
              <a:rPr lang="en-US" i="1" dirty="0" err="1"/>
              <a:t>si</a:t>
            </a:r>
            <a:r>
              <a:rPr lang="en-US" i="1" dirty="0"/>
              <a:t> to </a:t>
            </a:r>
            <a:r>
              <a:rPr lang="en-US" i="1" dirty="0" err="1"/>
              <a:t>vysvětlujete</a:t>
            </a:r>
            <a:r>
              <a:rPr lang="en-US" i="1" dirty="0"/>
              <a:t>? Co </a:t>
            </a:r>
            <a:r>
              <a:rPr lang="en-US" i="1" dirty="0" err="1"/>
              <a:t>si</a:t>
            </a:r>
            <a:r>
              <a:rPr lang="en-US" i="1" dirty="0"/>
              <a:t> o tom </a:t>
            </a:r>
            <a:r>
              <a:rPr lang="en-US" i="1" dirty="0" err="1"/>
              <a:t>myslíte</a:t>
            </a:r>
            <a:r>
              <a:rPr lang="en-US" i="1" dirty="0"/>
              <a:t>? </a:t>
            </a:r>
            <a:r>
              <a:rPr lang="en-US" i="1" dirty="0" err="1"/>
              <a:t>Jak</a:t>
            </a:r>
            <a:r>
              <a:rPr lang="en-US" i="1" dirty="0"/>
              <a:t> </a:t>
            </a:r>
            <a:r>
              <a:rPr lang="en-US" i="1" dirty="0" err="1"/>
              <a:t>vám</a:t>
            </a:r>
            <a:r>
              <a:rPr lang="en-US" i="1" dirty="0"/>
              <a:t> </a:t>
            </a:r>
            <a:r>
              <a:rPr lang="en-US" i="1" dirty="0" err="1"/>
              <a:t>zní</a:t>
            </a:r>
            <a:r>
              <a:rPr lang="en-US" i="1" dirty="0"/>
              <a:t>, </a:t>
            </a:r>
            <a:r>
              <a:rPr lang="en-US" i="1" dirty="0" err="1"/>
              <a:t>když</a:t>
            </a:r>
            <a:r>
              <a:rPr lang="en-US" i="1" dirty="0"/>
              <a:t> to </a:t>
            </a:r>
            <a:r>
              <a:rPr lang="en-US" i="1" dirty="0" err="1"/>
              <a:t>posloucháte</a:t>
            </a:r>
            <a:r>
              <a:rPr lang="en-US" i="1" dirty="0"/>
              <a:t>? </a:t>
            </a:r>
            <a:r>
              <a:rPr lang="is-IS" i="1" dirty="0"/>
              <a:t>…..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Komunikační</a:t>
            </a:r>
            <a:r>
              <a:rPr lang="en-US" dirty="0"/>
              <a:t> </a:t>
            </a:r>
            <a:r>
              <a:rPr lang="en-US" dirty="0" err="1"/>
              <a:t>techniky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51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Pojmenování</a:t>
            </a:r>
            <a:r>
              <a:rPr lang="en-US" dirty="0"/>
              <a:t> (</a:t>
            </a:r>
            <a:r>
              <a:rPr lang="en-US" dirty="0" err="1"/>
              <a:t>zrcadlení</a:t>
            </a:r>
            <a:r>
              <a:rPr lang="en-US" dirty="0"/>
              <a:t>) </a:t>
            </a:r>
            <a:r>
              <a:rPr lang="en-US" dirty="0" err="1"/>
              <a:t>pocitů</a:t>
            </a:r>
            <a:endParaRPr lang="en-US" dirty="0"/>
          </a:p>
          <a:p>
            <a:pPr marL="0" indent="0">
              <a:buNone/>
            </a:pPr>
            <a:r>
              <a:rPr lang="cs-CZ" i="1" dirty="0"/>
              <a:t>Vidím, že vám je to hodně líto.</a:t>
            </a:r>
            <a:endParaRPr lang="is-IS" i="1" dirty="0"/>
          </a:p>
          <a:p>
            <a:pPr marL="0" indent="0">
              <a:buNone/>
            </a:pPr>
            <a:r>
              <a:rPr lang="is-IS" i="1" dirty="0"/>
              <a:t>Teď slyším, že se zlobíte/že vás to rozčílilo.</a:t>
            </a:r>
          </a:p>
          <a:p>
            <a:endParaRPr lang="en-US" dirty="0"/>
          </a:p>
          <a:p>
            <a:r>
              <a:rPr lang="en-US" dirty="0" err="1"/>
              <a:t>Pozitivní</a:t>
            </a:r>
            <a:r>
              <a:rPr lang="en-US" dirty="0"/>
              <a:t> </a:t>
            </a:r>
            <a:r>
              <a:rPr lang="en-US" dirty="0" err="1"/>
              <a:t>přerámcování</a:t>
            </a:r>
            <a:r>
              <a:rPr lang="en-US" dirty="0"/>
              <a:t> / </a:t>
            </a:r>
            <a:r>
              <a:rPr lang="en-US" dirty="0" err="1"/>
              <a:t>neutralizace</a:t>
            </a:r>
            <a:endParaRPr lang="en-US" dirty="0"/>
          </a:p>
          <a:p>
            <a:pPr marL="0" indent="0">
              <a:buNone/>
            </a:pPr>
            <a:r>
              <a:rPr lang="cs-CZ" i="1" dirty="0"/>
              <a:t>Mluvíte o tom, že byste potřeboval více informací o svém zdravotním stavu a o tom, co vás při léčbě čeká.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Komunikační</a:t>
            </a:r>
            <a:r>
              <a:rPr lang="en-US" dirty="0"/>
              <a:t> </a:t>
            </a:r>
            <a:r>
              <a:rPr lang="en-US" dirty="0" err="1"/>
              <a:t>techniky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30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1235"/>
            <a:ext cx="7823201" cy="3764928"/>
          </a:xfrm>
        </p:spPr>
        <p:txBody>
          <a:bodyPr/>
          <a:lstStyle/>
          <a:p>
            <a:r>
              <a:rPr lang="en-US" dirty="0" err="1"/>
              <a:t>oslovování</a:t>
            </a:r>
            <a:endParaRPr lang="en-US" dirty="0"/>
          </a:p>
          <a:p>
            <a:r>
              <a:rPr lang="en-US" dirty="0" err="1"/>
              <a:t>sdílení</a:t>
            </a:r>
            <a:r>
              <a:rPr lang="en-US" dirty="0"/>
              <a:t> </a:t>
            </a:r>
            <a:r>
              <a:rPr lang="en-US" dirty="0" err="1"/>
              <a:t>zkušeností</a:t>
            </a:r>
            <a:endParaRPr lang="en-US" dirty="0"/>
          </a:p>
          <a:p>
            <a:r>
              <a:rPr lang="en-US" dirty="0" err="1"/>
              <a:t>diskrétnost</a:t>
            </a:r>
            <a:endParaRPr lang="en-US" dirty="0"/>
          </a:p>
          <a:p>
            <a:r>
              <a:rPr lang="is-IS" dirty="0"/>
              <a:t>prezence </a:t>
            </a:r>
            <a:r>
              <a:rPr lang="en-US" dirty="0"/>
              <a:t>–</a:t>
            </a:r>
            <a:r>
              <a:rPr lang="is-IS" dirty="0"/>
              <a:t> aktivní účast, modelové situace</a:t>
            </a:r>
          </a:p>
          <a:p>
            <a:r>
              <a:rPr lang="is-IS" dirty="0"/>
              <a:t>reakce a dotazy vítány</a:t>
            </a:r>
          </a:p>
          <a:p>
            <a:r>
              <a:rPr lang="is-IS" dirty="0"/>
              <a:t>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budeme</a:t>
            </a:r>
            <a:r>
              <a:rPr lang="en-US" dirty="0"/>
              <a:t> </a:t>
            </a:r>
            <a:r>
              <a:rPr lang="en-US" dirty="0" err="1"/>
              <a:t>spolupracovat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7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491" y="2245356"/>
            <a:ext cx="7580909" cy="4417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Dopolední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:</a:t>
            </a:r>
          </a:p>
          <a:p>
            <a:r>
              <a:rPr lang="en-US" dirty="0"/>
              <a:t>8.30-12.15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oběd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Odpolední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:</a:t>
            </a:r>
          </a:p>
          <a:p>
            <a:r>
              <a:rPr lang="en-US" dirty="0"/>
              <a:t>13.00-17.00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Časový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- </a:t>
            </a:r>
            <a:r>
              <a:rPr lang="en-US" dirty="0" err="1"/>
              <a:t>návrh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82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214714"/>
            <a:ext cx="7408333" cy="3450696"/>
          </a:xfrm>
        </p:spPr>
        <p:txBody>
          <a:bodyPr/>
          <a:lstStyle/>
          <a:p>
            <a:r>
              <a:rPr lang="en-US" dirty="0"/>
              <a:t>lat. </a:t>
            </a:r>
            <a:r>
              <a:rPr lang="en-US" dirty="0" err="1"/>
              <a:t>conflictus</a:t>
            </a:r>
            <a:r>
              <a:rPr lang="en-US" dirty="0"/>
              <a:t> = </a:t>
            </a:r>
            <a:r>
              <a:rPr lang="en-US" dirty="0" err="1"/>
              <a:t>srážka</a:t>
            </a:r>
            <a:r>
              <a:rPr lang="en-US" dirty="0"/>
              <a:t>, </a:t>
            </a:r>
            <a:r>
              <a:rPr lang="en-US" dirty="0" err="1"/>
              <a:t>střet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střet</a:t>
            </a:r>
            <a:r>
              <a:rPr lang="en-US" dirty="0"/>
              <a:t> </a:t>
            </a:r>
            <a:r>
              <a:rPr lang="en-US" dirty="0" err="1"/>
              <a:t>dvou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rozdílných</a:t>
            </a:r>
            <a:r>
              <a:rPr lang="en-US" dirty="0"/>
              <a:t> </a:t>
            </a:r>
            <a:r>
              <a:rPr lang="en-US" dirty="0" err="1"/>
              <a:t>motivací</a:t>
            </a:r>
            <a:r>
              <a:rPr lang="en-US" dirty="0"/>
              <a:t>, </a:t>
            </a:r>
            <a:r>
              <a:rPr lang="en-US" dirty="0" err="1"/>
              <a:t>zájmů</a:t>
            </a:r>
            <a:r>
              <a:rPr lang="en-US" dirty="0"/>
              <a:t>, </a:t>
            </a:r>
            <a:r>
              <a:rPr lang="en-US" dirty="0" err="1"/>
              <a:t>potřeb</a:t>
            </a:r>
            <a:r>
              <a:rPr lang="en-US" dirty="0"/>
              <a:t>, </a:t>
            </a:r>
            <a:r>
              <a:rPr lang="en-US" dirty="0" err="1"/>
              <a:t>hodnot</a:t>
            </a:r>
            <a:r>
              <a:rPr lang="en-US" dirty="0"/>
              <a:t>, </a:t>
            </a:r>
            <a:r>
              <a:rPr lang="en-US" dirty="0" err="1"/>
              <a:t>snah</a:t>
            </a:r>
            <a:r>
              <a:rPr lang="en-US" dirty="0"/>
              <a:t>, </a:t>
            </a:r>
            <a:r>
              <a:rPr lang="en-US" dirty="0" err="1"/>
              <a:t>sil</a:t>
            </a:r>
            <a:r>
              <a:rPr lang="en-US" dirty="0"/>
              <a:t>, </a:t>
            </a:r>
            <a:r>
              <a:rPr lang="en-US" dirty="0" err="1"/>
              <a:t>emocí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136" y="2353029"/>
            <a:ext cx="6854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 se </a:t>
            </a:r>
            <a:r>
              <a:rPr lang="en-US" sz="2400" dirty="0" err="1"/>
              <a:t>vám</a:t>
            </a:r>
            <a:r>
              <a:rPr lang="en-US" sz="2400" dirty="0"/>
              <a:t> </a:t>
            </a:r>
            <a:r>
              <a:rPr lang="en-US" sz="2400" dirty="0" err="1"/>
              <a:t>vybaví</a:t>
            </a:r>
            <a:r>
              <a:rPr lang="en-US" sz="2400" dirty="0"/>
              <a:t>, </a:t>
            </a:r>
            <a:r>
              <a:rPr lang="en-US" sz="2400" dirty="0" err="1"/>
              <a:t>když</a:t>
            </a:r>
            <a:r>
              <a:rPr lang="en-US" sz="2400" dirty="0"/>
              <a:t> se </a:t>
            </a:r>
            <a:r>
              <a:rPr lang="en-US" sz="2400" dirty="0" err="1"/>
              <a:t>řekne</a:t>
            </a:r>
            <a:r>
              <a:rPr lang="en-US" sz="2400" dirty="0"/>
              <a:t> </a:t>
            </a:r>
            <a:r>
              <a:rPr lang="en-US" sz="2400" dirty="0" err="1"/>
              <a:t>konflikt</a:t>
            </a:r>
            <a:r>
              <a:rPr lang="en-US" sz="2400" dirty="0"/>
              <a:t>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rozumíme</a:t>
            </a:r>
            <a:r>
              <a:rPr lang="en-US" dirty="0"/>
              <a:t> </a:t>
            </a:r>
            <a:r>
              <a:rPr lang="en-US" dirty="0" err="1"/>
              <a:t>slovu</a:t>
            </a:r>
            <a:r>
              <a:rPr lang="en-US" dirty="0"/>
              <a:t> </a:t>
            </a:r>
            <a:r>
              <a:rPr lang="en-US" dirty="0" err="1"/>
              <a:t>konflikt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6192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09671" y="2222197"/>
            <a:ext cx="7570730" cy="39039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Stručné</a:t>
            </a:r>
            <a:r>
              <a:rPr lang="en-US" dirty="0"/>
              <a:t> </a:t>
            </a:r>
            <a:r>
              <a:rPr lang="en-US" dirty="0" err="1"/>
              <a:t>představení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z </a:t>
            </a:r>
            <a:r>
              <a:rPr lang="en-US" dirty="0" err="1"/>
              <a:t>jaké</a:t>
            </a:r>
            <a:r>
              <a:rPr lang="en-US" dirty="0"/>
              <a:t> </a:t>
            </a:r>
            <a:r>
              <a:rPr lang="en-US" dirty="0" err="1"/>
              <a:t>profesní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jsme</a:t>
            </a:r>
            <a:r>
              <a:rPr lang="en-US" dirty="0"/>
              <a:t> (</a:t>
            </a:r>
            <a:r>
              <a:rPr lang="en-US" dirty="0" err="1"/>
              <a:t>zdravotnictví</a:t>
            </a:r>
            <a:r>
              <a:rPr lang="en-US" dirty="0"/>
              <a:t>, </a:t>
            </a:r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služby</a:t>
            </a:r>
            <a:r>
              <a:rPr lang="en-US" dirty="0"/>
              <a:t>, </a:t>
            </a:r>
            <a:r>
              <a:rPr lang="en-US" dirty="0" err="1"/>
              <a:t>jiné</a:t>
            </a:r>
            <a:r>
              <a:rPr lang="is-IS" dirty="0"/>
              <a:t>…)</a:t>
            </a:r>
          </a:p>
          <a:p>
            <a:pPr lvl="1"/>
            <a:endParaRPr lang="is-IS" dirty="0"/>
          </a:p>
          <a:p>
            <a:pPr lvl="1"/>
            <a:r>
              <a:rPr lang="is-IS" dirty="0"/>
              <a:t>co z oblasti vyjednávání a řešení konfliktů nás nejvíc zajímá</a:t>
            </a:r>
          </a:p>
          <a:p>
            <a:pPr marL="301943" lvl="1" indent="0">
              <a:buNone/>
            </a:pPr>
            <a:endParaRPr lang="is-IS" dirty="0"/>
          </a:p>
          <a:p>
            <a:pPr lvl="1"/>
            <a:r>
              <a:rPr lang="is-IS" dirty="0"/>
              <a:t>jaké konfliktní situace aktuálně řešíte nebo jste řešili v nedávné době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Skupinová</a:t>
            </a:r>
            <a:r>
              <a:rPr lang="en-US" dirty="0"/>
              <a:t> </a:t>
            </a:r>
            <a:r>
              <a:rPr lang="en-US" dirty="0" err="1"/>
              <a:t>práce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7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intrapersonální</a:t>
            </a:r>
            <a:endParaRPr lang="en-US" b="1" dirty="0"/>
          </a:p>
          <a:p>
            <a:r>
              <a:rPr lang="en-US" i="1" dirty="0" err="1"/>
              <a:t>Chci</a:t>
            </a:r>
            <a:r>
              <a:rPr lang="en-US" i="1" dirty="0"/>
              <a:t> </a:t>
            </a:r>
            <a:r>
              <a:rPr lang="en-US" i="1" dirty="0" err="1"/>
              <a:t>podstoupit</a:t>
            </a:r>
            <a:r>
              <a:rPr lang="en-US" i="1" dirty="0"/>
              <a:t> </a:t>
            </a:r>
            <a:r>
              <a:rPr lang="en-US" i="1" dirty="0" err="1"/>
              <a:t>další</a:t>
            </a:r>
            <a:r>
              <a:rPr lang="en-US" i="1" dirty="0"/>
              <a:t> </a:t>
            </a:r>
            <a:r>
              <a:rPr lang="en-US" i="1" dirty="0" err="1"/>
              <a:t>léčbu</a:t>
            </a:r>
            <a:r>
              <a:rPr lang="en-US" i="1" dirty="0"/>
              <a:t> v </a:t>
            </a:r>
            <a:r>
              <a:rPr lang="en-US" i="1" dirty="0" err="1"/>
              <a:t>nemocnici</a:t>
            </a:r>
            <a:r>
              <a:rPr lang="en-US" i="1" dirty="0"/>
              <a:t>, </a:t>
            </a:r>
            <a:r>
              <a:rPr lang="en-US" i="1" dirty="0" err="1"/>
              <a:t>nebo</a:t>
            </a:r>
            <a:r>
              <a:rPr lang="en-US" i="1" dirty="0"/>
              <a:t> </a:t>
            </a:r>
            <a:r>
              <a:rPr lang="en-US" i="1" dirty="0" err="1"/>
              <a:t>chci</a:t>
            </a:r>
            <a:r>
              <a:rPr lang="en-US" i="1" dirty="0"/>
              <a:t> </a:t>
            </a:r>
            <a:r>
              <a:rPr lang="en-US" i="1" dirty="0" err="1"/>
              <a:t>raději</a:t>
            </a:r>
            <a:r>
              <a:rPr lang="en-US" i="1" dirty="0"/>
              <a:t> </a:t>
            </a:r>
            <a:r>
              <a:rPr lang="en-US" i="1" dirty="0" err="1"/>
              <a:t>domů</a:t>
            </a:r>
            <a:r>
              <a:rPr lang="en-US" i="1" dirty="0"/>
              <a:t>?</a:t>
            </a:r>
          </a:p>
          <a:p>
            <a:endParaRPr lang="en-US" dirty="0"/>
          </a:p>
          <a:p>
            <a:r>
              <a:rPr lang="en-US" b="1" dirty="0" err="1"/>
              <a:t>interpersonální</a:t>
            </a:r>
            <a:endParaRPr lang="en-US" b="1" dirty="0"/>
          </a:p>
          <a:p>
            <a:r>
              <a:rPr lang="en-US" i="1" dirty="0" err="1"/>
              <a:t>Dcera</a:t>
            </a:r>
            <a:r>
              <a:rPr lang="en-US" i="1" dirty="0"/>
              <a:t> </a:t>
            </a:r>
            <a:r>
              <a:rPr lang="en-US" i="1" dirty="0" err="1"/>
              <a:t>chce</a:t>
            </a:r>
            <a:r>
              <a:rPr lang="en-US" i="1" dirty="0"/>
              <a:t>, </a:t>
            </a:r>
            <a:r>
              <a:rPr lang="en-US" i="1" dirty="0" err="1"/>
              <a:t>abych</a:t>
            </a:r>
            <a:r>
              <a:rPr lang="en-US" i="1" dirty="0"/>
              <a:t> </a:t>
            </a:r>
            <a:r>
              <a:rPr lang="en-US" i="1" dirty="0" err="1"/>
              <a:t>podstoupil</a:t>
            </a:r>
            <a:r>
              <a:rPr lang="en-US" i="1" dirty="0"/>
              <a:t> </a:t>
            </a:r>
            <a:r>
              <a:rPr lang="en-US" i="1" dirty="0" err="1"/>
              <a:t>další</a:t>
            </a:r>
            <a:r>
              <a:rPr lang="en-US" i="1" dirty="0"/>
              <a:t> </a:t>
            </a:r>
            <a:r>
              <a:rPr lang="en-US" i="1" dirty="0" err="1"/>
              <a:t>léčbu</a:t>
            </a:r>
            <a:r>
              <a:rPr lang="en-US" i="1" dirty="0"/>
              <a:t>, ale </a:t>
            </a:r>
            <a:r>
              <a:rPr lang="en-US" i="1" dirty="0" err="1"/>
              <a:t>já</a:t>
            </a:r>
            <a:r>
              <a:rPr lang="en-US" i="1" dirty="0"/>
              <a:t> </a:t>
            </a:r>
            <a:r>
              <a:rPr lang="en-US" i="1" dirty="0" err="1"/>
              <a:t>chci</a:t>
            </a:r>
            <a:r>
              <a:rPr lang="en-US" i="1" dirty="0"/>
              <a:t> </a:t>
            </a:r>
            <a:r>
              <a:rPr lang="en-US" i="1" dirty="0" err="1"/>
              <a:t>domů</a:t>
            </a:r>
            <a:r>
              <a:rPr lang="en-US" i="1" dirty="0"/>
              <a:t>.</a:t>
            </a:r>
          </a:p>
          <a:p>
            <a:endParaRPr lang="en-US" dirty="0"/>
          </a:p>
          <a:p>
            <a:r>
              <a:rPr lang="en-US" b="1" dirty="0" err="1"/>
              <a:t>intraskupinový</a:t>
            </a:r>
            <a:endParaRPr lang="en-US" b="1" dirty="0"/>
          </a:p>
          <a:p>
            <a:r>
              <a:rPr lang="en-US" i="1" dirty="0" err="1"/>
              <a:t>Lékaři</a:t>
            </a:r>
            <a:r>
              <a:rPr lang="en-US" i="1" dirty="0"/>
              <a:t> se </a:t>
            </a:r>
            <a:r>
              <a:rPr lang="en-US" i="1" dirty="0" err="1"/>
              <a:t>neshodnou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tom, </a:t>
            </a:r>
            <a:r>
              <a:rPr lang="en-US" i="1" dirty="0" err="1"/>
              <a:t>který</a:t>
            </a:r>
            <a:r>
              <a:rPr lang="en-US" i="1" dirty="0"/>
              <a:t> </a:t>
            </a:r>
            <a:r>
              <a:rPr lang="en-US" i="1" dirty="0" err="1"/>
              <a:t>postup</a:t>
            </a:r>
            <a:r>
              <a:rPr lang="en-US" i="1" dirty="0"/>
              <a:t> je u </a:t>
            </a:r>
            <a:r>
              <a:rPr lang="en-US" i="1" dirty="0" err="1"/>
              <a:t>pacienta</a:t>
            </a:r>
            <a:r>
              <a:rPr lang="en-US" i="1" dirty="0"/>
              <a:t> </a:t>
            </a:r>
            <a:r>
              <a:rPr lang="en-US" i="1" dirty="0" err="1"/>
              <a:t>nejvhodnější</a:t>
            </a:r>
            <a:r>
              <a:rPr lang="en-US" i="1" dirty="0"/>
              <a:t>.</a:t>
            </a:r>
          </a:p>
          <a:p>
            <a:endParaRPr lang="en-US" dirty="0"/>
          </a:p>
          <a:p>
            <a:r>
              <a:rPr lang="en-US" b="1" dirty="0" err="1"/>
              <a:t>interskupinový</a:t>
            </a:r>
            <a:endParaRPr lang="en-US" b="1" dirty="0"/>
          </a:p>
          <a:p>
            <a:r>
              <a:rPr lang="en-US" i="1" dirty="0" err="1"/>
              <a:t>Ošetřujícíc</a:t>
            </a:r>
            <a:r>
              <a:rPr lang="en-US" i="1" dirty="0"/>
              <a:t> </a:t>
            </a:r>
            <a:r>
              <a:rPr lang="en-US" i="1" dirty="0" err="1"/>
              <a:t>lékař</a:t>
            </a:r>
            <a:r>
              <a:rPr lang="en-US" i="1" dirty="0"/>
              <a:t> </a:t>
            </a:r>
            <a:r>
              <a:rPr lang="en-US" i="1" dirty="0" err="1"/>
              <a:t>navrhuje</a:t>
            </a:r>
            <a:r>
              <a:rPr lang="en-US" i="1" dirty="0"/>
              <a:t> </a:t>
            </a:r>
            <a:r>
              <a:rPr lang="en-US" i="1" dirty="0" err="1"/>
              <a:t>jeden</a:t>
            </a:r>
            <a:r>
              <a:rPr lang="en-US" i="1" dirty="0"/>
              <a:t> </a:t>
            </a:r>
            <a:r>
              <a:rPr lang="en-US" i="1" dirty="0" err="1"/>
              <a:t>postup</a:t>
            </a:r>
            <a:r>
              <a:rPr lang="en-US" i="1" dirty="0"/>
              <a:t>, </a:t>
            </a:r>
            <a:r>
              <a:rPr lang="en-US" i="1" dirty="0" err="1"/>
              <a:t>tým</a:t>
            </a:r>
            <a:r>
              <a:rPr lang="en-US" i="1" dirty="0"/>
              <a:t> </a:t>
            </a:r>
            <a:r>
              <a:rPr lang="en-US" i="1" dirty="0" err="1"/>
              <a:t>mobilního</a:t>
            </a:r>
            <a:r>
              <a:rPr lang="en-US" i="1" dirty="0"/>
              <a:t> hospice </a:t>
            </a:r>
            <a:r>
              <a:rPr lang="en-US" i="1" dirty="0" err="1"/>
              <a:t>jiný</a:t>
            </a:r>
            <a:r>
              <a:rPr lang="en-US" i="1" dirty="0"/>
              <a:t>.</a:t>
            </a:r>
          </a:p>
          <a:p>
            <a:endParaRPr lang="en-US" i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Typy</a:t>
            </a:r>
            <a:r>
              <a:rPr lang="en-US" dirty="0"/>
              <a:t> </a:t>
            </a:r>
            <a:r>
              <a:rPr lang="en-US" dirty="0" err="1"/>
              <a:t>konfliktu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9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Věcná rovina </a:t>
            </a:r>
            <a:r>
              <a:rPr lang="cs-CZ" dirty="0"/>
              <a:t>- obsah, konkrétní cíle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Emocionální (vztahová) rovina </a:t>
            </a:r>
            <a:r>
              <a:rPr lang="cs-CZ" dirty="0"/>
              <a:t>- psychické potřeby a emocionální naladění mezi stranami konfliktu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Hodnotová rovina </a:t>
            </a:r>
            <a:r>
              <a:rPr lang="cs-CZ" dirty="0"/>
              <a:t>- vnitřní postoje a hodnoty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 co v </a:t>
            </a:r>
            <a:r>
              <a:rPr lang="en-US" dirty="0" err="1"/>
              <a:t>konfliktu</a:t>
            </a:r>
            <a:r>
              <a:rPr lang="en-US" dirty="0"/>
              <a:t> </a:t>
            </a:r>
            <a:r>
              <a:rPr lang="en-US" dirty="0" err="1"/>
              <a:t>jde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1167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racio</a:t>
            </a:r>
            <a:r>
              <a:rPr lang="en-US" dirty="0"/>
              <a:t> a </a:t>
            </a:r>
            <a:r>
              <a:rPr lang="en-US" dirty="0" err="1"/>
              <a:t>emoce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spojené</a:t>
            </a:r>
            <a:r>
              <a:rPr lang="en-US" dirty="0"/>
              <a:t> </a:t>
            </a:r>
            <a:r>
              <a:rPr lang="en-US" dirty="0" err="1"/>
              <a:t>nádoby</a:t>
            </a:r>
            <a:endParaRPr lang="en-US" dirty="0"/>
          </a:p>
          <a:p>
            <a:endParaRPr lang="en-US" dirty="0"/>
          </a:p>
          <a:p>
            <a:r>
              <a:rPr lang="en-US" dirty="0"/>
              <a:t>v </a:t>
            </a:r>
            <a:r>
              <a:rPr lang="en-US" dirty="0" err="1"/>
              <a:t>konfliktu</a:t>
            </a:r>
            <a:r>
              <a:rPr lang="en-US" dirty="0"/>
              <a:t> </a:t>
            </a:r>
            <a:r>
              <a:rPr lang="en-US" dirty="0" err="1"/>
              <a:t>převládají</a:t>
            </a:r>
            <a:r>
              <a:rPr lang="en-US" dirty="0"/>
              <a:t> </a:t>
            </a:r>
            <a:r>
              <a:rPr lang="en-US" dirty="0" err="1"/>
              <a:t>emoce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racionalitou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první</a:t>
            </a:r>
            <a:r>
              <a:rPr lang="en-US" dirty="0"/>
              <a:t> je </a:t>
            </a:r>
            <a:r>
              <a:rPr lang="en-US" dirty="0" err="1"/>
              <a:t>potřeba</a:t>
            </a:r>
            <a:r>
              <a:rPr lang="en-US" dirty="0"/>
              <a:t> </a:t>
            </a:r>
            <a:r>
              <a:rPr lang="en-US" dirty="0" err="1"/>
              <a:t>ošetřit</a:t>
            </a:r>
            <a:r>
              <a:rPr lang="en-US" dirty="0"/>
              <a:t> </a:t>
            </a:r>
            <a:r>
              <a:rPr lang="en-US" dirty="0" err="1"/>
              <a:t>pocity</a:t>
            </a:r>
            <a:r>
              <a:rPr lang="en-US" dirty="0"/>
              <a:t> (</a:t>
            </a:r>
            <a:r>
              <a:rPr lang="en-US" dirty="0" err="1"/>
              <a:t>empatií</a:t>
            </a:r>
            <a:r>
              <a:rPr lang="en-US" dirty="0"/>
              <a:t>, </a:t>
            </a:r>
            <a:r>
              <a:rPr lang="en-US" dirty="0" err="1"/>
              <a:t>uznáním</a:t>
            </a:r>
            <a:r>
              <a:rPr lang="en-US" dirty="0"/>
              <a:t> </a:t>
            </a:r>
            <a:r>
              <a:rPr lang="en-US" dirty="0" err="1"/>
              <a:t>emocí</a:t>
            </a:r>
            <a:r>
              <a:rPr lang="en-US" dirty="0"/>
              <a:t>),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</a:t>
            </a:r>
            <a:r>
              <a:rPr lang="en-US" dirty="0" err="1"/>
              <a:t>vnímáme</a:t>
            </a:r>
            <a:r>
              <a:rPr lang="en-US" dirty="0"/>
              <a:t> </a:t>
            </a:r>
            <a:r>
              <a:rPr lang="en-US" dirty="0" err="1"/>
              <a:t>informace</a:t>
            </a:r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Rozum</a:t>
            </a:r>
            <a:r>
              <a:rPr lang="en-US" dirty="0"/>
              <a:t> a </a:t>
            </a:r>
            <a:r>
              <a:rPr lang="en-US" dirty="0" err="1"/>
              <a:t>cit</a:t>
            </a:r>
            <a:r>
              <a:rPr lang="en-US" dirty="0"/>
              <a:t> </a:t>
            </a:r>
            <a:r>
              <a:rPr lang="en-US" dirty="0" err="1"/>
              <a:t>neboli</a:t>
            </a:r>
            <a:r>
              <a:rPr lang="en-US" dirty="0"/>
              <a:t> </a:t>
            </a:r>
            <a:r>
              <a:rPr lang="en-US" dirty="0" err="1"/>
              <a:t>emoce</a:t>
            </a:r>
            <a:r>
              <a:rPr lang="en-US" dirty="0"/>
              <a:t> v </a:t>
            </a:r>
            <a:r>
              <a:rPr lang="en-US" dirty="0" err="1"/>
              <a:t>konfliktu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30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1154</TotalTime>
  <Words>893</Words>
  <Application>Microsoft Office PowerPoint</Application>
  <PresentationFormat>Předvádění na obrazovce (4:3)</PresentationFormat>
  <Paragraphs>198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Cambria</vt:lpstr>
      <vt:lpstr>Candara</vt:lpstr>
      <vt:lpstr>Symbol</vt:lpstr>
      <vt:lpstr>Times New Roman</vt:lpstr>
      <vt:lpstr>Waveform</vt:lpstr>
      <vt:lpstr>Vyjednávání   a řešení konfliktů  </vt:lpstr>
      <vt:lpstr>Témata</vt:lpstr>
      <vt:lpstr>Jak budeme spolupracovat</vt:lpstr>
      <vt:lpstr>Časový plán - návrh</vt:lpstr>
      <vt:lpstr>Jak rozumíme slovu konflikt?</vt:lpstr>
      <vt:lpstr>Skupinová práce</vt:lpstr>
      <vt:lpstr>Typy konfliktu</vt:lpstr>
      <vt:lpstr>O co v konfliktu jde?</vt:lpstr>
      <vt:lpstr>Rozum a cit neboli emoce v konfliktu</vt:lpstr>
      <vt:lpstr>Vývoj konfliktu v čase</vt:lpstr>
      <vt:lpstr>Vývoj konfliktu v čase</vt:lpstr>
      <vt:lpstr>Modelové situace</vt:lpstr>
      <vt:lpstr>Než začneme řešit konflikt</vt:lpstr>
      <vt:lpstr>Postup kooperativního vyjednávání</vt:lpstr>
      <vt:lpstr>Styly řešení konfliktu</vt:lpstr>
      <vt:lpstr>Kdy který styl využívám?</vt:lpstr>
      <vt:lpstr>Vyjednávání</vt:lpstr>
      <vt:lpstr>Jak vhodně styly řešení konfliktů využít</vt:lpstr>
      <vt:lpstr>POZICE X ZÁJEM </vt:lpstr>
      <vt:lpstr>ZÁJMY</vt:lpstr>
      <vt:lpstr>Pozice x zájem</vt:lpstr>
      <vt:lpstr>Pozice a zájmy v praxi</vt:lpstr>
      <vt:lpstr>Doporučení pro praxi</vt:lpstr>
      <vt:lpstr>Mediace</vt:lpstr>
      <vt:lpstr>Fáze mediačního procesu</vt:lpstr>
      <vt:lpstr>Komunikační techniky</vt:lpstr>
      <vt:lpstr>Komunikační techniky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kurz etického poradentsví</dc:title>
  <dc:creator>martina tesarova</dc:creator>
  <cp:lastModifiedBy>Romana Pištěková</cp:lastModifiedBy>
  <cp:revision>43</cp:revision>
  <dcterms:created xsi:type="dcterms:W3CDTF">2021-02-25T19:53:33Z</dcterms:created>
  <dcterms:modified xsi:type="dcterms:W3CDTF">2023-05-02T06:46:27Z</dcterms:modified>
</cp:coreProperties>
</file>